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9" r:id="rId3"/>
    <p:sldMasterId id="2147483764" r:id="rId4"/>
    <p:sldMasterId id="2147483807" r:id="rId5"/>
    <p:sldMasterId id="2147483820" r:id="rId6"/>
    <p:sldMasterId id="2147483835" r:id="rId7"/>
    <p:sldMasterId id="2147483899" r:id="rId8"/>
    <p:sldMasterId id="2147483923" r:id="rId9"/>
    <p:sldMasterId id="2147483960" r:id="rId10"/>
    <p:sldMasterId id="2147483972" r:id="rId11"/>
    <p:sldMasterId id="2147484011" r:id="rId12"/>
    <p:sldMasterId id="2147484024" r:id="rId13"/>
    <p:sldMasterId id="2147484037" r:id="rId14"/>
  </p:sldMasterIdLst>
  <p:notesMasterIdLst>
    <p:notesMasterId r:id="rId30"/>
  </p:notesMasterIdLst>
  <p:sldIdLst>
    <p:sldId id="256" r:id="rId15"/>
    <p:sldId id="1245" r:id="rId16"/>
    <p:sldId id="556" r:id="rId17"/>
    <p:sldId id="7112" r:id="rId18"/>
    <p:sldId id="7115" r:id="rId19"/>
    <p:sldId id="510" r:id="rId20"/>
    <p:sldId id="7114" r:id="rId21"/>
    <p:sldId id="497" r:id="rId22"/>
    <p:sldId id="492" r:id="rId23"/>
    <p:sldId id="490" r:id="rId24"/>
    <p:sldId id="491" r:id="rId25"/>
    <p:sldId id="487" r:id="rId26"/>
    <p:sldId id="488" r:id="rId27"/>
    <p:sldId id="7141" r:id="rId28"/>
    <p:sldId id="7113" r:id="rId2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659" autoAdjust="0"/>
    <p:restoredTop sz="94660"/>
  </p:normalViewPr>
  <p:slideViewPr>
    <p:cSldViewPr snapToGrid="0">
      <p:cViewPr varScale="1">
        <p:scale>
          <a:sx n="107" d="100"/>
          <a:sy n="107" d="100"/>
        </p:scale>
        <p:origin x="643" y="8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66AD694-9A07-4E25-AA7D-DEEEF539DA0E}" type="datetimeFigureOut">
              <a:rPr kumimoji="1" lang="ja-JP" altLang="en-US" smtClean="0"/>
              <a:pPr/>
              <a:t>2024/11/1</a:t>
            </a:fld>
            <a:endParaRPr kumimoji="1" lang="ja-JP" altLang="en-US"/>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37B041D5-406F-421A-88FD-BCDFE8A89AE2}" type="slidenum">
              <a:rPr kumimoji="1" lang="ja-JP" altLang="en-US" smtClean="0"/>
              <a:pPr/>
              <a:t>‹#›</a:t>
            </a:fld>
            <a:endParaRPr kumimoji="1" lang="ja-JP" altLang="en-US"/>
          </a:p>
        </p:txBody>
      </p:sp>
    </p:spTree>
    <p:extLst>
      <p:ext uri="{BB962C8B-B14F-4D97-AF65-F5344CB8AC3E}">
        <p14:creationId xmlns:p14="http://schemas.microsoft.com/office/powerpoint/2010/main" val="31355851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スライド イメージ プレースホルダ 1"/>
          <p:cNvSpPr>
            <a:spLocks noGrp="1" noRot="1" noChangeAspect="1" noTextEdit="1"/>
          </p:cNvSpPr>
          <p:nvPr>
            <p:ph type="sldImg"/>
          </p:nvPr>
        </p:nvSpPr>
        <p:spPr>
          <a:xfrm>
            <a:off x="382588" y="685800"/>
            <a:ext cx="6094412" cy="3429000"/>
          </a:xfrm>
          <a:ln/>
        </p:spPr>
      </p:sp>
      <p:sp>
        <p:nvSpPr>
          <p:cNvPr id="225283" name="ノート プレースホルダ 2"/>
          <p:cNvSpPr>
            <a:spLocks noGrp="1"/>
          </p:cNvSpPr>
          <p:nvPr>
            <p:ph type="body" idx="1"/>
          </p:nvPr>
        </p:nvSpPr>
        <p:spPr>
          <a:noFill/>
          <a:ln/>
        </p:spPr>
        <p:txBody>
          <a:bodyPr/>
          <a:lstStyle/>
          <a:p>
            <a:endParaRPr lang="ja-JP" altLang="en-US"/>
          </a:p>
        </p:txBody>
      </p:sp>
      <p:sp>
        <p:nvSpPr>
          <p:cNvPr id="225284" name="スライド番号プレースホルダ 3"/>
          <p:cNvSpPr>
            <a:spLocks noGrp="1"/>
          </p:cNvSpPr>
          <p:nvPr>
            <p:ph type="sldNum" sz="quarter" idx="5"/>
          </p:nvPr>
        </p:nvSpPr>
        <p:spPr>
          <a:noFill/>
        </p:spPr>
        <p:txBody>
          <a:bodyPr/>
          <a:lstStyle/>
          <a:p>
            <a:fld id="{4C2582CB-FC3A-46F4-ACE4-322F3DC28166}" type="slidenum">
              <a:rPr lang="en-US" altLang="ja-JP" smtClean="0">
                <a:solidFill>
                  <a:prstClr val="black"/>
                </a:solidFill>
              </a:rPr>
              <a:pPr/>
              <a:t>3</a:t>
            </a:fld>
            <a:endParaRPr lang="en-US" altLang="ja-JP">
              <a:solidFill>
                <a:prstClr val="black"/>
              </a:solidFill>
            </a:endParaRPr>
          </a:p>
        </p:txBody>
      </p:sp>
    </p:spTree>
    <p:extLst>
      <p:ext uri="{BB962C8B-B14F-4D97-AF65-F5344CB8AC3E}">
        <p14:creationId xmlns:p14="http://schemas.microsoft.com/office/powerpoint/2010/main" val="4195011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324EAC-CF1D-4543-A782-D0D1AEA6A66C}" type="slidenum">
              <a:rPr kumimoji="1" lang="en-US" altLang="ja-JP" sz="1200" b="0" i="0" u="none" strike="noStrike" kern="1200" cap="none" spc="0" normalizeH="0" baseline="0" noProof="0" smtClean="0">
                <a:ln>
                  <a:noFill/>
                </a:ln>
                <a:solidFill>
                  <a:srgbClr val="000000"/>
                </a:solidFill>
                <a:effectLst/>
                <a:uLnTx/>
                <a:uFillTx/>
                <a:latin typeface="Helvetica"/>
                <a:ea typeface="ＭＳ Ｐゴシック" pitchFamily="50" charset="-128"/>
                <a:cs typeface="丸ｺﾞｼｯｸ"/>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srgbClr val="000000"/>
              </a:solidFill>
              <a:effectLst/>
              <a:uLnTx/>
              <a:uFillTx/>
              <a:latin typeface="Helvetica"/>
              <a:ea typeface="ＭＳ Ｐゴシック" pitchFamily="50" charset="-128"/>
              <a:cs typeface="丸ｺﾞｼｯｸ"/>
            </a:endParaRPr>
          </a:p>
        </p:txBody>
      </p:sp>
      <p:sp>
        <p:nvSpPr>
          <p:cNvPr id="118787" name="Rectangle 2"/>
          <p:cNvSpPr>
            <a:spLocks noGrp="1" noRot="1" noChangeAspect="1" noChangeArrowheads="1" noTextEdit="1"/>
          </p:cNvSpPr>
          <p:nvPr>
            <p:ph type="sldImg"/>
          </p:nvPr>
        </p:nvSpPr>
        <p:spPr>
          <a:xfrm>
            <a:off x="666750" y="635000"/>
            <a:ext cx="5649913" cy="3178175"/>
          </a:xfrm>
          <a:ln/>
        </p:spPr>
      </p:sp>
      <p:sp>
        <p:nvSpPr>
          <p:cNvPr id="118788" name="Rectangle 3"/>
          <p:cNvSpPr>
            <a:spLocks noGrp="1" noChangeArrowheads="1"/>
          </p:cNvSpPr>
          <p:nvPr>
            <p:ph type="body" idx="1"/>
          </p:nvPr>
        </p:nvSpPr>
        <p:spPr>
          <a:noFill/>
          <a:ln/>
        </p:spPr>
        <p:txBody>
          <a:bodyPr/>
          <a:lstStyle/>
          <a:p>
            <a:pPr eaLnBrk="1" hangingPunct="1"/>
            <a:endParaRPr lang="ja-JP" altLang="ja-JP">
              <a:ea typeface="ＭＳ Ｐ明朝" pitchFamily="18" charset="-128"/>
            </a:endParaRPr>
          </a:p>
        </p:txBody>
      </p:sp>
    </p:spTree>
    <p:extLst>
      <p:ext uri="{BB962C8B-B14F-4D97-AF65-F5344CB8AC3E}">
        <p14:creationId xmlns:p14="http://schemas.microsoft.com/office/powerpoint/2010/main" val="66240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txBox="1">
            <a:spLocks noGrp="1" noChangeArrowheads="1"/>
          </p:cNvSpPr>
          <p:nvPr/>
        </p:nvSpPr>
        <p:spPr bwMode="auto">
          <a:xfrm>
            <a:off x="4988541" y="5450828"/>
            <a:ext cx="3815686" cy="287184"/>
          </a:xfrm>
          <a:prstGeom prst="rect">
            <a:avLst/>
          </a:prstGeom>
          <a:noFill/>
          <a:ln w="9525">
            <a:noFill/>
            <a:miter lim="800000"/>
            <a:headEnd/>
            <a:tailEnd/>
          </a:ln>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fld id="{15A67C26-98F6-465D-84BB-E3CB1501C577}" type="slidenum">
              <a:rPr kumimoji="0"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27331" name="Rectangle 2"/>
          <p:cNvSpPr>
            <a:spLocks noGrp="1" noRot="1" noChangeAspect="1" noChangeArrowheads="1" noTextEdit="1"/>
          </p:cNvSpPr>
          <p:nvPr>
            <p:ph type="sldImg"/>
          </p:nvPr>
        </p:nvSpPr>
        <p:spPr>
          <a:xfrm>
            <a:off x="2452688" y="407988"/>
            <a:ext cx="3886200" cy="2185987"/>
          </a:xfrm>
          <a:ln/>
        </p:spPr>
      </p:sp>
      <p:sp>
        <p:nvSpPr>
          <p:cNvPr id="227332" name="Rectangle 3"/>
          <p:cNvSpPr>
            <a:spLocks noGrp="1" noChangeArrowheads="1"/>
          </p:cNvSpPr>
          <p:nvPr>
            <p:ph type="body" idx="1"/>
          </p:nvPr>
        </p:nvSpPr>
        <p:spPr>
          <a:noFill/>
          <a:ln/>
        </p:spPr>
        <p:txBody>
          <a:bodyPr/>
          <a:lstStyle/>
          <a:p>
            <a:endParaRPr lang="ja-JP" altLang="en-US">
              <a:ea typeface="ＭＳ Ｐゴシック" pitchFamily="50" charset="-128"/>
            </a:endParaRPr>
          </a:p>
        </p:txBody>
      </p:sp>
    </p:spTree>
    <p:extLst>
      <p:ext uri="{BB962C8B-B14F-4D97-AF65-F5344CB8AC3E}">
        <p14:creationId xmlns:p14="http://schemas.microsoft.com/office/powerpoint/2010/main" val="224045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324EAC-CF1D-4543-A782-D0D1AEA6A66C}" type="slidenum">
              <a:rPr kumimoji="1" lang="en-US" altLang="ja-JP" sz="1200" b="0" i="0" u="none" strike="noStrike" kern="1200" cap="none" spc="0" normalizeH="0" baseline="0" noProof="0" smtClean="0">
                <a:ln>
                  <a:noFill/>
                </a:ln>
                <a:solidFill>
                  <a:srgbClr val="000000"/>
                </a:solidFill>
                <a:effectLst/>
                <a:uLnTx/>
                <a:uFillTx/>
                <a:latin typeface="Helvetica"/>
                <a:ea typeface="ＭＳ Ｐゴシック" pitchFamily="50" charset="-128"/>
                <a:cs typeface="丸ｺﾞｼｯｸ"/>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Helvetica"/>
              <a:ea typeface="ＭＳ Ｐゴシック" pitchFamily="50" charset="-128"/>
              <a:cs typeface="丸ｺﾞｼｯｸ"/>
            </a:endParaRPr>
          </a:p>
        </p:txBody>
      </p:sp>
      <p:sp>
        <p:nvSpPr>
          <p:cNvPr id="118787" name="Rectangle 2"/>
          <p:cNvSpPr>
            <a:spLocks noGrp="1" noRot="1" noChangeAspect="1" noChangeArrowheads="1" noTextEdit="1"/>
          </p:cNvSpPr>
          <p:nvPr>
            <p:ph type="sldImg"/>
          </p:nvPr>
        </p:nvSpPr>
        <p:spPr>
          <a:xfrm>
            <a:off x="666750" y="635000"/>
            <a:ext cx="5649913" cy="3178175"/>
          </a:xfrm>
          <a:ln/>
        </p:spPr>
      </p:sp>
      <p:sp>
        <p:nvSpPr>
          <p:cNvPr id="118788" name="Rectangle 3"/>
          <p:cNvSpPr>
            <a:spLocks noGrp="1" noChangeArrowheads="1"/>
          </p:cNvSpPr>
          <p:nvPr>
            <p:ph type="body" idx="1"/>
          </p:nvPr>
        </p:nvSpPr>
        <p:spPr>
          <a:noFill/>
          <a:ln/>
        </p:spPr>
        <p:txBody>
          <a:bodyPr/>
          <a:lstStyle/>
          <a:p>
            <a:pPr eaLnBrk="1" hangingPunct="1"/>
            <a:endParaRPr lang="ja-JP" altLang="ja-JP">
              <a:ea typeface="ＭＳ Ｐ明朝" pitchFamily="18" charset="-128"/>
            </a:endParaRPr>
          </a:p>
        </p:txBody>
      </p:sp>
    </p:spTree>
    <p:extLst>
      <p:ext uri="{BB962C8B-B14F-4D97-AF65-F5344CB8AC3E}">
        <p14:creationId xmlns:p14="http://schemas.microsoft.com/office/powerpoint/2010/main" val="340389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324EAC-CF1D-4543-A782-D0D1AEA6A66C}" type="slidenum">
              <a:rPr kumimoji="1" lang="en-US" altLang="ja-JP" sz="1200" b="0" i="0" u="none" strike="noStrike" kern="1200" cap="none" spc="0" normalizeH="0" baseline="0" noProof="0" smtClean="0">
                <a:ln>
                  <a:noFill/>
                </a:ln>
                <a:solidFill>
                  <a:srgbClr val="000000"/>
                </a:solidFill>
                <a:effectLst/>
                <a:uLnTx/>
                <a:uFillTx/>
                <a:latin typeface="Helvetica"/>
                <a:ea typeface="ＭＳ Ｐゴシック" pitchFamily="50" charset="-128"/>
                <a:cs typeface="丸ｺﾞｼｯｸ"/>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Helvetica"/>
              <a:ea typeface="ＭＳ Ｐゴシック" pitchFamily="50" charset="-128"/>
              <a:cs typeface="丸ｺﾞｼｯｸ"/>
            </a:endParaRPr>
          </a:p>
        </p:txBody>
      </p:sp>
      <p:sp>
        <p:nvSpPr>
          <p:cNvPr id="118787" name="Rectangle 2"/>
          <p:cNvSpPr>
            <a:spLocks noGrp="1" noRot="1" noChangeAspect="1" noChangeArrowheads="1" noTextEdit="1"/>
          </p:cNvSpPr>
          <p:nvPr>
            <p:ph type="sldImg"/>
          </p:nvPr>
        </p:nvSpPr>
        <p:spPr>
          <a:xfrm>
            <a:off x="666750" y="635000"/>
            <a:ext cx="5649913" cy="3178175"/>
          </a:xfrm>
          <a:ln/>
        </p:spPr>
      </p:sp>
      <p:sp>
        <p:nvSpPr>
          <p:cNvPr id="118788" name="Rectangle 3"/>
          <p:cNvSpPr>
            <a:spLocks noGrp="1" noChangeArrowheads="1"/>
          </p:cNvSpPr>
          <p:nvPr>
            <p:ph type="body" idx="1"/>
          </p:nvPr>
        </p:nvSpPr>
        <p:spPr>
          <a:noFill/>
          <a:ln/>
        </p:spPr>
        <p:txBody>
          <a:bodyPr/>
          <a:lstStyle/>
          <a:p>
            <a:pPr eaLnBrk="1" hangingPunct="1"/>
            <a:endParaRPr lang="ja-JP" altLang="ja-JP">
              <a:ea typeface="ＭＳ Ｐ明朝" pitchFamily="18" charset="-128"/>
            </a:endParaRPr>
          </a:p>
        </p:txBody>
      </p:sp>
    </p:spTree>
    <p:extLst>
      <p:ext uri="{BB962C8B-B14F-4D97-AF65-F5344CB8AC3E}">
        <p14:creationId xmlns:p14="http://schemas.microsoft.com/office/powerpoint/2010/main" val="2311017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ＭＳ Ｐ明朝" panose="02020600040205080304" pitchFamily="18" charset="-128"/>
            </a:endParaRPr>
          </a:p>
        </p:txBody>
      </p:sp>
      <p:sp>
        <p:nvSpPr>
          <p:cNvPr id="675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kumimoji="1" sz="2400">
                <a:solidFill>
                  <a:schemeClr val="tx1"/>
                </a:solidFill>
                <a:latin typeface="Times" panose="02020603050405020304" pitchFamily="18" charset="0"/>
                <a:ea typeface="Osaka" charset="-128"/>
              </a:defRPr>
            </a:lvl1pPr>
            <a:lvl2pPr marL="742950" indent="-285750" defTabSz="908050" eaLnBrk="0" hangingPunct="0">
              <a:defRPr kumimoji="1" sz="2400">
                <a:solidFill>
                  <a:schemeClr val="tx1"/>
                </a:solidFill>
                <a:latin typeface="Times" panose="02020603050405020304" pitchFamily="18" charset="0"/>
                <a:ea typeface="Osaka" charset="-128"/>
              </a:defRPr>
            </a:lvl2pPr>
            <a:lvl3pPr marL="1143000" indent="-228600" defTabSz="908050" eaLnBrk="0" hangingPunct="0">
              <a:defRPr kumimoji="1" sz="2400">
                <a:solidFill>
                  <a:schemeClr val="tx1"/>
                </a:solidFill>
                <a:latin typeface="Times" panose="02020603050405020304" pitchFamily="18" charset="0"/>
                <a:ea typeface="Osaka" charset="-128"/>
              </a:defRPr>
            </a:lvl3pPr>
            <a:lvl4pPr marL="1600200" indent="-228600" defTabSz="908050" eaLnBrk="0" hangingPunct="0">
              <a:defRPr kumimoji="1" sz="2400">
                <a:solidFill>
                  <a:schemeClr val="tx1"/>
                </a:solidFill>
                <a:latin typeface="Times" panose="02020603050405020304" pitchFamily="18" charset="0"/>
                <a:ea typeface="Osaka" charset="-128"/>
              </a:defRPr>
            </a:lvl4pPr>
            <a:lvl5pPr marL="2057400" indent="-228600" defTabSz="908050" eaLnBrk="0" hangingPunct="0">
              <a:defRPr kumimoji="1" sz="2400">
                <a:solidFill>
                  <a:schemeClr val="tx1"/>
                </a:solidFill>
                <a:latin typeface="Times" panose="02020603050405020304" pitchFamily="18" charset="0"/>
                <a:ea typeface="Osaka" charset="-128"/>
              </a:defRPr>
            </a:lvl5pPr>
            <a:lvl6pPr marL="2514600" indent="-228600" defTabSz="908050" eaLnBrk="0" fontAlgn="base" hangingPunct="0">
              <a:spcBef>
                <a:spcPct val="0"/>
              </a:spcBef>
              <a:spcAft>
                <a:spcPct val="0"/>
              </a:spcAft>
              <a:defRPr kumimoji="1" sz="2400">
                <a:solidFill>
                  <a:schemeClr val="tx1"/>
                </a:solidFill>
                <a:latin typeface="Times" panose="02020603050405020304" pitchFamily="18" charset="0"/>
                <a:ea typeface="Osaka" charset="-128"/>
              </a:defRPr>
            </a:lvl6pPr>
            <a:lvl7pPr marL="2971800" indent="-228600" defTabSz="908050" eaLnBrk="0" fontAlgn="base" hangingPunct="0">
              <a:spcBef>
                <a:spcPct val="0"/>
              </a:spcBef>
              <a:spcAft>
                <a:spcPct val="0"/>
              </a:spcAft>
              <a:defRPr kumimoji="1" sz="2400">
                <a:solidFill>
                  <a:schemeClr val="tx1"/>
                </a:solidFill>
                <a:latin typeface="Times" panose="02020603050405020304" pitchFamily="18" charset="0"/>
                <a:ea typeface="Osaka" charset="-128"/>
              </a:defRPr>
            </a:lvl7pPr>
            <a:lvl8pPr marL="3429000" indent="-228600" defTabSz="908050" eaLnBrk="0" fontAlgn="base" hangingPunct="0">
              <a:spcBef>
                <a:spcPct val="0"/>
              </a:spcBef>
              <a:spcAft>
                <a:spcPct val="0"/>
              </a:spcAft>
              <a:defRPr kumimoji="1" sz="2400">
                <a:solidFill>
                  <a:schemeClr val="tx1"/>
                </a:solidFill>
                <a:latin typeface="Times" panose="02020603050405020304" pitchFamily="18" charset="0"/>
                <a:ea typeface="Osaka" charset="-128"/>
              </a:defRPr>
            </a:lvl8pPr>
            <a:lvl9pPr marL="3886200" indent="-228600" defTabSz="908050" eaLnBrk="0" fontAlgn="base" hangingPunct="0">
              <a:spcBef>
                <a:spcPct val="0"/>
              </a:spcBef>
              <a:spcAft>
                <a:spcPct val="0"/>
              </a:spcAft>
              <a:defRPr kumimoji="1" sz="2400">
                <a:solidFill>
                  <a:schemeClr val="tx1"/>
                </a:solidFill>
                <a:latin typeface="Times" panose="02020603050405020304" pitchFamily="18" charset="0"/>
                <a:ea typeface="Osaka" charset="-128"/>
              </a:defRPr>
            </a:lvl9pPr>
          </a:lstStyle>
          <a:p>
            <a:pPr eaLnBrk="1" hangingPunct="1"/>
            <a:fld id="{C5866C55-6F70-4F31-88EC-BB1D321ADE54}" type="slidenum">
              <a:rPr lang="en-US" altLang="ja-JP" sz="1200"/>
              <a:pPr eaLnBrk="1" hangingPunct="1"/>
              <a:t>6</a:t>
            </a:fld>
            <a:endParaRPr lang="en-US" altLang="ja-JP" sz="1200"/>
          </a:p>
        </p:txBody>
      </p:sp>
    </p:spTree>
    <p:extLst>
      <p:ext uri="{BB962C8B-B14F-4D97-AF65-F5344CB8AC3E}">
        <p14:creationId xmlns:p14="http://schemas.microsoft.com/office/powerpoint/2010/main" val="270548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a:ln/>
        </p:spPr>
      </p:sp>
      <p:sp>
        <p:nvSpPr>
          <p:cNvPr id="686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ＭＳ Ｐ明朝" panose="02020600040205080304" pitchFamily="18" charset="-128"/>
            </a:endParaRPr>
          </a:p>
        </p:txBody>
      </p:sp>
      <p:sp>
        <p:nvSpPr>
          <p:cNvPr id="686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kumimoji="1" sz="2400">
                <a:solidFill>
                  <a:schemeClr val="tx1"/>
                </a:solidFill>
                <a:latin typeface="Times" panose="02020603050405020304" pitchFamily="18" charset="0"/>
                <a:ea typeface="Osaka" charset="-128"/>
              </a:defRPr>
            </a:lvl1pPr>
            <a:lvl2pPr marL="742950" indent="-285750" defTabSz="908050" eaLnBrk="0" hangingPunct="0">
              <a:defRPr kumimoji="1" sz="2400">
                <a:solidFill>
                  <a:schemeClr val="tx1"/>
                </a:solidFill>
                <a:latin typeface="Times" panose="02020603050405020304" pitchFamily="18" charset="0"/>
                <a:ea typeface="Osaka" charset="-128"/>
              </a:defRPr>
            </a:lvl2pPr>
            <a:lvl3pPr marL="1143000" indent="-228600" defTabSz="908050" eaLnBrk="0" hangingPunct="0">
              <a:defRPr kumimoji="1" sz="2400">
                <a:solidFill>
                  <a:schemeClr val="tx1"/>
                </a:solidFill>
                <a:latin typeface="Times" panose="02020603050405020304" pitchFamily="18" charset="0"/>
                <a:ea typeface="Osaka" charset="-128"/>
              </a:defRPr>
            </a:lvl3pPr>
            <a:lvl4pPr marL="1600200" indent="-228600" defTabSz="908050" eaLnBrk="0" hangingPunct="0">
              <a:defRPr kumimoji="1" sz="2400">
                <a:solidFill>
                  <a:schemeClr val="tx1"/>
                </a:solidFill>
                <a:latin typeface="Times" panose="02020603050405020304" pitchFamily="18" charset="0"/>
                <a:ea typeface="Osaka" charset="-128"/>
              </a:defRPr>
            </a:lvl4pPr>
            <a:lvl5pPr marL="2057400" indent="-228600" defTabSz="908050" eaLnBrk="0" hangingPunct="0">
              <a:defRPr kumimoji="1" sz="2400">
                <a:solidFill>
                  <a:schemeClr val="tx1"/>
                </a:solidFill>
                <a:latin typeface="Times" panose="02020603050405020304" pitchFamily="18" charset="0"/>
                <a:ea typeface="Osaka" charset="-128"/>
              </a:defRPr>
            </a:lvl5pPr>
            <a:lvl6pPr marL="2514600" indent="-228600" defTabSz="908050" eaLnBrk="0" fontAlgn="base" hangingPunct="0">
              <a:spcBef>
                <a:spcPct val="0"/>
              </a:spcBef>
              <a:spcAft>
                <a:spcPct val="0"/>
              </a:spcAft>
              <a:defRPr kumimoji="1" sz="2400">
                <a:solidFill>
                  <a:schemeClr val="tx1"/>
                </a:solidFill>
                <a:latin typeface="Times" panose="02020603050405020304" pitchFamily="18" charset="0"/>
                <a:ea typeface="Osaka" charset="-128"/>
              </a:defRPr>
            </a:lvl6pPr>
            <a:lvl7pPr marL="2971800" indent="-228600" defTabSz="908050" eaLnBrk="0" fontAlgn="base" hangingPunct="0">
              <a:spcBef>
                <a:spcPct val="0"/>
              </a:spcBef>
              <a:spcAft>
                <a:spcPct val="0"/>
              </a:spcAft>
              <a:defRPr kumimoji="1" sz="2400">
                <a:solidFill>
                  <a:schemeClr val="tx1"/>
                </a:solidFill>
                <a:latin typeface="Times" panose="02020603050405020304" pitchFamily="18" charset="0"/>
                <a:ea typeface="Osaka" charset="-128"/>
              </a:defRPr>
            </a:lvl7pPr>
            <a:lvl8pPr marL="3429000" indent="-228600" defTabSz="908050" eaLnBrk="0" fontAlgn="base" hangingPunct="0">
              <a:spcBef>
                <a:spcPct val="0"/>
              </a:spcBef>
              <a:spcAft>
                <a:spcPct val="0"/>
              </a:spcAft>
              <a:defRPr kumimoji="1" sz="2400">
                <a:solidFill>
                  <a:schemeClr val="tx1"/>
                </a:solidFill>
                <a:latin typeface="Times" panose="02020603050405020304" pitchFamily="18" charset="0"/>
                <a:ea typeface="Osaka" charset="-128"/>
              </a:defRPr>
            </a:lvl8pPr>
            <a:lvl9pPr marL="3886200" indent="-228600" defTabSz="908050" eaLnBrk="0" fontAlgn="base" hangingPunct="0">
              <a:spcBef>
                <a:spcPct val="0"/>
              </a:spcBef>
              <a:spcAft>
                <a:spcPct val="0"/>
              </a:spcAft>
              <a:defRPr kumimoji="1" sz="2400">
                <a:solidFill>
                  <a:schemeClr val="tx1"/>
                </a:solidFill>
                <a:latin typeface="Times" panose="02020603050405020304" pitchFamily="18" charset="0"/>
                <a:ea typeface="Osaka" charset="-128"/>
              </a:defRPr>
            </a:lvl9pPr>
          </a:lstStyle>
          <a:p>
            <a:pPr eaLnBrk="1" hangingPunct="1"/>
            <a:fld id="{D6EDDB2A-1507-4938-BF52-8B1CF25E451E}" type="slidenum">
              <a:rPr lang="en-US" altLang="ja-JP" sz="1200"/>
              <a:pPr eaLnBrk="1" hangingPunct="1"/>
              <a:t>7</a:t>
            </a:fld>
            <a:endParaRPr lang="en-US" altLang="ja-JP" sz="1200"/>
          </a:p>
        </p:txBody>
      </p:sp>
    </p:spTree>
    <p:extLst>
      <p:ext uri="{BB962C8B-B14F-4D97-AF65-F5344CB8AC3E}">
        <p14:creationId xmlns:p14="http://schemas.microsoft.com/office/powerpoint/2010/main" val="2146435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5C6D78B4-A6F0-44E6-8629-B999BC273A67}" type="slidenum">
              <a:rPr lang="en-US" altLang="ja-JP" smtClean="0">
                <a:solidFill>
                  <a:srgbClr val="000000"/>
                </a:solidFill>
              </a:rPr>
              <a:pPr/>
              <a:t>8</a:t>
            </a:fld>
            <a:endParaRPr lang="en-US" altLang="ja-JP">
              <a:solidFill>
                <a:srgbClr val="000000"/>
              </a:solidFill>
            </a:endParaRPr>
          </a:p>
        </p:txBody>
      </p:sp>
      <p:sp>
        <p:nvSpPr>
          <p:cNvPr id="223235" name="Rectangle 2"/>
          <p:cNvSpPr>
            <a:spLocks noGrp="1" noRot="1" noChangeAspect="1" noChangeArrowheads="1" noTextEdit="1"/>
          </p:cNvSpPr>
          <p:nvPr>
            <p:ph type="sldImg"/>
          </p:nvPr>
        </p:nvSpPr>
        <p:spPr>
          <a:xfrm>
            <a:off x="2693988" y="519113"/>
            <a:ext cx="4552950" cy="2562225"/>
          </a:xfrm>
          <a:ln/>
        </p:spPr>
      </p:sp>
      <p:sp>
        <p:nvSpPr>
          <p:cNvPr id="223236" name="Rectangle 3"/>
          <p:cNvSpPr>
            <a:spLocks noGrp="1" noChangeArrowheads="1"/>
          </p:cNvSpPr>
          <p:nvPr>
            <p:ph type="body" idx="1"/>
          </p:nvPr>
        </p:nvSpPr>
        <p:spPr>
          <a:xfrm>
            <a:off x="1323790" y="3257550"/>
            <a:ext cx="7293505" cy="3084910"/>
          </a:xfrm>
          <a:noFill/>
          <a:ln/>
        </p:spPr>
        <p:txBody>
          <a:bodyPr/>
          <a:lstStyle/>
          <a:p>
            <a:pPr eaLnBrk="1" hangingPunct="1"/>
            <a:endParaRPr lang="ja-JP" altLang="ja-JP"/>
          </a:p>
        </p:txBody>
      </p:sp>
    </p:spTree>
    <p:extLst>
      <p:ext uri="{BB962C8B-B14F-4D97-AF65-F5344CB8AC3E}">
        <p14:creationId xmlns:p14="http://schemas.microsoft.com/office/powerpoint/2010/main" val="3117457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a:xfrm>
            <a:off x="79375" y="739775"/>
            <a:ext cx="6577013" cy="3700463"/>
          </a:xfrm>
          <a:ln/>
        </p:spPr>
      </p:sp>
      <p:sp>
        <p:nvSpPr>
          <p:cNvPr id="83971" name="ノート プレースホルダ 2"/>
          <p:cNvSpPr>
            <a:spLocks noGrp="1"/>
          </p:cNvSpPr>
          <p:nvPr>
            <p:ph type="body" idx="1"/>
          </p:nvPr>
        </p:nvSpPr>
        <p:spPr>
          <a:noFill/>
          <a:ln/>
        </p:spPr>
        <p:txBody>
          <a:bodyPr/>
          <a:lstStyle/>
          <a:p>
            <a:pPr eaLnBrk="1" hangingPunct="1"/>
            <a:endParaRPr lang="ja-JP" altLang="en-US">
              <a:latin typeface="Times"/>
            </a:endParaRPr>
          </a:p>
        </p:txBody>
      </p:sp>
      <p:sp>
        <p:nvSpPr>
          <p:cNvPr id="83972" name="スライド番号プレースホルダ 3"/>
          <p:cNvSpPr>
            <a:spLocks noGrp="1"/>
          </p:cNvSpPr>
          <p:nvPr>
            <p:ph type="sldNum" sz="quarter" idx="5"/>
          </p:nvPr>
        </p:nvSpPr>
        <p:spPr>
          <a:noFill/>
        </p:spPr>
        <p:txBody>
          <a:bodyPr/>
          <a:lstStyle/>
          <a:p>
            <a:fld id="{FE765ECD-1BB8-4E82-A904-1FFB8B90FEEC}" type="slidenum">
              <a:rPr lang="en-US" altLang="ja-JP">
                <a:solidFill>
                  <a:prstClr val="black"/>
                </a:solidFill>
                <a:latin typeface="Times"/>
                <a:ea typeface="Osaka" charset="-128"/>
              </a:rPr>
              <a:pPr/>
              <a:t>9</a:t>
            </a:fld>
            <a:endParaRPr lang="en-US" altLang="ja-JP">
              <a:solidFill>
                <a:prstClr val="black"/>
              </a:solidFill>
              <a:latin typeface="Times"/>
              <a:ea typeface="Osaka" charset="-128"/>
            </a:endParaRPr>
          </a:p>
        </p:txBody>
      </p:sp>
    </p:spTree>
    <p:extLst>
      <p:ext uri="{BB962C8B-B14F-4D97-AF65-F5344CB8AC3E}">
        <p14:creationId xmlns:p14="http://schemas.microsoft.com/office/powerpoint/2010/main" val="236963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xfrm>
            <a:off x="79375" y="739775"/>
            <a:ext cx="6577013" cy="3700463"/>
          </a:xfrm>
          <a:ln/>
        </p:spPr>
      </p:sp>
      <p:sp>
        <p:nvSpPr>
          <p:cNvPr id="110595" name="ノート プレースホルダ 2"/>
          <p:cNvSpPr>
            <a:spLocks noGrp="1"/>
          </p:cNvSpPr>
          <p:nvPr>
            <p:ph type="body" idx="1"/>
          </p:nvPr>
        </p:nvSpPr>
        <p:spPr>
          <a:noFill/>
          <a:ln/>
        </p:spPr>
        <p:txBody>
          <a:bodyPr/>
          <a:lstStyle/>
          <a:p>
            <a:pPr eaLnBrk="1" hangingPunct="1">
              <a:spcBef>
                <a:spcPct val="0"/>
              </a:spcBef>
            </a:pPr>
            <a:endParaRPr lang="ja-JP" altLang="en-US">
              <a:latin typeface="Times"/>
              <a:ea typeface="ＭＳ Ｐ明朝" pitchFamily="18" charset="-128"/>
            </a:endParaRPr>
          </a:p>
        </p:txBody>
      </p:sp>
      <p:sp>
        <p:nvSpPr>
          <p:cNvPr id="110596" name="スライド番号プレースホルダ 3"/>
          <p:cNvSpPr>
            <a:spLocks noGrp="1"/>
          </p:cNvSpPr>
          <p:nvPr>
            <p:ph type="sldNum" sz="quarter" idx="5"/>
          </p:nvPr>
        </p:nvSpPr>
        <p:spPr>
          <a:noFill/>
        </p:spPr>
        <p:txBody>
          <a:bodyPr/>
          <a:lstStyle/>
          <a:p>
            <a:fld id="{9DF672D4-0164-4EC6-930B-4EEAAF5E76DD}" type="slidenum">
              <a:rPr lang="ja-JP" altLang="en-US" smtClean="0">
                <a:solidFill>
                  <a:prstClr val="black"/>
                </a:solidFill>
                <a:latin typeface="Times"/>
              </a:rPr>
              <a:pPr/>
              <a:t>10</a:t>
            </a:fld>
            <a:endParaRPr lang="en-US" altLang="ja-JP">
              <a:solidFill>
                <a:prstClr val="black"/>
              </a:solidFill>
              <a:latin typeface="Times"/>
            </a:endParaRPr>
          </a:p>
        </p:txBody>
      </p:sp>
    </p:spTree>
    <p:extLst>
      <p:ext uri="{BB962C8B-B14F-4D97-AF65-F5344CB8AC3E}">
        <p14:creationId xmlns:p14="http://schemas.microsoft.com/office/powerpoint/2010/main" val="2145956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xfrm>
            <a:off x="79375" y="739775"/>
            <a:ext cx="6577013" cy="3700463"/>
          </a:xfrm>
          <a:ln/>
        </p:spPr>
      </p:sp>
      <p:sp>
        <p:nvSpPr>
          <p:cNvPr id="110595" name="ノート プレースホルダ 2"/>
          <p:cNvSpPr>
            <a:spLocks noGrp="1"/>
          </p:cNvSpPr>
          <p:nvPr>
            <p:ph type="body" idx="1"/>
          </p:nvPr>
        </p:nvSpPr>
        <p:spPr>
          <a:noFill/>
          <a:ln/>
        </p:spPr>
        <p:txBody>
          <a:bodyPr/>
          <a:lstStyle/>
          <a:p>
            <a:pPr eaLnBrk="1" hangingPunct="1">
              <a:spcBef>
                <a:spcPct val="0"/>
              </a:spcBef>
            </a:pPr>
            <a:endParaRPr lang="ja-JP" altLang="en-US">
              <a:latin typeface="Times"/>
              <a:ea typeface="ＭＳ Ｐ明朝" pitchFamily="18" charset="-128"/>
            </a:endParaRPr>
          </a:p>
        </p:txBody>
      </p:sp>
      <p:sp>
        <p:nvSpPr>
          <p:cNvPr id="110596" name="スライド番号プレースホルダ 3"/>
          <p:cNvSpPr>
            <a:spLocks noGrp="1"/>
          </p:cNvSpPr>
          <p:nvPr>
            <p:ph type="sldNum" sz="quarter" idx="5"/>
          </p:nvPr>
        </p:nvSpPr>
        <p:spPr>
          <a:noFill/>
        </p:spPr>
        <p:txBody>
          <a:bodyPr/>
          <a:lstStyle/>
          <a:p>
            <a:fld id="{9DF672D4-0164-4EC6-930B-4EEAAF5E76DD}" type="slidenum">
              <a:rPr lang="ja-JP" altLang="en-US" smtClean="0">
                <a:solidFill>
                  <a:prstClr val="black"/>
                </a:solidFill>
                <a:latin typeface="Times"/>
              </a:rPr>
              <a:pPr/>
              <a:t>11</a:t>
            </a:fld>
            <a:endParaRPr lang="en-US" altLang="ja-JP">
              <a:solidFill>
                <a:prstClr val="black"/>
              </a:solidFill>
              <a:latin typeface="Times"/>
            </a:endParaRPr>
          </a:p>
        </p:txBody>
      </p:sp>
    </p:spTree>
    <p:extLst>
      <p:ext uri="{BB962C8B-B14F-4D97-AF65-F5344CB8AC3E}">
        <p14:creationId xmlns:p14="http://schemas.microsoft.com/office/powerpoint/2010/main" val="143344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371602"/>
            <a:ext cx="10464800" cy="1927225"/>
          </a:xfrm>
        </p:spPr>
        <p:txBody>
          <a:bodyPr anchor="b">
            <a:noAutofit/>
          </a:bodyPr>
          <a:lstStyle>
            <a:lvl1pPr>
              <a:defRPr sz="5400" cap="all" baseline="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701C2D4-1C8A-4967-8178-301E5C311252}" type="datetime1">
              <a:rPr kumimoji="1" lang="ja-JP" altLang="en-US" smtClean="0"/>
              <a:pPr/>
              <a:t>2024/11/1</a:t>
            </a:fld>
            <a:endParaRPr kumimoji="1" lang="ja-JP" altLang="en-US" dirty="0"/>
          </a:p>
        </p:txBody>
      </p:sp>
      <p:sp>
        <p:nvSpPr>
          <p:cNvPr id="5" name="Footer Placeholder 4"/>
          <p:cNvSpPr>
            <a:spLocks noGrp="1"/>
          </p:cNvSpPr>
          <p:nvPr>
            <p:ph type="ftr" sz="quarter" idx="11"/>
          </p:nvPr>
        </p:nvSpPr>
        <p:spPr>
          <a:xfrm>
            <a:off x="4559829" y="0"/>
            <a:ext cx="7632171" cy="329184"/>
          </a:xfrm>
        </p:spPr>
        <p:txBody>
          <a:bodyPr/>
          <a:lstStyle/>
          <a:p>
            <a:r>
              <a:rPr lang="en-US" altLang="ja-JP" dirty="0"/>
              <a:t>Department of Medical Oncology, Nippon Medical School </a:t>
            </a:r>
            <a:r>
              <a:rPr lang="en-US" altLang="ja-JP" dirty="0" err="1"/>
              <a:t>Musashikosugi</a:t>
            </a:r>
            <a:r>
              <a:rPr lang="en-US" altLang="ja-JP" dirty="0"/>
              <a:t> Hospital</a:t>
            </a:r>
            <a:endParaRPr lang="ja-JP" altLang="en-US" dirty="0"/>
          </a:p>
        </p:txBody>
      </p:sp>
      <p:sp>
        <p:nvSpPr>
          <p:cNvPr id="6" name="Slide Number Placeholder 5"/>
          <p:cNvSpPr>
            <a:spLocks noGrp="1"/>
          </p:cNvSpPr>
          <p:nvPr>
            <p:ph type="sldNum" sz="quarter" idx="12"/>
          </p:nvPr>
        </p:nvSpPr>
        <p:spPr>
          <a:xfrm>
            <a:off x="10769600" y="6528816"/>
            <a:ext cx="1422400" cy="329184"/>
          </a:xfrm>
        </p:spPr>
        <p:txBody>
          <a:bodyPr/>
          <a:lstStyle/>
          <a:p>
            <a:fld id="{469113B8-596C-44BD-97B2-3E0BC1561466}" type="slidenum">
              <a:rPr kumimoji="1" lang="ja-JP" altLang="en-US" smtClean="0"/>
              <a:pPr/>
              <a:t>‹#›</a:t>
            </a:fld>
            <a:endParaRPr kumimoji="1" lang="ja-JP" altLang="en-US"/>
          </a:p>
        </p:txBody>
      </p:sp>
      <p:cxnSp>
        <p:nvCxnSpPr>
          <p:cNvPr id="8" name="Straight Connector 7"/>
          <p:cNvCxnSpPr/>
          <p:nvPr/>
        </p:nvCxnSpPr>
        <p:spPr>
          <a:xfrm>
            <a:off x="914401"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AC283D-5B63-40B3-85B1-AF72E32BB136}" type="datetime1">
              <a:rPr kumimoji="1" lang="ja-JP" altLang="en-US" smtClean="0"/>
              <a:pPr/>
              <a:t>2024/11/1</a:t>
            </a:fld>
            <a:endParaRPr kumimoji="1" lang="ja-JP" altLang="en-US"/>
          </a:p>
        </p:txBody>
      </p:sp>
      <p:sp>
        <p:nvSpPr>
          <p:cNvPr id="5" name="Footer Placeholder 4"/>
          <p:cNvSpPr>
            <a:spLocks noGrp="1"/>
          </p:cNvSpPr>
          <p:nvPr>
            <p:ph type="ftr" sz="quarter" idx="11"/>
          </p:nvPr>
        </p:nvSpPr>
        <p:spPr/>
        <p:txBody>
          <a:bodyPr/>
          <a:lstStyle/>
          <a:p>
            <a:r>
              <a:rPr lang="en-US" altLang="ja-JP" dirty="0"/>
              <a:t>Department of Medical Oncology, Nippon Medical School </a:t>
            </a:r>
            <a:r>
              <a:rPr lang="en-US" altLang="ja-JP" dirty="0" err="1"/>
              <a:t>Musashikosugi</a:t>
            </a:r>
            <a:r>
              <a:rPr lang="en-US" altLang="ja-JP" dirty="0"/>
              <a:t> Hospital</a:t>
            </a:r>
            <a:endParaRPr lang="ja-JP" altLang="en-US" dirty="0"/>
          </a:p>
        </p:txBody>
      </p:sp>
      <p:sp>
        <p:nvSpPr>
          <p:cNvPr id="6" name="Slide Number Placeholder 5"/>
          <p:cNvSpPr>
            <a:spLocks noGrp="1"/>
          </p:cNvSpPr>
          <p:nvPr>
            <p:ph type="sldNum" sz="quarter" idx="12"/>
          </p:nvPr>
        </p:nvSpPr>
        <p:spPr/>
        <p:txBody>
          <a:bodyPr/>
          <a:lstStyle/>
          <a:p>
            <a:fld id="{469113B8-596C-44BD-97B2-3E0BC1561466}" type="slidenum">
              <a:rPr kumimoji="1" lang="ja-JP" altLang="en-US" smtClean="0"/>
              <a:pPr/>
              <a:t>‹#›</a:t>
            </a:fld>
            <a:endParaRPr kumimoji="1" lang="ja-JP"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B077CAC8-4C40-4A5A-88AE-D653C1942BDC}" type="datetime1">
              <a:rPr lang="ja-JP" altLang="en-US" smtClean="0"/>
              <a:pPr/>
              <a:t>2024/11/1</a:t>
            </a:fld>
            <a:endParaRPr lang="ja-JP" altLang="en-US"/>
          </a:p>
        </p:txBody>
      </p:sp>
      <p:sp>
        <p:nvSpPr>
          <p:cNvPr id="5" name="Slide Number Placeholder 4"/>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6"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28086039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9C322-A8E8-4DE2-92DD-DA9B23BB2ED0}" type="datetime1">
              <a:rPr lang="ja-JP" altLang="en-US" smtClean="0"/>
              <a:pPr/>
              <a:t>2024/11/1</a:t>
            </a:fld>
            <a:endParaRPr lang="ja-JP" altLang="en-US"/>
          </a:p>
        </p:txBody>
      </p:sp>
      <p:sp>
        <p:nvSpPr>
          <p:cNvPr id="4" name="Slide Number Placeholder 3"/>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5"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631461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962401"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601" y="2130554"/>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DCA859-1B1D-4A52-BD26-19EBC16CECC6}" type="datetime1">
              <a:rPr lang="ja-JP" altLang="en-US" smtClean="0"/>
              <a:pPr/>
              <a:t>2024/11/1</a:t>
            </a:fld>
            <a:endParaRPr lang="ja-JP" altLang="en-US"/>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9" name="Straight Connector 8"/>
          <p:cNvCxnSpPr/>
          <p:nvPr/>
        </p:nvCxnSpPr>
        <p:spPr>
          <a:xfrm rot="5400000">
            <a:off x="912153" y="3579942"/>
            <a:ext cx="5577840" cy="211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20633643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CA8C2C-E37B-4C1C-80A3-B151D07C6AF0}" type="datetime1">
              <a:rPr lang="ja-JP" altLang="en-US" smtClean="0"/>
              <a:pPr/>
              <a:t>2024/11/1</a:t>
            </a:fld>
            <a:endParaRPr lang="ja-JP" altLang="en-US"/>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8"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23963065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AC283D-5B63-40B3-85B1-AF72E32BB136}" type="datetime1">
              <a:rPr lang="ja-JP" altLang="en-US" smtClean="0"/>
              <a:pPr/>
              <a:t>2024/11/1</a:t>
            </a:fld>
            <a:endParaRPr lang="ja-JP" altLang="en-US"/>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7"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39065578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609600"/>
            <a:ext cx="27432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1" y="609600"/>
            <a:ext cx="80264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CA3380-6390-47E0-A33D-AA7B2E96FB8A}" type="datetime1">
              <a:rPr lang="ja-JP" altLang="en-US" smtClean="0"/>
              <a:pPr/>
              <a:t>2024/11/1</a:t>
            </a:fld>
            <a:endParaRPr lang="ja-JP" altLang="en-US"/>
          </a:p>
        </p:txBody>
      </p:sp>
      <p:sp>
        <p:nvSpPr>
          <p:cNvPr id="5" name="Footer Placeholder 4"/>
          <p:cNvSpPr>
            <a:spLocks noGrp="1"/>
          </p:cNvSpPr>
          <p:nvPr>
            <p:ph type="ftr" sz="quarter" idx="11"/>
          </p:nvPr>
        </p:nvSpPr>
        <p:spPr>
          <a:xfrm>
            <a:off x="4463819" y="5902"/>
            <a:ext cx="7572672" cy="329184"/>
          </a:xfrm>
          <a:prstGeom prst="rect">
            <a:avLst/>
          </a:prstGeom>
        </p:spPr>
        <p:txBody>
          <a:bodyPr/>
          <a:lstStyle/>
          <a:p>
            <a:r>
              <a:rPr lang="en-US" altLang="ja-JP" dirty="0">
                <a:solidFill>
                  <a:srgbClr val="FFFFFF"/>
                </a:solidFill>
              </a:rPr>
              <a:t>Department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spTree>
    <p:extLst>
      <p:ext uri="{BB962C8B-B14F-4D97-AF65-F5344CB8AC3E}">
        <p14:creationId xmlns:p14="http://schemas.microsoft.com/office/powerpoint/2010/main" val="19225538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9B20D1E-B6BF-4E77-8F06-03C7D5CA9F48}" type="datetime1">
              <a:rPr lang="ja-JP" altLang="en-US" smtClean="0"/>
              <a:pPr/>
              <a:t>2024/11/1</a:t>
            </a:fld>
            <a:endParaRPr lang="ja-JP" altLang="en-US" dirty="0"/>
          </a:p>
        </p:txBody>
      </p:sp>
      <p:sp>
        <p:nvSpPr>
          <p:cNvPr id="4" name="スライド番号プレースホルダ 3"/>
          <p:cNvSpPr>
            <a:spLocks noGrp="1"/>
          </p:cNvSpPr>
          <p:nvPr>
            <p:ph type="sldNum" sz="quarter" idx="11"/>
          </p:nvPr>
        </p:nvSpPr>
        <p:spPr/>
        <p:txBody>
          <a:bodyPr/>
          <a:lstStyle/>
          <a:p>
            <a:fld id="{469113B8-596C-44BD-97B2-3E0BC1561466}" type="slidenum">
              <a:rPr lang="ja-JP" altLang="en-US" smtClean="0"/>
              <a:pPr/>
              <a:t>‹#›</a:t>
            </a:fld>
            <a:endParaRPr lang="ja-JP" altLang="en-US"/>
          </a:p>
        </p:txBody>
      </p:sp>
      <p:sp>
        <p:nvSpPr>
          <p:cNvPr id="5" name="フッター プレースホルダ 4"/>
          <p:cNvSpPr>
            <a:spLocks noGrp="1"/>
          </p:cNvSpPr>
          <p:nvPr>
            <p:ph type="ftr" sz="quarter" idx="12"/>
          </p:nvPr>
        </p:nvSpPr>
        <p:spPr/>
        <p:txBody>
          <a:body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42439586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50" y="273629"/>
            <a:ext cx="10968959" cy="1143480"/>
          </a:xfrm>
        </p:spPr>
        <p:txBody>
          <a:bodyPr/>
          <a:lstStyle/>
          <a:p>
            <a:r>
              <a:rPr lang="en-US"/>
              <a:t>Click to edit Master title style</a:t>
            </a:r>
          </a:p>
        </p:txBody>
      </p:sp>
      <p:sp>
        <p:nvSpPr>
          <p:cNvPr id="3" name="Content Placeholder 2"/>
          <p:cNvSpPr>
            <a:spLocks noGrp="1"/>
          </p:cNvSpPr>
          <p:nvPr>
            <p:ph sz="half" idx="1"/>
          </p:nvPr>
        </p:nvSpPr>
        <p:spPr>
          <a:xfrm>
            <a:off x="608650" y="1604342"/>
            <a:ext cx="10968959"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50" y="3935934"/>
            <a:ext cx="10968959"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solidFill>
                <a:srgbClr val="FFFFFF"/>
              </a:solidFill>
            </a:endParaRPr>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7839042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371604"/>
            <a:ext cx="10464800" cy="1927225"/>
          </a:xfrm>
        </p:spPr>
        <p:txBody>
          <a:bodyPr anchor="b">
            <a:noAutofit/>
          </a:bodyPr>
          <a:lstStyle>
            <a:lvl1pPr>
              <a:defRPr sz="5400" cap="all" baseline="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6" name="Slide Number Placeholder 5"/>
          <p:cNvSpPr>
            <a:spLocks noGrp="1"/>
          </p:cNvSpPr>
          <p:nvPr>
            <p:ph type="sldNum" sz="quarter" idx="12"/>
          </p:nvPr>
        </p:nvSpPr>
        <p:spPr>
          <a:xfrm>
            <a:off x="10769600" y="6528816"/>
            <a:ext cx="1422400" cy="329184"/>
          </a:xfrm>
        </p:spPr>
        <p:txBody>
          <a:bodyPr/>
          <a:lstStyle/>
          <a:p>
            <a:fld id="{469113B8-596C-44BD-97B2-3E0BC1561466}" type="slidenum">
              <a:rPr lang="ja-JP" altLang="en-US" smtClean="0"/>
              <a:pPr/>
              <a:t>‹#›</a:t>
            </a:fld>
            <a:endParaRPr lang="ja-JP" altLang="en-US"/>
          </a:p>
        </p:txBody>
      </p:sp>
      <p:cxnSp>
        <p:nvCxnSpPr>
          <p:cNvPr id="8" name="Straight Connector 7"/>
          <p:cNvCxnSpPr/>
          <p:nvPr/>
        </p:nvCxnSpPr>
        <p:spPr>
          <a:xfrm>
            <a:off x="914401"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フッター プレースホルダー 6"/>
          <p:cNvSpPr>
            <a:spLocks noGrp="1"/>
          </p:cNvSpPr>
          <p:nvPr userDrawn="1">
            <p:ph type="ftr" sz="quarter" idx="3"/>
          </p:nvPr>
        </p:nvSpPr>
        <p:spPr>
          <a:xfrm>
            <a:off x="2571726" y="27982"/>
            <a:ext cx="9620275" cy="329184"/>
          </a:xfrm>
          <a:prstGeom prst="rect">
            <a:avLst/>
          </a:prstGeom>
        </p:spPr>
        <p:txBody>
          <a:bodyPr/>
          <a:lstStyle>
            <a:lvl1pPr>
              <a:defRPr sz="14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17108304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a:xfrm>
            <a:off x="10791305" y="6528816"/>
            <a:ext cx="1422400" cy="329184"/>
          </a:xfrm>
        </p:spPr>
        <p:txBody>
          <a:bodyPr/>
          <a:lstStyle/>
          <a:p>
            <a:fld id="{469113B8-596C-44BD-97B2-3E0BC1561466}" type="slidenum">
              <a:rPr lang="ja-JP" altLang="en-US" smtClean="0"/>
              <a:pPr/>
              <a:t>‹#›</a:t>
            </a:fld>
            <a:endParaRPr lang="ja-JP" altLang="en-US"/>
          </a:p>
        </p:txBody>
      </p:sp>
      <p:sp>
        <p:nvSpPr>
          <p:cNvPr id="12" name="フッター プレースホルダー 6"/>
          <p:cNvSpPr>
            <a:spLocks noGrp="1"/>
          </p:cNvSpPr>
          <p:nvPr userDrawn="1">
            <p:ph type="ftr" sz="quarter" idx="11"/>
          </p:nvPr>
        </p:nvSpPr>
        <p:spPr>
          <a:xfrm>
            <a:off x="3619482" y="0"/>
            <a:ext cx="8572518" cy="329184"/>
          </a:xfrm>
          <a:prstGeom prst="rect">
            <a:avLst/>
          </a:prstGeom>
        </p:spPr>
        <p:txBody>
          <a:body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420454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609600"/>
            <a:ext cx="27432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1" y="609600"/>
            <a:ext cx="80264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CA3380-6390-47E0-A33D-AA7B2E96FB8A}" type="datetime1">
              <a:rPr kumimoji="1" lang="ja-JP" altLang="en-US" smtClean="0"/>
              <a:pPr/>
              <a:t>2024/11/1</a:t>
            </a:fld>
            <a:endParaRPr kumimoji="1" lang="ja-JP" altLang="en-US"/>
          </a:p>
        </p:txBody>
      </p:sp>
      <p:sp>
        <p:nvSpPr>
          <p:cNvPr id="5" name="Footer Placeholder 4"/>
          <p:cNvSpPr>
            <a:spLocks noGrp="1"/>
          </p:cNvSpPr>
          <p:nvPr>
            <p:ph type="ftr" sz="quarter" idx="11"/>
          </p:nvPr>
        </p:nvSpPr>
        <p:spPr/>
        <p:txBody>
          <a:bodyPr/>
          <a:lstStyle/>
          <a:p>
            <a:r>
              <a:rPr lang="en-US" altLang="ja-JP" dirty="0"/>
              <a:t>Department of Medical Oncology, Nippon Medical School </a:t>
            </a:r>
            <a:r>
              <a:rPr lang="en-US" altLang="ja-JP" dirty="0" err="1"/>
              <a:t>Musashikosugi</a:t>
            </a:r>
            <a:r>
              <a:rPr lang="en-US" altLang="ja-JP" dirty="0"/>
              <a:t> Hospital</a:t>
            </a:r>
            <a:endParaRPr lang="ja-JP" altLang="en-US" dirty="0"/>
          </a:p>
        </p:txBody>
      </p:sp>
      <p:sp>
        <p:nvSpPr>
          <p:cNvPr id="6" name="Slide Number Placeholder 5"/>
          <p:cNvSpPr>
            <a:spLocks noGrp="1"/>
          </p:cNvSpPr>
          <p:nvPr>
            <p:ph type="sldNum" sz="quarter" idx="12"/>
          </p:nvPr>
        </p:nvSpPr>
        <p:spPr/>
        <p:txBody>
          <a:bodyPr/>
          <a:lstStyle/>
          <a:p>
            <a:fld id="{469113B8-596C-44BD-97B2-3E0BC1561466}" type="slidenum">
              <a:rPr kumimoji="1" lang="ja-JP" altLang="en-US" smtClean="0"/>
              <a:pPr/>
              <a:t>‹#›</a:t>
            </a:fld>
            <a:endParaRPr kumimoji="1" lang="ja-JP"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63084" y="4626868"/>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7" name="Straight Connector 6"/>
          <p:cNvCxnSpPr/>
          <p:nvPr/>
        </p:nvCxnSpPr>
        <p:spPr>
          <a:xfrm>
            <a:off x="975361"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400">
                <a:solidFill>
                  <a:schemeClr val="bg1"/>
                </a:solidFill>
              </a:defRPr>
            </a:lvl1pPr>
          </a:lstStyle>
          <a:p>
            <a:pPr algn="r">
              <a:defRPr/>
            </a:pPr>
            <a:r>
              <a:rPr kumimoji="0" lang="en-US" altLang="ja-JP" kern="0">
                <a:solidFill>
                  <a:srgbClr val="FFFFFF"/>
                </a:solidFill>
              </a:rPr>
              <a:t>Division of Medical Oncology, Nippon Medical School Musashikosugi Hospital</a:t>
            </a:r>
            <a:endParaRPr kumimoji="0" lang="ja-JP" altLang="en-US" kern="0" dirty="0">
              <a:solidFill>
                <a:srgbClr val="FFFFFF"/>
              </a:solidFill>
            </a:endParaRPr>
          </a:p>
        </p:txBody>
      </p:sp>
    </p:spTree>
    <p:extLst>
      <p:ext uri="{BB962C8B-B14F-4D97-AF65-F5344CB8AC3E}">
        <p14:creationId xmlns:p14="http://schemas.microsoft.com/office/powerpoint/2010/main" val="1397801128"/>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609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97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9"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4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36714292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Slide Number Placeholder 8"/>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11" name="Straight Connector 10"/>
          <p:cNvCxnSpPr/>
          <p:nvPr/>
        </p:nvCxnSpPr>
        <p:spPr>
          <a:xfrm rot="5400000">
            <a:off x="3741950" y="4045692"/>
            <a:ext cx="4709160" cy="10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6"/>
          <p:cNvSpPr>
            <a:spLocks noGrp="1"/>
          </p:cNvSpPr>
          <p:nvPr userDrawn="1">
            <p:ph type="ftr" sz="quarter" idx="1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39019286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Slide Number Placeholder 4"/>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6" name="フッター プレースホルダー 6"/>
          <p:cNvSpPr>
            <a:spLocks noGrp="1"/>
          </p:cNvSpPr>
          <p:nvPr userDrawn="1">
            <p:ph type="ftr" sz="quarter" idx="3"/>
          </p:nvPr>
        </p:nvSpPr>
        <p:spPr>
          <a:xfrm>
            <a:off x="2571726" y="27982"/>
            <a:ext cx="9620275" cy="329184"/>
          </a:xfrm>
          <a:prstGeom prst="rect">
            <a:avLst/>
          </a:prstGeom>
        </p:spPr>
        <p:txBody>
          <a:bodyPr/>
          <a:lstStyle>
            <a:lvl1pPr>
              <a:defRPr sz="14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32689152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6" name="フッター プレースホルダー 6"/>
          <p:cNvSpPr>
            <a:spLocks noGrp="1"/>
          </p:cNvSpPr>
          <p:nvPr>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19805017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962401"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601" y="2130556"/>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9" name="Straight Connector 8"/>
          <p:cNvCxnSpPr/>
          <p:nvPr/>
        </p:nvCxnSpPr>
        <p:spPr>
          <a:xfrm rot="5400000">
            <a:off x="912153" y="3579943"/>
            <a:ext cx="5577840" cy="211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11602035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8"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112798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7"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631186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609600"/>
            <a:ext cx="27432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1" y="609600"/>
            <a:ext cx="80264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7"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27912605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910080" y="359898"/>
            <a:ext cx="9875520" cy="1472184"/>
          </a:xfrm>
        </p:spPr>
        <p:txBody>
          <a:bodyPr anchor="b"/>
          <a:lstStyle>
            <a:lvl1pPr algn="l">
              <a:defRPr>
                <a:latin typeface="HG丸ｺﾞｼｯｸM-PRO" panose="020F0600000000000000" pitchFamily="50" charset="-128"/>
                <a:ea typeface="HG丸ｺﾞｼｯｸM-PRO" panose="020F0600000000000000" pitchFamily="50" charset="-128"/>
              </a:defRPr>
            </a:lvl1pPr>
            <a:extLst/>
          </a:lstStyle>
          <a:p>
            <a:r>
              <a:rPr kumimoji="0" lang="ja-JP" altLang="en-US"/>
              <a:t>マスター タイトルの書式設定</a:t>
            </a:r>
            <a:endParaRPr kumimoji="0" lang="en-US"/>
          </a:p>
        </p:txBody>
      </p:sp>
      <p:sp>
        <p:nvSpPr>
          <p:cNvPr id="22" name="サブタイトル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latin typeface="HG丸ｺﾞｼｯｸM-PRO" panose="020F0600000000000000" pitchFamily="50" charset="-128"/>
                <a:ea typeface="HG丸ｺﾞｼｯｸM-PRO" panose="020F0600000000000000" pitchFamily="50" charset="-12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a:t>マスター サブタイトルの書式設定</a:t>
            </a:r>
            <a:endParaRPr kumimoji="0" lang="en-US"/>
          </a:p>
        </p:txBody>
      </p:sp>
      <p:sp>
        <p:nvSpPr>
          <p:cNvPr id="7" name="日付プレースホルダー 6"/>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20" name="フッター プレースホルダー 19"/>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10" name="スライド番号プレースホルダー 9"/>
          <p:cNvSpPr>
            <a:spLocks noGrp="1"/>
          </p:cNvSpPr>
          <p:nvPr>
            <p:ph type="sldNum" sz="quarter" idx="12"/>
          </p:nvPr>
        </p:nvSpPr>
        <p:spPr/>
        <p:txBody>
          <a:bodyPr/>
          <a:lstStyle/>
          <a:p>
            <a:pPr>
              <a:defRPr/>
            </a:pPr>
            <a:fld id="{7F219480-2983-407B-ABC9-BEF2C5874D8A}"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8" name="円/楕円 7"/>
          <p:cNvSpPr/>
          <p:nvPr/>
        </p:nvSpPr>
        <p:spPr>
          <a:xfrm>
            <a:off x="1228578"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kumimoji="0" lang="en-US" sz="1800">
              <a:solidFill>
                <a:prstClr val="black"/>
              </a:solidFill>
            </a:endParaRPr>
          </a:p>
        </p:txBody>
      </p:sp>
      <p:sp>
        <p:nvSpPr>
          <p:cNvPr id="9" name="円/楕円 8"/>
          <p:cNvSpPr/>
          <p:nvPr/>
        </p:nvSpPr>
        <p:spPr>
          <a:xfrm>
            <a:off x="1542902"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kumimoji="0" lang="en-US" sz="1800">
              <a:solidFill>
                <a:prstClr val="black"/>
              </a:solidFill>
            </a:endParaRPr>
          </a:p>
        </p:txBody>
      </p:sp>
    </p:spTree>
    <p:extLst>
      <p:ext uri="{BB962C8B-B14F-4D97-AF65-F5344CB8AC3E}">
        <p14:creationId xmlns:p14="http://schemas.microsoft.com/office/powerpoint/2010/main" val="136461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7"/>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F5F472-2D18-497A-B648-51079290EF98}" type="datetime1">
              <a:rPr kumimoji="1" lang="ja-JP" altLang="en-US" smtClean="0"/>
              <a:pPr/>
              <a:t>2024/11/1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Medical Oncology Division Nippon Medica School Musashikosugi Hospital</a:t>
            </a:r>
            <a:endParaRPr kumimoji="1" lang="ja-JP" altLang="en-US"/>
          </a:p>
        </p:txBody>
      </p:sp>
      <p:sp>
        <p:nvSpPr>
          <p:cNvPr id="6" name="スライド番号プレースホルダー 5"/>
          <p:cNvSpPr>
            <a:spLocks noGrp="1"/>
          </p:cNvSpPr>
          <p:nvPr>
            <p:ph type="sldNum" sz="quarter" idx="12"/>
          </p:nvPr>
        </p:nvSpPr>
        <p:spPr/>
        <p:txBody>
          <a:bodyPr/>
          <a:lstStyle/>
          <a:p>
            <a:fld id="{2CC4FCD4-3183-4CF4-A225-61B7046B4AB2}" type="slidenum">
              <a:rPr kumimoji="1" lang="ja-JP" altLang="en-US" smtClean="0"/>
              <a:pPr/>
              <a:t>‹#›</a:t>
            </a:fld>
            <a:endParaRPr kumimoji="1" lang="ja-JP" altLang="en-US"/>
          </a:p>
        </p:txBody>
      </p:sp>
    </p:spTree>
    <p:extLst>
      <p:ext uri="{BB962C8B-B14F-4D97-AF65-F5344CB8AC3E}">
        <p14:creationId xmlns:p14="http://schemas.microsoft.com/office/powerpoint/2010/main" val="19958140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solidFill>
                  <a:srgbClr val="C00000"/>
                </a:solidFill>
                <a:latin typeface="HG丸ｺﾞｼｯｸM-PRO" panose="020F0600000000000000" pitchFamily="50" charset="-128"/>
                <a:ea typeface="HG丸ｺﾞｼｯｸM-PRO" panose="020F0600000000000000" pitchFamily="50" charset="-128"/>
              </a:defRPr>
            </a:lvl1pPr>
            <a:extLst/>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lvl1pPr marL="541338" indent="-541338">
              <a:buClr>
                <a:schemeClr val="accent5">
                  <a:lumMod val="60000"/>
                  <a:lumOff val="40000"/>
                </a:schemeClr>
              </a:buClr>
              <a:buFont typeface="Wingdings" panose="05000000000000000000" pitchFamily="2" charset="2"/>
              <a:buChar char="n"/>
              <a:defRPr>
                <a:latin typeface="HG丸ｺﾞｼｯｸM-PRO" panose="020F0600000000000000" pitchFamily="50" charset="-128"/>
                <a:ea typeface="HG丸ｺﾞｼｯｸM-PRO" panose="020F0600000000000000" pitchFamily="50" charset="-128"/>
              </a:defRPr>
            </a:lvl1pPr>
            <a:lvl2pPr marL="639763" indent="-368300">
              <a:buClr>
                <a:schemeClr val="accent5">
                  <a:lumMod val="60000"/>
                  <a:lumOff val="40000"/>
                </a:schemeClr>
              </a:buClr>
              <a:buSzPct val="80000"/>
              <a:buFont typeface="Wingdings" panose="05000000000000000000" pitchFamily="2" charset="2"/>
              <a:buChar char="n"/>
              <a:defRPr>
                <a:latin typeface="HG丸ｺﾞｼｯｸM-PRO" panose="020F0600000000000000" pitchFamily="50" charset="-128"/>
                <a:ea typeface="HG丸ｺﾞｼｯｸM-PRO" panose="020F0600000000000000" pitchFamily="50" charset="-128"/>
              </a:defRPr>
            </a:lvl2pPr>
            <a:lvl3pPr marL="886968" indent="-228600">
              <a:buFont typeface="Wingdings" panose="05000000000000000000" pitchFamily="2" charset="2"/>
              <a:buChar char="n"/>
              <a:defRPr>
                <a:latin typeface="HG丸ｺﾞｼｯｸM-PRO" panose="020F0600000000000000" pitchFamily="50" charset="-128"/>
                <a:ea typeface="HG丸ｺﾞｼｯｸM-PRO" panose="020F0600000000000000" pitchFamily="50" charset="-128"/>
              </a:defRPr>
            </a:lvl3pPr>
            <a:lvl4pPr marL="1097280" indent="-173736">
              <a:buFont typeface="Wingdings" panose="05000000000000000000" pitchFamily="2" charset="2"/>
              <a:buChar char="n"/>
              <a:defRPr>
                <a:latin typeface="HG丸ｺﾞｼｯｸM-PRO" panose="020F0600000000000000" pitchFamily="50" charset="-128"/>
                <a:ea typeface="HG丸ｺﾞｼｯｸM-PRO" panose="020F0600000000000000" pitchFamily="50" charset="-128"/>
              </a:defRPr>
            </a:lvl4pPr>
            <a:lvl5pPr marL="1298448" indent="-182880">
              <a:buFont typeface="Wingdings" panose="05000000000000000000" pitchFamily="2" charset="2"/>
              <a:buChar char="n"/>
              <a:defRPr>
                <a:latin typeface="HG丸ｺﾞｼｯｸM-PRO" panose="020F0600000000000000" pitchFamily="50" charset="-128"/>
                <a:ea typeface="HG丸ｺﾞｼｯｸM-PRO" panose="020F0600000000000000" pitchFamily="50" charset="-128"/>
              </a:defRPr>
            </a:lvl5pPr>
            <a:extLst/>
          </a:lstStyle>
          <a:p>
            <a:pPr lvl="0" eaLnBrk="1" latinLnBrk="0" hangingPunct="1"/>
            <a:r>
              <a:rPr lang="ja-JP" altLang="en-US" dirty="0"/>
              <a:t>マスター テキストの書式設定</a:t>
            </a:r>
          </a:p>
          <a:p>
            <a:pPr lvl="1" eaLnBrk="1" latinLnBrk="0" hangingPunct="1"/>
            <a:r>
              <a:rPr lang="ja-JP" altLang="en-US" dirty="0"/>
              <a:t>第 </a:t>
            </a:r>
            <a:r>
              <a:rPr lang="en-US" altLang="ja-JP" dirty="0"/>
              <a:t>2 </a:t>
            </a:r>
            <a:r>
              <a:rPr lang="ja-JP" altLang="en-US" dirty="0"/>
              <a:t>レベル</a:t>
            </a:r>
          </a:p>
          <a:p>
            <a:pPr lvl="2" eaLnBrk="1" latinLnBrk="0" hangingPunct="1"/>
            <a:r>
              <a:rPr lang="ja-JP" altLang="en-US" dirty="0"/>
              <a:t>第 </a:t>
            </a:r>
            <a:r>
              <a:rPr lang="en-US" altLang="ja-JP" dirty="0"/>
              <a:t>3 </a:t>
            </a:r>
            <a:r>
              <a:rPr lang="ja-JP" altLang="en-US" dirty="0"/>
              <a:t>レベル</a:t>
            </a:r>
          </a:p>
          <a:p>
            <a:pPr lvl="3" eaLnBrk="1" latinLnBrk="0" hangingPunct="1"/>
            <a:r>
              <a:rPr lang="ja-JP" altLang="en-US" dirty="0"/>
              <a:t>第 </a:t>
            </a:r>
            <a:r>
              <a:rPr lang="en-US" altLang="ja-JP" dirty="0"/>
              <a:t>4 </a:t>
            </a:r>
            <a:r>
              <a:rPr lang="ja-JP" altLang="en-US" dirty="0"/>
              <a:t>レベル</a:t>
            </a:r>
          </a:p>
          <a:p>
            <a:pPr lvl="4" eaLnBrk="1" latinLnBrk="0" hangingPunct="1"/>
            <a:r>
              <a:rPr lang="ja-JP" altLang="en-US" dirty="0"/>
              <a:t>第 </a:t>
            </a:r>
            <a:r>
              <a:rPr lang="en-US" altLang="ja-JP" dirty="0"/>
              <a:t>5 </a:t>
            </a:r>
            <a:r>
              <a:rPr lang="ja-JP" altLang="en-US" dirty="0"/>
              <a:t>レベル</a:t>
            </a:r>
            <a:endParaRPr kumimoji="0" lang="en-US" dirty="0"/>
          </a:p>
        </p:txBody>
      </p:sp>
      <p:sp>
        <p:nvSpPr>
          <p:cNvPr id="4" name="日付プレースホルダー 3"/>
          <p:cNvSpPr>
            <a:spLocks noGrp="1"/>
          </p:cNvSpPr>
          <p:nvPr>
            <p:ph type="dt" sz="half" idx="10"/>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5" name="フッター プレースホルダー 4"/>
          <p:cNvSpPr>
            <a:spLocks noGrp="1"/>
          </p:cNvSpPr>
          <p:nvPr>
            <p:ph type="ftr" sz="quarter" idx="11"/>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6" name="スライド番号プレースホルダー 5"/>
          <p:cNvSpPr>
            <a:spLocks noGrp="1"/>
          </p:cNvSpPr>
          <p:nvPr>
            <p:ph type="sldNum" sz="quarter" idx="12"/>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fld id="{B65DA4F5-9BB7-4E1F-803B-53840644D4BD}"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41703826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title"/>
          </p:nvPr>
        </p:nvSpPr>
        <p:spPr>
          <a:xfrm>
            <a:off x="3437856" y="2600325"/>
            <a:ext cx="8534400" cy="2286000"/>
          </a:xfrm>
        </p:spPr>
        <p:txBody>
          <a:bodyPr anchor="t"/>
          <a:lstStyle>
            <a:lvl1pPr algn="l">
              <a:lnSpc>
                <a:spcPts val="4500"/>
              </a:lnSpc>
              <a:buNone/>
              <a:defRPr sz="4000" b="1" cap="all">
                <a:latin typeface="HG丸ｺﾞｼｯｸM-PRO" panose="020F0600000000000000" pitchFamily="50" charset="-128"/>
                <a:ea typeface="HG丸ｺﾞｼｯｸM-PRO" panose="020F0600000000000000" pitchFamily="50" charset="-128"/>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latin typeface="HG丸ｺﾞｼｯｸM-PRO" panose="020F0600000000000000" pitchFamily="50" charset="-128"/>
                <a:ea typeface="HG丸ｺﾞｼｯｸM-PRO" panose="020F0600000000000000" pitchFamily="50" charset="-128"/>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5" name="フッター プレースホルダー 4"/>
          <p:cNvSpPr>
            <a:spLocks noGrp="1"/>
          </p:cNvSpPr>
          <p:nvPr>
            <p:ph type="ftr" sz="quarter" idx="11"/>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6" name="スライド番号プレースホルダー 5"/>
          <p:cNvSpPr>
            <a:spLocks noGrp="1"/>
          </p:cNvSpPr>
          <p:nvPr>
            <p:ph type="sldNum" sz="quarter" idx="12"/>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fld id="{5259C2F4-368D-49D7-B8E0-941B786C3ED4}"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10" name="正方形/長方形 9"/>
          <p:cNvSpPr/>
          <p:nvPr/>
        </p:nvSpPr>
        <p:spPr bwMode="invGray">
          <a:xfrm>
            <a:off x="3048001"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latin typeface="HG丸ｺﾞｼｯｸM-PRO" panose="020F0600000000000000" pitchFamily="50" charset="-128"/>
              <a:ea typeface="HG丸ｺﾞｼｯｸM-PRO" panose="020F0600000000000000" pitchFamily="50" charset="-128"/>
            </a:endParaRPr>
          </a:p>
        </p:txBody>
      </p:sp>
      <p:sp>
        <p:nvSpPr>
          <p:cNvPr id="8" name="円/楕円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kumimoji="0" lang="en-US" sz="1800">
              <a:solidFill>
                <a:prstClr val="black"/>
              </a:solidFill>
              <a:latin typeface="HG丸ｺﾞｼｯｸM-PRO" panose="020F0600000000000000" pitchFamily="50" charset="-128"/>
              <a:ea typeface="HG丸ｺﾞｼｯｸM-PRO" panose="020F0600000000000000" pitchFamily="50" charset="-128"/>
            </a:endParaRPr>
          </a:p>
        </p:txBody>
      </p:sp>
      <p:sp>
        <p:nvSpPr>
          <p:cNvPr id="9" name="円/楕円 8"/>
          <p:cNvSpPr/>
          <p:nvPr/>
        </p:nvSpPr>
        <p:spPr>
          <a:xfrm>
            <a:off x="3210753"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kumimoji="0" lang="en-US" sz="180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581718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914144" y="274320"/>
            <a:ext cx="9997440" cy="1143000"/>
          </a:xfrm>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7" name="スライド番号プレースホルダー 6"/>
          <p:cNvSpPr>
            <a:spLocks noGrp="1"/>
          </p:cNvSpPr>
          <p:nvPr>
            <p:ph type="sldNum" sz="quarter" idx="12"/>
          </p:nvPr>
        </p:nvSpPr>
        <p:spPr/>
        <p:txBody>
          <a:bodyPr/>
          <a:lstStyle/>
          <a:p>
            <a:pPr>
              <a:defRPr/>
            </a:pPr>
            <a:fld id="{6FD92230-9B28-4911-B2E2-7C357CD19DEC}"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29175440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9" name="スライド番号プレースホルダー 8"/>
          <p:cNvSpPr>
            <a:spLocks noGrp="1"/>
          </p:cNvSpPr>
          <p:nvPr>
            <p:ph type="sldNum" sz="quarter" idx="12"/>
          </p:nvPr>
        </p:nvSpPr>
        <p:spPr/>
        <p:txBody>
          <a:bodyPr/>
          <a:lstStyle/>
          <a:p>
            <a:pPr>
              <a:defRPr/>
            </a:pPr>
            <a:fld id="{249A62C7-350A-435B-9DC6-3823FBFE6E27}"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15723363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914144" y="274320"/>
            <a:ext cx="9997440" cy="1143000"/>
          </a:xfrm>
        </p:spPr>
        <p:txBody>
          <a:bodyPr anchor="ctr"/>
          <a:lstStyle>
            <a:lvl1pPr>
              <a:defRPr b="1">
                <a:latin typeface="HG丸ｺﾞｼｯｸM-PRO" panose="020F0600000000000000" pitchFamily="50" charset="-128"/>
                <a:ea typeface="HG丸ｺﾞｼｯｸM-PRO" panose="020F0600000000000000" pitchFamily="50" charset="-128"/>
              </a:defRPr>
            </a:lvl1pPr>
            <a:extLst/>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5" name="スライド番号プレースホルダー 4"/>
          <p:cNvSpPr>
            <a:spLocks noGrp="1"/>
          </p:cNvSpPr>
          <p:nvPr>
            <p:ph type="sldNum" sz="quarter" idx="12"/>
          </p:nvPr>
        </p:nvSpPr>
        <p:spPr/>
        <p:txBody>
          <a:bodyPr/>
          <a:lstStyle/>
          <a:p>
            <a:pPr>
              <a:defRPr/>
            </a:pPr>
            <a:fld id="{9C97FA3C-71AC-483B-9534-5E21D09A96F7}"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33948702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353313"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
        <p:nvSpPr>
          <p:cNvPr id="2" name="日付プレースホルダー 1"/>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4" name="スライド番号プレースホルダー 3"/>
          <p:cNvSpPr>
            <a:spLocks noGrp="1"/>
          </p:cNvSpPr>
          <p:nvPr>
            <p:ph type="sldNum" sz="quarter" idx="12"/>
          </p:nvPr>
        </p:nvSpPr>
        <p:spPr/>
        <p:txBody>
          <a:bodyPr/>
          <a:lstStyle/>
          <a:p>
            <a:pPr>
              <a:defRPr/>
            </a:pPr>
            <a:fld id="{CA69104B-2F25-4A4C-BBB1-CBD4379CC681}"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6" name="正方形/長方形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Tree>
    <p:extLst>
      <p:ext uri="{BB962C8B-B14F-4D97-AF65-F5344CB8AC3E}">
        <p14:creationId xmlns:p14="http://schemas.microsoft.com/office/powerpoint/2010/main" val="11984022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609601" y="2133602"/>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7" name="スライド番号プレースホルダー 6"/>
          <p:cNvSpPr>
            <a:spLocks noGrp="1"/>
          </p:cNvSpPr>
          <p:nvPr>
            <p:ph type="sldNum" sz="quarter" idx="12"/>
          </p:nvPr>
        </p:nvSpPr>
        <p:spPr/>
        <p:txBody>
          <a:bodyPr/>
          <a:lstStyle/>
          <a:p>
            <a:pPr>
              <a:defRPr/>
            </a:pPr>
            <a:fld id="{4621791F-8F4A-4829-8C5C-8603C5E8CFC8}"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19639637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7" name="スライド番号プレースホルダー 6"/>
          <p:cNvSpPr>
            <a:spLocks noGrp="1"/>
          </p:cNvSpPr>
          <p:nvPr>
            <p:ph type="sldNum" sz="quarter" idx="12"/>
          </p:nvPr>
        </p:nvSpPr>
        <p:spPr/>
        <p:txBody>
          <a:bodyPr/>
          <a:lstStyle/>
          <a:p>
            <a:pPr>
              <a:defRPr/>
            </a:pPr>
            <a:fld id="{DF1C3CB0-AA5C-43BE-B844-8D3B7F9B12EA}"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8" name="正方形/長方形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kumimoji="0" lang="en-US" sz="3200">
              <a:solidFill>
                <a:prstClr val="black"/>
              </a:solidFill>
              <a:latin typeface="Gill Sans MT"/>
            </a:endParaRPr>
          </a:p>
        </p:txBody>
      </p:sp>
      <p:sp>
        <p:nvSpPr>
          <p:cNvPr id="3" name="図プレースホルダー 2"/>
          <p:cNvSpPr>
            <a:spLocks noGrp="1"/>
          </p:cNvSpPr>
          <p:nvPr>
            <p:ph type="pic" idx="1"/>
          </p:nvPr>
        </p:nvSpPr>
        <p:spPr>
          <a:xfrm>
            <a:off x="1117600" y="1143005"/>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ja-JP" altLang="en-US"/>
              <a:t>アイコンをクリックして図を追加</a:t>
            </a:r>
            <a:endParaRPr kumimoji="0" lang="en-US" dirty="0"/>
          </a:p>
        </p:txBody>
      </p:sp>
      <p:sp>
        <p:nvSpPr>
          <p:cNvPr id="9" name="フローチャート: 処理 8"/>
          <p:cNvSpPr/>
          <p:nvPr/>
        </p:nvSpPr>
        <p:spPr>
          <a:xfrm rot="19468671">
            <a:off x="528968"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
        <p:nvSpPr>
          <p:cNvPr id="10" name="フローチャート: 処理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dirty="0">
              <a:solidFill>
                <a:prstClr val="white"/>
              </a:solidFill>
            </a:endParaRPr>
          </a:p>
        </p:txBody>
      </p:sp>
      <p:sp>
        <p:nvSpPr>
          <p:cNvPr id="4" name="テキスト プレースホルダー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a:t>マスター テキストの書式設定</a:t>
            </a:r>
          </a:p>
        </p:txBody>
      </p:sp>
    </p:spTree>
    <p:extLst>
      <p:ext uri="{BB962C8B-B14F-4D97-AF65-F5344CB8AC3E}">
        <p14:creationId xmlns:p14="http://schemas.microsoft.com/office/powerpoint/2010/main" val="12020959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6" name="スライド番号プレースホルダー 5"/>
          <p:cNvSpPr>
            <a:spLocks noGrp="1"/>
          </p:cNvSpPr>
          <p:nvPr>
            <p:ph type="sldNum" sz="quarter" idx="12"/>
          </p:nvPr>
        </p:nvSpPr>
        <p:spPr/>
        <p:txBody>
          <a:bodyPr/>
          <a:lstStyle/>
          <a:p>
            <a:pPr>
              <a:defRPr/>
            </a:pPr>
            <a:fld id="{4621791F-8F4A-4829-8C5C-8603C5E8CFC8}"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39794660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44000" y="274641"/>
            <a:ext cx="24384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1524001" y="274642"/>
            <a:ext cx="74168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6" name="スライド番号プレースホルダー 5"/>
          <p:cNvSpPr>
            <a:spLocks noGrp="1"/>
          </p:cNvSpPr>
          <p:nvPr>
            <p:ph type="sldNum" sz="quarter" idx="12"/>
          </p:nvPr>
        </p:nvSpPr>
        <p:spPr/>
        <p:txBody>
          <a:bodyPr/>
          <a:lstStyle/>
          <a:p>
            <a:pPr>
              <a:defRPr/>
            </a:pPr>
            <a:fld id="{4621791F-8F4A-4829-8C5C-8603C5E8CFC8}"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2917938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E09CC84-BF2D-42EB-876E-50D3B2D291F8}" type="datetime1">
              <a:rPr kumimoji="1" lang="ja-JP" altLang="en-US" smtClean="0"/>
              <a:pPr/>
              <a:t>2024/11/1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Medical Oncology Division Nippon Medica School Musashikosugi Hospital</a:t>
            </a:r>
            <a:endParaRPr kumimoji="1" lang="ja-JP" altLang="en-US"/>
          </a:p>
        </p:txBody>
      </p:sp>
      <p:sp>
        <p:nvSpPr>
          <p:cNvPr id="6" name="スライド番号プレースホルダー 5"/>
          <p:cNvSpPr>
            <a:spLocks noGrp="1"/>
          </p:cNvSpPr>
          <p:nvPr>
            <p:ph type="sldNum" sz="quarter" idx="12"/>
          </p:nvPr>
        </p:nvSpPr>
        <p:spPr/>
        <p:txBody>
          <a:bodyPr/>
          <a:lstStyle/>
          <a:p>
            <a:fld id="{2CC4FCD4-3183-4CF4-A225-61B7046B4AB2}" type="slidenum">
              <a:rPr kumimoji="1" lang="ja-JP" altLang="en-US" smtClean="0"/>
              <a:pPr/>
              <a:t>‹#›</a:t>
            </a:fld>
            <a:endParaRPr kumimoji="1" lang="ja-JP" altLang="en-US"/>
          </a:p>
        </p:txBody>
      </p:sp>
    </p:spTree>
    <p:extLst>
      <p:ext uri="{BB962C8B-B14F-4D97-AF65-F5344CB8AC3E}">
        <p14:creationId xmlns:p14="http://schemas.microsoft.com/office/powerpoint/2010/main" val="18970784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1583267" y="1600200"/>
            <a:ext cx="9313333" cy="4060825"/>
          </a:xfrm>
        </p:spPr>
        <p:txBody>
          <a:bodyPr/>
          <a:lstStyle/>
          <a:p>
            <a:endParaRPr lang="ja-JP" altLang="en-US"/>
          </a:p>
        </p:txBody>
      </p:sp>
      <p:sp>
        <p:nvSpPr>
          <p:cNvPr id="4" name="日付プレースホルダ 3"/>
          <p:cNvSpPr>
            <a:spLocks noGrp="1"/>
          </p:cNvSpPr>
          <p:nvPr>
            <p:ph type="dt" sz="half" idx="10"/>
          </p:nvPr>
        </p:nvSpPr>
        <p:spPr>
          <a:xfrm>
            <a:off x="609600" y="6245225"/>
            <a:ext cx="2844800" cy="476250"/>
          </a:xfrm>
        </p:spPr>
        <p:txBody>
          <a:bodyPr/>
          <a:lstStyle>
            <a:lvl1pPr>
              <a:defRPr/>
            </a:lvl1pPr>
          </a:lstStyle>
          <a:p>
            <a:endParaRPr lang="en-US" altLang="ja-JP">
              <a:solidFill>
                <a:srgbClr val="E7DEC9">
                  <a:shade val="50000"/>
                  <a:satMod val="200000"/>
                </a:srgbClr>
              </a:solidFill>
            </a:endParaRPr>
          </a:p>
        </p:txBody>
      </p:sp>
      <p:sp>
        <p:nvSpPr>
          <p:cNvPr id="5" name="フッター プレースホルダ 4"/>
          <p:cNvSpPr>
            <a:spLocks noGrp="1"/>
          </p:cNvSpPr>
          <p:nvPr>
            <p:ph type="ftr" sz="quarter" idx="11"/>
          </p:nvPr>
        </p:nvSpPr>
        <p:spPr>
          <a:xfrm>
            <a:off x="4165600" y="6245225"/>
            <a:ext cx="3860800" cy="476250"/>
          </a:xfrm>
        </p:spPr>
        <p:txBody>
          <a:bodyPr/>
          <a:lstStyle>
            <a:lvl1pPr>
              <a:defRPr/>
            </a:lvl1pPr>
          </a:lstStyle>
          <a:p>
            <a:endParaRPr lang="en-US" altLang="ja-JP">
              <a:solidFill>
                <a:srgbClr val="E7DEC9">
                  <a:shade val="50000"/>
                  <a:satMod val="200000"/>
                </a:srgbClr>
              </a:solidFill>
            </a:endParaRPr>
          </a:p>
        </p:txBody>
      </p:sp>
      <p:sp>
        <p:nvSpPr>
          <p:cNvPr id="6" name="スライド番号プレースホルダ 5"/>
          <p:cNvSpPr>
            <a:spLocks noGrp="1"/>
          </p:cNvSpPr>
          <p:nvPr>
            <p:ph type="sldNum" sz="quarter" idx="12"/>
          </p:nvPr>
        </p:nvSpPr>
        <p:spPr>
          <a:xfrm>
            <a:off x="8737600" y="6245225"/>
            <a:ext cx="2844800" cy="476250"/>
          </a:xfrm>
        </p:spPr>
        <p:txBody>
          <a:bodyPr/>
          <a:lstStyle>
            <a:lvl1pPr>
              <a:defRPr/>
            </a:lvl1pPr>
          </a:lstStyle>
          <a:p>
            <a:fld id="{BED3C9BE-696F-4891-99F3-1982F1C12946}" type="slidenum">
              <a:rPr lang="en-US" altLang="ja-JP">
                <a:solidFill>
                  <a:srgbClr val="E7DEC9">
                    <a:shade val="50000"/>
                    <a:satMod val="200000"/>
                  </a:srgbClr>
                </a:solidFill>
              </a: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15727670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910080" y="359898"/>
            <a:ext cx="9875520" cy="1472184"/>
          </a:xfrm>
        </p:spPr>
        <p:txBody>
          <a:bodyPr anchor="b"/>
          <a:lstStyle>
            <a:lvl1pPr algn="l">
              <a:defRPr>
                <a:latin typeface="HG丸ｺﾞｼｯｸM-PRO" panose="020F0600000000000000" pitchFamily="50" charset="-128"/>
                <a:ea typeface="HG丸ｺﾞｼｯｸM-PRO" panose="020F0600000000000000" pitchFamily="50" charset="-128"/>
              </a:defRPr>
            </a:lvl1pPr>
            <a:extLst/>
          </a:lstStyle>
          <a:p>
            <a:r>
              <a:rPr kumimoji="0" lang="ja-JP" altLang="en-US"/>
              <a:t>マスター タイトルの書式設定</a:t>
            </a:r>
            <a:endParaRPr kumimoji="0" lang="en-US"/>
          </a:p>
        </p:txBody>
      </p:sp>
      <p:sp>
        <p:nvSpPr>
          <p:cNvPr id="22" name="サブタイトル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latin typeface="HG丸ｺﾞｼｯｸM-PRO" panose="020F0600000000000000" pitchFamily="50" charset="-128"/>
                <a:ea typeface="HG丸ｺﾞｼｯｸM-PRO" panose="020F0600000000000000" pitchFamily="50" charset="-12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a:t>マスター サブタイトルの書式設定</a:t>
            </a:r>
            <a:endParaRPr kumimoji="0" lang="en-US"/>
          </a:p>
        </p:txBody>
      </p:sp>
      <p:sp>
        <p:nvSpPr>
          <p:cNvPr id="7" name="日付プレースホルダー 6"/>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20" name="フッター プレースホルダー 19"/>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10" name="スライド番号プレースホルダー 9"/>
          <p:cNvSpPr>
            <a:spLocks noGrp="1"/>
          </p:cNvSpPr>
          <p:nvPr>
            <p:ph type="sldNum" sz="quarter" idx="12"/>
          </p:nvPr>
        </p:nvSpPr>
        <p:spPr/>
        <p:txBody>
          <a:bodyPr/>
          <a:lstStyle/>
          <a:p>
            <a:pPr>
              <a:defRPr/>
            </a:pPr>
            <a:fld id="{7F219480-2983-407B-ABC9-BEF2C5874D8A}"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8" name="円/楕円 7"/>
          <p:cNvSpPr/>
          <p:nvPr/>
        </p:nvSpPr>
        <p:spPr>
          <a:xfrm>
            <a:off x="1228578"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kumimoji="0" lang="en-US" sz="1800">
              <a:solidFill>
                <a:prstClr val="black"/>
              </a:solidFill>
            </a:endParaRPr>
          </a:p>
        </p:txBody>
      </p:sp>
      <p:sp>
        <p:nvSpPr>
          <p:cNvPr id="9" name="円/楕円 8"/>
          <p:cNvSpPr/>
          <p:nvPr/>
        </p:nvSpPr>
        <p:spPr>
          <a:xfrm>
            <a:off x="1542902"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kumimoji="0" lang="en-US" sz="1800">
              <a:solidFill>
                <a:prstClr val="black"/>
              </a:solidFill>
            </a:endParaRPr>
          </a:p>
        </p:txBody>
      </p:sp>
    </p:spTree>
    <p:extLst>
      <p:ext uri="{BB962C8B-B14F-4D97-AF65-F5344CB8AC3E}">
        <p14:creationId xmlns:p14="http://schemas.microsoft.com/office/powerpoint/2010/main" val="9170207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solidFill>
                  <a:srgbClr val="C00000"/>
                </a:solidFill>
                <a:latin typeface="HG丸ｺﾞｼｯｸM-PRO" panose="020F0600000000000000" pitchFamily="50" charset="-128"/>
                <a:ea typeface="HG丸ｺﾞｼｯｸM-PRO" panose="020F0600000000000000" pitchFamily="50" charset="-128"/>
              </a:defRPr>
            </a:lvl1pPr>
            <a:extLst/>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lvl1pPr marL="541338" indent="-541338">
              <a:buClr>
                <a:schemeClr val="accent5">
                  <a:lumMod val="60000"/>
                  <a:lumOff val="40000"/>
                </a:schemeClr>
              </a:buClr>
              <a:buFont typeface="Wingdings" panose="05000000000000000000" pitchFamily="2" charset="2"/>
              <a:buChar char="n"/>
              <a:defRPr>
                <a:latin typeface="HG丸ｺﾞｼｯｸM-PRO" panose="020F0600000000000000" pitchFamily="50" charset="-128"/>
                <a:ea typeface="HG丸ｺﾞｼｯｸM-PRO" panose="020F0600000000000000" pitchFamily="50" charset="-128"/>
              </a:defRPr>
            </a:lvl1pPr>
            <a:lvl2pPr marL="639763" indent="-368300">
              <a:buClr>
                <a:schemeClr val="accent5">
                  <a:lumMod val="60000"/>
                  <a:lumOff val="40000"/>
                </a:schemeClr>
              </a:buClr>
              <a:buSzPct val="80000"/>
              <a:buFont typeface="Wingdings" panose="05000000000000000000" pitchFamily="2" charset="2"/>
              <a:buChar char="n"/>
              <a:defRPr>
                <a:latin typeface="HG丸ｺﾞｼｯｸM-PRO" panose="020F0600000000000000" pitchFamily="50" charset="-128"/>
                <a:ea typeface="HG丸ｺﾞｼｯｸM-PRO" panose="020F0600000000000000" pitchFamily="50" charset="-128"/>
              </a:defRPr>
            </a:lvl2pPr>
            <a:lvl3pPr marL="886968" indent="-228600">
              <a:buFont typeface="Wingdings" panose="05000000000000000000" pitchFamily="2" charset="2"/>
              <a:buChar char="n"/>
              <a:defRPr>
                <a:latin typeface="HG丸ｺﾞｼｯｸM-PRO" panose="020F0600000000000000" pitchFamily="50" charset="-128"/>
                <a:ea typeface="HG丸ｺﾞｼｯｸM-PRO" panose="020F0600000000000000" pitchFamily="50" charset="-128"/>
              </a:defRPr>
            </a:lvl3pPr>
            <a:lvl4pPr marL="1097280" indent="-173736">
              <a:buFont typeface="Wingdings" panose="05000000000000000000" pitchFamily="2" charset="2"/>
              <a:buChar char="n"/>
              <a:defRPr>
                <a:latin typeface="HG丸ｺﾞｼｯｸM-PRO" panose="020F0600000000000000" pitchFamily="50" charset="-128"/>
                <a:ea typeface="HG丸ｺﾞｼｯｸM-PRO" panose="020F0600000000000000" pitchFamily="50" charset="-128"/>
              </a:defRPr>
            </a:lvl4pPr>
            <a:lvl5pPr marL="1298448" indent="-182880">
              <a:buFont typeface="Wingdings" panose="05000000000000000000" pitchFamily="2" charset="2"/>
              <a:buChar char="n"/>
              <a:defRPr>
                <a:latin typeface="HG丸ｺﾞｼｯｸM-PRO" panose="020F0600000000000000" pitchFamily="50" charset="-128"/>
                <a:ea typeface="HG丸ｺﾞｼｯｸM-PRO" panose="020F0600000000000000" pitchFamily="50" charset="-128"/>
              </a:defRPr>
            </a:lvl5pPr>
            <a:extLst/>
          </a:lstStyle>
          <a:p>
            <a:pPr lvl="0" eaLnBrk="1" latinLnBrk="0" hangingPunct="1"/>
            <a:r>
              <a:rPr lang="ja-JP" altLang="en-US" dirty="0"/>
              <a:t>マスター テキストの書式設定</a:t>
            </a:r>
          </a:p>
          <a:p>
            <a:pPr lvl="1" eaLnBrk="1" latinLnBrk="0" hangingPunct="1"/>
            <a:r>
              <a:rPr lang="ja-JP" altLang="en-US" dirty="0"/>
              <a:t>第 </a:t>
            </a:r>
            <a:r>
              <a:rPr lang="en-US" altLang="ja-JP" dirty="0"/>
              <a:t>2 </a:t>
            </a:r>
            <a:r>
              <a:rPr lang="ja-JP" altLang="en-US" dirty="0"/>
              <a:t>レベル</a:t>
            </a:r>
          </a:p>
          <a:p>
            <a:pPr lvl="2" eaLnBrk="1" latinLnBrk="0" hangingPunct="1"/>
            <a:r>
              <a:rPr lang="ja-JP" altLang="en-US" dirty="0"/>
              <a:t>第 </a:t>
            </a:r>
            <a:r>
              <a:rPr lang="en-US" altLang="ja-JP" dirty="0"/>
              <a:t>3 </a:t>
            </a:r>
            <a:r>
              <a:rPr lang="ja-JP" altLang="en-US" dirty="0"/>
              <a:t>レベル</a:t>
            </a:r>
          </a:p>
          <a:p>
            <a:pPr lvl="3" eaLnBrk="1" latinLnBrk="0" hangingPunct="1"/>
            <a:r>
              <a:rPr lang="ja-JP" altLang="en-US" dirty="0"/>
              <a:t>第 </a:t>
            </a:r>
            <a:r>
              <a:rPr lang="en-US" altLang="ja-JP" dirty="0"/>
              <a:t>4 </a:t>
            </a:r>
            <a:r>
              <a:rPr lang="ja-JP" altLang="en-US" dirty="0"/>
              <a:t>レベル</a:t>
            </a:r>
          </a:p>
          <a:p>
            <a:pPr lvl="4" eaLnBrk="1" latinLnBrk="0" hangingPunct="1"/>
            <a:r>
              <a:rPr lang="ja-JP" altLang="en-US" dirty="0"/>
              <a:t>第 </a:t>
            </a:r>
            <a:r>
              <a:rPr lang="en-US" altLang="ja-JP" dirty="0"/>
              <a:t>5 </a:t>
            </a:r>
            <a:r>
              <a:rPr lang="ja-JP" altLang="en-US" dirty="0"/>
              <a:t>レベル</a:t>
            </a:r>
            <a:endParaRPr kumimoji="0" lang="en-US" dirty="0"/>
          </a:p>
        </p:txBody>
      </p:sp>
      <p:sp>
        <p:nvSpPr>
          <p:cNvPr id="4" name="日付プレースホルダー 3"/>
          <p:cNvSpPr>
            <a:spLocks noGrp="1"/>
          </p:cNvSpPr>
          <p:nvPr>
            <p:ph type="dt" sz="half" idx="10"/>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5" name="フッター プレースホルダー 4"/>
          <p:cNvSpPr>
            <a:spLocks noGrp="1"/>
          </p:cNvSpPr>
          <p:nvPr>
            <p:ph type="ftr" sz="quarter" idx="11"/>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6" name="スライド番号プレースホルダー 5"/>
          <p:cNvSpPr>
            <a:spLocks noGrp="1"/>
          </p:cNvSpPr>
          <p:nvPr>
            <p:ph type="sldNum" sz="quarter" idx="12"/>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fld id="{B65DA4F5-9BB7-4E1F-803B-53840644D4BD}"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11844414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title"/>
          </p:nvPr>
        </p:nvSpPr>
        <p:spPr>
          <a:xfrm>
            <a:off x="3437856" y="2600325"/>
            <a:ext cx="8534400" cy="2286000"/>
          </a:xfrm>
        </p:spPr>
        <p:txBody>
          <a:bodyPr anchor="t"/>
          <a:lstStyle>
            <a:lvl1pPr algn="l">
              <a:lnSpc>
                <a:spcPts val="4500"/>
              </a:lnSpc>
              <a:buNone/>
              <a:defRPr sz="4000" b="1" cap="all">
                <a:latin typeface="HG丸ｺﾞｼｯｸM-PRO" panose="020F0600000000000000" pitchFamily="50" charset="-128"/>
                <a:ea typeface="HG丸ｺﾞｼｯｸM-PRO" panose="020F0600000000000000" pitchFamily="50" charset="-128"/>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latin typeface="HG丸ｺﾞｼｯｸM-PRO" panose="020F0600000000000000" pitchFamily="50" charset="-128"/>
                <a:ea typeface="HG丸ｺﾞｼｯｸM-PRO" panose="020F0600000000000000" pitchFamily="50" charset="-128"/>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5" name="フッター プレースホルダー 4"/>
          <p:cNvSpPr>
            <a:spLocks noGrp="1"/>
          </p:cNvSpPr>
          <p:nvPr>
            <p:ph type="ftr" sz="quarter" idx="11"/>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6" name="スライド番号プレースホルダー 5"/>
          <p:cNvSpPr>
            <a:spLocks noGrp="1"/>
          </p:cNvSpPr>
          <p:nvPr>
            <p:ph type="sldNum" sz="quarter" idx="12"/>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fld id="{5259C2F4-368D-49D7-B8E0-941B786C3ED4}"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10" name="正方形/長方形 9"/>
          <p:cNvSpPr/>
          <p:nvPr/>
        </p:nvSpPr>
        <p:spPr bwMode="invGray">
          <a:xfrm>
            <a:off x="3048001"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latin typeface="HG丸ｺﾞｼｯｸM-PRO" panose="020F0600000000000000" pitchFamily="50" charset="-128"/>
              <a:ea typeface="HG丸ｺﾞｼｯｸM-PRO" panose="020F0600000000000000" pitchFamily="50" charset="-128"/>
            </a:endParaRPr>
          </a:p>
        </p:txBody>
      </p:sp>
      <p:sp>
        <p:nvSpPr>
          <p:cNvPr id="8" name="円/楕円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kumimoji="0" lang="en-US" sz="1800">
              <a:solidFill>
                <a:prstClr val="black"/>
              </a:solidFill>
              <a:latin typeface="HG丸ｺﾞｼｯｸM-PRO" panose="020F0600000000000000" pitchFamily="50" charset="-128"/>
              <a:ea typeface="HG丸ｺﾞｼｯｸM-PRO" panose="020F0600000000000000" pitchFamily="50" charset="-128"/>
            </a:endParaRPr>
          </a:p>
        </p:txBody>
      </p:sp>
      <p:sp>
        <p:nvSpPr>
          <p:cNvPr id="9" name="円/楕円 8"/>
          <p:cNvSpPr/>
          <p:nvPr/>
        </p:nvSpPr>
        <p:spPr>
          <a:xfrm>
            <a:off x="3210753"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kumimoji="0" lang="en-US" sz="180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796643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914144" y="274320"/>
            <a:ext cx="9997440" cy="1143000"/>
          </a:xfrm>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7" name="スライド番号プレースホルダー 6"/>
          <p:cNvSpPr>
            <a:spLocks noGrp="1"/>
          </p:cNvSpPr>
          <p:nvPr>
            <p:ph type="sldNum" sz="quarter" idx="12"/>
          </p:nvPr>
        </p:nvSpPr>
        <p:spPr/>
        <p:txBody>
          <a:bodyPr/>
          <a:lstStyle/>
          <a:p>
            <a:pPr>
              <a:defRPr/>
            </a:pPr>
            <a:fld id="{6FD92230-9B28-4911-B2E2-7C357CD19DEC}"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37303567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9" name="スライド番号プレースホルダー 8"/>
          <p:cNvSpPr>
            <a:spLocks noGrp="1"/>
          </p:cNvSpPr>
          <p:nvPr>
            <p:ph type="sldNum" sz="quarter" idx="12"/>
          </p:nvPr>
        </p:nvSpPr>
        <p:spPr/>
        <p:txBody>
          <a:bodyPr/>
          <a:lstStyle/>
          <a:p>
            <a:pPr>
              <a:defRPr/>
            </a:pPr>
            <a:fld id="{249A62C7-350A-435B-9DC6-3823FBFE6E27}"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362920580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914144" y="274320"/>
            <a:ext cx="9997440" cy="1143000"/>
          </a:xfrm>
        </p:spPr>
        <p:txBody>
          <a:bodyPr anchor="ctr"/>
          <a:lstStyle>
            <a:lvl1pPr>
              <a:defRPr b="1">
                <a:latin typeface="HG丸ｺﾞｼｯｸM-PRO" panose="020F0600000000000000" pitchFamily="50" charset="-128"/>
                <a:ea typeface="HG丸ｺﾞｼｯｸM-PRO" panose="020F0600000000000000" pitchFamily="50" charset="-128"/>
              </a:defRPr>
            </a:lvl1pPr>
            <a:extLst/>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5" name="スライド番号プレースホルダー 4"/>
          <p:cNvSpPr>
            <a:spLocks noGrp="1"/>
          </p:cNvSpPr>
          <p:nvPr>
            <p:ph type="sldNum" sz="quarter" idx="12"/>
          </p:nvPr>
        </p:nvSpPr>
        <p:spPr/>
        <p:txBody>
          <a:bodyPr/>
          <a:lstStyle/>
          <a:p>
            <a:pPr>
              <a:defRPr/>
            </a:pPr>
            <a:fld id="{9C97FA3C-71AC-483B-9534-5E21D09A96F7}"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372673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353313"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
        <p:nvSpPr>
          <p:cNvPr id="2" name="日付プレースホルダー 1"/>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4" name="スライド番号プレースホルダー 3"/>
          <p:cNvSpPr>
            <a:spLocks noGrp="1"/>
          </p:cNvSpPr>
          <p:nvPr>
            <p:ph type="sldNum" sz="quarter" idx="12"/>
          </p:nvPr>
        </p:nvSpPr>
        <p:spPr/>
        <p:txBody>
          <a:bodyPr/>
          <a:lstStyle/>
          <a:p>
            <a:pPr>
              <a:defRPr/>
            </a:pPr>
            <a:fld id="{CA69104B-2F25-4A4C-BBB1-CBD4379CC681}"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6" name="正方形/長方形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Tree>
    <p:extLst>
      <p:ext uri="{BB962C8B-B14F-4D97-AF65-F5344CB8AC3E}">
        <p14:creationId xmlns:p14="http://schemas.microsoft.com/office/powerpoint/2010/main" val="16810101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609601" y="2133602"/>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7" name="スライド番号プレースホルダー 6"/>
          <p:cNvSpPr>
            <a:spLocks noGrp="1"/>
          </p:cNvSpPr>
          <p:nvPr>
            <p:ph type="sldNum" sz="quarter" idx="12"/>
          </p:nvPr>
        </p:nvSpPr>
        <p:spPr/>
        <p:txBody>
          <a:bodyPr/>
          <a:lstStyle/>
          <a:p>
            <a:pPr>
              <a:defRPr/>
            </a:pPr>
            <a:fld id="{4621791F-8F4A-4829-8C5C-8603C5E8CFC8}"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18380686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7" name="スライド番号プレースホルダー 6"/>
          <p:cNvSpPr>
            <a:spLocks noGrp="1"/>
          </p:cNvSpPr>
          <p:nvPr>
            <p:ph type="sldNum" sz="quarter" idx="12"/>
          </p:nvPr>
        </p:nvSpPr>
        <p:spPr/>
        <p:txBody>
          <a:bodyPr/>
          <a:lstStyle/>
          <a:p>
            <a:pPr>
              <a:defRPr/>
            </a:pPr>
            <a:fld id="{DF1C3CB0-AA5C-43BE-B844-8D3B7F9B12EA}"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8" name="正方形/長方形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kumimoji="0" lang="en-US" sz="3200">
              <a:solidFill>
                <a:prstClr val="black"/>
              </a:solidFill>
              <a:latin typeface="Gill Sans MT"/>
            </a:endParaRPr>
          </a:p>
        </p:txBody>
      </p:sp>
      <p:sp>
        <p:nvSpPr>
          <p:cNvPr id="3" name="図プレースホルダー 2"/>
          <p:cNvSpPr>
            <a:spLocks noGrp="1"/>
          </p:cNvSpPr>
          <p:nvPr>
            <p:ph type="pic" idx="1"/>
          </p:nvPr>
        </p:nvSpPr>
        <p:spPr>
          <a:xfrm>
            <a:off x="1117600" y="1143005"/>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ja-JP" altLang="en-US"/>
              <a:t>アイコンをクリックして図を追加</a:t>
            </a:r>
            <a:endParaRPr kumimoji="0" lang="en-US" dirty="0"/>
          </a:p>
        </p:txBody>
      </p:sp>
      <p:sp>
        <p:nvSpPr>
          <p:cNvPr id="9" name="フローチャート: 処理 8"/>
          <p:cNvSpPr/>
          <p:nvPr/>
        </p:nvSpPr>
        <p:spPr>
          <a:xfrm rot="19468671">
            <a:off x="528968"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
        <p:nvSpPr>
          <p:cNvPr id="10" name="フローチャート: 処理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dirty="0">
              <a:solidFill>
                <a:prstClr val="white"/>
              </a:solidFill>
            </a:endParaRPr>
          </a:p>
        </p:txBody>
      </p:sp>
      <p:sp>
        <p:nvSpPr>
          <p:cNvPr id="4" name="テキスト プレースホルダー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a:t>マスター テキストの書式設定</a:t>
            </a:r>
          </a:p>
        </p:txBody>
      </p:sp>
    </p:spTree>
    <p:extLst>
      <p:ext uri="{BB962C8B-B14F-4D97-AF65-F5344CB8AC3E}">
        <p14:creationId xmlns:p14="http://schemas.microsoft.com/office/powerpoint/2010/main" val="3911924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2"/>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3EB3A5C-BADE-4213-AD88-B0E30CBDFAE3}" type="datetime1">
              <a:rPr kumimoji="1" lang="ja-JP" altLang="en-US" smtClean="0"/>
              <a:pPr/>
              <a:t>2024/11/1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Medical Oncology Division Nippon Medica School Musashikosugi Hospital</a:t>
            </a:r>
            <a:endParaRPr kumimoji="1" lang="ja-JP" altLang="en-US"/>
          </a:p>
        </p:txBody>
      </p:sp>
      <p:sp>
        <p:nvSpPr>
          <p:cNvPr id="6" name="スライド番号プレースホルダー 5"/>
          <p:cNvSpPr>
            <a:spLocks noGrp="1"/>
          </p:cNvSpPr>
          <p:nvPr>
            <p:ph type="sldNum" sz="quarter" idx="12"/>
          </p:nvPr>
        </p:nvSpPr>
        <p:spPr/>
        <p:txBody>
          <a:bodyPr/>
          <a:lstStyle/>
          <a:p>
            <a:fld id="{2CC4FCD4-3183-4CF4-A225-61B7046B4AB2}" type="slidenum">
              <a:rPr kumimoji="1" lang="ja-JP" altLang="en-US" smtClean="0"/>
              <a:pPr/>
              <a:t>‹#›</a:t>
            </a:fld>
            <a:endParaRPr kumimoji="1" lang="ja-JP" altLang="en-US"/>
          </a:p>
        </p:txBody>
      </p:sp>
    </p:spTree>
    <p:extLst>
      <p:ext uri="{BB962C8B-B14F-4D97-AF65-F5344CB8AC3E}">
        <p14:creationId xmlns:p14="http://schemas.microsoft.com/office/powerpoint/2010/main" val="335137589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6" name="スライド番号プレースホルダー 5"/>
          <p:cNvSpPr>
            <a:spLocks noGrp="1"/>
          </p:cNvSpPr>
          <p:nvPr>
            <p:ph type="sldNum" sz="quarter" idx="12"/>
          </p:nvPr>
        </p:nvSpPr>
        <p:spPr/>
        <p:txBody>
          <a:bodyPr/>
          <a:lstStyle/>
          <a:p>
            <a:pPr>
              <a:defRPr/>
            </a:pPr>
            <a:fld id="{4621791F-8F4A-4829-8C5C-8603C5E8CFC8}"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30777718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44000" y="274641"/>
            <a:ext cx="24384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1524001" y="274642"/>
            <a:ext cx="74168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6" name="スライド番号プレースホルダー 5"/>
          <p:cNvSpPr>
            <a:spLocks noGrp="1"/>
          </p:cNvSpPr>
          <p:nvPr>
            <p:ph type="sldNum" sz="quarter" idx="12"/>
          </p:nvPr>
        </p:nvSpPr>
        <p:spPr/>
        <p:txBody>
          <a:bodyPr/>
          <a:lstStyle/>
          <a:p>
            <a:pPr>
              <a:defRPr/>
            </a:pPr>
            <a:fld id="{4621791F-8F4A-4829-8C5C-8603C5E8CFC8}"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13641769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1583267" y="1600200"/>
            <a:ext cx="9313333" cy="4060825"/>
          </a:xfrm>
        </p:spPr>
        <p:txBody>
          <a:bodyPr/>
          <a:lstStyle/>
          <a:p>
            <a:endParaRPr lang="ja-JP" altLang="en-US"/>
          </a:p>
        </p:txBody>
      </p:sp>
      <p:sp>
        <p:nvSpPr>
          <p:cNvPr id="4" name="日付プレースホルダ 3"/>
          <p:cNvSpPr>
            <a:spLocks noGrp="1"/>
          </p:cNvSpPr>
          <p:nvPr>
            <p:ph type="dt" sz="half" idx="10"/>
          </p:nvPr>
        </p:nvSpPr>
        <p:spPr>
          <a:xfrm>
            <a:off x="609600" y="6245225"/>
            <a:ext cx="2844800" cy="476250"/>
          </a:xfrm>
        </p:spPr>
        <p:txBody>
          <a:bodyPr/>
          <a:lstStyle>
            <a:lvl1pPr>
              <a:defRPr/>
            </a:lvl1pPr>
          </a:lstStyle>
          <a:p>
            <a:endParaRPr lang="en-US" altLang="ja-JP">
              <a:solidFill>
                <a:srgbClr val="E7DEC9">
                  <a:shade val="50000"/>
                  <a:satMod val="200000"/>
                </a:srgbClr>
              </a:solidFill>
            </a:endParaRPr>
          </a:p>
        </p:txBody>
      </p:sp>
      <p:sp>
        <p:nvSpPr>
          <p:cNvPr id="5" name="フッター プレースホルダ 4"/>
          <p:cNvSpPr>
            <a:spLocks noGrp="1"/>
          </p:cNvSpPr>
          <p:nvPr>
            <p:ph type="ftr" sz="quarter" idx="11"/>
          </p:nvPr>
        </p:nvSpPr>
        <p:spPr>
          <a:xfrm>
            <a:off x="4165600" y="6245225"/>
            <a:ext cx="3860800" cy="476250"/>
          </a:xfrm>
        </p:spPr>
        <p:txBody>
          <a:bodyPr/>
          <a:lstStyle>
            <a:lvl1pPr>
              <a:defRPr/>
            </a:lvl1pPr>
          </a:lstStyle>
          <a:p>
            <a:endParaRPr lang="en-US" altLang="ja-JP">
              <a:solidFill>
                <a:srgbClr val="E7DEC9">
                  <a:shade val="50000"/>
                  <a:satMod val="200000"/>
                </a:srgbClr>
              </a:solidFill>
            </a:endParaRPr>
          </a:p>
        </p:txBody>
      </p:sp>
      <p:sp>
        <p:nvSpPr>
          <p:cNvPr id="6" name="スライド番号プレースホルダ 5"/>
          <p:cNvSpPr>
            <a:spLocks noGrp="1"/>
          </p:cNvSpPr>
          <p:nvPr>
            <p:ph type="sldNum" sz="quarter" idx="12"/>
          </p:nvPr>
        </p:nvSpPr>
        <p:spPr>
          <a:xfrm>
            <a:off x="8737600" y="6245225"/>
            <a:ext cx="2844800" cy="476250"/>
          </a:xfrm>
        </p:spPr>
        <p:txBody>
          <a:bodyPr/>
          <a:lstStyle>
            <a:lvl1pPr>
              <a:defRPr/>
            </a:lvl1pPr>
          </a:lstStyle>
          <a:p>
            <a:fld id="{BED3C9BE-696F-4891-99F3-1982F1C12946}" type="slidenum">
              <a:rPr lang="en-US" altLang="ja-JP">
                <a:solidFill>
                  <a:srgbClr val="E7DEC9">
                    <a:shade val="50000"/>
                    <a:satMod val="200000"/>
                  </a:srgbClr>
                </a:solidFill>
              </a: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34804527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910080" y="359898"/>
            <a:ext cx="9875520" cy="1472184"/>
          </a:xfrm>
        </p:spPr>
        <p:txBody>
          <a:bodyPr anchor="b"/>
          <a:lstStyle>
            <a:lvl1pPr algn="l">
              <a:defRPr>
                <a:latin typeface="HG丸ｺﾞｼｯｸM-PRO" panose="020F0600000000000000" pitchFamily="50" charset="-128"/>
                <a:ea typeface="HG丸ｺﾞｼｯｸM-PRO" panose="020F0600000000000000" pitchFamily="50" charset="-128"/>
              </a:defRPr>
            </a:lvl1pPr>
            <a:extLst/>
          </a:lstStyle>
          <a:p>
            <a:r>
              <a:rPr kumimoji="0" lang="ja-JP" altLang="en-US"/>
              <a:t>マスター タイトルの書式設定</a:t>
            </a:r>
            <a:endParaRPr kumimoji="0" lang="en-US"/>
          </a:p>
        </p:txBody>
      </p:sp>
      <p:sp>
        <p:nvSpPr>
          <p:cNvPr id="22" name="サブタイトル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latin typeface="HG丸ｺﾞｼｯｸM-PRO" panose="020F0600000000000000" pitchFamily="50" charset="-128"/>
                <a:ea typeface="HG丸ｺﾞｼｯｸM-PRO" panose="020F0600000000000000" pitchFamily="50" charset="-12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a:t>マスター サブタイトルの書式設定</a:t>
            </a:r>
            <a:endParaRPr kumimoji="0" lang="en-US"/>
          </a:p>
        </p:txBody>
      </p:sp>
      <p:sp>
        <p:nvSpPr>
          <p:cNvPr id="7" name="日付プレースホルダー 6"/>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20" name="フッター プレースホルダー 19"/>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10" name="スライド番号プレースホルダー 9"/>
          <p:cNvSpPr>
            <a:spLocks noGrp="1"/>
          </p:cNvSpPr>
          <p:nvPr>
            <p:ph type="sldNum" sz="quarter" idx="12"/>
          </p:nvPr>
        </p:nvSpPr>
        <p:spPr/>
        <p:txBody>
          <a:bodyPr/>
          <a:lstStyle/>
          <a:p>
            <a:pPr>
              <a:defRPr/>
            </a:pPr>
            <a:fld id="{7F219480-2983-407B-ABC9-BEF2C5874D8A}"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8" name="円/楕円 7"/>
          <p:cNvSpPr/>
          <p:nvPr/>
        </p:nvSpPr>
        <p:spPr>
          <a:xfrm>
            <a:off x="1228578"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kumimoji="0" lang="en-US" sz="1800">
              <a:solidFill>
                <a:prstClr val="black"/>
              </a:solidFill>
            </a:endParaRPr>
          </a:p>
        </p:txBody>
      </p:sp>
      <p:sp>
        <p:nvSpPr>
          <p:cNvPr id="9" name="円/楕円 8"/>
          <p:cNvSpPr/>
          <p:nvPr/>
        </p:nvSpPr>
        <p:spPr>
          <a:xfrm>
            <a:off x="1542902"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kumimoji="0" lang="en-US" sz="1800">
              <a:solidFill>
                <a:prstClr val="black"/>
              </a:solidFill>
            </a:endParaRPr>
          </a:p>
        </p:txBody>
      </p:sp>
    </p:spTree>
    <p:extLst>
      <p:ext uri="{BB962C8B-B14F-4D97-AF65-F5344CB8AC3E}">
        <p14:creationId xmlns:p14="http://schemas.microsoft.com/office/powerpoint/2010/main" val="3893120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solidFill>
                  <a:srgbClr val="C00000"/>
                </a:solidFill>
                <a:latin typeface="HG丸ｺﾞｼｯｸM-PRO" panose="020F0600000000000000" pitchFamily="50" charset="-128"/>
                <a:ea typeface="HG丸ｺﾞｼｯｸM-PRO" panose="020F0600000000000000" pitchFamily="50" charset="-128"/>
              </a:defRPr>
            </a:lvl1pPr>
            <a:extLst/>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lvl1pPr>
              <a:defRPr>
                <a:latin typeface="HG丸ｺﾞｼｯｸM-PRO" panose="020F0600000000000000" pitchFamily="50" charset="-128"/>
                <a:ea typeface="HG丸ｺﾞｼｯｸM-PRO" panose="020F0600000000000000" pitchFamily="50" charset="-128"/>
              </a:defRPr>
            </a:lvl1pPr>
            <a:lvl2pPr>
              <a:defRPr>
                <a:latin typeface="HG丸ｺﾞｼｯｸM-PRO" panose="020F0600000000000000" pitchFamily="50" charset="-128"/>
                <a:ea typeface="HG丸ｺﾞｼｯｸM-PRO" panose="020F0600000000000000" pitchFamily="50" charset="-128"/>
              </a:defRPr>
            </a:lvl2pPr>
            <a:lvl3pPr>
              <a:defRPr>
                <a:latin typeface="HG丸ｺﾞｼｯｸM-PRO" panose="020F0600000000000000" pitchFamily="50" charset="-128"/>
                <a:ea typeface="HG丸ｺﾞｼｯｸM-PRO" panose="020F0600000000000000" pitchFamily="50" charset="-128"/>
              </a:defRPr>
            </a:lvl3pPr>
            <a:lvl4pPr>
              <a:defRPr>
                <a:latin typeface="HG丸ｺﾞｼｯｸM-PRO" panose="020F0600000000000000" pitchFamily="50" charset="-128"/>
                <a:ea typeface="HG丸ｺﾞｼｯｸM-PRO" panose="020F0600000000000000" pitchFamily="50" charset="-128"/>
              </a:defRPr>
            </a:lvl4pPr>
            <a:lvl5pPr>
              <a:defRPr>
                <a:latin typeface="HG丸ｺﾞｼｯｸM-PRO" panose="020F0600000000000000" pitchFamily="50" charset="-128"/>
                <a:ea typeface="HG丸ｺﾞｼｯｸM-PRO" panose="020F0600000000000000" pitchFamily="50" charset="-128"/>
              </a:defRPr>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5" name="フッター プレースホルダー 4"/>
          <p:cNvSpPr>
            <a:spLocks noGrp="1"/>
          </p:cNvSpPr>
          <p:nvPr>
            <p:ph type="ftr" sz="quarter" idx="11"/>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6" name="スライド番号プレースホルダー 5"/>
          <p:cNvSpPr>
            <a:spLocks noGrp="1"/>
          </p:cNvSpPr>
          <p:nvPr>
            <p:ph type="sldNum" sz="quarter" idx="12"/>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fld id="{B65DA4F5-9BB7-4E1F-803B-53840644D4BD}"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41713650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title"/>
          </p:nvPr>
        </p:nvSpPr>
        <p:spPr>
          <a:xfrm>
            <a:off x="3437856" y="2600325"/>
            <a:ext cx="8534400" cy="2286000"/>
          </a:xfrm>
        </p:spPr>
        <p:txBody>
          <a:bodyPr anchor="t"/>
          <a:lstStyle>
            <a:lvl1pPr algn="l">
              <a:lnSpc>
                <a:spcPts val="4500"/>
              </a:lnSpc>
              <a:buNone/>
              <a:defRPr sz="4000" b="1" cap="all">
                <a:latin typeface="HG丸ｺﾞｼｯｸM-PRO" panose="020F0600000000000000" pitchFamily="50" charset="-128"/>
                <a:ea typeface="HG丸ｺﾞｼｯｸM-PRO" panose="020F0600000000000000" pitchFamily="50" charset="-128"/>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latin typeface="HG丸ｺﾞｼｯｸM-PRO" panose="020F0600000000000000" pitchFamily="50" charset="-128"/>
                <a:ea typeface="HG丸ｺﾞｼｯｸM-PRO" panose="020F0600000000000000" pitchFamily="50" charset="-128"/>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5" name="フッター プレースホルダー 4"/>
          <p:cNvSpPr>
            <a:spLocks noGrp="1"/>
          </p:cNvSpPr>
          <p:nvPr>
            <p:ph type="ftr" sz="quarter" idx="11"/>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6" name="スライド番号プレースホルダー 5"/>
          <p:cNvSpPr>
            <a:spLocks noGrp="1"/>
          </p:cNvSpPr>
          <p:nvPr>
            <p:ph type="sldNum" sz="quarter" idx="12"/>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fld id="{5259C2F4-368D-49D7-B8E0-941B786C3ED4}"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10" name="正方形/長方形 9"/>
          <p:cNvSpPr/>
          <p:nvPr/>
        </p:nvSpPr>
        <p:spPr bwMode="invGray">
          <a:xfrm>
            <a:off x="3048001"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latin typeface="HG丸ｺﾞｼｯｸM-PRO" panose="020F0600000000000000" pitchFamily="50" charset="-128"/>
              <a:ea typeface="HG丸ｺﾞｼｯｸM-PRO" panose="020F0600000000000000" pitchFamily="50" charset="-128"/>
            </a:endParaRPr>
          </a:p>
        </p:txBody>
      </p:sp>
      <p:sp>
        <p:nvSpPr>
          <p:cNvPr id="8" name="円/楕円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kumimoji="0" lang="en-US" sz="1800">
              <a:solidFill>
                <a:prstClr val="black"/>
              </a:solidFill>
              <a:latin typeface="HG丸ｺﾞｼｯｸM-PRO" panose="020F0600000000000000" pitchFamily="50" charset="-128"/>
              <a:ea typeface="HG丸ｺﾞｼｯｸM-PRO" panose="020F0600000000000000" pitchFamily="50" charset="-128"/>
            </a:endParaRPr>
          </a:p>
        </p:txBody>
      </p:sp>
      <p:sp>
        <p:nvSpPr>
          <p:cNvPr id="9" name="円/楕円 8"/>
          <p:cNvSpPr/>
          <p:nvPr/>
        </p:nvSpPr>
        <p:spPr>
          <a:xfrm>
            <a:off x="3210753"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kumimoji="0" lang="en-US" sz="180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823626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914144" y="274320"/>
            <a:ext cx="9997440" cy="1143000"/>
          </a:xfrm>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7" name="スライド番号プレースホルダー 6"/>
          <p:cNvSpPr>
            <a:spLocks noGrp="1"/>
          </p:cNvSpPr>
          <p:nvPr>
            <p:ph type="sldNum" sz="quarter" idx="12"/>
          </p:nvPr>
        </p:nvSpPr>
        <p:spPr/>
        <p:txBody>
          <a:bodyPr/>
          <a:lstStyle/>
          <a:p>
            <a:pPr>
              <a:defRPr/>
            </a:pPr>
            <a:fld id="{6FD92230-9B28-4911-B2E2-7C357CD19DEC}"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26977884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9" name="スライド番号プレースホルダー 8"/>
          <p:cNvSpPr>
            <a:spLocks noGrp="1"/>
          </p:cNvSpPr>
          <p:nvPr>
            <p:ph type="sldNum" sz="quarter" idx="12"/>
          </p:nvPr>
        </p:nvSpPr>
        <p:spPr/>
        <p:txBody>
          <a:bodyPr/>
          <a:lstStyle/>
          <a:p>
            <a:pPr>
              <a:defRPr/>
            </a:pPr>
            <a:fld id="{249A62C7-350A-435B-9DC6-3823FBFE6E27}"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21409029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914144" y="274320"/>
            <a:ext cx="9997440" cy="1143000"/>
          </a:xfrm>
        </p:spPr>
        <p:txBody>
          <a:bodyPr anchor="ctr"/>
          <a:lstStyle>
            <a:lvl1pPr>
              <a:defRPr b="1">
                <a:latin typeface="HG丸ｺﾞｼｯｸM-PRO" panose="020F0600000000000000" pitchFamily="50" charset="-128"/>
                <a:ea typeface="HG丸ｺﾞｼｯｸM-PRO" panose="020F0600000000000000" pitchFamily="50" charset="-128"/>
              </a:defRPr>
            </a:lvl1pPr>
            <a:extLst/>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5" name="スライド番号プレースホルダー 4"/>
          <p:cNvSpPr>
            <a:spLocks noGrp="1"/>
          </p:cNvSpPr>
          <p:nvPr>
            <p:ph type="sldNum" sz="quarter" idx="12"/>
          </p:nvPr>
        </p:nvSpPr>
        <p:spPr/>
        <p:txBody>
          <a:bodyPr/>
          <a:lstStyle/>
          <a:p>
            <a:pPr>
              <a:defRPr/>
            </a:pPr>
            <a:fld id="{9C97FA3C-71AC-483B-9534-5E21D09A96F7}"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4179058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353313"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
        <p:nvSpPr>
          <p:cNvPr id="2" name="日付プレースホルダー 1"/>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4" name="スライド番号プレースホルダー 3"/>
          <p:cNvSpPr>
            <a:spLocks noGrp="1"/>
          </p:cNvSpPr>
          <p:nvPr>
            <p:ph type="sldNum" sz="quarter" idx="12"/>
          </p:nvPr>
        </p:nvSpPr>
        <p:spPr/>
        <p:txBody>
          <a:bodyPr/>
          <a:lstStyle/>
          <a:p>
            <a:pPr>
              <a:defRPr/>
            </a:pPr>
            <a:fld id="{CA69104B-2F25-4A4C-BBB1-CBD4379CC681}"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6" name="正方形/長方形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Tree>
    <p:extLst>
      <p:ext uri="{BB962C8B-B14F-4D97-AF65-F5344CB8AC3E}">
        <p14:creationId xmlns:p14="http://schemas.microsoft.com/office/powerpoint/2010/main" val="380098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F0483CD-177B-4131-BEA9-800BED5825AD}" type="datetime1">
              <a:rPr kumimoji="1" lang="ja-JP" altLang="en-US" smtClean="0"/>
              <a:pPr/>
              <a:t>2024/11/1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Medical Oncology Division Nippon Medica School Musashikosugi Hospital</a:t>
            </a:r>
            <a:endParaRPr kumimoji="1" lang="ja-JP" altLang="en-US"/>
          </a:p>
        </p:txBody>
      </p:sp>
      <p:sp>
        <p:nvSpPr>
          <p:cNvPr id="7" name="スライド番号プレースホルダー 6"/>
          <p:cNvSpPr>
            <a:spLocks noGrp="1"/>
          </p:cNvSpPr>
          <p:nvPr>
            <p:ph type="sldNum" sz="quarter" idx="12"/>
          </p:nvPr>
        </p:nvSpPr>
        <p:spPr/>
        <p:txBody>
          <a:bodyPr/>
          <a:lstStyle/>
          <a:p>
            <a:fld id="{2CC4FCD4-3183-4CF4-A225-61B7046B4AB2}" type="slidenum">
              <a:rPr kumimoji="1" lang="ja-JP" altLang="en-US" smtClean="0"/>
              <a:pPr/>
              <a:t>‹#›</a:t>
            </a:fld>
            <a:endParaRPr kumimoji="1" lang="ja-JP" altLang="en-US"/>
          </a:p>
        </p:txBody>
      </p:sp>
    </p:spTree>
    <p:extLst>
      <p:ext uri="{BB962C8B-B14F-4D97-AF65-F5344CB8AC3E}">
        <p14:creationId xmlns:p14="http://schemas.microsoft.com/office/powerpoint/2010/main" val="5132244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609601" y="2133602"/>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7" name="スライド番号プレースホルダー 6"/>
          <p:cNvSpPr>
            <a:spLocks noGrp="1"/>
          </p:cNvSpPr>
          <p:nvPr>
            <p:ph type="sldNum" sz="quarter" idx="12"/>
          </p:nvPr>
        </p:nvSpPr>
        <p:spPr/>
        <p:txBody>
          <a:bodyPr/>
          <a:lstStyle/>
          <a:p>
            <a:pPr>
              <a:defRPr/>
            </a:pPr>
            <a:fld id="{4621791F-8F4A-4829-8C5C-8603C5E8CFC8}"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226568465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7" name="スライド番号プレースホルダー 6"/>
          <p:cNvSpPr>
            <a:spLocks noGrp="1"/>
          </p:cNvSpPr>
          <p:nvPr>
            <p:ph type="sldNum" sz="quarter" idx="12"/>
          </p:nvPr>
        </p:nvSpPr>
        <p:spPr/>
        <p:txBody>
          <a:bodyPr/>
          <a:lstStyle/>
          <a:p>
            <a:pPr>
              <a:defRPr/>
            </a:pPr>
            <a:fld id="{DF1C3CB0-AA5C-43BE-B844-8D3B7F9B12EA}"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8" name="正方形/長方形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kumimoji="0" lang="en-US" sz="3200">
              <a:solidFill>
                <a:prstClr val="black"/>
              </a:solidFill>
              <a:latin typeface="Gill Sans MT"/>
              <a:ea typeface="+mn-ea"/>
            </a:endParaRPr>
          </a:p>
        </p:txBody>
      </p:sp>
      <p:sp>
        <p:nvSpPr>
          <p:cNvPr id="3" name="図プレースホルダー 2"/>
          <p:cNvSpPr>
            <a:spLocks noGrp="1"/>
          </p:cNvSpPr>
          <p:nvPr>
            <p:ph type="pic" idx="1"/>
          </p:nvPr>
        </p:nvSpPr>
        <p:spPr>
          <a:xfrm>
            <a:off x="1117600" y="1143005"/>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ja-JP" altLang="en-US"/>
              <a:t>アイコンをクリックして図を追加</a:t>
            </a:r>
            <a:endParaRPr kumimoji="0" lang="en-US" dirty="0"/>
          </a:p>
        </p:txBody>
      </p:sp>
      <p:sp>
        <p:nvSpPr>
          <p:cNvPr id="9" name="フローチャート: 処理 8"/>
          <p:cNvSpPr/>
          <p:nvPr/>
        </p:nvSpPr>
        <p:spPr>
          <a:xfrm rot="19468671">
            <a:off x="528968"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
        <p:nvSpPr>
          <p:cNvPr id="10" name="フローチャート: 処理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dirty="0">
              <a:solidFill>
                <a:prstClr val="white"/>
              </a:solidFill>
            </a:endParaRPr>
          </a:p>
        </p:txBody>
      </p:sp>
      <p:sp>
        <p:nvSpPr>
          <p:cNvPr id="4" name="テキスト プレースホルダー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a:t>マスター テキストの書式設定</a:t>
            </a:r>
          </a:p>
        </p:txBody>
      </p:sp>
    </p:spTree>
    <p:extLst>
      <p:ext uri="{BB962C8B-B14F-4D97-AF65-F5344CB8AC3E}">
        <p14:creationId xmlns:p14="http://schemas.microsoft.com/office/powerpoint/2010/main" val="20765132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6" name="スライド番号プレースホルダー 5"/>
          <p:cNvSpPr>
            <a:spLocks noGrp="1"/>
          </p:cNvSpPr>
          <p:nvPr>
            <p:ph type="sldNum" sz="quarter" idx="12"/>
          </p:nvPr>
        </p:nvSpPr>
        <p:spPr/>
        <p:txBody>
          <a:bodyPr/>
          <a:lstStyle/>
          <a:p>
            <a:pPr>
              <a:defRPr/>
            </a:pPr>
            <a:fld id="{4621791F-8F4A-4829-8C5C-8603C5E8CFC8}"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8853892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44000" y="274641"/>
            <a:ext cx="24384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1524001" y="274642"/>
            <a:ext cx="74168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6" name="スライド番号プレースホルダー 5"/>
          <p:cNvSpPr>
            <a:spLocks noGrp="1"/>
          </p:cNvSpPr>
          <p:nvPr>
            <p:ph type="sldNum" sz="quarter" idx="12"/>
          </p:nvPr>
        </p:nvSpPr>
        <p:spPr/>
        <p:txBody>
          <a:bodyPr/>
          <a:lstStyle/>
          <a:p>
            <a:pPr>
              <a:defRPr/>
            </a:pPr>
            <a:fld id="{4621791F-8F4A-4829-8C5C-8603C5E8CFC8}"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22490637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1583267" y="1600200"/>
            <a:ext cx="9313333" cy="4060825"/>
          </a:xfrm>
        </p:spPr>
        <p:txBody>
          <a:bodyPr/>
          <a:lstStyle/>
          <a:p>
            <a:endParaRPr lang="ja-JP" altLang="en-US"/>
          </a:p>
        </p:txBody>
      </p:sp>
      <p:sp>
        <p:nvSpPr>
          <p:cNvPr id="4" name="日付プレースホルダ 3"/>
          <p:cNvSpPr>
            <a:spLocks noGrp="1"/>
          </p:cNvSpPr>
          <p:nvPr>
            <p:ph type="dt" sz="half" idx="10"/>
          </p:nvPr>
        </p:nvSpPr>
        <p:spPr>
          <a:xfrm>
            <a:off x="609600" y="6245225"/>
            <a:ext cx="2844800" cy="476250"/>
          </a:xfrm>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4165600" y="6245225"/>
            <a:ext cx="3860800" cy="476250"/>
          </a:xfrm>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a:xfrm>
            <a:off x="8737600" y="6245225"/>
            <a:ext cx="2844800" cy="476250"/>
          </a:xfrm>
        </p:spPr>
        <p:txBody>
          <a:bodyPr/>
          <a:lstStyle>
            <a:lvl1pPr>
              <a:defRPr/>
            </a:lvl1pPr>
          </a:lstStyle>
          <a:p>
            <a:fld id="{BED3C9BE-696F-4891-99F3-1982F1C12946}" type="slidenum">
              <a:rPr lang="en-US" altLang="ja-JP"/>
              <a:pPr/>
              <a:t>‹#›</a:t>
            </a:fld>
            <a:endParaRPr lang="en-US" altLang="ja-JP"/>
          </a:p>
        </p:txBody>
      </p:sp>
    </p:spTree>
    <p:extLst>
      <p:ext uri="{BB962C8B-B14F-4D97-AF65-F5344CB8AC3E}">
        <p14:creationId xmlns:p14="http://schemas.microsoft.com/office/powerpoint/2010/main" val="14941143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910080" y="359898"/>
            <a:ext cx="9875520" cy="1472184"/>
          </a:xfrm>
        </p:spPr>
        <p:txBody>
          <a:bodyPr anchor="b"/>
          <a:lstStyle>
            <a:lvl1pPr algn="l">
              <a:defRPr>
                <a:latin typeface="HG丸ｺﾞｼｯｸM-PRO" panose="020F0600000000000000" pitchFamily="50" charset="-128"/>
                <a:ea typeface="HG丸ｺﾞｼｯｸM-PRO" panose="020F0600000000000000" pitchFamily="50" charset="-128"/>
              </a:defRPr>
            </a:lvl1pPr>
            <a:extLst/>
          </a:lstStyle>
          <a:p>
            <a:r>
              <a:rPr kumimoji="0" lang="ja-JP" altLang="en-US"/>
              <a:t>マスター タイトルの書式設定</a:t>
            </a:r>
            <a:endParaRPr kumimoji="0" lang="en-US"/>
          </a:p>
        </p:txBody>
      </p:sp>
      <p:sp>
        <p:nvSpPr>
          <p:cNvPr id="22" name="サブタイトル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latin typeface="HG丸ｺﾞｼｯｸM-PRO" panose="020F0600000000000000" pitchFamily="50" charset="-128"/>
                <a:ea typeface="HG丸ｺﾞｼｯｸM-PRO" panose="020F0600000000000000" pitchFamily="50" charset="-12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a:t>マスター サブタイトルの書式設定</a:t>
            </a:r>
            <a:endParaRPr kumimoji="0" lang="en-US"/>
          </a:p>
        </p:txBody>
      </p:sp>
      <p:sp>
        <p:nvSpPr>
          <p:cNvPr id="7" name="日付プレースホルダー 6"/>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20" name="フッター プレースホルダー 19"/>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10" name="スライド番号プレースホルダー 9"/>
          <p:cNvSpPr>
            <a:spLocks noGrp="1"/>
          </p:cNvSpPr>
          <p:nvPr>
            <p:ph type="sldNum" sz="quarter" idx="12"/>
          </p:nvPr>
        </p:nvSpPr>
        <p:spPr/>
        <p:txBody>
          <a:bodyPr/>
          <a:lstStyle/>
          <a:p>
            <a:pPr>
              <a:defRPr/>
            </a:pPr>
            <a:fld id="{7F219480-2983-407B-ABC9-BEF2C5874D8A}"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8" name="円/楕円 7"/>
          <p:cNvSpPr/>
          <p:nvPr/>
        </p:nvSpPr>
        <p:spPr>
          <a:xfrm>
            <a:off x="1228578"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kumimoji="0" lang="en-US">
              <a:solidFill>
                <a:prstClr val="black"/>
              </a:solidFill>
            </a:endParaRPr>
          </a:p>
        </p:txBody>
      </p:sp>
      <p:sp>
        <p:nvSpPr>
          <p:cNvPr id="9" name="円/楕円 8"/>
          <p:cNvSpPr/>
          <p:nvPr/>
        </p:nvSpPr>
        <p:spPr>
          <a:xfrm>
            <a:off x="1542902"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kumimoji="0" lang="en-US">
              <a:solidFill>
                <a:prstClr val="black"/>
              </a:solidFill>
            </a:endParaRPr>
          </a:p>
        </p:txBody>
      </p:sp>
    </p:spTree>
    <p:extLst>
      <p:ext uri="{BB962C8B-B14F-4D97-AF65-F5344CB8AC3E}">
        <p14:creationId xmlns:p14="http://schemas.microsoft.com/office/powerpoint/2010/main" val="41283438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solidFill>
                  <a:srgbClr val="C00000"/>
                </a:solidFill>
                <a:latin typeface="HG丸ｺﾞｼｯｸM-PRO" panose="020F0600000000000000" pitchFamily="50" charset="-128"/>
                <a:ea typeface="HG丸ｺﾞｼｯｸM-PRO" panose="020F0600000000000000" pitchFamily="50" charset="-128"/>
              </a:defRPr>
            </a:lvl1pPr>
            <a:extLst/>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lvl1pPr marL="541338" indent="-541338">
              <a:buClr>
                <a:schemeClr val="accent5">
                  <a:lumMod val="60000"/>
                  <a:lumOff val="40000"/>
                </a:schemeClr>
              </a:buClr>
              <a:buFont typeface="Wingdings" panose="05000000000000000000" pitchFamily="2" charset="2"/>
              <a:buChar char="n"/>
              <a:defRPr>
                <a:latin typeface="HG丸ｺﾞｼｯｸM-PRO" panose="020F0600000000000000" pitchFamily="50" charset="-128"/>
                <a:ea typeface="HG丸ｺﾞｼｯｸM-PRO" panose="020F0600000000000000" pitchFamily="50" charset="-128"/>
              </a:defRPr>
            </a:lvl1pPr>
            <a:lvl2pPr marL="639763" indent="-368300">
              <a:buClr>
                <a:schemeClr val="accent5">
                  <a:lumMod val="60000"/>
                  <a:lumOff val="40000"/>
                </a:schemeClr>
              </a:buClr>
              <a:buSzPct val="80000"/>
              <a:buFont typeface="Wingdings" panose="05000000000000000000" pitchFamily="2" charset="2"/>
              <a:buChar char="n"/>
              <a:defRPr>
                <a:latin typeface="HG丸ｺﾞｼｯｸM-PRO" panose="020F0600000000000000" pitchFamily="50" charset="-128"/>
                <a:ea typeface="HG丸ｺﾞｼｯｸM-PRO" panose="020F0600000000000000" pitchFamily="50" charset="-128"/>
              </a:defRPr>
            </a:lvl2pPr>
            <a:lvl3pPr marL="886968" indent="-228600">
              <a:buFont typeface="Wingdings" panose="05000000000000000000" pitchFamily="2" charset="2"/>
              <a:buChar char="n"/>
              <a:defRPr>
                <a:latin typeface="HG丸ｺﾞｼｯｸM-PRO" panose="020F0600000000000000" pitchFamily="50" charset="-128"/>
                <a:ea typeface="HG丸ｺﾞｼｯｸM-PRO" panose="020F0600000000000000" pitchFamily="50" charset="-128"/>
              </a:defRPr>
            </a:lvl3pPr>
            <a:lvl4pPr marL="1097280" indent="-173736">
              <a:buFont typeface="Wingdings" panose="05000000000000000000" pitchFamily="2" charset="2"/>
              <a:buChar char="n"/>
              <a:defRPr>
                <a:latin typeface="HG丸ｺﾞｼｯｸM-PRO" panose="020F0600000000000000" pitchFamily="50" charset="-128"/>
                <a:ea typeface="HG丸ｺﾞｼｯｸM-PRO" panose="020F0600000000000000" pitchFamily="50" charset="-128"/>
              </a:defRPr>
            </a:lvl4pPr>
            <a:lvl5pPr marL="1298448" indent="-182880">
              <a:buFont typeface="Wingdings" panose="05000000000000000000" pitchFamily="2" charset="2"/>
              <a:buChar char="n"/>
              <a:defRPr>
                <a:latin typeface="HG丸ｺﾞｼｯｸM-PRO" panose="020F0600000000000000" pitchFamily="50" charset="-128"/>
                <a:ea typeface="HG丸ｺﾞｼｯｸM-PRO" panose="020F0600000000000000" pitchFamily="50" charset="-128"/>
              </a:defRPr>
            </a:lvl5pPr>
            <a:extLst/>
          </a:lstStyle>
          <a:p>
            <a:pPr lvl="0" eaLnBrk="1" latinLnBrk="0" hangingPunct="1"/>
            <a:r>
              <a:rPr lang="ja-JP" altLang="en-US" dirty="0"/>
              <a:t>マスター テキストの書式設定</a:t>
            </a:r>
          </a:p>
          <a:p>
            <a:pPr lvl="1" eaLnBrk="1" latinLnBrk="0" hangingPunct="1"/>
            <a:r>
              <a:rPr lang="ja-JP" altLang="en-US" dirty="0"/>
              <a:t>第 </a:t>
            </a:r>
            <a:r>
              <a:rPr lang="en-US" altLang="ja-JP" dirty="0"/>
              <a:t>2 </a:t>
            </a:r>
            <a:r>
              <a:rPr lang="ja-JP" altLang="en-US" dirty="0"/>
              <a:t>レベル</a:t>
            </a:r>
          </a:p>
          <a:p>
            <a:pPr lvl="2" eaLnBrk="1" latinLnBrk="0" hangingPunct="1"/>
            <a:r>
              <a:rPr lang="ja-JP" altLang="en-US" dirty="0"/>
              <a:t>第 </a:t>
            </a:r>
            <a:r>
              <a:rPr lang="en-US" altLang="ja-JP" dirty="0"/>
              <a:t>3 </a:t>
            </a:r>
            <a:r>
              <a:rPr lang="ja-JP" altLang="en-US" dirty="0"/>
              <a:t>レベル</a:t>
            </a:r>
          </a:p>
          <a:p>
            <a:pPr lvl="3" eaLnBrk="1" latinLnBrk="0" hangingPunct="1"/>
            <a:r>
              <a:rPr lang="ja-JP" altLang="en-US" dirty="0"/>
              <a:t>第 </a:t>
            </a:r>
            <a:r>
              <a:rPr lang="en-US" altLang="ja-JP" dirty="0"/>
              <a:t>4 </a:t>
            </a:r>
            <a:r>
              <a:rPr lang="ja-JP" altLang="en-US" dirty="0"/>
              <a:t>レベル</a:t>
            </a:r>
          </a:p>
          <a:p>
            <a:pPr lvl="4" eaLnBrk="1" latinLnBrk="0" hangingPunct="1"/>
            <a:r>
              <a:rPr lang="ja-JP" altLang="en-US" dirty="0"/>
              <a:t>第 </a:t>
            </a:r>
            <a:r>
              <a:rPr lang="en-US" altLang="ja-JP" dirty="0"/>
              <a:t>5 </a:t>
            </a:r>
            <a:r>
              <a:rPr lang="ja-JP" altLang="en-US" dirty="0"/>
              <a:t>レベル</a:t>
            </a:r>
            <a:endParaRPr kumimoji="0" lang="en-US" dirty="0"/>
          </a:p>
        </p:txBody>
      </p:sp>
      <p:sp>
        <p:nvSpPr>
          <p:cNvPr id="4" name="日付プレースホルダー 3"/>
          <p:cNvSpPr>
            <a:spLocks noGrp="1"/>
          </p:cNvSpPr>
          <p:nvPr>
            <p:ph type="dt" sz="half" idx="10"/>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5" name="フッター プレースホルダー 4"/>
          <p:cNvSpPr>
            <a:spLocks noGrp="1"/>
          </p:cNvSpPr>
          <p:nvPr>
            <p:ph type="ftr" sz="quarter" idx="11"/>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6" name="スライド番号プレースホルダー 5"/>
          <p:cNvSpPr>
            <a:spLocks noGrp="1"/>
          </p:cNvSpPr>
          <p:nvPr>
            <p:ph type="sldNum" sz="quarter" idx="12"/>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fld id="{B65DA4F5-9BB7-4E1F-803B-53840644D4BD}"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16883303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title"/>
          </p:nvPr>
        </p:nvSpPr>
        <p:spPr>
          <a:xfrm>
            <a:off x="3437856" y="2600325"/>
            <a:ext cx="8534400" cy="2286000"/>
          </a:xfrm>
        </p:spPr>
        <p:txBody>
          <a:bodyPr anchor="t"/>
          <a:lstStyle>
            <a:lvl1pPr algn="l">
              <a:lnSpc>
                <a:spcPts val="4500"/>
              </a:lnSpc>
              <a:buNone/>
              <a:defRPr sz="4000" b="1" cap="all">
                <a:latin typeface="HG丸ｺﾞｼｯｸM-PRO" panose="020F0600000000000000" pitchFamily="50" charset="-128"/>
                <a:ea typeface="HG丸ｺﾞｼｯｸM-PRO" panose="020F0600000000000000" pitchFamily="50" charset="-128"/>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latin typeface="HG丸ｺﾞｼｯｸM-PRO" panose="020F0600000000000000" pitchFamily="50" charset="-128"/>
                <a:ea typeface="HG丸ｺﾞｼｯｸM-PRO" panose="020F0600000000000000" pitchFamily="50" charset="-128"/>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5" name="フッター プレースホルダー 4"/>
          <p:cNvSpPr>
            <a:spLocks noGrp="1"/>
          </p:cNvSpPr>
          <p:nvPr>
            <p:ph type="ftr" sz="quarter" idx="11"/>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6" name="スライド番号プレースホルダー 5"/>
          <p:cNvSpPr>
            <a:spLocks noGrp="1"/>
          </p:cNvSpPr>
          <p:nvPr>
            <p:ph type="sldNum" sz="quarter" idx="12"/>
          </p:nvPr>
        </p:nvSpPr>
        <p:spPr/>
        <p:txBody>
          <a:bodyPr/>
          <a:lstStyle>
            <a:lvl1pPr>
              <a:defRPr>
                <a:latin typeface="HG丸ｺﾞｼｯｸM-PRO" panose="020F0600000000000000" pitchFamily="50" charset="-128"/>
                <a:ea typeface="HG丸ｺﾞｼｯｸM-PRO" panose="020F0600000000000000" pitchFamily="50" charset="-128"/>
              </a:defRPr>
            </a:lvl1pPr>
            <a:extLst/>
          </a:lstStyle>
          <a:p>
            <a:pPr>
              <a:defRPr/>
            </a:pPr>
            <a:fld id="{5259C2F4-368D-49D7-B8E0-941B786C3ED4}"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10" name="正方形/長方形 9"/>
          <p:cNvSpPr/>
          <p:nvPr/>
        </p:nvSpPr>
        <p:spPr bwMode="invGray">
          <a:xfrm>
            <a:off x="3048001"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latin typeface="HG丸ｺﾞｼｯｸM-PRO" panose="020F0600000000000000" pitchFamily="50" charset="-128"/>
              <a:ea typeface="HG丸ｺﾞｼｯｸM-PRO" panose="020F0600000000000000" pitchFamily="50" charset="-128"/>
            </a:endParaRPr>
          </a:p>
        </p:txBody>
      </p:sp>
      <p:sp>
        <p:nvSpPr>
          <p:cNvPr id="8" name="円/楕円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kumimoji="0" lang="en-US">
              <a:solidFill>
                <a:prstClr val="black"/>
              </a:solidFill>
              <a:latin typeface="HG丸ｺﾞｼｯｸM-PRO" panose="020F0600000000000000" pitchFamily="50" charset="-128"/>
              <a:ea typeface="HG丸ｺﾞｼｯｸM-PRO" panose="020F0600000000000000" pitchFamily="50" charset="-128"/>
            </a:endParaRPr>
          </a:p>
        </p:txBody>
      </p:sp>
      <p:sp>
        <p:nvSpPr>
          <p:cNvPr id="9" name="円/楕円 8"/>
          <p:cNvSpPr/>
          <p:nvPr/>
        </p:nvSpPr>
        <p:spPr>
          <a:xfrm>
            <a:off x="3210753"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kumimoji="0" lang="en-US">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407370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914144" y="274320"/>
            <a:ext cx="9997440" cy="1143000"/>
          </a:xfrm>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7" name="スライド番号プレースホルダー 6"/>
          <p:cNvSpPr>
            <a:spLocks noGrp="1"/>
          </p:cNvSpPr>
          <p:nvPr>
            <p:ph type="sldNum" sz="quarter" idx="12"/>
          </p:nvPr>
        </p:nvSpPr>
        <p:spPr/>
        <p:txBody>
          <a:bodyPr/>
          <a:lstStyle/>
          <a:p>
            <a:pPr>
              <a:defRPr/>
            </a:pPr>
            <a:fld id="{6FD92230-9B28-4911-B2E2-7C357CD19DEC}"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429224059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9" name="スライド番号プレースホルダー 8"/>
          <p:cNvSpPr>
            <a:spLocks noGrp="1"/>
          </p:cNvSpPr>
          <p:nvPr>
            <p:ph type="sldNum" sz="quarter" idx="12"/>
          </p:nvPr>
        </p:nvSpPr>
        <p:spPr/>
        <p:txBody>
          <a:bodyPr/>
          <a:lstStyle/>
          <a:p>
            <a:pPr>
              <a:defRPr/>
            </a:pPr>
            <a:fld id="{249A62C7-350A-435B-9DC6-3823FBFE6E27}"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4087113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3052901-F2C0-4A00-9175-999ECF477C58}" type="datetime1">
              <a:rPr kumimoji="1" lang="ja-JP" altLang="en-US" smtClean="0"/>
              <a:pPr/>
              <a:t>2024/11/1</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Medical Oncology Division Nippon Medica School Musashikosugi Hospital</a:t>
            </a:r>
            <a:endParaRPr kumimoji="1" lang="ja-JP" altLang="en-US"/>
          </a:p>
        </p:txBody>
      </p:sp>
      <p:sp>
        <p:nvSpPr>
          <p:cNvPr id="9" name="スライド番号プレースホルダー 8"/>
          <p:cNvSpPr>
            <a:spLocks noGrp="1"/>
          </p:cNvSpPr>
          <p:nvPr>
            <p:ph type="sldNum" sz="quarter" idx="12"/>
          </p:nvPr>
        </p:nvSpPr>
        <p:spPr/>
        <p:txBody>
          <a:bodyPr/>
          <a:lstStyle/>
          <a:p>
            <a:fld id="{2CC4FCD4-3183-4CF4-A225-61B7046B4AB2}" type="slidenum">
              <a:rPr kumimoji="1" lang="ja-JP" altLang="en-US" smtClean="0"/>
              <a:pPr/>
              <a:t>‹#›</a:t>
            </a:fld>
            <a:endParaRPr kumimoji="1" lang="ja-JP" altLang="en-US"/>
          </a:p>
        </p:txBody>
      </p:sp>
    </p:spTree>
    <p:extLst>
      <p:ext uri="{BB962C8B-B14F-4D97-AF65-F5344CB8AC3E}">
        <p14:creationId xmlns:p14="http://schemas.microsoft.com/office/powerpoint/2010/main" val="380125687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914144" y="274320"/>
            <a:ext cx="9997440" cy="1143000"/>
          </a:xfrm>
        </p:spPr>
        <p:txBody>
          <a:bodyPr anchor="ctr"/>
          <a:lstStyle>
            <a:lvl1pPr>
              <a:defRPr b="1">
                <a:latin typeface="HG丸ｺﾞｼｯｸM-PRO" panose="020F0600000000000000" pitchFamily="50" charset="-128"/>
                <a:ea typeface="HG丸ｺﾞｼｯｸM-PRO" panose="020F0600000000000000" pitchFamily="50" charset="-128"/>
              </a:defRPr>
            </a:lvl1pPr>
            <a:extLst/>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5" name="スライド番号プレースホルダー 4"/>
          <p:cNvSpPr>
            <a:spLocks noGrp="1"/>
          </p:cNvSpPr>
          <p:nvPr>
            <p:ph type="sldNum" sz="quarter" idx="12"/>
          </p:nvPr>
        </p:nvSpPr>
        <p:spPr/>
        <p:txBody>
          <a:bodyPr/>
          <a:lstStyle/>
          <a:p>
            <a:pPr>
              <a:defRPr/>
            </a:pPr>
            <a:fld id="{9C97FA3C-71AC-483B-9534-5E21D09A96F7}"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30535105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353313"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日付プレースホルダー 1"/>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4" name="スライド番号プレースホルダー 3"/>
          <p:cNvSpPr>
            <a:spLocks noGrp="1"/>
          </p:cNvSpPr>
          <p:nvPr>
            <p:ph type="sldNum" sz="quarter" idx="12"/>
          </p:nvPr>
        </p:nvSpPr>
        <p:spPr/>
        <p:txBody>
          <a:bodyPr/>
          <a:lstStyle/>
          <a:p>
            <a:pPr>
              <a:defRPr/>
            </a:pPr>
            <a:fld id="{CA69104B-2F25-4A4C-BBB1-CBD4379CC681}"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6" name="正方形/長方形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Tree>
    <p:extLst>
      <p:ext uri="{BB962C8B-B14F-4D97-AF65-F5344CB8AC3E}">
        <p14:creationId xmlns:p14="http://schemas.microsoft.com/office/powerpoint/2010/main" val="35124243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609601" y="2133602"/>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7" name="スライド番号プレースホルダー 6"/>
          <p:cNvSpPr>
            <a:spLocks noGrp="1"/>
          </p:cNvSpPr>
          <p:nvPr>
            <p:ph type="sldNum" sz="quarter" idx="12"/>
          </p:nvPr>
        </p:nvSpPr>
        <p:spPr/>
        <p:txBody>
          <a:bodyPr/>
          <a:lstStyle/>
          <a:p>
            <a:pPr>
              <a:defRPr/>
            </a:pPr>
            <a:fld id="{4621791F-8F4A-4829-8C5C-8603C5E8CFC8}"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11382690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7" name="スライド番号プレースホルダー 6"/>
          <p:cNvSpPr>
            <a:spLocks noGrp="1"/>
          </p:cNvSpPr>
          <p:nvPr>
            <p:ph type="sldNum" sz="quarter" idx="12"/>
          </p:nvPr>
        </p:nvSpPr>
        <p:spPr/>
        <p:txBody>
          <a:bodyPr/>
          <a:lstStyle/>
          <a:p>
            <a:pPr>
              <a:defRPr/>
            </a:pPr>
            <a:fld id="{DF1C3CB0-AA5C-43BE-B844-8D3B7F9B12EA}"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8" name="正方形/長方形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kumimoji="0" lang="en-US" sz="3200">
              <a:solidFill>
                <a:prstClr val="black"/>
              </a:solidFill>
              <a:latin typeface="Gill Sans MT"/>
            </a:endParaRPr>
          </a:p>
        </p:txBody>
      </p:sp>
      <p:sp>
        <p:nvSpPr>
          <p:cNvPr id="3" name="図プレースホルダー 2"/>
          <p:cNvSpPr>
            <a:spLocks noGrp="1"/>
          </p:cNvSpPr>
          <p:nvPr>
            <p:ph type="pic" idx="1"/>
          </p:nvPr>
        </p:nvSpPr>
        <p:spPr>
          <a:xfrm>
            <a:off x="1117600" y="1143005"/>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ja-JP" altLang="en-US"/>
              <a:t>アイコンをクリックして図を追加</a:t>
            </a:r>
            <a:endParaRPr kumimoji="0" lang="en-US" dirty="0"/>
          </a:p>
        </p:txBody>
      </p:sp>
      <p:sp>
        <p:nvSpPr>
          <p:cNvPr id="9" name="フローチャート: 処理 8"/>
          <p:cNvSpPr/>
          <p:nvPr/>
        </p:nvSpPr>
        <p:spPr>
          <a:xfrm rot="19468671">
            <a:off x="528968"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フローチャート: 処理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4" name="テキスト プレースホルダー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a:t>マスター テキストの書式設定</a:t>
            </a:r>
          </a:p>
        </p:txBody>
      </p:sp>
    </p:spTree>
    <p:extLst>
      <p:ext uri="{BB962C8B-B14F-4D97-AF65-F5344CB8AC3E}">
        <p14:creationId xmlns:p14="http://schemas.microsoft.com/office/powerpoint/2010/main" val="301670602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6" name="スライド番号プレースホルダー 5"/>
          <p:cNvSpPr>
            <a:spLocks noGrp="1"/>
          </p:cNvSpPr>
          <p:nvPr>
            <p:ph type="sldNum" sz="quarter" idx="12"/>
          </p:nvPr>
        </p:nvSpPr>
        <p:spPr/>
        <p:txBody>
          <a:bodyPr/>
          <a:lstStyle/>
          <a:p>
            <a:pPr>
              <a:defRPr/>
            </a:pPr>
            <a:fld id="{4621791F-8F4A-4829-8C5C-8603C5E8CFC8}"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22275891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44000" y="274641"/>
            <a:ext cx="24384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1524001" y="274642"/>
            <a:ext cx="74168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solidFill>
                <a:srgbClr val="E7DEC9">
                  <a:shade val="50000"/>
                  <a:satMod val="200000"/>
                </a:srgb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E7DEC9">
                  <a:shade val="50000"/>
                  <a:satMod val="200000"/>
                </a:srgbClr>
              </a:solidFill>
            </a:endParaRPr>
          </a:p>
        </p:txBody>
      </p:sp>
      <p:sp>
        <p:nvSpPr>
          <p:cNvPr id="6" name="スライド番号プレースホルダー 5"/>
          <p:cNvSpPr>
            <a:spLocks noGrp="1"/>
          </p:cNvSpPr>
          <p:nvPr>
            <p:ph type="sldNum" sz="quarter" idx="12"/>
          </p:nvPr>
        </p:nvSpPr>
        <p:spPr/>
        <p:txBody>
          <a:bodyPr/>
          <a:lstStyle/>
          <a:p>
            <a:pPr>
              <a:defRPr/>
            </a:pPr>
            <a:fld id="{4621791F-8F4A-4829-8C5C-8603C5E8CFC8}"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183324702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1583267" y="1600200"/>
            <a:ext cx="9313333" cy="4060825"/>
          </a:xfrm>
        </p:spPr>
        <p:txBody>
          <a:bodyPr/>
          <a:lstStyle/>
          <a:p>
            <a:endParaRPr lang="ja-JP" altLang="en-US"/>
          </a:p>
        </p:txBody>
      </p:sp>
      <p:sp>
        <p:nvSpPr>
          <p:cNvPr id="4" name="日付プレースホルダ 3"/>
          <p:cNvSpPr>
            <a:spLocks noGrp="1"/>
          </p:cNvSpPr>
          <p:nvPr>
            <p:ph type="dt" sz="half" idx="10"/>
          </p:nvPr>
        </p:nvSpPr>
        <p:spPr>
          <a:xfrm>
            <a:off x="609600" y="6245225"/>
            <a:ext cx="2844800" cy="476250"/>
          </a:xfrm>
        </p:spPr>
        <p:txBody>
          <a:bodyPr/>
          <a:lstStyle>
            <a:lvl1pPr>
              <a:defRPr/>
            </a:lvl1pPr>
          </a:lstStyle>
          <a:p>
            <a:endParaRPr lang="en-US" altLang="ja-JP">
              <a:solidFill>
                <a:srgbClr val="E7DEC9">
                  <a:shade val="50000"/>
                  <a:satMod val="200000"/>
                </a:srgbClr>
              </a:solidFill>
            </a:endParaRPr>
          </a:p>
        </p:txBody>
      </p:sp>
      <p:sp>
        <p:nvSpPr>
          <p:cNvPr id="5" name="フッター プレースホルダ 4"/>
          <p:cNvSpPr>
            <a:spLocks noGrp="1"/>
          </p:cNvSpPr>
          <p:nvPr>
            <p:ph type="ftr" sz="quarter" idx="11"/>
          </p:nvPr>
        </p:nvSpPr>
        <p:spPr>
          <a:xfrm>
            <a:off x="4165600" y="6245225"/>
            <a:ext cx="3860800" cy="476250"/>
          </a:xfrm>
        </p:spPr>
        <p:txBody>
          <a:bodyPr/>
          <a:lstStyle>
            <a:lvl1pPr>
              <a:defRPr/>
            </a:lvl1pPr>
          </a:lstStyle>
          <a:p>
            <a:endParaRPr lang="en-US" altLang="ja-JP">
              <a:solidFill>
                <a:srgbClr val="E7DEC9">
                  <a:shade val="50000"/>
                  <a:satMod val="200000"/>
                </a:srgbClr>
              </a:solidFill>
            </a:endParaRPr>
          </a:p>
        </p:txBody>
      </p:sp>
      <p:sp>
        <p:nvSpPr>
          <p:cNvPr id="6" name="スライド番号プレースホルダ 5"/>
          <p:cNvSpPr>
            <a:spLocks noGrp="1"/>
          </p:cNvSpPr>
          <p:nvPr>
            <p:ph type="sldNum" sz="quarter" idx="12"/>
          </p:nvPr>
        </p:nvSpPr>
        <p:spPr>
          <a:xfrm>
            <a:off x="8737600" y="6245225"/>
            <a:ext cx="2844800" cy="476250"/>
          </a:xfrm>
        </p:spPr>
        <p:txBody>
          <a:bodyPr/>
          <a:lstStyle>
            <a:lvl1pPr>
              <a:defRPr/>
            </a:lvl1pPr>
          </a:lstStyle>
          <a:p>
            <a:fld id="{BED3C9BE-696F-4891-99F3-1982F1C12946}" type="slidenum">
              <a:rPr lang="en-US" altLang="ja-JP">
                <a:solidFill>
                  <a:srgbClr val="E7DEC9">
                    <a:shade val="50000"/>
                    <a:satMod val="200000"/>
                  </a:srgbClr>
                </a:solidFill>
              </a:rPr>
              <a:pPr/>
              <a:t>‹#›</a:t>
            </a:fld>
            <a:endParaRPr lang="en-US" altLang="ja-JP">
              <a:solidFill>
                <a:srgbClr val="E7DEC9">
                  <a:shade val="50000"/>
                  <a:satMod val="200000"/>
                </a:srgbClr>
              </a:solidFill>
            </a:endParaRPr>
          </a:p>
        </p:txBody>
      </p:sp>
    </p:spTree>
    <p:extLst>
      <p:ext uri="{BB962C8B-B14F-4D97-AF65-F5344CB8AC3E}">
        <p14:creationId xmlns:p14="http://schemas.microsoft.com/office/powerpoint/2010/main" val="3269716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8D32FDB-A1A2-46AF-8CBB-341B79017352}" type="datetime1">
              <a:rPr kumimoji="1" lang="ja-JP" altLang="en-US" smtClean="0"/>
              <a:pPr/>
              <a:t>2024/11/1</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Medical Oncology Division Nippon Medica School Musashikosugi Hospital</a:t>
            </a:r>
            <a:endParaRPr kumimoji="1" lang="ja-JP" altLang="en-US"/>
          </a:p>
        </p:txBody>
      </p:sp>
      <p:sp>
        <p:nvSpPr>
          <p:cNvPr id="5" name="スライド番号プレースホルダー 4"/>
          <p:cNvSpPr>
            <a:spLocks noGrp="1"/>
          </p:cNvSpPr>
          <p:nvPr>
            <p:ph type="sldNum" sz="quarter" idx="12"/>
          </p:nvPr>
        </p:nvSpPr>
        <p:spPr/>
        <p:txBody>
          <a:bodyPr/>
          <a:lstStyle/>
          <a:p>
            <a:fld id="{2CC4FCD4-3183-4CF4-A225-61B7046B4AB2}" type="slidenum">
              <a:rPr kumimoji="1" lang="ja-JP" altLang="en-US" smtClean="0"/>
              <a:pPr/>
              <a:t>‹#›</a:t>
            </a:fld>
            <a:endParaRPr kumimoji="1" lang="ja-JP" altLang="en-US"/>
          </a:p>
        </p:txBody>
      </p:sp>
    </p:spTree>
    <p:extLst>
      <p:ext uri="{BB962C8B-B14F-4D97-AF65-F5344CB8AC3E}">
        <p14:creationId xmlns:p14="http://schemas.microsoft.com/office/powerpoint/2010/main" val="10675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E813563-2309-48A8-8B7C-916B4774A2DC}" type="datetime1">
              <a:rPr kumimoji="1" lang="ja-JP" altLang="en-US" smtClean="0"/>
              <a:pPr/>
              <a:t>2024/11/1</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Medical Oncology Division Nippon Medica School Musashikosugi Hospital</a:t>
            </a:r>
            <a:endParaRPr kumimoji="1" lang="ja-JP" altLang="en-US"/>
          </a:p>
        </p:txBody>
      </p:sp>
      <p:sp>
        <p:nvSpPr>
          <p:cNvPr id="4" name="スライド番号プレースホルダー 3"/>
          <p:cNvSpPr>
            <a:spLocks noGrp="1"/>
          </p:cNvSpPr>
          <p:nvPr>
            <p:ph type="sldNum" sz="quarter" idx="12"/>
          </p:nvPr>
        </p:nvSpPr>
        <p:spPr/>
        <p:txBody>
          <a:bodyPr/>
          <a:lstStyle/>
          <a:p>
            <a:fld id="{2CC4FCD4-3183-4CF4-A225-61B7046B4AB2}" type="slidenum">
              <a:rPr kumimoji="1" lang="ja-JP" altLang="en-US" smtClean="0"/>
              <a:pPr/>
              <a:t>‹#›</a:t>
            </a:fld>
            <a:endParaRPr kumimoji="1" lang="ja-JP" altLang="en-US"/>
          </a:p>
        </p:txBody>
      </p:sp>
    </p:spTree>
    <p:extLst>
      <p:ext uri="{BB962C8B-B14F-4D97-AF65-F5344CB8AC3E}">
        <p14:creationId xmlns:p14="http://schemas.microsoft.com/office/powerpoint/2010/main" val="2379839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6D750E7-FBCA-46D3-87B1-BE8AA431D2DE}" type="datetime1">
              <a:rPr kumimoji="1" lang="ja-JP" altLang="en-US" smtClean="0"/>
              <a:pPr/>
              <a:t>2024/11/1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Medical Oncology Division Nippon Medica School Musashikosugi Hospital</a:t>
            </a:r>
            <a:endParaRPr kumimoji="1" lang="ja-JP" altLang="en-US"/>
          </a:p>
        </p:txBody>
      </p:sp>
      <p:sp>
        <p:nvSpPr>
          <p:cNvPr id="7" name="スライド番号プレースホルダー 6"/>
          <p:cNvSpPr>
            <a:spLocks noGrp="1"/>
          </p:cNvSpPr>
          <p:nvPr>
            <p:ph type="sldNum" sz="quarter" idx="12"/>
          </p:nvPr>
        </p:nvSpPr>
        <p:spPr/>
        <p:txBody>
          <a:bodyPr/>
          <a:lstStyle/>
          <a:p>
            <a:fld id="{2CC4FCD4-3183-4CF4-A225-61B7046B4AB2}" type="slidenum">
              <a:rPr kumimoji="1" lang="ja-JP" altLang="en-US" smtClean="0"/>
              <a:pPr/>
              <a:t>‹#›</a:t>
            </a:fld>
            <a:endParaRPr kumimoji="1" lang="ja-JP" altLang="en-US"/>
          </a:p>
        </p:txBody>
      </p:sp>
    </p:spTree>
    <p:extLst>
      <p:ext uri="{BB962C8B-B14F-4D97-AF65-F5344CB8AC3E}">
        <p14:creationId xmlns:p14="http://schemas.microsoft.com/office/powerpoint/2010/main" val="261643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E49FBF1-F92A-4ABB-A5D1-3BF244FCE8B8}" type="datetime1">
              <a:rPr kumimoji="1" lang="ja-JP" altLang="en-US" smtClean="0"/>
              <a:pPr/>
              <a:t>2024/11/1</a:t>
            </a:fld>
            <a:endParaRPr kumimoji="1" lang="ja-JP" altLang="en-US"/>
          </a:p>
        </p:txBody>
      </p:sp>
      <p:sp>
        <p:nvSpPr>
          <p:cNvPr id="6" name="Slide Number Placeholder 5"/>
          <p:cNvSpPr>
            <a:spLocks noGrp="1"/>
          </p:cNvSpPr>
          <p:nvPr>
            <p:ph type="sldNum" sz="quarter" idx="12"/>
          </p:nvPr>
        </p:nvSpPr>
        <p:spPr>
          <a:xfrm>
            <a:off x="10791305" y="6528816"/>
            <a:ext cx="1422400" cy="329184"/>
          </a:xfrm>
        </p:spPr>
        <p:txBody>
          <a:bodyPr/>
          <a:lstStyle/>
          <a:p>
            <a:fld id="{469113B8-596C-44BD-97B2-3E0BC1561466}" type="slidenum">
              <a:rPr kumimoji="1" lang="ja-JP" altLang="en-US" smtClean="0"/>
              <a:pPr/>
              <a:t>‹#›</a:t>
            </a:fld>
            <a:endParaRPr kumimoji="1" lang="ja-JP" altLang="en-US"/>
          </a:p>
        </p:txBody>
      </p:sp>
      <p:sp>
        <p:nvSpPr>
          <p:cNvPr id="7" name="Footer Placeholder 4"/>
          <p:cNvSpPr>
            <a:spLocks noGrp="1"/>
          </p:cNvSpPr>
          <p:nvPr>
            <p:ph type="ftr" sz="quarter" idx="11"/>
          </p:nvPr>
        </p:nvSpPr>
        <p:spPr>
          <a:xfrm>
            <a:off x="4559829" y="0"/>
            <a:ext cx="7632171" cy="329184"/>
          </a:xfrm>
        </p:spPr>
        <p:txBody>
          <a:bodyPr/>
          <a:lstStyle/>
          <a:p>
            <a:r>
              <a:rPr lang="en-US" altLang="ja-JP" dirty="0"/>
              <a:t>Department of Medical Oncology, Nippon Medical School </a:t>
            </a:r>
            <a:r>
              <a:rPr lang="en-US" altLang="ja-JP" dirty="0" err="1"/>
              <a:t>Musashikosugi</a:t>
            </a:r>
            <a:r>
              <a:rPr lang="en-US" altLang="ja-JP" dirty="0"/>
              <a:t> Hospital</a:t>
            </a:r>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650CDB-537E-4D60-AE4C-7363E9CC1EF2}" type="datetime1">
              <a:rPr kumimoji="1" lang="ja-JP" altLang="en-US" smtClean="0"/>
              <a:pPr/>
              <a:t>2024/11/1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Medical Oncology Division Nippon Medica School Musashikosugi Hospital</a:t>
            </a:r>
            <a:endParaRPr kumimoji="1" lang="ja-JP" altLang="en-US"/>
          </a:p>
        </p:txBody>
      </p:sp>
      <p:sp>
        <p:nvSpPr>
          <p:cNvPr id="7" name="スライド番号プレースホルダー 6"/>
          <p:cNvSpPr>
            <a:spLocks noGrp="1"/>
          </p:cNvSpPr>
          <p:nvPr>
            <p:ph type="sldNum" sz="quarter" idx="12"/>
          </p:nvPr>
        </p:nvSpPr>
        <p:spPr/>
        <p:txBody>
          <a:bodyPr/>
          <a:lstStyle/>
          <a:p>
            <a:fld id="{2CC4FCD4-3183-4CF4-A225-61B7046B4AB2}" type="slidenum">
              <a:rPr kumimoji="1" lang="ja-JP" altLang="en-US" smtClean="0"/>
              <a:pPr/>
              <a:t>‹#›</a:t>
            </a:fld>
            <a:endParaRPr kumimoji="1" lang="ja-JP" altLang="en-US"/>
          </a:p>
        </p:txBody>
      </p:sp>
    </p:spTree>
    <p:extLst>
      <p:ext uri="{BB962C8B-B14F-4D97-AF65-F5344CB8AC3E}">
        <p14:creationId xmlns:p14="http://schemas.microsoft.com/office/powerpoint/2010/main" val="290194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63A7F15-BBC3-4F48-9D4C-41541771F8F8}" type="datetime1">
              <a:rPr kumimoji="1" lang="ja-JP" altLang="en-US" smtClean="0"/>
              <a:pPr/>
              <a:t>2024/11/1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Medical Oncology Division Nippon Medica School Musashikosugi Hospital</a:t>
            </a:r>
            <a:endParaRPr kumimoji="1" lang="ja-JP" altLang="en-US"/>
          </a:p>
        </p:txBody>
      </p:sp>
      <p:sp>
        <p:nvSpPr>
          <p:cNvPr id="6" name="スライド番号プレースホルダー 5"/>
          <p:cNvSpPr>
            <a:spLocks noGrp="1"/>
          </p:cNvSpPr>
          <p:nvPr>
            <p:ph type="sldNum" sz="quarter" idx="12"/>
          </p:nvPr>
        </p:nvSpPr>
        <p:spPr/>
        <p:txBody>
          <a:bodyPr/>
          <a:lstStyle/>
          <a:p>
            <a:fld id="{2CC4FCD4-3183-4CF4-A225-61B7046B4AB2}" type="slidenum">
              <a:rPr kumimoji="1" lang="ja-JP" altLang="en-US" smtClean="0"/>
              <a:pPr/>
              <a:t>‹#›</a:t>
            </a:fld>
            <a:endParaRPr kumimoji="1" lang="ja-JP" altLang="en-US"/>
          </a:p>
        </p:txBody>
      </p:sp>
    </p:spTree>
    <p:extLst>
      <p:ext uri="{BB962C8B-B14F-4D97-AF65-F5344CB8AC3E}">
        <p14:creationId xmlns:p14="http://schemas.microsoft.com/office/powerpoint/2010/main" val="4193492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1" y="274640"/>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1" y="274640"/>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40E97A4-7FE0-4732-A11B-79FA8FB85753}" type="datetime1">
              <a:rPr kumimoji="1" lang="ja-JP" altLang="en-US" smtClean="0"/>
              <a:pPr/>
              <a:t>2024/11/1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Medical Oncology Division Nippon Medica School Musashikosugi Hospital</a:t>
            </a:r>
            <a:endParaRPr kumimoji="1" lang="ja-JP" altLang="en-US"/>
          </a:p>
        </p:txBody>
      </p:sp>
      <p:sp>
        <p:nvSpPr>
          <p:cNvPr id="6" name="スライド番号プレースホルダー 5"/>
          <p:cNvSpPr>
            <a:spLocks noGrp="1"/>
          </p:cNvSpPr>
          <p:nvPr>
            <p:ph type="sldNum" sz="quarter" idx="12"/>
          </p:nvPr>
        </p:nvSpPr>
        <p:spPr/>
        <p:txBody>
          <a:bodyPr/>
          <a:lstStyle/>
          <a:p>
            <a:fld id="{2CC4FCD4-3183-4CF4-A225-61B7046B4AB2}" type="slidenum">
              <a:rPr kumimoji="1" lang="ja-JP" altLang="en-US" smtClean="0"/>
              <a:pPr/>
              <a:t>‹#›</a:t>
            </a:fld>
            <a:endParaRPr kumimoji="1" lang="ja-JP" altLang="en-US"/>
          </a:p>
        </p:txBody>
      </p:sp>
    </p:spTree>
    <p:extLst>
      <p:ext uri="{BB962C8B-B14F-4D97-AF65-F5344CB8AC3E}">
        <p14:creationId xmlns:p14="http://schemas.microsoft.com/office/powerpoint/2010/main" val="2951053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371604"/>
            <a:ext cx="10464800" cy="1927225"/>
          </a:xfrm>
        </p:spPr>
        <p:txBody>
          <a:bodyPr anchor="b">
            <a:noAutofit/>
          </a:bodyPr>
          <a:lstStyle>
            <a:lvl1pPr>
              <a:defRPr sz="5400" cap="all" baseline="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6" name="Slide Number Placeholder 5"/>
          <p:cNvSpPr>
            <a:spLocks noGrp="1"/>
          </p:cNvSpPr>
          <p:nvPr>
            <p:ph type="sldNum" sz="quarter" idx="12"/>
          </p:nvPr>
        </p:nvSpPr>
        <p:spPr>
          <a:xfrm>
            <a:off x="10769600" y="6528816"/>
            <a:ext cx="1422400" cy="329184"/>
          </a:xfrm>
        </p:spPr>
        <p:txBody>
          <a:bodyPr/>
          <a:lstStyle/>
          <a:p>
            <a:fld id="{469113B8-596C-44BD-97B2-3E0BC1561466}" type="slidenum">
              <a:rPr lang="ja-JP" altLang="en-US" smtClean="0"/>
              <a:pPr/>
              <a:t>‹#›</a:t>
            </a:fld>
            <a:endParaRPr lang="ja-JP" altLang="en-US"/>
          </a:p>
        </p:txBody>
      </p:sp>
      <p:cxnSp>
        <p:nvCxnSpPr>
          <p:cNvPr id="8" name="Straight Connector 7"/>
          <p:cNvCxnSpPr/>
          <p:nvPr/>
        </p:nvCxnSpPr>
        <p:spPr>
          <a:xfrm>
            <a:off x="914401"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フッター プレースホルダー 6"/>
          <p:cNvSpPr>
            <a:spLocks noGrp="1"/>
          </p:cNvSpPr>
          <p:nvPr userDrawn="1">
            <p:ph type="ftr" sz="quarter" idx="3"/>
          </p:nvPr>
        </p:nvSpPr>
        <p:spPr>
          <a:xfrm>
            <a:off x="2571726" y="27982"/>
            <a:ext cx="9620275" cy="329184"/>
          </a:xfrm>
          <a:prstGeom prst="rect">
            <a:avLst/>
          </a:prstGeom>
        </p:spPr>
        <p:txBody>
          <a:bodyPr/>
          <a:lstStyle>
            <a:lvl1pPr>
              <a:defRPr sz="14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a:xfrm>
            <a:off x="10791305" y="6528816"/>
            <a:ext cx="1422400" cy="329184"/>
          </a:xfrm>
        </p:spPr>
        <p:txBody>
          <a:bodyPr/>
          <a:lstStyle/>
          <a:p>
            <a:fld id="{469113B8-596C-44BD-97B2-3E0BC1561466}" type="slidenum">
              <a:rPr lang="ja-JP" altLang="en-US" smtClean="0"/>
              <a:pPr/>
              <a:t>‹#›</a:t>
            </a:fld>
            <a:endParaRPr lang="ja-JP" altLang="en-US"/>
          </a:p>
        </p:txBody>
      </p:sp>
      <p:sp>
        <p:nvSpPr>
          <p:cNvPr id="12" name="フッター プレースホルダー 6"/>
          <p:cNvSpPr>
            <a:spLocks noGrp="1"/>
          </p:cNvSpPr>
          <p:nvPr userDrawn="1">
            <p:ph type="ftr" sz="quarter" idx="11"/>
          </p:nvPr>
        </p:nvSpPr>
        <p:spPr>
          <a:xfrm>
            <a:off x="3619482" y="0"/>
            <a:ext cx="8572518" cy="329184"/>
          </a:xfrm>
          <a:prstGeom prst="rect">
            <a:avLst/>
          </a:prstGeom>
        </p:spPr>
        <p:txBody>
          <a:body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63084" y="4626868"/>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7" name="Straight Connector 6"/>
          <p:cNvCxnSpPr/>
          <p:nvPr/>
        </p:nvCxnSpPr>
        <p:spPr>
          <a:xfrm>
            <a:off x="975361"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400">
                <a:solidFill>
                  <a:schemeClr val="bg1"/>
                </a:solidFill>
              </a:defRPr>
            </a:lvl1pPr>
          </a:lstStyle>
          <a:p>
            <a:pPr algn="r">
              <a:defRPr/>
            </a:pPr>
            <a:r>
              <a:rPr kumimoji="0" lang="en-US" altLang="ja-JP" kern="0">
                <a:solidFill>
                  <a:srgbClr val="FFFFFF"/>
                </a:solidFill>
              </a:rPr>
              <a:t>Division of Medical Oncology, Nippon Medical School Musashikosugi Hospital</a:t>
            </a:r>
            <a:endParaRPr kumimoji="0" lang="ja-JP" altLang="en-US" kern="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609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97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9"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4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Slide Number Placeholder 8"/>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11" name="Straight Connector 10"/>
          <p:cNvCxnSpPr/>
          <p:nvPr/>
        </p:nvCxnSpPr>
        <p:spPr>
          <a:xfrm rot="5400000">
            <a:off x="3741950" y="4045692"/>
            <a:ext cx="4709160" cy="10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6"/>
          <p:cNvSpPr>
            <a:spLocks noGrp="1"/>
          </p:cNvSpPr>
          <p:nvPr userDrawn="1">
            <p:ph type="ftr" sz="quarter" idx="1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Slide Number Placeholder 4"/>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6" name="フッター プレースホルダー 6"/>
          <p:cNvSpPr>
            <a:spLocks noGrp="1"/>
          </p:cNvSpPr>
          <p:nvPr userDrawn="1">
            <p:ph type="ftr" sz="quarter" idx="3"/>
          </p:nvPr>
        </p:nvSpPr>
        <p:spPr>
          <a:xfrm>
            <a:off x="2571726" y="27982"/>
            <a:ext cx="9620275" cy="329184"/>
          </a:xfrm>
          <a:prstGeom prst="rect">
            <a:avLst/>
          </a:prstGeom>
        </p:spPr>
        <p:txBody>
          <a:bodyPr/>
          <a:lstStyle>
            <a:lvl1pPr>
              <a:defRPr sz="14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6" name="フッター プレースホルダー 6"/>
          <p:cNvSpPr>
            <a:spLocks noGrp="1"/>
          </p:cNvSpPr>
          <p:nvPr>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63084" y="4626866"/>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77232A-7FF6-46FD-9CC4-0CBC260C7A1F}" type="datetime1">
              <a:rPr kumimoji="1" lang="ja-JP" altLang="en-US" smtClean="0"/>
              <a:pPr/>
              <a:t>2024/11/1</a:t>
            </a:fld>
            <a:endParaRPr kumimoji="1" lang="ja-JP" altLang="en-US"/>
          </a:p>
        </p:txBody>
      </p:sp>
      <p:sp>
        <p:nvSpPr>
          <p:cNvPr id="6" name="Slide Number Placeholder 5"/>
          <p:cNvSpPr>
            <a:spLocks noGrp="1"/>
          </p:cNvSpPr>
          <p:nvPr>
            <p:ph type="sldNum" sz="quarter" idx="12"/>
          </p:nvPr>
        </p:nvSpPr>
        <p:spPr/>
        <p:txBody>
          <a:bodyPr/>
          <a:lstStyle/>
          <a:p>
            <a:fld id="{469113B8-596C-44BD-97B2-3E0BC1561466}" type="slidenum">
              <a:rPr kumimoji="1" lang="ja-JP" altLang="en-US" smtClean="0"/>
              <a:pPr/>
              <a:t>‹#›</a:t>
            </a:fld>
            <a:endParaRPr kumimoji="1" lang="ja-JP" altLang="en-US"/>
          </a:p>
        </p:txBody>
      </p:sp>
      <p:cxnSp>
        <p:nvCxnSpPr>
          <p:cNvPr id="7" name="Straight Connector 6"/>
          <p:cNvCxnSpPr/>
          <p:nvPr/>
        </p:nvCxnSpPr>
        <p:spPr>
          <a:xfrm>
            <a:off x="975361"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4559829" y="0"/>
            <a:ext cx="7632171" cy="329184"/>
          </a:xfrm>
        </p:spPr>
        <p:txBody>
          <a:bodyPr/>
          <a:lstStyle/>
          <a:p>
            <a:r>
              <a:rPr lang="en-US" altLang="ja-JP" dirty="0"/>
              <a:t>Department of Medical Oncology, Nippon Medical School </a:t>
            </a:r>
            <a:r>
              <a:rPr lang="en-US" altLang="ja-JP" dirty="0" err="1"/>
              <a:t>Musashikosugi</a:t>
            </a:r>
            <a:r>
              <a:rPr lang="en-US" altLang="ja-JP" dirty="0"/>
              <a:t> Hospital</a:t>
            </a:r>
            <a:endParaRPr lang="ja-JP"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962401"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601" y="2130556"/>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9" name="Straight Connector 8"/>
          <p:cNvCxnSpPr/>
          <p:nvPr/>
        </p:nvCxnSpPr>
        <p:spPr>
          <a:xfrm rot="5400000">
            <a:off x="912153" y="3579943"/>
            <a:ext cx="5577840" cy="211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8"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7"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609600"/>
            <a:ext cx="27432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1" y="609600"/>
            <a:ext cx="80264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7"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371605"/>
            <a:ext cx="10464800" cy="1927225"/>
          </a:xfrm>
        </p:spPr>
        <p:txBody>
          <a:bodyPr anchor="b">
            <a:noAutofit/>
          </a:bodyPr>
          <a:lstStyle>
            <a:lvl1pPr>
              <a:defRPr sz="5400" cap="all" baseline="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6" name="Slide Number Placeholder 5"/>
          <p:cNvSpPr>
            <a:spLocks noGrp="1"/>
          </p:cNvSpPr>
          <p:nvPr>
            <p:ph type="sldNum" sz="quarter" idx="12"/>
          </p:nvPr>
        </p:nvSpPr>
        <p:spPr>
          <a:xfrm>
            <a:off x="10769600" y="6528816"/>
            <a:ext cx="1422400" cy="329184"/>
          </a:xfrm>
        </p:spPr>
        <p:txBody>
          <a:bodyPr/>
          <a:lstStyle/>
          <a:p>
            <a:fld id="{469113B8-596C-44BD-97B2-3E0BC1561466}" type="slidenum">
              <a:rPr lang="ja-JP" altLang="en-US" smtClean="0"/>
              <a:pPr/>
              <a:t>‹#›</a:t>
            </a:fld>
            <a:endParaRPr lang="ja-JP" altLang="en-US"/>
          </a:p>
        </p:txBody>
      </p:sp>
      <p:cxnSp>
        <p:nvCxnSpPr>
          <p:cNvPr id="8" name="Straight Connector 7"/>
          <p:cNvCxnSpPr/>
          <p:nvPr/>
        </p:nvCxnSpPr>
        <p:spPr>
          <a:xfrm>
            <a:off x="914401"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フッター プレースホルダー 6"/>
          <p:cNvSpPr>
            <a:spLocks noGrp="1"/>
          </p:cNvSpPr>
          <p:nvPr userDrawn="1">
            <p:ph type="ftr" sz="quarter" idx="3"/>
          </p:nvPr>
        </p:nvSpPr>
        <p:spPr>
          <a:xfrm>
            <a:off x="2571726" y="27982"/>
            <a:ext cx="9620275" cy="329184"/>
          </a:xfrm>
          <a:prstGeom prst="rect">
            <a:avLst/>
          </a:prstGeom>
        </p:spPr>
        <p:txBody>
          <a:bodyPr/>
          <a:lstStyle>
            <a:lvl1pPr>
              <a:defRPr sz="14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a:xfrm>
            <a:off x="10791305" y="6528816"/>
            <a:ext cx="1422400" cy="329184"/>
          </a:xfrm>
        </p:spPr>
        <p:txBody>
          <a:bodyPr/>
          <a:lstStyle/>
          <a:p>
            <a:fld id="{469113B8-596C-44BD-97B2-3E0BC1561466}" type="slidenum">
              <a:rPr lang="ja-JP" altLang="en-US" smtClean="0"/>
              <a:pPr/>
              <a:t>‹#›</a:t>
            </a:fld>
            <a:endParaRPr lang="ja-JP" altLang="en-US"/>
          </a:p>
        </p:txBody>
      </p:sp>
      <p:sp>
        <p:nvSpPr>
          <p:cNvPr id="12" name="フッター プレースホルダー 6"/>
          <p:cNvSpPr>
            <a:spLocks noGrp="1"/>
          </p:cNvSpPr>
          <p:nvPr userDrawn="1">
            <p:ph type="ftr" sz="quarter" idx="11"/>
          </p:nvPr>
        </p:nvSpPr>
        <p:spPr>
          <a:xfrm>
            <a:off x="3619482" y="0"/>
            <a:ext cx="8572518" cy="329184"/>
          </a:xfrm>
          <a:prstGeom prst="rect">
            <a:avLst/>
          </a:prstGeom>
        </p:spPr>
        <p:txBody>
          <a:body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63084" y="4626870"/>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7" name="Straight Connector 6"/>
          <p:cNvCxnSpPr/>
          <p:nvPr/>
        </p:nvCxnSpPr>
        <p:spPr>
          <a:xfrm>
            <a:off x="975361"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400">
                <a:solidFill>
                  <a:schemeClr val="bg1"/>
                </a:solidFill>
              </a:defRPr>
            </a:lvl1pPr>
          </a:lstStyle>
          <a:p>
            <a:pPr algn="r">
              <a:defRPr/>
            </a:pPr>
            <a:r>
              <a:rPr kumimoji="0" lang="en-US" altLang="ja-JP" kern="0">
                <a:solidFill>
                  <a:srgbClr val="FFFFFF"/>
                </a:solidFill>
              </a:rPr>
              <a:t>Division of Medical Oncology, Nippon Medical School Musashikosugi Hospital</a:t>
            </a:r>
            <a:endParaRPr kumimoji="0" lang="ja-JP" altLang="en-US" kern="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609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97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9"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4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Slide Number Placeholder 8"/>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11" name="Straight Connector 10"/>
          <p:cNvCxnSpPr/>
          <p:nvPr/>
        </p:nvCxnSpPr>
        <p:spPr>
          <a:xfrm rot="5400000">
            <a:off x="3741950" y="4045692"/>
            <a:ext cx="4709160" cy="10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6"/>
          <p:cNvSpPr>
            <a:spLocks noGrp="1"/>
          </p:cNvSpPr>
          <p:nvPr userDrawn="1">
            <p:ph type="ftr" sz="quarter" idx="1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Slide Number Placeholder 4"/>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6" name="フッター プレースホルダー 6"/>
          <p:cNvSpPr>
            <a:spLocks noGrp="1"/>
          </p:cNvSpPr>
          <p:nvPr userDrawn="1">
            <p:ph type="ftr" sz="quarter" idx="3"/>
          </p:nvPr>
        </p:nvSpPr>
        <p:spPr>
          <a:xfrm>
            <a:off x="2571726" y="27982"/>
            <a:ext cx="9620275" cy="329184"/>
          </a:xfrm>
          <a:prstGeom prst="rect">
            <a:avLst/>
          </a:prstGeom>
        </p:spPr>
        <p:txBody>
          <a:bodyPr/>
          <a:lstStyle>
            <a:lvl1pPr>
              <a:defRPr sz="14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609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97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AED1F13-D0DB-4331-9DD9-72DB3A2FAA1A}" type="datetime1">
              <a:rPr kumimoji="1" lang="ja-JP" altLang="en-US" smtClean="0"/>
              <a:pPr/>
              <a:t>2024/11/1</a:t>
            </a:fld>
            <a:endParaRPr kumimoji="1" lang="ja-JP" altLang="en-US"/>
          </a:p>
        </p:txBody>
      </p:sp>
      <p:sp>
        <p:nvSpPr>
          <p:cNvPr id="7" name="Slide Number Placeholder 6"/>
          <p:cNvSpPr>
            <a:spLocks noGrp="1"/>
          </p:cNvSpPr>
          <p:nvPr>
            <p:ph type="sldNum" sz="quarter" idx="12"/>
          </p:nvPr>
        </p:nvSpPr>
        <p:spPr/>
        <p:txBody>
          <a:bodyPr/>
          <a:lstStyle/>
          <a:p>
            <a:fld id="{469113B8-596C-44BD-97B2-3E0BC1561466}" type="slidenum">
              <a:rPr kumimoji="1" lang="ja-JP" altLang="en-US" smtClean="0"/>
              <a:pPr/>
              <a:t>‹#›</a:t>
            </a:fld>
            <a:endParaRPr kumimoji="1" lang="ja-JP" altLang="en-US"/>
          </a:p>
        </p:txBody>
      </p:sp>
      <p:sp>
        <p:nvSpPr>
          <p:cNvPr id="8" name="Footer Placeholder 4"/>
          <p:cNvSpPr>
            <a:spLocks noGrp="1"/>
          </p:cNvSpPr>
          <p:nvPr>
            <p:ph type="ftr" sz="quarter" idx="11"/>
          </p:nvPr>
        </p:nvSpPr>
        <p:spPr>
          <a:xfrm>
            <a:off x="4559829" y="0"/>
            <a:ext cx="7632171" cy="329184"/>
          </a:xfrm>
        </p:spPr>
        <p:txBody>
          <a:bodyPr/>
          <a:lstStyle/>
          <a:p>
            <a:r>
              <a:rPr lang="en-US" altLang="ja-JP" dirty="0"/>
              <a:t>Department of Medical Oncology, Nippon Medical School </a:t>
            </a:r>
            <a:r>
              <a:rPr lang="en-US" altLang="ja-JP" dirty="0" err="1"/>
              <a:t>Musashikosugi</a:t>
            </a:r>
            <a:r>
              <a:rPr lang="en-US" altLang="ja-JP" dirty="0"/>
              <a:t> Hospital</a:t>
            </a:r>
            <a:endParaRPr lang="ja-JP"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6" name="フッター プレースホルダー 6"/>
          <p:cNvSpPr>
            <a:spLocks noGrp="1"/>
          </p:cNvSpPr>
          <p:nvPr>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962401"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601" y="2130558"/>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9" name="Straight Connector 8"/>
          <p:cNvCxnSpPr/>
          <p:nvPr/>
        </p:nvCxnSpPr>
        <p:spPr>
          <a:xfrm rot="5400000">
            <a:off x="912153" y="3579944"/>
            <a:ext cx="5577840" cy="211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8"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7"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609600"/>
            <a:ext cx="27432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1" y="609600"/>
            <a:ext cx="80264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7"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914400" y="1981200"/>
            <a:ext cx="10363200" cy="4114800"/>
          </a:xfrm>
        </p:spPr>
        <p:txBody>
          <a:bodyPr/>
          <a:lstStyle/>
          <a:p>
            <a:pPr lvl="0"/>
            <a:endParaRPr lang="ja-JP" altLang="en-US" noProof="0"/>
          </a:p>
        </p:txBody>
      </p:sp>
      <p:sp>
        <p:nvSpPr>
          <p:cNvPr id="4" name="Rectangle 4"/>
          <p:cNvSpPr>
            <a:spLocks noGrp="1" noChangeArrowheads="1"/>
          </p:cNvSpPr>
          <p:nvPr>
            <p:ph type="dt" sz="half" idx="10"/>
          </p:nvPr>
        </p:nvSpPr>
        <p:spPr>
          <a:xfrm>
            <a:off x="609600" y="6356354"/>
            <a:ext cx="2844800" cy="365125"/>
          </a:xfrm>
          <a:prstGeom prst="rect">
            <a:avLst/>
          </a:prstGeom>
          <a:ln/>
        </p:spPr>
        <p:txBody>
          <a:bodyPr/>
          <a:lstStyle>
            <a:lvl1pPr>
              <a:defRPr/>
            </a:lvl1pPr>
          </a:lstStyle>
          <a:p>
            <a:pPr>
              <a:defRPr/>
            </a:pPr>
            <a:endParaRPr lang="en-US" altLang="ja-JP">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50F7E7-ED6B-4A44-861C-9ED9098497B1}" type="slidenum">
              <a:rPr lang="ja-JP" altLang="en-US">
                <a:solidFill>
                  <a:srgbClr val="FFFF00"/>
                </a:solidFill>
              </a:rPr>
              <a:pPr>
                <a:defRPr/>
              </a:pPr>
              <a:t>‹#›</a:t>
            </a:fld>
            <a:endParaRPr lang="en-US" altLang="ja-JP">
              <a:solidFill>
                <a:srgbClr val="FFFF00"/>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371604"/>
            <a:ext cx="10464800" cy="1927225"/>
          </a:xfrm>
        </p:spPr>
        <p:txBody>
          <a:bodyPr anchor="b">
            <a:noAutofit/>
          </a:bodyPr>
          <a:lstStyle>
            <a:lvl1pPr>
              <a:defRPr sz="5400" cap="all" baseline="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cxnSp>
        <p:nvCxnSpPr>
          <p:cNvPr id="8" name="Straight Connector 7"/>
          <p:cNvCxnSpPr/>
          <p:nvPr/>
        </p:nvCxnSpPr>
        <p:spPr>
          <a:xfrm>
            <a:off x="914401"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日付プレースホルダ 9"/>
          <p:cNvSpPr>
            <a:spLocks noGrp="1"/>
          </p:cNvSpPr>
          <p:nvPr>
            <p:ph type="dt" sz="half" idx="10"/>
          </p:nvPr>
        </p:nvSpPr>
        <p:spPr/>
        <p:txBody>
          <a:bodyPr/>
          <a:lstStyle/>
          <a:p>
            <a:fld id="{59B20D1E-B6BF-4E77-8F06-03C7D5CA9F48}" type="datetime1">
              <a:rPr lang="ja-JP" altLang="en-US" smtClean="0"/>
              <a:pPr/>
              <a:t>2024/11/1</a:t>
            </a:fld>
            <a:endParaRPr lang="ja-JP" altLang="en-US" dirty="0"/>
          </a:p>
        </p:txBody>
      </p:sp>
      <p:sp>
        <p:nvSpPr>
          <p:cNvPr id="11" name="スライド番号プレースホルダ 10"/>
          <p:cNvSpPr>
            <a:spLocks noGrp="1"/>
          </p:cNvSpPr>
          <p:nvPr>
            <p:ph type="sldNum" sz="quarter" idx="11"/>
          </p:nvPr>
        </p:nvSpPr>
        <p:spPr/>
        <p:txBody>
          <a:bodyPr/>
          <a:lstStyle/>
          <a:p>
            <a:fld id="{469113B8-596C-44BD-97B2-3E0BC1561466}" type="slidenum">
              <a:rPr lang="ja-JP" altLang="en-US" smtClean="0"/>
              <a:pPr/>
              <a:t>‹#›</a:t>
            </a:fld>
            <a:endParaRPr lang="ja-JP" altLang="en-US"/>
          </a:p>
        </p:txBody>
      </p:sp>
      <p:sp>
        <p:nvSpPr>
          <p:cNvPr id="12" name="フッター プレースホルダ 11"/>
          <p:cNvSpPr>
            <a:spLocks noGrp="1"/>
          </p:cNvSpPr>
          <p:nvPr>
            <p:ph type="ftr" sz="quarter" idx="12"/>
          </p:nvPr>
        </p:nvSpPr>
        <p:spPr/>
        <p:txBody>
          <a:body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10732443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9" name="タイトル 8"/>
          <p:cNvSpPr>
            <a:spLocks noGrp="1"/>
          </p:cNvSpPr>
          <p:nvPr>
            <p:ph type="title"/>
          </p:nvPr>
        </p:nvSpPr>
        <p:spPr/>
        <p:txBody>
          <a:bodyPr/>
          <a:lstStyle/>
          <a:p>
            <a:r>
              <a:rPr kumimoji="1" lang="ja-JP" altLang="en-US" dirty="0"/>
              <a:t>マスタ タイトルの書式設定</a:t>
            </a:r>
          </a:p>
        </p:txBody>
      </p:sp>
      <p:sp>
        <p:nvSpPr>
          <p:cNvPr id="18" name="日付プレースホルダ 17"/>
          <p:cNvSpPr>
            <a:spLocks noGrp="1"/>
          </p:cNvSpPr>
          <p:nvPr>
            <p:ph type="dt" sz="half" idx="10"/>
          </p:nvPr>
        </p:nvSpPr>
        <p:spPr/>
        <p:txBody>
          <a:bodyPr/>
          <a:lstStyle/>
          <a:p>
            <a:fld id="{59B20D1E-B6BF-4E77-8F06-03C7D5CA9F48}" type="datetime1">
              <a:rPr lang="ja-JP" altLang="en-US" smtClean="0"/>
              <a:pPr/>
              <a:t>2024/11/1</a:t>
            </a:fld>
            <a:endParaRPr lang="ja-JP" altLang="en-US" dirty="0"/>
          </a:p>
        </p:txBody>
      </p:sp>
      <p:sp>
        <p:nvSpPr>
          <p:cNvPr id="19" name="スライド番号プレースホルダ 18"/>
          <p:cNvSpPr>
            <a:spLocks noGrp="1"/>
          </p:cNvSpPr>
          <p:nvPr>
            <p:ph type="sldNum" sz="quarter" idx="11"/>
          </p:nvPr>
        </p:nvSpPr>
        <p:spPr/>
        <p:txBody>
          <a:bodyPr/>
          <a:lstStyle/>
          <a:p>
            <a:fld id="{469113B8-596C-44BD-97B2-3E0BC1561466}" type="slidenum">
              <a:rPr lang="ja-JP" altLang="en-US" smtClean="0"/>
              <a:pPr/>
              <a:t>‹#›</a:t>
            </a:fld>
            <a:endParaRPr lang="ja-JP" altLang="en-US"/>
          </a:p>
        </p:txBody>
      </p:sp>
      <p:sp>
        <p:nvSpPr>
          <p:cNvPr id="20" name="フッター プレースホルダ 19"/>
          <p:cNvSpPr>
            <a:spLocks noGrp="1"/>
          </p:cNvSpPr>
          <p:nvPr>
            <p:ph type="ftr" sz="quarter" idx="12"/>
          </p:nvPr>
        </p:nvSpPr>
        <p:spPr/>
        <p:txBody>
          <a:body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1906413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63084" y="4626868"/>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77232A-7FF6-46FD-9CC4-0CBC260C7A1F}" type="datetime1">
              <a:rPr lang="ja-JP" altLang="en-US" smtClean="0"/>
              <a:pPr/>
              <a:t>2024/11/1</a:t>
            </a:fld>
            <a:endParaRPr lang="ja-JP" altLang="en-US"/>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7" name="Straight Connector 6"/>
          <p:cNvCxnSpPr/>
          <p:nvPr/>
        </p:nvCxnSpPr>
        <p:spPr>
          <a:xfrm>
            <a:off x="975361"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4559829" y="0"/>
            <a:ext cx="7632171" cy="329184"/>
          </a:xfrm>
          <a:prstGeom prst="rect">
            <a:avLst/>
          </a:prstGeom>
        </p:spPr>
        <p:txBody>
          <a:bodyPr/>
          <a:lstStyle/>
          <a:p>
            <a:r>
              <a:rPr lang="en-US" altLang="ja-JP" dirty="0">
                <a:solidFill>
                  <a:srgbClr val="292934"/>
                </a:solidFill>
              </a:rPr>
              <a:t>Department of Medical Oncology, Nippon Medical School </a:t>
            </a:r>
            <a:r>
              <a:rPr lang="en-US" altLang="ja-JP" dirty="0" err="1">
                <a:solidFill>
                  <a:srgbClr val="292934"/>
                </a:solidFill>
              </a:rPr>
              <a:t>Musashikosugi</a:t>
            </a:r>
            <a:r>
              <a:rPr lang="en-US" altLang="ja-JP" dirty="0">
                <a:solidFill>
                  <a:srgbClr val="292934"/>
                </a:solidFill>
              </a:rPr>
              <a:t> Hospital</a:t>
            </a:r>
            <a:endParaRPr lang="ja-JP" altLang="en-US" dirty="0">
              <a:solidFill>
                <a:srgbClr val="292934"/>
              </a:solidFill>
            </a:endParaRPr>
          </a:p>
        </p:txBody>
      </p:sp>
    </p:spTree>
    <p:extLst>
      <p:ext uri="{BB962C8B-B14F-4D97-AF65-F5344CB8AC3E}">
        <p14:creationId xmlns:p14="http://schemas.microsoft.com/office/powerpoint/2010/main" val="1163927503"/>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609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97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AED1F13-D0DB-4331-9DD9-72DB3A2FAA1A}" type="datetime1">
              <a:rPr lang="ja-JP" altLang="en-US" smtClean="0"/>
              <a:pPr/>
              <a:t>2024/11/1</a:t>
            </a:fld>
            <a:endParaRPr lang="ja-JP" altLang="en-US"/>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9"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348611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F711B9C-8A9C-4A4B-BBAB-1671A28FB723}" type="datetime1">
              <a:rPr kumimoji="1" lang="ja-JP" altLang="en-US" smtClean="0"/>
              <a:pPr/>
              <a:t>2024/11/1</a:t>
            </a:fld>
            <a:endParaRPr kumimoji="1" lang="ja-JP" altLang="en-US"/>
          </a:p>
        </p:txBody>
      </p:sp>
      <p:sp>
        <p:nvSpPr>
          <p:cNvPr id="8" name="Footer Placeholder 7"/>
          <p:cNvSpPr>
            <a:spLocks noGrp="1"/>
          </p:cNvSpPr>
          <p:nvPr>
            <p:ph type="ftr" sz="quarter" idx="11"/>
          </p:nvPr>
        </p:nvSpPr>
        <p:spPr/>
        <p:txBody>
          <a:bodyPr/>
          <a:lstStyle/>
          <a:p>
            <a:r>
              <a:rPr lang="en-US" altLang="ja-JP" dirty="0"/>
              <a:t>Medical Oncology Division</a:t>
            </a:r>
          </a:p>
          <a:p>
            <a:r>
              <a:rPr lang="en-US" altLang="ja-JP" dirty="0"/>
              <a:t>Nippon </a:t>
            </a:r>
            <a:r>
              <a:rPr lang="en-US" altLang="ja-JP" dirty="0" err="1"/>
              <a:t>Medica</a:t>
            </a:r>
            <a:r>
              <a:rPr lang="en-US" altLang="ja-JP" dirty="0"/>
              <a:t> School </a:t>
            </a:r>
            <a:r>
              <a:rPr lang="en-US" altLang="ja-JP" dirty="0" err="1"/>
              <a:t>Musashikosugi</a:t>
            </a:r>
            <a:r>
              <a:rPr lang="en-US" altLang="ja-JP" dirty="0"/>
              <a:t> Hospital</a:t>
            </a:r>
            <a:endParaRPr lang="ja-JP" altLang="en-US" dirty="0"/>
          </a:p>
        </p:txBody>
      </p:sp>
      <p:sp>
        <p:nvSpPr>
          <p:cNvPr id="9" name="Slide Number Placeholder 8"/>
          <p:cNvSpPr>
            <a:spLocks noGrp="1"/>
          </p:cNvSpPr>
          <p:nvPr>
            <p:ph type="sldNum" sz="quarter" idx="12"/>
          </p:nvPr>
        </p:nvSpPr>
        <p:spPr/>
        <p:txBody>
          <a:bodyPr/>
          <a:lstStyle/>
          <a:p>
            <a:fld id="{469113B8-596C-44BD-97B2-3E0BC1561466}" type="slidenum">
              <a:rPr kumimoji="1" lang="ja-JP" altLang="en-US" smtClean="0"/>
              <a:pPr/>
              <a:t>‹#›</a:t>
            </a:fld>
            <a:endParaRPr kumimoji="1" lang="ja-JP" altLang="en-US"/>
          </a:p>
        </p:txBody>
      </p:sp>
      <p:cxnSp>
        <p:nvCxnSpPr>
          <p:cNvPr id="11" name="Straight Connector 10"/>
          <p:cNvCxnSpPr/>
          <p:nvPr/>
        </p:nvCxnSpPr>
        <p:spPr>
          <a:xfrm rot="5400000">
            <a:off x="3741950" y="4045692"/>
            <a:ext cx="4709160" cy="10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F711B9C-8A9C-4A4B-BBAB-1671A28FB723}" type="datetime1">
              <a:rPr lang="ja-JP" altLang="en-US" smtClean="0"/>
              <a:pPr/>
              <a:t>2024/11/1</a:t>
            </a:fld>
            <a:endParaRPr lang="ja-JP" altLang="en-US"/>
          </a:p>
        </p:txBody>
      </p:sp>
      <p:sp>
        <p:nvSpPr>
          <p:cNvPr id="9" name="Slide Number Placeholder 8"/>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11" name="Straight Connector 10"/>
          <p:cNvCxnSpPr/>
          <p:nvPr/>
        </p:nvCxnSpPr>
        <p:spPr>
          <a:xfrm rot="5400000">
            <a:off x="3741950" y="4045692"/>
            <a:ext cx="4709160" cy="10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6"/>
          <p:cNvSpPr>
            <a:spLocks noGrp="1"/>
          </p:cNvSpPr>
          <p:nvPr userDrawn="1">
            <p:ph type="ftr" sz="quarter" idx="1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391530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B077CAC8-4C40-4A5A-88AE-D653C1942BDC}" type="datetime1">
              <a:rPr lang="ja-JP" altLang="en-US" smtClean="0"/>
              <a:pPr/>
              <a:t>2024/11/1</a:t>
            </a:fld>
            <a:endParaRPr lang="ja-JP" altLang="en-US"/>
          </a:p>
        </p:txBody>
      </p:sp>
      <p:sp>
        <p:nvSpPr>
          <p:cNvPr id="5" name="Slide Number Placeholder 4"/>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6"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8807205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9C322-A8E8-4DE2-92DD-DA9B23BB2ED0}" type="datetime1">
              <a:rPr lang="ja-JP" altLang="en-US" smtClean="0"/>
              <a:pPr/>
              <a:t>2024/11/1</a:t>
            </a:fld>
            <a:endParaRPr lang="ja-JP" altLang="en-US"/>
          </a:p>
        </p:txBody>
      </p:sp>
      <p:sp>
        <p:nvSpPr>
          <p:cNvPr id="4" name="Slide Number Placeholder 3"/>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5"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26584455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962401"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601" y="2130556"/>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DCA859-1B1D-4A52-BD26-19EBC16CECC6}" type="datetime1">
              <a:rPr lang="ja-JP" altLang="en-US" smtClean="0"/>
              <a:pPr/>
              <a:t>2024/11/1</a:t>
            </a:fld>
            <a:endParaRPr lang="ja-JP" altLang="en-US"/>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9" name="Straight Connector 8"/>
          <p:cNvCxnSpPr/>
          <p:nvPr/>
        </p:nvCxnSpPr>
        <p:spPr>
          <a:xfrm rot="5400000">
            <a:off x="912153" y="3579943"/>
            <a:ext cx="5577840" cy="211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19516387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CA8C2C-E37B-4C1C-80A3-B151D07C6AF0}" type="datetime1">
              <a:rPr lang="ja-JP" altLang="en-US" smtClean="0"/>
              <a:pPr/>
              <a:t>2024/11/1</a:t>
            </a:fld>
            <a:endParaRPr lang="ja-JP" altLang="en-US"/>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8"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39542368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AC283D-5B63-40B3-85B1-AF72E32BB136}" type="datetime1">
              <a:rPr lang="ja-JP" altLang="en-US" smtClean="0"/>
              <a:pPr/>
              <a:t>2024/11/1</a:t>
            </a:fld>
            <a:endParaRPr lang="ja-JP" altLang="en-US"/>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7"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12797119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609600"/>
            <a:ext cx="27432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1" y="609600"/>
            <a:ext cx="80264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CA3380-6390-47E0-A33D-AA7B2E96FB8A}" type="datetime1">
              <a:rPr lang="ja-JP" altLang="en-US" smtClean="0"/>
              <a:pPr/>
              <a:t>2024/11/1</a:t>
            </a:fld>
            <a:endParaRPr lang="ja-JP" altLang="en-US"/>
          </a:p>
        </p:txBody>
      </p:sp>
      <p:sp>
        <p:nvSpPr>
          <p:cNvPr id="5" name="Footer Placeholder 4"/>
          <p:cNvSpPr>
            <a:spLocks noGrp="1"/>
          </p:cNvSpPr>
          <p:nvPr>
            <p:ph type="ftr" sz="quarter" idx="11"/>
          </p:nvPr>
        </p:nvSpPr>
        <p:spPr>
          <a:xfrm>
            <a:off x="4463819" y="5902"/>
            <a:ext cx="7572672" cy="329184"/>
          </a:xfrm>
          <a:prstGeom prst="rect">
            <a:avLst/>
          </a:prstGeom>
        </p:spPr>
        <p:txBody>
          <a:bodyPr/>
          <a:lstStyle/>
          <a:p>
            <a:r>
              <a:rPr lang="en-US" altLang="ja-JP" dirty="0">
                <a:solidFill>
                  <a:srgbClr val="FFFFFF"/>
                </a:solidFill>
              </a:rPr>
              <a:t>Department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spTree>
    <p:extLst>
      <p:ext uri="{BB962C8B-B14F-4D97-AF65-F5344CB8AC3E}">
        <p14:creationId xmlns:p14="http://schemas.microsoft.com/office/powerpoint/2010/main" val="26090214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609600" y="1600200"/>
            <a:ext cx="10972800" cy="4953000"/>
          </a:xfrm>
        </p:spPr>
        <p:txBody>
          <a:bodyPr/>
          <a:lstStyle/>
          <a:p>
            <a:pPr lvl="0"/>
            <a:endParaRPr lang="ja-JP" altLang="en-US" noProof="0"/>
          </a:p>
        </p:txBody>
      </p:sp>
    </p:spTree>
    <p:extLst>
      <p:ext uri="{BB962C8B-B14F-4D97-AF65-F5344CB8AC3E}">
        <p14:creationId xmlns:p14="http://schemas.microsoft.com/office/powerpoint/2010/main" val="14067394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371604"/>
            <a:ext cx="10464800" cy="1927225"/>
          </a:xfrm>
        </p:spPr>
        <p:txBody>
          <a:bodyPr anchor="b">
            <a:noAutofit/>
          </a:bodyPr>
          <a:lstStyle>
            <a:lvl1pPr>
              <a:defRPr sz="5400" cap="all" baseline="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cxnSp>
        <p:nvCxnSpPr>
          <p:cNvPr id="8" name="Straight Connector 7"/>
          <p:cNvCxnSpPr/>
          <p:nvPr/>
        </p:nvCxnSpPr>
        <p:spPr>
          <a:xfrm>
            <a:off x="914401"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日付プレースホルダ 9"/>
          <p:cNvSpPr>
            <a:spLocks noGrp="1"/>
          </p:cNvSpPr>
          <p:nvPr>
            <p:ph type="dt" sz="half" idx="10"/>
          </p:nvPr>
        </p:nvSpPr>
        <p:spPr/>
        <p:txBody>
          <a:bodyPr/>
          <a:lstStyle/>
          <a:p>
            <a:fld id="{59B20D1E-B6BF-4E77-8F06-03C7D5CA9F48}" type="datetime1">
              <a:rPr lang="ja-JP" altLang="en-US" smtClean="0"/>
              <a:pPr/>
              <a:t>2024/11/1</a:t>
            </a:fld>
            <a:endParaRPr lang="ja-JP" altLang="en-US" dirty="0"/>
          </a:p>
        </p:txBody>
      </p:sp>
      <p:sp>
        <p:nvSpPr>
          <p:cNvPr id="11" name="スライド番号プレースホルダ 10"/>
          <p:cNvSpPr>
            <a:spLocks noGrp="1"/>
          </p:cNvSpPr>
          <p:nvPr>
            <p:ph type="sldNum" sz="quarter" idx="11"/>
          </p:nvPr>
        </p:nvSpPr>
        <p:spPr/>
        <p:txBody>
          <a:bodyPr/>
          <a:lstStyle/>
          <a:p>
            <a:fld id="{469113B8-596C-44BD-97B2-3E0BC1561466}" type="slidenum">
              <a:rPr lang="ja-JP" altLang="en-US" smtClean="0"/>
              <a:pPr/>
              <a:t>‹#›</a:t>
            </a:fld>
            <a:endParaRPr lang="ja-JP" altLang="en-US"/>
          </a:p>
        </p:txBody>
      </p:sp>
      <p:sp>
        <p:nvSpPr>
          <p:cNvPr id="12" name="フッター プレースホルダ 11"/>
          <p:cNvSpPr>
            <a:spLocks noGrp="1"/>
          </p:cNvSpPr>
          <p:nvPr>
            <p:ph type="ftr" sz="quarter" idx="12"/>
          </p:nvPr>
        </p:nvSpPr>
        <p:spPr/>
        <p:txBody>
          <a:body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33589491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9" name="タイトル 8"/>
          <p:cNvSpPr>
            <a:spLocks noGrp="1"/>
          </p:cNvSpPr>
          <p:nvPr>
            <p:ph type="title"/>
          </p:nvPr>
        </p:nvSpPr>
        <p:spPr/>
        <p:txBody>
          <a:bodyPr/>
          <a:lstStyle/>
          <a:p>
            <a:r>
              <a:rPr kumimoji="1" lang="ja-JP" altLang="en-US" dirty="0"/>
              <a:t>マスタ タイトルの書式設定</a:t>
            </a:r>
          </a:p>
        </p:txBody>
      </p:sp>
      <p:sp>
        <p:nvSpPr>
          <p:cNvPr id="18" name="日付プレースホルダ 17"/>
          <p:cNvSpPr>
            <a:spLocks noGrp="1"/>
          </p:cNvSpPr>
          <p:nvPr>
            <p:ph type="dt" sz="half" idx="10"/>
          </p:nvPr>
        </p:nvSpPr>
        <p:spPr/>
        <p:txBody>
          <a:bodyPr/>
          <a:lstStyle/>
          <a:p>
            <a:fld id="{59B20D1E-B6BF-4E77-8F06-03C7D5CA9F48}" type="datetime1">
              <a:rPr lang="ja-JP" altLang="en-US" smtClean="0"/>
              <a:pPr/>
              <a:t>2024/11/1</a:t>
            </a:fld>
            <a:endParaRPr lang="ja-JP" altLang="en-US" dirty="0"/>
          </a:p>
        </p:txBody>
      </p:sp>
      <p:sp>
        <p:nvSpPr>
          <p:cNvPr id="19" name="スライド番号プレースホルダ 18"/>
          <p:cNvSpPr>
            <a:spLocks noGrp="1"/>
          </p:cNvSpPr>
          <p:nvPr>
            <p:ph type="sldNum" sz="quarter" idx="11"/>
          </p:nvPr>
        </p:nvSpPr>
        <p:spPr/>
        <p:txBody>
          <a:bodyPr/>
          <a:lstStyle/>
          <a:p>
            <a:fld id="{469113B8-596C-44BD-97B2-3E0BC1561466}" type="slidenum">
              <a:rPr lang="ja-JP" altLang="en-US" smtClean="0"/>
              <a:pPr/>
              <a:t>‹#›</a:t>
            </a:fld>
            <a:endParaRPr lang="ja-JP" altLang="en-US"/>
          </a:p>
        </p:txBody>
      </p:sp>
      <p:sp>
        <p:nvSpPr>
          <p:cNvPr id="20" name="フッター プレースホルダ 19"/>
          <p:cNvSpPr>
            <a:spLocks noGrp="1"/>
          </p:cNvSpPr>
          <p:nvPr>
            <p:ph type="ftr" sz="quarter" idx="12"/>
          </p:nvPr>
        </p:nvSpPr>
        <p:spPr/>
        <p:txBody>
          <a:body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399029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B077CAC8-4C40-4A5A-88AE-D653C1942BDC}" type="datetime1">
              <a:rPr kumimoji="1" lang="ja-JP" altLang="en-US" smtClean="0"/>
              <a:pPr/>
              <a:t>2024/11/1</a:t>
            </a:fld>
            <a:endParaRPr kumimoji="1" lang="ja-JP" altLang="en-US"/>
          </a:p>
        </p:txBody>
      </p:sp>
      <p:sp>
        <p:nvSpPr>
          <p:cNvPr id="4" name="Footer Placeholder 3"/>
          <p:cNvSpPr>
            <a:spLocks noGrp="1"/>
          </p:cNvSpPr>
          <p:nvPr>
            <p:ph type="ftr" sz="quarter" idx="11"/>
          </p:nvPr>
        </p:nvSpPr>
        <p:spPr/>
        <p:txBody>
          <a:bodyPr/>
          <a:lstStyle/>
          <a:p>
            <a:r>
              <a:rPr lang="en-US" altLang="ja-JP" dirty="0"/>
              <a:t>Department of Medical Oncology, Nippon Medical School </a:t>
            </a:r>
            <a:r>
              <a:rPr lang="en-US" altLang="ja-JP" dirty="0" err="1"/>
              <a:t>Musashikosugi</a:t>
            </a:r>
            <a:r>
              <a:rPr lang="en-US" altLang="ja-JP" dirty="0"/>
              <a:t> Hospital</a:t>
            </a:r>
            <a:endParaRPr lang="ja-JP" altLang="en-US" dirty="0"/>
          </a:p>
        </p:txBody>
      </p:sp>
      <p:sp>
        <p:nvSpPr>
          <p:cNvPr id="5" name="Slide Number Placeholder 4"/>
          <p:cNvSpPr>
            <a:spLocks noGrp="1"/>
          </p:cNvSpPr>
          <p:nvPr>
            <p:ph type="sldNum" sz="quarter" idx="12"/>
          </p:nvPr>
        </p:nvSpPr>
        <p:spPr/>
        <p:txBody>
          <a:bodyPr/>
          <a:lstStyle/>
          <a:p>
            <a:fld id="{469113B8-596C-44BD-97B2-3E0BC1561466}" type="slidenum">
              <a:rPr kumimoji="1" lang="ja-JP" altLang="en-US" smtClean="0"/>
              <a:pPr/>
              <a: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63084" y="4626868"/>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77232A-7FF6-46FD-9CC4-0CBC260C7A1F}" type="datetime1">
              <a:rPr lang="ja-JP" altLang="en-US" smtClean="0"/>
              <a:pPr/>
              <a:t>2024/11/1</a:t>
            </a:fld>
            <a:endParaRPr lang="ja-JP" altLang="en-US"/>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7" name="Straight Connector 6"/>
          <p:cNvCxnSpPr/>
          <p:nvPr/>
        </p:nvCxnSpPr>
        <p:spPr>
          <a:xfrm>
            <a:off x="975361"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4559829" y="0"/>
            <a:ext cx="7632171" cy="329184"/>
          </a:xfrm>
          <a:prstGeom prst="rect">
            <a:avLst/>
          </a:prstGeom>
        </p:spPr>
        <p:txBody>
          <a:bodyPr/>
          <a:lstStyle/>
          <a:p>
            <a:r>
              <a:rPr lang="en-US" altLang="ja-JP" dirty="0">
                <a:solidFill>
                  <a:srgbClr val="292934"/>
                </a:solidFill>
              </a:rPr>
              <a:t>Department of Medical Oncology, Nippon Medical School </a:t>
            </a:r>
            <a:r>
              <a:rPr lang="en-US" altLang="ja-JP" dirty="0" err="1">
                <a:solidFill>
                  <a:srgbClr val="292934"/>
                </a:solidFill>
              </a:rPr>
              <a:t>Musashikosugi</a:t>
            </a:r>
            <a:r>
              <a:rPr lang="en-US" altLang="ja-JP" dirty="0">
                <a:solidFill>
                  <a:srgbClr val="292934"/>
                </a:solidFill>
              </a:rPr>
              <a:t> Hospital</a:t>
            </a:r>
            <a:endParaRPr lang="ja-JP" altLang="en-US" dirty="0">
              <a:solidFill>
                <a:srgbClr val="292934"/>
              </a:solidFill>
            </a:endParaRPr>
          </a:p>
        </p:txBody>
      </p:sp>
    </p:spTree>
    <p:extLst>
      <p:ext uri="{BB962C8B-B14F-4D97-AF65-F5344CB8AC3E}">
        <p14:creationId xmlns:p14="http://schemas.microsoft.com/office/powerpoint/2010/main" val="1880669251"/>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609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97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AED1F13-D0DB-4331-9DD9-72DB3A2FAA1A}" type="datetime1">
              <a:rPr lang="ja-JP" altLang="en-US" smtClean="0"/>
              <a:pPr/>
              <a:t>2024/11/1</a:t>
            </a:fld>
            <a:endParaRPr lang="ja-JP" altLang="en-US"/>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9"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531901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F711B9C-8A9C-4A4B-BBAB-1671A28FB723}" type="datetime1">
              <a:rPr lang="ja-JP" altLang="en-US" smtClean="0"/>
              <a:pPr/>
              <a:t>2024/11/1</a:t>
            </a:fld>
            <a:endParaRPr lang="ja-JP" altLang="en-US"/>
          </a:p>
        </p:txBody>
      </p:sp>
      <p:sp>
        <p:nvSpPr>
          <p:cNvPr id="9" name="Slide Number Placeholder 8"/>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11" name="Straight Connector 10"/>
          <p:cNvCxnSpPr/>
          <p:nvPr/>
        </p:nvCxnSpPr>
        <p:spPr>
          <a:xfrm rot="5400000">
            <a:off x="3741950" y="4045692"/>
            <a:ext cx="4709160" cy="10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6"/>
          <p:cNvSpPr>
            <a:spLocks noGrp="1"/>
          </p:cNvSpPr>
          <p:nvPr userDrawn="1">
            <p:ph type="ftr" sz="quarter" idx="1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2698857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B077CAC8-4C40-4A5A-88AE-D653C1942BDC}" type="datetime1">
              <a:rPr lang="ja-JP" altLang="en-US" smtClean="0"/>
              <a:pPr/>
              <a:t>2024/11/1</a:t>
            </a:fld>
            <a:endParaRPr lang="ja-JP" altLang="en-US"/>
          </a:p>
        </p:txBody>
      </p:sp>
      <p:sp>
        <p:nvSpPr>
          <p:cNvPr id="5" name="Slide Number Placeholder 4"/>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6"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4722472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9C322-A8E8-4DE2-92DD-DA9B23BB2ED0}" type="datetime1">
              <a:rPr lang="ja-JP" altLang="en-US" smtClean="0"/>
              <a:pPr/>
              <a:t>2024/11/1</a:t>
            </a:fld>
            <a:endParaRPr lang="ja-JP" altLang="en-US"/>
          </a:p>
        </p:txBody>
      </p:sp>
      <p:sp>
        <p:nvSpPr>
          <p:cNvPr id="4" name="Slide Number Placeholder 3"/>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5"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35817772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962401"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601" y="2130556"/>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DCA859-1B1D-4A52-BD26-19EBC16CECC6}" type="datetime1">
              <a:rPr lang="ja-JP" altLang="en-US" smtClean="0"/>
              <a:pPr/>
              <a:t>2024/11/1</a:t>
            </a:fld>
            <a:endParaRPr lang="ja-JP" altLang="en-US"/>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9" name="Straight Connector 8"/>
          <p:cNvCxnSpPr/>
          <p:nvPr/>
        </p:nvCxnSpPr>
        <p:spPr>
          <a:xfrm rot="5400000">
            <a:off x="912153" y="3579943"/>
            <a:ext cx="5577840" cy="211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4194012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CA8C2C-E37B-4C1C-80A3-B151D07C6AF0}" type="datetime1">
              <a:rPr lang="ja-JP" altLang="en-US" smtClean="0"/>
              <a:pPr/>
              <a:t>2024/11/1</a:t>
            </a:fld>
            <a:endParaRPr lang="ja-JP" altLang="en-US"/>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8"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36558318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AC283D-5B63-40B3-85B1-AF72E32BB136}" type="datetime1">
              <a:rPr lang="ja-JP" altLang="en-US" smtClean="0"/>
              <a:pPr/>
              <a:t>2024/11/1</a:t>
            </a:fld>
            <a:endParaRPr lang="ja-JP" altLang="en-US"/>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7"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2963427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609600"/>
            <a:ext cx="27432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1" y="609600"/>
            <a:ext cx="80264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CA3380-6390-47E0-A33D-AA7B2E96FB8A}" type="datetime1">
              <a:rPr lang="ja-JP" altLang="en-US" smtClean="0"/>
              <a:pPr/>
              <a:t>2024/11/1</a:t>
            </a:fld>
            <a:endParaRPr lang="ja-JP" altLang="en-US"/>
          </a:p>
        </p:txBody>
      </p:sp>
      <p:sp>
        <p:nvSpPr>
          <p:cNvPr id="5" name="Footer Placeholder 4"/>
          <p:cNvSpPr>
            <a:spLocks noGrp="1"/>
          </p:cNvSpPr>
          <p:nvPr>
            <p:ph type="ftr" sz="quarter" idx="11"/>
          </p:nvPr>
        </p:nvSpPr>
        <p:spPr>
          <a:xfrm>
            <a:off x="4463819" y="5902"/>
            <a:ext cx="7572672" cy="329184"/>
          </a:xfrm>
          <a:prstGeom prst="rect">
            <a:avLst/>
          </a:prstGeom>
        </p:spPr>
        <p:txBody>
          <a:bodyPr/>
          <a:lstStyle/>
          <a:p>
            <a:r>
              <a:rPr lang="en-US" altLang="ja-JP" dirty="0">
                <a:solidFill>
                  <a:srgbClr val="FFFFFF"/>
                </a:solidFill>
              </a:rPr>
              <a:t>Department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spTree>
    <p:extLst>
      <p:ext uri="{BB962C8B-B14F-4D97-AF65-F5344CB8AC3E}">
        <p14:creationId xmlns:p14="http://schemas.microsoft.com/office/powerpoint/2010/main" val="1583791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dgm">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SmartArt プレースホルダ 2"/>
          <p:cNvSpPr>
            <a:spLocks noGrp="1"/>
          </p:cNvSpPr>
          <p:nvPr>
            <p:ph type="dgm" idx="1"/>
          </p:nvPr>
        </p:nvSpPr>
        <p:spPr>
          <a:xfrm>
            <a:off x="609600" y="1600203"/>
            <a:ext cx="10972800" cy="4525963"/>
          </a:xfrm>
        </p:spPr>
        <p:txBody>
          <a:bodyPr/>
          <a:lstStyle/>
          <a:p>
            <a:endParaRPr lang="ja-JP" altLang="en-US"/>
          </a:p>
        </p:txBody>
      </p:sp>
      <p:sp>
        <p:nvSpPr>
          <p:cNvPr id="4" name="日付プレースホルダ 3"/>
          <p:cNvSpPr>
            <a:spLocks noGrp="1"/>
          </p:cNvSpPr>
          <p:nvPr>
            <p:ph type="dt" sz="half" idx="10"/>
          </p:nvPr>
        </p:nvSpPr>
        <p:spPr>
          <a:xfrm>
            <a:off x="609600" y="6245225"/>
            <a:ext cx="2844800" cy="476250"/>
          </a:xfrm>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4165600" y="6245225"/>
            <a:ext cx="3860800" cy="476250"/>
          </a:xfrm>
        </p:spPr>
        <p:txBody>
          <a:bodyPr/>
          <a:lstStyle>
            <a:lvl1pPr>
              <a:defRPr/>
            </a:lvl1pPr>
          </a:lstStyle>
          <a:p>
            <a:endParaRPr lang="en-US" altLang="ja-JP">
              <a:solidFill>
                <a:srgbClr val="FFFFFF"/>
              </a:solidFill>
            </a:endParaRPr>
          </a:p>
        </p:txBody>
      </p:sp>
      <p:sp>
        <p:nvSpPr>
          <p:cNvPr id="7" name="スライド番号プレースホルダ 5"/>
          <p:cNvSpPr>
            <a:spLocks noGrp="1"/>
          </p:cNvSpPr>
          <p:nvPr>
            <p:ph type="sldNum" sz="quarter" idx="12"/>
          </p:nvPr>
        </p:nvSpPr>
        <p:spPr>
          <a:xfrm>
            <a:off x="9347200" y="6492878"/>
            <a:ext cx="2844800" cy="365125"/>
          </a:xfrm>
        </p:spPr>
        <p:txBody>
          <a:bodyPr/>
          <a:lstStyle/>
          <a:p>
            <a:fld id="{C6649CFB-207A-41D2-87B1-E51C3D0B10FB}" type="slidenum">
              <a:rPr lang="ja-JP" altLang="en-US" smtClean="0"/>
              <a:pPr/>
              <a:t>‹#›</a:t>
            </a:fld>
            <a:endParaRPr lang="ja-JP" altLang="en-US"/>
          </a:p>
        </p:txBody>
      </p:sp>
    </p:spTree>
    <p:extLst>
      <p:ext uri="{BB962C8B-B14F-4D97-AF65-F5344CB8AC3E}">
        <p14:creationId xmlns:p14="http://schemas.microsoft.com/office/powerpoint/2010/main" val="92923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9C322-A8E8-4DE2-92DD-DA9B23BB2ED0}" type="datetime1">
              <a:rPr kumimoji="1" lang="ja-JP" altLang="en-US" smtClean="0"/>
              <a:pPr/>
              <a:t>2024/11/1</a:t>
            </a:fld>
            <a:endParaRPr kumimoji="1" lang="ja-JP" altLang="en-US"/>
          </a:p>
        </p:txBody>
      </p:sp>
      <p:sp>
        <p:nvSpPr>
          <p:cNvPr id="3" name="Footer Placeholder 2"/>
          <p:cNvSpPr>
            <a:spLocks noGrp="1"/>
          </p:cNvSpPr>
          <p:nvPr>
            <p:ph type="ftr" sz="quarter" idx="11"/>
          </p:nvPr>
        </p:nvSpPr>
        <p:spPr/>
        <p:txBody>
          <a:bodyPr/>
          <a:lstStyle/>
          <a:p>
            <a:r>
              <a:rPr lang="en-US" altLang="ja-JP" dirty="0"/>
              <a:t>Department of Medical Oncology, Nippon Medical School </a:t>
            </a:r>
            <a:r>
              <a:rPr lang="en-US" altLang="ja-JP" dirty="0" err="1"/>
              <a:t>Musashikosugi</a:t>
            </a:r>
            <a:r>
              <a:rPr lang="en-US" altLang="ja-JP" dirty="0"/>
              <a:t> Hospital</a:t>
            </a:r>
            <a:endParaRPr lang="ja-JP" altLang="en-US" dirty="0"/>
          </a:p>
        </p:txBody>
      </p:sp>
      <p:sp>
        <p:nvSpPr>
          <p:cNvPr id="4" name="Slide Number Placeholder 3"/>
          <p:cNvSpPr>
            <a:spLocks noGrp="1"/>
          </p:cNvSpPr>
          <p:nvPr>
            <p:ph type="sldNum" sz="quarter" idx="12"/>
          </p:nvPr>
        </p:nvSpPr>
        <p:spPr/>
        <p:txBody>
          <a:bodyPr/>
          <a:lstStyle/>
          <a:p>
            <a:fld id="{469113B8-596C-44BD-97B2-3E0BC1561466}" type="slidenum">
              <a:rPr kumimoji="1" lang="ja-JP" altLang="en-US" smtClean="0"/>
              <a:pPr/>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1" y="1600204"/>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1" y="1600204"/>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p:cNvSpPr>
            <a:spLocks noGrp="1" noChangeArrowheads="1"/>
          </p:cNvSpPr>
          <p:nvPr>
            <p:ph type="dt" sz="half" idx="10"/>
          </p:nvPr>
        </p:nvSpPr>
        <p:spPr>
          <a:ln/>
        </p:spPr>
        <p:txBody>
          <a:bodyPr/>
          <a:lstStyle>
            <a:lvl1pPr>
              <a:defRPr/>
            </a:lvl1pPr>
          </a:lstStyle>
          <a:p>
            <a:pPr>
              <a:defRPr/>
            </a:pPr>
            <a:r>
              <a:rPr lang="en-US" altLang="ja-JP"/>
              <a:t>2007/12/10</a:t>
            </a: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Tree>
    <p:extLst>
      <p:ext uri="{BB962C8B-B14F-4D97-AF65-F5344CB8AC3E}">
        <p14:creationId xmlns:p14="http://schemas.microsoft.com/office/powerpoint/2010/main" val="13231208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198438"/>
            <a:ext cx="103632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1007533" y="1628775"/>
            <a:ext cx="10363200" cy="4114800"/>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30CC04-3508-4919-90FE-1B73A6233960}" type="slidenum">
              <a:rPr lang="en-US" altLang="ja-JP"/>
              <a:pPr>
                <a:defRPr/>
              </a:pPr>
              <a:t>‹#›</a:t>
            </a:fld>
            <a:endParaRPr lang="en-US" altLang="ja-JP"/>
          </a:p>
        </p:txBody>
      </p:sp>
    </p:spTree>
    <p:extLst>
      <p:ext uri="{BB962C8B-B14F-4D97-AF65-F5344CB8AC3E}">
        <p14:creationId xmlns:p14="http://schemas.microsoft.com/office/powerpoint/2010/main" val="39061047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371604"/>
            <a:ext cx="10464800" cy="1927225"/>
          </a:xfrm>
        </p:spPr>
        <p:txBody>
          <a:bodyPr anchor="b">
            <a:noAutofit/>
          </a:bodyPr>
          <a:lstStyle>
            <a:lvl1pPr>
              <a:defRPr sz="5400" cap="all" baseline="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cxnSp>
        <p:nvCxnSpPr>
          <p:cNvPr id="8" name="Straight Connector 7"/>
          <p:cNvCxnSpPr/>
          <p:nvPr/>
        </p:nvCxnSpPr>
        <p:spPr>
          <a:xfrm>
            <a:off x="914401"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日付プレースホルダ 9"/>
          <p:cNvSpPr>
            <a:spLocks noGrp="1"/>
          </p:cNvSpPr>
          <p:nvPr>
            <p:ph type="dt" sz="half" idx="10"/>
          </p:nvPr>
        </p:nvSpPr>
        <p:spPr/>
        <p:txBody>
          <a:bodyPr/>
          <a:lstStyle/>
          <a:p>
            <a:fld id="{59B20D1E-B6BF-4E77-8F06-03C7D5CA9F48}" type="datetime1">
              <a:rPr lang="ja-JP" altLang="en-US" smtClean="0"/>
              <a:pPr/>
              <a:t>2024/11/1</a:t>
            </a:fld>
            <a:endParaRPr lang="ja-JP" altLang="en-US" dirty="0"/>
          </a:p>
        </p:txBody>
      </p:sp>
      <p:sp>
        <p:nvSpPr>
          <p:cNvPr id="11" name="スライド番号プレースホルダ 10"/>
          <p:cNvSpPr>
            <a:spLocks noGrp="1"/>
          </p:cNvSpPr>
          <p:nvPr>
            <p:ph type="sldNum" sz="quarter" idx="11"/>
          </p:nvPr>
        </p:nvSpPr>
        <p:spPr/>
        <p:txBody>
          <a:bodyPr/>
          <a:lstStyle/>
          <a:p>
            <a:fld id="{469113B8-596C-44BD-97B2-3E0BC1561466}" type="slidenum">
              <a:rPr lang="ja-JP" altLang="en-US" smtClean="0"/>
              <a:pPr/>
              <a:t>‹#›</a:t>
            </a:fld>
            <a:endParaRPr lang="ja-JP" altLang="en-US"/>
          </a:p>
        </p:txBody>
      </p:sp>
      <p:sp>
        <p:nvSpPr>
          <p:cNvPr id="12" name="フッター プレースホルダ 11"/>
          <p:cNvSpPr>
            <a:spLocks noGrp="1"/>
          </p:cNvSpPr>
          <p:nvPr>
            <p:ph type="ftr" sz="quarter" idx="12"/>
          </p:nvPr>
        </p:nvSpPr>
        <p:spPr/>
        <p:txBody>
          <a:body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31611858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9" name="タイトル 8"/>
          <p:cNvSpPr>
            <a:spLocks noGrp="1"/>
          </p:cNvSpPr>
          <p:nvPr>
            <p:ph type="title"/>
          </p:nvPr>
        </p:nvSpPr>
        <p:spPr/>
        <p:txBody>
          <a:bodyPr/>
          <a:lstStyle/>
          <a:p>
            <a:r>
              <a:rPr kumimoji="1" lang="ja-JP" altLang="en-US" dirty="0"/>
              <a:t>マスタ タイトルの書式設定</a:t>
            </a:r>
          </a:p>
        </p:txBody>
      </p:sp>
      <p:sp>
        <p:nvSpPr>
          <p:cNvPr id="18" name="日付プレースホルダ 17"/>
          <p:cNvSpPr>
            <a:spLocks noGrp="1"/>
          </p:cNvSpPr>
          <p:nvPr>
            <p:ph type="dt" sz="half" idx="10"/>
          </p:nvPr>
        </p:nvSpPr>
        <p:spPr/>
        <p:txBody>
          <a:bodyPr/>
          <a:lstStyle/>
          <a:p>
            <a:fld id="{59B20D1E-B6BF-4E77-8F06-03C7D5CA9F48}" type="datetime1">
              <a:rPr lang="ja-JP" altLang="en-US" smtClean="0"/>
              <a:pPr/>
              <a:t>2024/11/1</a:t>
            </a:fld>
            <a:endParaRPr lang="ja-JP" altLang="en-US" dirty="0"/>
          </a:p>
        </p:txBody>
      </p:sp>
      <p:sp>
        <p:nvSpPr>
          <p:cNvPr id="19" name="スライド番号プレースホルダ 18"/>
          <p:cNvSpPr>
            <a:spLocks noGrp="1"/>
          </p:cNvSpPr>
          <p:nvPr>
            <p:ph type="sldNum" sz="quarter" idx="11"/>
          </p:nvPr>
        </p:nvSpPr>
        <p:spPr/>
        <p:txBody>
          <a:bodyPr/>
          <a:lstStyle/>
          <a:p>
            <a:fld id="{469113B8-596C-44BD-97B2-3E0BC1561466}" type="slidenum">
              <a:rPr lang="ja-JP" altLang="en-US" smtClean="0"/>
              <a:pPr/>
              <a:t>‹#›</a:t>
            </a:fld>
            <a:endParaRPr lang="ja-JP" altLang="en-US"/>
          </a:p>
        </p:txBody>
      </p:sp>
      <p:sp>
        <p:nvSpPr>
          <p:cNvPr id="20" name="フッター プレースホルダ 19"/>
          <p:cNvSpPr>
            <a:spLocks noGrp="1"/>
          </p:cNvSpPr>
          <p:nvPr>
            <p:ph type="ftr" sz="quarter" idx="12"/>
          </p:nvPr>
        </p:nvSpPr>
        <p:spPr/>
        <p:txBody>
          <a:body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40084310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63084" y="4626868"/>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77232A-7FF6-46FD-9CC4-0CBC260C7A1F}" type="datetime1">
              <a:rPr lang="ja-JP" altLang="en-US" smtClean="0"/>
              <a:pPr/>
              <a:t>2024/11/1</a:t>
            </a:fld>
            <a:endParaRPr lang="ja-JP" altLang="en-US"/>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7" name="Straight Connector 6"/>
          <p:cNvCxnSpPr/>
          <p:nvPr/>
        </p:nvCxnSpPr>
        <p:spPr>
          <a:xfrm>
            <a:off x="975361"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4559829" y="0"/>
            <a:ext cx="7632171" cy="329184"/>
          </a:xfrm>
          <a:prstGeom prst="rect">
            <a:avLst/>
          </a:prstGeom>
        </p:spPr>
        <p:txBody>
          <a:bodyPr/>
          <a:lstStyle/>
          <a:p>
            <a:r>
              <a:rPr lang="en-US" altLang="ja-JP" dirty="0">
                <a:solidFill>
                  <a:srgbClr val="292934"/>
                </a:solidFill>
              </a:rPr>
              <a:t>Department of Medical Oncology, Nippon Medical School </a:t>
            </a:r>
            <a:r>
              <a:rPr lang="en-US" altLang="ja-JP" dirty="0" err="1">
                <a:solidFill>
                  <a:srgbClr val="292934"/>
                </a:solidFill>
              </a:rPr>
              <a:t>Musashikosugi</a:t>
            </a:r>
            <a:r>
              <a:rPr lang="en-US" altLang="ja-JP" dirty="0">
                <a:solidFill>
                  <a:srgbClr val="292934"/>
                </a:solidFill>
              </a:rPr>
              <a:t> Hospital</a:t>
            </a:r>
            <a:endParaRPr lang="ja-JP" altLang="en-US" dirty="0">
              <a:solidFill>
                <a:srgbClr val="292934"/>
              </a:solidFill>
            </a:endParaRPr>
          </a:p>
        </p:txBody>
      </p:sp>
    </p:spTree>
    <p:extLst>
      <p:ext uri="{BB962C8B-B14F-4D97-AF65-F5344CB8AC3E}">
        <p14:creationId xmlns:p14="http://schemas.microsoft.com/office/powerpoint/2010/main" val="3870094295"/>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609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97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AED1F13-D0DB-4331-9DD9-72DB3A2FAA1A}" type="datetime1">
              <a:rPr lang="ja-JP" altLang="en-US" smtClean="0"/>
              <a:pPr/>
              <a:t>2024/11/1</a:t>
            </a:fld>
            <a:endParaRPr lang="ja-JP" altLang="en-US"/>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9"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34637215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F711B9C-8A9C-4A4B-BBAB-1671A28FB723}" type="datetime1">
              <a:rPr lang="ja-JP" altLang="en-US" smtClean="0"/>
              <a:pPr/>
              <a:t>2024/11/1</a:t>
            </a:fld>
            <a:endParaRPr lang="ja-JP" altLang="en-US"/>
          </a:p>
        </p:txBody>
      </p:sp>
      <p:sp>
        <p:nvSpPr>
          <p:cNvPr id="9" name="Slide Number Placeholder 8"/>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11" name="Straight Connector 10"/>
          <p:cNvCxnSpPr/>
          <p:nvPr/>
        </p:nvCxnSpPr>
        <p:spPr>
          <a:xfrm rot="5400000">
            <a:off x="3741950" y="4045692"/>
            <a:ext cx="4709160" cy="10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6"/>
          <p:cNvSpPr>
            <a:spLocks noGrp="1"/>
          </p:cNvSpPr>
          <p:nvPr userDrawn="1">
            <p:ph type="ftr" sz="quarter" idx="1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27328007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B077CAC8-4C40-4A5A-88AE-D653C1942BDC}" type="datetime1">
              <a:rPr lang="ja-JP" altLang="en-US" smtClean="0"/>
              <a:pPr/>
              <a:t>2024/11/1</a:t>
            </a:fld>
            <a:endParaRPr lang="ja-JP" altLang="en-US"/>
          </a:p>
        </p:txBody>
      </p:sp>
      <p:sp>
        <p:nvSpPr>
          <p:cNvPr id="5" name="Slide Number Placeholder 4"/>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6"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37099160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9C322-A8E8-4DE2-92DD-DA9B23BB2ED0}" type="datetime1">
              <a:rPr lang="ja-JP" altLang="en-US" smtClean="0"/>
              <a:pPr/>
              <a:t>2024/11/1</a:t>
            </a:fld>
            <a:endParaRPr lang="ja-JP" altLang="en-US"/>
          </a:p>
        </p:txBody>
      </p:sp>
      <p:sp>
        <p:nvSpPr>
          <p:cNvPr id="4" name="Slide Number Placeholder 3"/>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5"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11211074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962401"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601" y="2130556"/>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DCA859-1B1D-4A52-BD26-19EBC16CECC6}" type="datetime1">
              <a:rPr lang="ja-JP" altLang="en-US" smtClean="0"/>
              <a:pPr/>
              <a:t>2024/11/1</a:t>
            </a:fld>
            <a:endParaRPr lang="ja-JP" altLang="en-US"/>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9" name="Straight Connector 8"/>
          <p:cNvCxnSpPr/>
          <p:nvPr/>
        </p:nvCxnSpPr>
        <p:spPr>
          <a:xfrm rot="5400000">
            <a:off x="912153" y="3579943"/>
            <a:ext cx="5577840" cy="211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114972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962401"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601" y="2130554"/>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DCA859-1B1D-4A52-BD26-19EBC16CECC6}" type="datetime1">
              <a:rPr kumimoji="1" lang="ja-JP" altLang="en-US" smtClean="0"/>
              <a:pPr/>
              <a:t>2024/11/1</a:t>
            </a:fld>
            <a:endParaRPr kumimoji="1" lang="ja-JP" altLang="en-US"/>
          </a:p>
        </p:txBody>
      </p:sp>
      <p:sp>
        <p:nvSpPr>
          <p:cNvPr id="6" name="Footer Placeholder 5"/>
          <p:cNvSpPr>
            <a:spLocks noGrp="1"/>
          </p:cNvSpPr>
          <p:nvPr>
            <p:ph type="ftr" sz="quarter" idx="11"/>
          </p:nvPr>
        </p:nvSpPr>
        <p:spPr/>
        <p:txBody>
          <a:bodyPr/>
          <a:lstStyle/>
          <a:p>
            <a:r>
              <a:rPr lang="en-US" altLang="ja-JP" dirty="0"/>
              <a:t>Department of Medical Oncology, Nippon Medical School </a:t>
            </a:r>
            <a:r>
              <a:rPr lang="en-US" altLang="ja-JP" dirty="0" err="1"/>
              <a:t>Musashikosugi</a:t>
            </a:r>
            <a:r>
              <a:rPr lang="en-US" altLang="ja-JP" dirty="0"/>
              <a:t> Hospital</a:t>
            </a:r>
            <a:endParaRPr lang="ja-JP" altLang="en-US" dirty="0"/>
          </a:p>
        </p:txBody>
      </p:sp>
      <p:sp>
        <p:nvSpPr>
          <p:cNvPr id="7" name="Slide Number Placeholder 6"/>
          <p:cNvSpPr>
            <a:spLocks noGrp="1"/>
          </p:cNvSpPr>
          <p:nvPr>
            <p:ph type="sldNum" sz="quarter" idx="12"/>
          </p:nvPr>
        </p:nvSpPr>
        <p:spPr/>
        <p:txBody>
          <a:bodyPr/>
          <a:lstStyle/>
          <a:p>
            <a:fld id="{469113B8-596C-44BD-97B2-3E0BC1561466}" type="slidenum">
              <a:rPr kumimoji="1" lang="ja-JP" altLang="en-US" smtClean="0"/>
              <a:pPr/>
              <a:t>‹#›</a:t>
            </a:fld>
            <a:endParaRPr kumimoji="1" lang="ja-JP" altLang="en-US"/>
          </a:p>
        </p:txBody>
      </p:sp>
      <p:cxnSp>
        <p:nvCxnSpPr>
          <p:cNvPr id="9" name="Straight Connector 8"/>
          <p:cNvCxnSpPr/>
          <p:nvPr/>
        </p:nvCxnSpPr>
        <p:spPr>
          <a:xfrm rot="5400000">
            <a:off x="912153" y="3579942"/>
            <a:ext cx="5577840" cy="211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CA8C2C-E37B-4C1C-80A3-B151D07C6AF0}" type="datetime1">
              <a:rPr lang="ja-JP" altLang="en-US" smtClean="0"/>
              <a:pPr/>
              <a:t>2024/11/1</a:t>
            </a:fld>
            <a:endParaRPr lang="ja-JP" altLang="en-US"/>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8"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2423967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AC283D-5B63-40B3-85B1-AF72E32BB136}" type="datetime1">
              <a:rPr lang="ja-JP" altLang="en-US" smtClean="0"/>
              <a:pPr/>
              <a:t>2024/11/1</a:t>
            </a:fld>
            <a:endParaRPr lang="ja-JP" altLang="en-US"/>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7"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19936204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609600"/>
            <a:ext cx="27432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1" y="609600"/>
            <a:ext cx="80264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CA3380-6390-47E0-A33D-AA7B2E96FB8A}" type="datetime1">
              <a:rPr lang="ja-JP" altLang="en-US" smtClean="0"/>
              <a:pPr/>
              <a:t>2024/11/1</a:t>
            </a:fld>
            <a:endParaRPr lang="ja-JP" altLang="en-US"/>
          </a:p>
        </p:txBody>
      </p:sp>
      <p:sp>
        <p:nvSpPr>
          <p:cNvPr id="5" name="Footer Placeholder 4"/>
          <p:cNvSpPr>
            <a:spLocks noGrp="1"/>
          </p:cNvSpPr>
          <p:nvPr>
            <p:ph type="ftr" sz="quarter" idx="11"/>
          </p:nvPr>
        </p:nvSpPr>
        <p:spPr>
          <a:xfrm>
            <a:off x="4463819" y="5902"/>
            <a:ext cx="7572672" cy="329184"/>
          </a:xfrm>
          <a:prstGeom prst="rect">
            <a:avLst/>
          </a:prstGeom>
        </p:spPr>
        <p:txBody>
          <a:bodyPr/>
          <a:lstStyle/>
          <a:p>
            <a:r>
              <a:rPr lang="en-US" altLang="ja-JP" dirty="0">
                <a:solidFill>
                  <a:srgbClr val="FFFFFF"/>
                </a:solidFill>
              </a:rPr>
              <a:t>Department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spTree>
    <p:extLst>
      <p:ext uri="{BB962C8B-B14F-4D97-AF65-F5344CB8AC3E}">
        <p14:creationId xmlns:p14="http://schemas.microsoft.com/office/powerpoint/2010/main" val="14032041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dgm">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SmartArt プレースホルダ 2"/>
          <p:cNvSpPr>
            <a:spLocks noGrp="1"/>
          </p:cNvSpPr>
          <p:nvPr>
            <p:ph type="dgm" idx="1"/>
          </p:nvPr>
        </p:nvSpPr>
        <p:spPr>
          <a:xfrm>
            <a:off x="609600" y="1600203"/>
            <a:ext cx="10972800" cy="4525963"/>
          </a:xfrm>
        </p:spPr>
        <p:txBody>
          <a:bodyPr/>
          <a:lstStyle/>
          <a:p>
            <a:endParaRPr lang="ja-JP" altLang="en-US"/>
          </a:p>
        </p:txBody>
      </p:sp>
      <p:sp>
        <p:nvSpPr>
          <p:cNvPr id="4" name="日付プレースホルダ 3"/>
          <p:cNvSpPr>
            <a:spLocks noGrp="1"/>
          </p:cNvSpPr>
          <p:nvPr>
            <p:ph type="dt" sz="half" idx="10"/>
          </p:nvPr>
        </p:nvSpPr>
        <p:spPr>
          <a:xfrm>
            <a:off x="609600" y="6245225"/>
            <a:ext cx="2844800" cy="476250"/>
          </a:xfrm>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4165600" y="6245225"/>
            <a:ext cx="3860800" cy="476250"/>
          </a:xfrm>
        </p:spPr>
        <p:txBody>
          <a:bodyPr/>
          <a:lstStyle>
            <a:lvl1pPr>
              <a:defRPr/>
            </a:lvl1pPr>
          </a:lstStyle>
          <a:p>
            <a:endParaRPr lang="en-US" altLang="ja-JP">
              <a:solidFill>
                <a:srgbClr val="FFFFFF"/>
              </a:solidFill>
            </a:endParaRPr>
          </a:p>
        </p:txBody>
      </p:sp>
      <p:sp>
        <p:nvSpPr>
          <p:cNvPr id="7" name="スライド番号プレースホルダ 5"/>
          <p:cNvSpPr>
            <a:spLocks noGrp="1"/>
          </p:cNvSpPr>
          <p:nvPr>
            <p:ph type="sldNum" sz="quarter" idx="12"/>
          </p:nvPr>
        </p:nvSpPr>
        <p:spPr>
          <a:xfrm>
            <a:off x="9347200" y="6492878"/>
            <a:ext cx="2844800" cy="365125"/>
          </a:xfrm>
        </p:spPr>
        <p:txBody>
          <a:bodyPr/>
          <a:lstStyle/>
          <a:p>
            <a:fld id="{C6649CFB-207A-41D2-87B1-E51C3D0B10FB}" type="slidenum">
              <a:rPr lang="ja-JP" altLang="en-US" smtClean="0"/>
              <a:pPr/>
              <a:t>‹#›</a:t>
            </a:fld>
            <a:endParaRPr lang="ja-JP" altLang="en-US"/>
          </a:p>
        </p:txBody>
      </p:sp>
    </p:spTree>
    <p:extLst>
      <p:ext uri="{BB962C8B-B14F-4D97-AF65-F5344CB8AC3E}">
        <p14:creationId xmlns:p14="http://schemas.microsoft.com/office/powerpoint/2010/main" val="23690014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1" y="1600204"/>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1" y="1600204"/>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p:cNvSpPr>
            <a:spLocks noGrp="1" noChangeArrowheads="1"/>
          </p:cNvSpPr>
          <p:nvPr>
            <p:ph type="dt" sz="half" idx="10"/>
          </p:nvPr>
        </p:nvSpPr>
        <p:spPr>
          <a:ln/>
        </p:spPr>
        <p:txBody>
          <a:bodyPr/>
          <a:lstStyle>
            <a:lvl1pPr>
              <a:defRPr/>
            </a:lvl1pPr>
          </a:lstStyle>
          <a:p>
            <a:pPr>
              <a:defRPr/>
            </a:pPr>
            <a:r>
              <a:rPr lang="en-US" altLang="ja-JP"/>
              <a:t>2007/12/10</a:t>
            </a: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Tree>
    <p:extLst>
      <p:ext uri="{BB962C8B-B14F-4D97-AF65-F5344CB8AC3E}">
        <p14:creationId xmlns:p14="http://schemas.microsoft.com/office/powerpoint/2010/main" val="24761410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371604"/>
            <a:ext cx="10464800" cy="1927225"/>
          </a:xfrm>
        </p:spPr>
        <p:txBody>
          <a:bodyPr anchor="b">
            <a:noAutofit/>
          </a:bodyPr>
          <a:lstStyle>
            <a:lvl1pPr>
              <a:defRPr sz="5400" cap="all" baseline="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6" name="Slide Number Placeholder 5"/>
          <p:cNvSpPr>
            <a:spLocks noGrp="1"/>
          </p:cNvSpPr>
          <p:nvPr>
            <p:ph type="sldNum" sz="quarter" idx="12"/>
          </p:nvPr>
        </p:nvSpPr>
        <p:spPr>
          <a:xfrm>
            <a:off x="10769600" y="6528816"/>
            <a:ext cx="1422400" cy="329184"/>
          </a:xfrm>
        </p:spPr>
        <p:txBody>
          <a:bodyPr/>
          <a:lstStyle/>
          <a:p>
            <a:fld id="{469113B8-596C-44BD-97B2-3E0BC1561466}" type="slidenum">
              <a:rPr lang="ja-JP" altLang="en-US" smtClean="0"/>
              <a:pPr/>
              <a:t>‹#›</a:t>
            </a:fld>
            <a:endParaRPr lang="ja-JP" altLang="en-US"/>
          </a:p>
        </p:txBody>
      </p:sp>
      <p:cxnSp>
        <p:nvCxnSpPr>
          <p:cNvPr id="8" name="Straight Connector 7"/>
          <p:cNvCxnSpPr/>
          <p:nvPr/>
        </p:nvCxnSpPr>
        <p:spPr>
          <a:xfrm>
            <a:off x="914401"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フッター プレースホルダー 6"/>
          <p:cNvSpPr>
            <a:spLocks noGrp="1"/>
          </p:cNvSpPr>
          <p:nvPr userDrawn="1">
            <p:ph type="ftr" sz="quarter" idx="3"/>
          </p:nvPr>
        </p:nvSpPr>
        <p:spPr>
          <a:xfrm>
            <a:off x="2571726" y="27982"/>
            <a:ext cx="9620275" cy="329184"/>
          </a:xfrm>
          <a:prstGeom prst="rect">
            <a:avLst/>
          </a:prstGeom>
        </p:spPr>
        <p:txBody>
          <a:bodyPr/>
          <a:lstStyle>
            <a:lvl1pPr>
              <a:defRPr sz="14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20449521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a:xfrm>
            <a:off x="10791305" y="6528816"/>
            <a:ext cx="1422400" cy="329184"/>
          </a:xfrm>
        </p:spPr>
        <p:txBody>
          <a:bodyPr/>
          <a:lstStyle/>
          <a:p>
            <a:fld id="{469113B8-596C-44BD-97B2-3E0BC1561466}" type="slidenum">
              <a:rPr lang="ja-JP" altLang="en-US" smtClean="0"/>
              <a:pPr/>
              <a:t>‹#›</a:t>
            </a:fld>
            <a:endParaRPr lang="ja-JP" altLang="en-US"/>
          </a:p>
        </p:txBody>
      </p:sp>
      <p:sp>
        <p:nvSpPr>
          <p:cNvPr id="12" name="フッター プレースホルダー 6"/>
          <p:cNvSpPr>
            <a:spLocks noGrp="1"/>
          </p:cNvSpPr>
          <p:nvPr userDrawn="1">
            <p:ph type="ftr" sz="quarter" idx="11"/>
          </p:nvPr>
        </p:nvSpPr>
        <p:spPr>
          <a:xfrm>
            <a:off x="3619482" y="0"/>
            <a:ext cx="8572518" cy="329184"/>
          </a:xfrm>
          <a:prstGeom prst="rect">
            <a:avLst/>
          </a:prstGeom>
        </p:spPr>
        <p:txBody>
          <a:body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7233435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63084" y="4626868"/>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7" name="Straight Connector 6"/>
          <p:cNvCxnSpPr/>
          <p:nvPr/>
        </p:nvCxnSpPr>
        <p:spPr>
          <a:xfrm>
            <a:off x="975361"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400">
                <a:solidFill>
                  <a:schemeClr val="bg1"/>
                </a:solidFill>
              </a:defRPr>
            </a:lvl1pPr>
          </a:lstStyle>
          <a:p>
            <a:pPr algn="r">
              <a:defRPr/>
            </a:pPr>
            <a:r>
              <a:rPr kumimoji="0" lang="en-US" altLang="ja-JP" kern="0">
                <a:solidFill>
                  <a:srgbClr val="FFFFFF"/>
                </a:solidFill>
              </a:rPr>
              <a:t>Division of Medical Oncology, Nippon Medical School Musashikosugi Hospital</a:t>
            </a:r>
            <a:endParaRPr kumimoji="0" lang="ja-JP" altLang="en-US" kern="0" dirty="0">
              <a:solidFill>
                <a:srgbClr val="FFFFFF"/>
              </a:solidFill>
            </a:endParaRPr>
          </a:p>
        </p:txBody>
      </p:sp>
    </p:spTree>
    <p:extLst>
      <p:ext uri="{BB962C8B-B14F-4D97-AF65-F5344CB8AC3E}">
        <p14:creationId xmlns:p14="http://schemas.microsoft.com/office/powerpoint/2010/main" val="1270924577"/>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609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97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9"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4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32625413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Slide Number Placeholder 8"/>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11" name="Straight Connector 10"/>
          <p:cNvCxnSpPr/>
          <p:nvPr/>
        </p:nvCxnSpPr>
        <p:spPr>
          <a:xfrm rot="5400000">
            <a:off x="3741950" y="4045692"/>
            <a:ext cx="4709160" cy="10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6"/>
          <p:cNvSpPr>
            <a:spLocks noGrp="1"/>
          </p:cNvSpPr>
          <p:nvPr userDrawn="1">
            <p:ph type="ftr" sz="quarter" idx="1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166488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CA8C2C-E37B-4C1C-80A3-B151D07C6AF0}" type="datetime1">
              <a:rPr kumimoji="1" lang="ja-JP" altLang="en-US" smtClean="0"/>
              <a:pPr/>
              <a:t>2024/11/1</a:t>
            </a:fld>
            <a:endParaRPr kumimoji="1" lang="ja-JP" altLang="en-US"/>
          </a:p>
        </p:txBody>
      </p:sp>
      <p:sp>
        <p:nvSpPr>
          <p:cNvPr id="6" name="Footer Placeholder 5"/>
          <p:cNvSpPr>
            <a:spLocks noGrp="1"/>
          </p:cNvSpPr>
          <p:nvPr>
            <p:ph type="ftr" sz="quarter" idx="11"/>
          </p:nvPr>
        </p:nvSpPr>
        <p:spPr/>
        <p:txBody>
          <a:bodyPr/>
          <a:lstStyle/>
          <a:p>
            <a:r>
              <a:rPr lang="en-US" altLang="ja-JP" dirty="0"/>
              <a:t>Department of Medical Oncology, Nippon Medical School </a:t>
            </a:r>
            <a:r>
              <a:rPr lang="en-US" altLang="ja-JP" dirty="0" err="1"/>
              <a:t>Musashikosugi</a:t>
            </a:r>
            <a:r>
              <a:rPr lang="en-US" altLang="ja-JP" dirty="0"/>
              <a:t> Hospital</a:t>
            </a:r>
            <a:endParaRPr lang="ja-JP" altLang="en-US" dirty="0"/>
          </a:p>
        </p:txBody>
      </p:sp>
      <p:sp>
        <p:nvSpPr>
          <p:cNvPr id="7" name="Slide Number Placeholder 6"/>
          <p:cNvSpPr>
            <a:spLocks noGrp="1"/>
          </p:cNvSpPr>
          <p:nvPr>
            <p:ph type="sldNum" sz="quarter" idx="12"/>
          </p:nvPr>
        </p:nvSpPr>
        <p:spPr/>
        <p:txBody>
          <a:bodyPr/>
          <a:lstStyle/>
          <a:p>
            <a:fld id="{469113B8-596C-44BD-97B2-3E0BC1561466}" type="slidenum">
              <a:rPr kumimoji="1" lang="ja-JP" altLang="en-US" smtClean="0"/>
              <a:pPr/>
              <a:t>‹#›</a:t>
            </a:fld>
            <a:endParaRPr kumimoji="1"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Slide Number Placeholder 4"/>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6" name="フッター プレースホルダー 6"/>
          <p:cNvSpPr>
            <a:spLocks noGrp="1"/>
          </p:cNvSpPr>
          <p:nvPr userDrawn="1">
            <p:ph type="ftr" sz="quarter" idx="3"/>
          </p:nvPr>
        </p:nvSpPr>
        <p:spPr>
          <a:xfrm>
            <a:off x="2571726" y="27982"/>
            <a:ext cx="9620275" cy="329184"/>
          </a:xfrm>
          <a:prstGeom prst="rect">
            <a:avLst/>
          </a:prstGeom>
        </p:spPr>
        <p:txBody>
          <a:bodyPr/>
          <a:lstStyle>
            <a:lvl1pPr>
              <a:defRPr sz="14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7087628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6" name="フッター プレースホルダー 6"/>
          <p:cNvSpPr>
            <a:spLocks noGrp="1"/>
          </p:cNvSpPr>
          <p:nvPr>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10449565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962401"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601" y="2130556"/>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9" name="Straight Connector 8"/>
          <p:cNvCxnSpPr/>
          <p:nvPr/>
        </p:nvCxnSpPr>
        <p:spPr>
          <a:xfrm rot="5400000">
            <a:off x="912153" y="3579943"/>
            <a:ext cx="5577840" cy="211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22574042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8"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6902132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7"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15788494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609600"/>
            <a:ext cx="27432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1" y="609600"/>
            <a:ext cx="80264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7" name="フッター プレースホルダー 6"/>
          <p:cNvSpPr>
            <a:spLocks noGrp="1"/>
          </p:cNvSpPr>
          <p:nvPr userDrawn="1">
            <p:ph type="ftr" sz="quarter" idx="3"/>
          </p:nvPr>
        </p:nvSpPr>
        <p:spPr>
          <a:xfrm>
            <a:off x="2571726" y="0"/>
            <a:ext cx="9620275" cy="329184"/>
          </a:xfrm>
          <a:prstGeom prst="rect">
            <a:avLst/>
          </a:prstGeom>
        </p:spPr>
        <p:txBody>
          <a:bodyPr/>
          <a:lstStyle>
            <a:lvl1pPr>
              <a:defRPr sz="16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31233330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371602"/>
            <a:ext cx="10464800" cy="1927225"/>
          </a:xfrm>
        </p:spPr>
        <p:txBody>
          <a:bodyPr anchor="b">
            <a:noAutofit/>
          </a:bodyPr>
          <a:lstStyle>
            <a:lvl1pPr>
              <a:defRPr sz="5400" cap="all" baseline="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cxnSp>
        <p:nvCxnSpPr>
          <p:cNvPr id="8" name="Straight Connector 7"/>
          <p:cNvCxnSpPr/>
          <p:nvPr/>
        </p:nvCxnSpPr>
        <p:spPr>
          <a:xfrm>
            <a:off x="914401"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 10"/>
          <p:cNvSpPr>
            <a:spLocks noGrp="1"/>
          </p:cNvSpPr>
          <p:nvPr>
            <p:ph type="sldNum" sz="quarter" idx="11"/>
          </p:nvPr>
        </p:nvSpPr>
        <p:spPr/>
        <p:txBody>
          <a:bodyPr/>
          <a:lstStyle/>
          <a:p>
            <a:fld id="{469113B8-596C-44BD-97B2-3E0BC1561466}" type="slidenum">
              <a:rPr lang="ja-JP" altLang="en-US" smtClean="0"/>
              <a:pPr/>
              <a:t>‹#›</a:t>
            </a:fld>
            <a:endParaRPr lang="ja-JP" altLang="en-US"/>
          </a:p>
        </p:txBody>
      </p:sp>
      <p:sp>
        <p:nvSpPr>
          <p:cNvPr id="12" name="フッター プレースホルダ 11"/>
          <p:cNvSpPr>
            <a:spLocks noGrp="1"/>
          </p:cNvSpPr>
          <p:nvPr>
            <p:ph type="ftr" sz="quarter" idx="12"/>
          </p:nvPr>
        </p:nvSpPr>
        <p:spPr/>
        <p:txBody>
          <a:body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204249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9" name="タイトル 8"/>
          <p:cNvSpPr>
            <a:spLocks noGrp="1"/>
          </p:cNvSpPr>
          <p:nvPr>
            <p:ph type="title"/>
          </p:nvPr>
        </p:nvSpPr>
        <p:spPr/>
        <p:txBody>
          <a:bodyPr/>
          <a:lstStyle/>
          <a:p>
            <a:r>
              <a:rPr kumimoji="1" lang="ja-JP" altLang="en-US" dirty="0"/>
              <a:t>マスタ タイトルの書式設定</a:t>
            </a:r>
          </a:p>
        </p:txBody>
      </p:sp>
      <p:sp>
        <p:nvSpPr>
          <p:cNvPr id="18" name="日付プレースホルダ 17"/>
          <p:cNvSpPr>
            <a:spLocks noGrp="1"/>
          </p:cNvSpPr>
          <p:nvPr>
            <p:ph type="dt" sz="half" idx="10"/>
          </p:nvPr>
        </p:nvSpPr>
        <p:spPr/>
        <p:txBody>
          <a:bodyPr/>
          <a:lstStyle/>
          <a:p>
            <a:fld id="{59B20D1E-B6BF-4E77-8F06-03C7D5CA9F48}" type="datetime1">
              <a:rPr lang="ja-JP" altLang="en-US" smtClean="0"/>
              <a:pPr/>
              <a:t>2024/11/1</a:t>
            </a:fld>
            <a:endParaRPr lang="ja-JP" altLang="en-US" dirty="0"/>
          </a:p>
        </p:txBody>
      </p:sp>
      <p:sp>
        <p:nvSpPr>
          <p:cNvPr id="19" name="スライド番号プレースホルダ 18"/>
          <p:cNvSpPr>
            <a:spLocks noGrp="1"/>
          </p:cNvSpPr>
          <p:nvPr>
            <p:ph type="sldNum" sz="quarter" idx="11"/>
          </p:nvPr>
        </p:nvSpPr>
        <p:spPr/>
        <p:txBody>
          <a:bodyPr/>
          <a:lstStyle/>
          <a:p>
            <a:fld id="{469113B8-596C-44BD-97B2-3E0BC1561466}" type="slidenum">
              <a:rPr lang="ja-JP" altLang="en-US" smtClean="0"/>
              <a:pPr/>
              <a:t>‹#›</a:t>
            </a:fld>
            <a:endParaRPr lang="ja-JP" altLang="en-US"/>
          </a:p>
        </p:txBody>
      </p:sp>
      <p:sp>
        <p:nvSpPr>
          <p:cNvPr id="20" name="フッター プレースホルダ 19"/>
          <p:cNvSpPr>
            <a:spLocks noGrp="1"/>
          </p:cNvSpPr>
          <p:nvPr>
            <p:ph type="ftr" sz="quarter" idx="12"/>
          </p:nvPr>
        </p:nvSpPr>
        <p:spPr/>
        <p:txBody>
          <a:body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32300566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609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97601"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AED1F13-D0DB-4331-9DD9-72DB3A2FAA1A}" type="datetime1">
              <a:rPr lang="ja-JP" altLang="en-US" smtClean="0"/>
              <a:pPr/>
              <a:t>2024/11/1</a:t>
            </a:fld>
            <a:endParaRPr lang="ja-JP" altLang="en-US"/>
          </a:p>
        </p:txBody>
      </p:sp>
      <p:sp>
        <p:nvSpPr>
          <p:cNvPr id="7" name="Slide Number Placeholder 6"/>
          <p:cNvSpPr>
            <a:spLocks noGrp="1"/>
          </p:cNvSpPr>
          <p:nvPr>
            <p:ph type="sldNum" sz="quarter" idx="12"/>
          </p:nvPr>
        </p:nvSpPr>
        <p:spPr/>
        <p:txBody>
          <a:bodyPr/>
          <a:lstStyle/>
          <a:p>
            <a:fld id="{469113B8-596C-44BD-97B2-3E0BC1561466}" type="slidenum">
              <a:rPr lang="ja-JP" altLang="en-US" smtClean="0"/>
              <a:pPr/>
              <a:t>‹#›</a:t>
            </a:fld>
            <a:endParaRPr lang="ja-JP" altLang="en-US"/>
          </a:p>
        </p:txBody>
      </p:sp>
      <p:sp>
        <p:nvSpPr>
          <p:cNvPr id="9" name="フッター プレースホルダー 6"/>
          <p:cNvSpPr>
            <a:spLocks noGrp="1"/>
          </p:cNvSpPr>
          <p:nvPr userDrawn="1">
            <p:ph type="ftr" sz="quarter" idx="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8447161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F711B9C-8A9C-4A4B-BBAB-1671A28FB723}" type="datetime1">
              <a:rPr lang="ja-JP" altLang="en-US" smtClean="0"/>
              <a:pPr/>
              <a:t>2024/11/1</a:t>
            </a:fld>
            <a:endParaRPr lang="ja-JP" altLang="en-US"/>
          </a:p>
        </p:txBody>
      </p:sp>
      <p:sp>
        <p:nvSpPr>
          <p:cNvPr id="9" name="Slide Number Placeholder 8"/>
          <p:cNvSpPr>
            <a:spLocks noGrp="1"/>
          </p:cNvSpPr>
          <p:nvPr>
            <p:ph type="sldNum" sz="quarter" idx="12"/>
          </p:nvPr>
        </p:nvSpPr>
        <p:spPr/>
        <p:txBody>
          <a:bodyPr/>
          <a:lstStyle/>
          <a:p>
            <a:fld id="{469113B8-596C-44BD-97B2-3E0BC1561466}" type="slidenum">
              <a:rPr lang="ja-JP" altLang="en-US" smtClean="0"/>
              <a:pPr/>
              <a:t>‹#›</a:t>
            </a:fld>
            <a:endParaRPr lang="ja-JP" altLang="en-US"/>
          </a:p>
        </p:txBody>
      </p:sp>
      <p:cxnSp>
        <p:nvCxnSpPr>
          <p:cNvPr id="11" name="Straight Connector 10"/>
          <p:cNvCxnSpPr/>
          <p:nvPr/>
        </p:nvCxnSpPr>
        <p:spPr>
          <a:xfrm rot="5400000">
            <a:off x="3741950" y="4045692"/>
            <a:ext cx="4709160" cy="10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6"/>
          <p:cNvSpPr>
            <a:spLocks noGrp="1"/>
          </p:cNvSpPr>
          <p:nvPr userDrawn="1">
            <p:ph type="ftr" sz="quarter" idx="13"/>
          </p:nvPr>
        </p:nvSpPr>
        <p:spPr>
          <a:xfrm>
            <a:off x="4559829" y="44624"/>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85206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3.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4.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6.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Rectangle 6"/>
          <p:cNvSpPr/>
          <p:nvPr userDrawn="1"/>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59B20D1E-B6BF-4E77-8F06-03C7D5CA9F48}" type="datetime1">
              <a:rPr kumimoji="1" lang="ja-JP" altLang="en-US" smtClean="0"/>
              <a:pPr/>
              <a:t>2024/11/1</a:t>
            </a:fld>
            <a:endParaRPr kumimoji="1" lang="ja-JP" altLang="en-US"/>
          </a:p>
        </p:txBody>
      </p:sp>
      <p:sp>
        <p:nvSpPr>
          <p:cNvPr id="5" name="Footer Placeholder 4"/>
          <p:cNvSpPr>
            <a:spLocks noGrp="1"/>
          </p:cNvSpPr>
          <p:nvPr>
            <p:ph type="ftr" sz="quarter" idx="3"/>
          </p:nvPr>
        </p:nvSpPr>
        <p:spPr>
          <a:xfrm>
            <a:off x="4463819" y="5902"/>
            <a:ext cx="7572672" cy="329184"/>
          </a:xfrm>
          <a:prstGeom prst="rect">
            <a:avLst/>
          </a:prstGeom>
        </p:spPr>
        <p:txBody>
          <a:bodyPr vert="horz" lIns="91440" tIns="45720" rIns="91440" bIns="45720" rtlCol="0" anchor="ctr"/>
          <a:lstStyle>
            <a:lvl1pPr algn="ctr">
              <a:defRPr sz="1200">
                <a:solidFill>
                  <a:srgbClr val="FFFFFF"/>
                </a:solidFill>
              </a:defRPr>
            </a:lvl1pPr>
          </a:lstStyle>
          <a:p>
            <a:r>
              <a:rPr lang="en-US" altLang="ja-JP" dirty="0"/>
              <a:t>Department of Medical Oncology, Nippon Medical School </a:t>
            </a:r>
            <a:r>
              <a:rPr lang="en-US" altLang="ja-JP" dirty="0" err="1"/>
              <a:t>Musashikosugi</a:t>
            </a:r>
            <a:r>
              <a:rPr lang="en-US" altLang="ja-JP" dirty="0"/>
              <a:t> Hospital</a:t>
            </a:r>
            <a:endParaRPr lang="ja-JP" altLang="en-US" dirty="0"/>
          </a:p>
        </p:txBody>
      </p:sp>
      <p:sp>
        <p:nvSpPr>
          <p:cNvPr id="6" name="Slide Number Placeholder 5"/>
          <p:cNvSpPr>
            <a:spLocks noGrp="1"/>
          </p:cNvSpPr>
          <p:nvPr>
            <p:ph type="sldNum" sz="quarter" idx="4"/>
          </p:nvPr>
        </p:nvSpPr>
        <p:spPr>
          <a:xfrm>
            <a:off x="10769600" y="6528816"/>
            <a:ext cx="1422400" cy="329184"/>
          </a:xfrm>
          <a:prstGeom prst="rect">
            <a:avLst/>
          </a:prstGeom>
        </p:spPr>
        <p:txBody>
          <a:bodyPr vert="horz" lIns="91440" tIns="45720" rIns="91440" bIns="45720" rtlCol="0" anchor="ctr"/>
          <a:lstStyle>
            <a:lvl1pPr algn="l">
              <a:defRPr sz="1400" b="1">
                <a:solidFill>
                  <a:srgbClr val="FFFFFF"/>
                </a:solidFill>
              </a:defRPr>
            </a:lvl1pPr>
          </a:lstStyle>
          <a:p>
            <a:fld id="{469113B8-596C-44BD-97B2-3E0BC156146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6" name="Slide Number Placeholder 5"/>
          <p:cNvSpPr>
            <a:spLocks noGrp="1"/>
          </p:cNvSpPr>
          <p:nvPr>
            <p:ph type="sldNum" sz="quarter" idx="4"/>
          </p:nvPr>
        </p:nvSpPr>
        <p:spPr>
          <a:xfrm>
            <a:off x="10769600" y="6528816"/>
            <a:ext cx="1422400" cy="329184"/>
          </a:xfrm>
          <a:prstGeom prst="rect">
            <a:avLst/>
          </a:prstGeom>
        </p:spPr>
        <p:txBody>
          <a:bodyPr vert="horz" lIns="91440" tIns="45720" rIns="91440" bIns="45720" rtlCol="0" anchor="ctr"/>
          <a:lstStyle>
            <a:lvl1pPr algn="l">
              <a:defRPr sz="1400" b="1">
                <a:solidFill>
                  <a:srgbClr val="FFFFFF"/>
                </a:solidFill>
              </a:defRPr>
            </a:lvl1pPr>
          </a:lstStyle>
          <a:p>
            <a:fld id="{469113B8-596C-44BD-97B2-3E0BC1561466}" type="slidenum">
              <a:rPr lang="ja-JP" altLang="en-US" smtClean="0"/>
              <a:pPr/>
              <a:t>‹#›</a:t>
            </a:fld>
            <a:endParaRPr lang="ja-JP" altLang="en-US"/>
          </a:p>
        </p:txBody>
      </p:sp>
      <p:sp>
        <p:nvSpPr>
          <p:cNvPr id="11" name="フッター プレースホルダー 6"/>
          <p:cNvSpPr>
            <a:spLocks noGrp="1"/>
          </p:cNvSpPr>
          <p:nvPr>
            <p:ph type="ftr" sz="quarter" idx="3"/>
          </p:nvPr>
        </p:nvSpPr>
        <p:spPr>
          <a:xfrm>
            <a:off x="2571726" y="27982"/>
            <a:ext cx="9620275" cy="329184"/>
          </a:xfrm>
          <a:prstGeom prst="rect">
            <a:avLst/>
          </a:prstGeom>
        </p:spPr>
        <p:txBody>
          <a:bodyPr/>
          <a:lstStyle>
            <a:lvl1pPr>
              <a:defRPr sz="14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342774747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dt="0"/>
  <p:txStyles>
    <p:titleStyle>
      <a:lvl1pPr algn="l" defTabSz="914400" rtl="0" eaLnBrk="1" latinLnBrk="0" hangingPunct="1">
        <a:spcBef>
          <a:spcPct val="0"/>
        </a:spcBef>
        <a:buNone/>
        <a:defRPr kumimoji="1" sz="4000" kern="1200" spc="-100" baseline="0">
          <a:solidFill>
            <a:schemeClr val="tx2"/>
          </a:solidFill>
          <a:latin typeface="Segoe UI" panose="020B0502040204020203" pitchFamily="34" charset="0"/>
          <a:ea typeface="メイリオ" panose="020B0604030504040204" pitchFamily="50" charset="-128"/>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Segoe UI" panose="020B0502040204020203" pitchFamily="34" charset="0"/>
          <a:ea typeface="メイリオ" panose="020B0604030504040204" pitchFamily="50" charset="-128"/>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Segoe UI" panose="020B0502040204020203" pitchFamily="34" charset="0"/>
          <a:ea typeface="メイリオ" panose="020B0604030504040204" pitchFamily="50" charset="-128"/>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Segoe UI" panose="020B0502040204020203" pitchFamily="34" charset="0"/>
          <a:ea typeface="メイリオ" panose="020B0604030504040204" pitchFamily="50" charset="-128"/>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Segoe UI" panose="020B0502040204020203" pitchFamily="34" charset="0"/>
          <a:ea typeface="メイリオ" panose="020B0604030504040204" pitchFamily="50" charset="-128"/>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Segoe UI" panose="020B0502040204020203" pitchFamily="34" charset="0"/>
          <a:ea typeface="メイリオ" panose="020B0604030504040204" pitchFamily="50" charset="-128"/>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
        <p:nvSpPr>
          <p:cNvPr id="8" name="円/楕円 7"/>
          <p:cNvSpPr/>
          <p:nvPr/>
        </p:nvSpPr>
        <p:spPr>
          <a:xfrm>
            <a:off x="225090"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
        <p:nvSpPr>
          <p:cNvPr id="11" name="ドーナツ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
        <p:nvSpPr>
          <p:cNvPr id="12" name="正方形/長方形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
        <p:nvSpPr>
          <p:cNvPr id="5" name="タイトル プレースホルダー 4"/>
          <p:cNvSpPr>
            <a:spLocks noGrp="1"/>
          </p:cNvSpPr>
          <p:nvPr>
            <p:ph type="title"/>
          </p:nvPr>
        </p:nvSpPr>
        <p:spPr>
          <a:xfrm>
            <a:off x="1914144" y="274638"/>
            <a:ext cx="9997440" cy="1143000"/>
          </a:xfrm>
          <a:prstGeom prst="rect">
            <a:avLst/>
          </a:prstGeom>
        </p:spPr>
        <p:txBody>
          <a:bodyPr anchor="ctr">
            <a:normAutofit/>
          </a:bodyPr>
          <a:lstStyle/>
          <a:p>
            <a:r>
              <a:rPr kumimoji="0" lang="ja-JP" altLang="en-US"/>
              <a:t>マスター タイトルの書式設定</a:t>
            </a:r>
            <a:endParaRPr kumimoji="0" lang="en-US"/>
          </a:p>
        </p:txBody>
      </p:sp>
      <p:sp>
        <p:nvSpPr>
          <p:cNvPr id="9" name="テキスト プレースホルダー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ja-JP" altLang="en-US" dirty="0"/>
              <a:t>マスター テキストの書式設定</a:t>
            </a:r>
          </a:p>
          <a:p>
            <a:pPr lvl="1" eaLnBrk="1" latinLnBrk="0" hangingPunct="1"/>
            <a:r>
              <a:rPr kumimoji="0" lang="ja-JP" altLang="en-US" dirty="0"/>
              <a:t>第 </a:t>
            </a:r>
            <a:r>
              <a:rPr kumimoji="0" lang="en-US" altLang="ja-JP" dirty="0"/>
              <a:t>2 </a:t>
            </a:r>
            <a:r>
              <a:rPr kumimoji="0" lang="ja-JP" altLang="en-US" dirty="0"/>
              <a:t>レベル</a:t>
            </a:r>
          </a:p>
          <a:p>
            <a:pPr lvl="2" eaLnBrk="1" latinLnBrk="0" hangingPunct="1"/>
            <a:r>
              <a:rPr kumimoji="0" lang="ja-JP" altLang="en-US" dirty="0"/>
              <a:t>第 </a:t>
            </a:r>
            <a:r>
              <a:rPr kumimoji="0" lang="en-US" altLang="ja-JP" dirty="0"/>
              <a:t>3 </a:t>
            </a:r>
            <a:r>
              <a:rPr kumimoji="0" lang="ja-JP" altLang="en-US" dirty="0"/>
              <a:t>レベル</a:t>
            </a:r>
          </a:p>
          <a:p>
            <a:pPr lvl="3" eaLnBrk="1" latinLnBrk="0" hangingPunct="1"/>
            <a:r>
              <a:rPr kumimoji="0" lang="ja-JP" altLang="en-US" dirty="0"/>
              <a:t>第 </a:t>
            </a:r>
            <a:r>
              <a:rPr kumimoji="0" lang="en-US" altLang="ja-JP" dirty="0"/>
              <a:t>4 </a:t>
            </a:r>
            <a:r>
              <a:rPr kumimoji="0" lang="ja-JP" altLang="en-US" dirty="0"/>
              <a:t>レベル</a:t>
            </a:r>
          </a:p>
          <a:p>
            <a:pPr lvl="4" eaLnBrk="1" latinLnBrk="0" hangingPunct="1"/>
            <a:r>
              <a:rPr kumimoji="0" lang="ja-JP" altLang="en-US" dirty="0"/>
              <a:t>第 </a:t>
            </a:r>
            <a:r>
              <a:rPr kumimoji="0" lang="en-US" altLang="ja-JP" dirty="0"/>
              <a:t>5 </a:t>
            </a:r>
            <a:r>
              <a:rPr kumimoji="0" lang="ja-JP" altLang="en-US" dirty="0"/>
              <a:t>レベル</a:t>
            </a:r>
            <a:endParaRPr kumimoji="0" lang="en-US" dirty="0"/>
          </a:p>
        </p:txBody>
      </p:sp>
      <p:sp>
        <p:nvSpPr>
          <p:cNvPr id="24" name="日付プレースホルダー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ltLang="ja-JP">
              <a:solidFill>
                <a:srgbClr val="E7DEC9">
                  <a:shade val="50000"/>
                  <a:satMod val="200000"/>
                </a:srgbClr>
              </a:solidFill>
            </a:endParaRPr>
          </a:p>
        </p:txBody>
      </p:sp>
      <p:sp>
        <p:nvSpPr>
          <p:cNvPr id="10" name="フッター プレースホルダー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ltLang="ja-JP">
              <a:solidFill>
                <a:srgbClr val="E7DEC9">
                  <a:shade val="50000"/>
                  <a:satMod val="200000"/>
                </a:srgbClr>
              </a:solidFill>
            </a:endParaRPr>
          </a:p>
        </p:txBody>
      </p:sp>
      <p:sp>
        <p:nvSpPr>
          <p:cNvPr id="22" name="スライド番号プレースホルダー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52BF1288-2B13-4B6C-A401-8CEB7C3AC67E}"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15" name="正方形/長方形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Tree>
    <p:extLst>
      <p:ext uri="{BB962C8B-B14F-4D97-AF65-F5344CB8AC3E}">
        <p14:creationId xmlns:p14="http://schemas.microsoft.com/office/powerpoint/2010/main" val="357214201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hf hdr="0" ftr="0" dt="0"/>
  <p:txStyles>
    <p:title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541338" indent="-541338" algn="l" rtl="0" eaLnBrk="1" latinLnBrk="0" hangingPunct="1">
        <a:lnSpc>
          <a:spcPct val="100000"/>
        </a:lnSpc>
        <a:spcBef>
          <a:spcPts val="600"/>
        </a:spcBef>
        <a:buClr>
          <a:schemeClr val="accent5">
            <a:lumMod val="60000"/>
            <a:lumOff val="40000"/>
          </a:schemeClr>
        </a:buClr>
        <a:buSzPct val="80000"/>
        <a:buFont typeface="Wingdings" panose="05000000000000000000" pitchFamily="2" charset="2"/>
        <a:buChar char="n"/>
        <a:defRPr kumimoji="1" sz="3200" kern="1200">
          <a:solidFill>
            <a:schemeClr val="tx1"/>
          </a:solidFill>
          <a:latin typeface="+mn-lt"/>
          <a:ea typeface="+mn-ea"/>
          <a:cs typeface="+mn-cs"/>
        </a:defRPr>
      </a:lvl1pPr>
      <a:lvl2pPr marL="639763" indent="-458788" algn="l" rtl="0" eaLnBrk="1" latinLnBrk="0" hangingPunct="1">
        <a:lnSpc>
          <a:spcPct val="100000"/>
        </a:lnSpc>
        <a:spcBef>
          <a:spcPts val="550"/>
        </a:spcBef>
        <a:buClr>
          <a:schemeClr val="accent2"/>
        </a:buClr>
        <a:buFont typeface="Wingdings" panose="05000000000000000000" pitchFamily="2" charset="2"/>
        <a:buChar char="l"/>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
        <p:nvSpPr>
          <p:cNvPr id="8" name="円/楕円 7"/>
          <p:cNvSpPr/>
          <p:nvPr/>
        </p:nvSpPr>
        <p:spPr>
          <a:xfrm>
            <a:off x="225090"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
        <p:nvSpPr>
          <p:cNvPr id="11" name="ドーナツ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
        <p:nvSpPr>
          <p:cNvPr id="12" name="正方形/長方形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
        <p:nvSpPr>
          <p:cNvPr id="5" name="タイトル プレースホルダー 4"/>
          <p:cNvSpPr>
            <a:spLocks noGrp="1"/>
          </p:cNvSpPr>
          <p:nvPr>
            <p:ph type="title"/>
          </p:nvPr>
        </p:nvSpPr>
        <p:spPr>
          <a:xfrm>
            <a:off x="1914144" y="274638"/>
            <a:ext cx="9997440" cy="1143000"/>
          </a:xfrm>
          <a:prstGeom prst="rect">
            <a:avLst/>
          </a:prstGeom>
        </p:spPr>
        <p:txBody>
          <a:bodyPr anchor="ctr">
            <a:normAutofit/>
          </a:bodyPr>
          <a:lstStyle/>
          <a:p>
            <a:r>
              <a:rPr kumimoji="0" lang="ja-JP" altLang="en-US" dirty="0"/>
              <a:t>マスター タイトルの書式設定</a:t>
            </a:r>
            <a:endParaRPr kumimoji="0" lang="en-US" dirty="0"/>
          </a:p>
        </p:txBody>
      </p:sp>
      <p:sp>
        <p:nvSpPr>
          <p:cNvPr id="9" name="テキスト プレースホルダー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ja-JP" altLang="en-US" dirty="0"/>
              <a:t>マスター テキストの書式設定</a:t>
            </a:r>
          </a:p>
          <a:p>
            <a:pPr lvl="1" eaLnBrk="1" latinLnBrk="0" hangingPunct="1"/>
            <a:r>
              <a:rPr kumimoji="0" lang="ja-JP" altLang="en-US" dirty="0"/>
              <a:t>第 </a:t>
            </a:r>
            <a:r>
              <a:rPr kumimoji="0" lang="en-US" altLang="ja-JP" dirty="0"/>
              <a:t>2 </a:t>
            </a:r>
            <a:r>
              <a:rPr kumimoji="0" lang="ja-JP" altLang="en-US" dirty="0"/>
              <a:t>レベル</a:t>
            </a:r>
          </a:p>
          <a:p>
            <a:pPr lvl="2" eaLnBrk="1" latinLnBrk="0" hangingPunct="1"/>
            <a:r>
              <a:rPr kumimoji="0" lang="ja-JP" altLang="en-US" dirty="0"/>
              <a:t>第 </a:t>
            </a:r>
            <a:r>
              <a:rPr kumimoji="0" lang="en-US" altLang="ja-JP" dirty="0"/>
              <a:t>3 </a:t>
            </a:r>
            <a:r>
              <a:rPr kumimoji="0" lang="ja-JP" altLang="en-US" dirty="0"/>
              <a:t>レベル</a:t>
            </a:r>
          </a:p>
          <a:p>
            <a:pPr lvl="3" eaLnBrk="1" latinLnBrk="0" hangingPunct="1"/>
            <a:r>
              <a:rPr kumimoji="0" lang="ja-JP" altLang="en-US" dirty="0"/>
              <a:t>第 </a:t>
            </a:r>
            <a:r>
              <a:rPr kumimoji="0" lang="en-US" altLang="ja-JP" dirty="0"/>
              <a:t>4 </a:t>
            </a:r>
            <a:r>
              <a:rPr kumimoji="0" lang="ja-JP" altLang="en-US" dirty="0"/>
              <a:t>レベル</a:t>
            </a:r>
          </a:p>
          <a:p>
            <a:pPr lvl="4" eaLnBrk="1" latinLnBrk="0" hangingPunct="1"/>
            <a:r>
              <a:rPr kumimoji="0" lang="ja-JP" altLang="en-US" dirty="0"/>
              <a:t>第 </a:t>
            </a:r>
            <a:r>
              <a:rPr kumimoji="0" lang="en-US" altLang="ja-JP" dirty="0"/>
              <a:t>5 </a:t>
            </a:r>
            <a:r>
              <a:rPr kumimoji="0" lang="ja-JP" altLang="en-US" dirty="0"/>
              <a:t>レベル</a:t>
            </a:r>
            <a:endParaRPr kumimoji="0" lang="en-US" dirty="0"/>
          </a:p>
        </p:txBody>
      </p:sp>
      <p:sp>
        <p:nvSpPr>
          <p:cNvPr id="24" name="日付プレースホルダー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ltLang="ja-JP">
              <a:solidFill>
                <a:srgbClr val="E7DEC9">
                  <a:shade val="50000"/>
                  <a:satMod val="200000"/>
                </a:srgbClr>
              </a:solidFill>
            </a:endParaRPr>
          </a:p>
        </p:txBody>
      </p:sp>
      <p:sp>
        <p:nvSpPr>
          <p:cNvPr id="10" name="フッター プレースホルダー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ltLang="ja-JP">
              <a:solidFill>
                <a:srgbClr val="E7DEC9">
                  <a:shade val="50000"/>
                  <a:satMod val="200000"/>
                </a:srgbClr>
              </a:solidFill>
            </a:endParaRPr>
          </a:p>
        </p:txBody>
      </p:sp>
      <p:sp>
        <p:nvSpPr>
          <p:cNvPr id="22" name="スライド番号プレースホルダー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52BF1288-2B13-4B6C-A401-8CEB7C3AC67E}"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15" name="正方形/長方形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Tree>
    <p:extLst>
      <p:ext uri="{BB962C8B-B14F-4D97-AF65-F5344CB8AC3E}">
        <p14:creationId xmlns:p14="http://schemas.microsoft.com/office/powerpoint/2010/main" val="413871678"/>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hf hdr="0" ftr="0" dt="0"/>
  <p:txStyles>
    <p:titleStyle>
      <a:lvl1pPr algn="l" rtl="0" eaLnBrk="1" latinLnBrk="0" hangingPunct="1">
        <a:spcBef>
          <a:spcPct val="0"/>
        </a:spcBef>
        <a:buNone/>
        <a:defRPr kumimoji="1" sz="4300" kern="1200">
          <a:solidFill>
            <a:schemeClr val="accent3"/>
          </a:solidFill>
          <a:effectLst>
            <a:outerShdw blurRad="50000" dist="30000" dir="5400000" algn="tl" rotWithShape="0">
              <a:srgbClr val="000000">
                <a:alpha val="30000"/>
              </a:srgbClr>
            </a:outerShdw>
          </a:effectLst>
          <a:latin typeface="+mj-ea"/>
          <a:ea typeface="+mj-ea"/>
          <a:cs typeface="+mj-cs"/>
        </a:defRPr>
      </a:lvl1pPr>
      <a:extLst/>
    </p:titleStyle>
    <p:bodyStyle>
      <a:lvl1pPr marL="541338" indent="-541338" algn="l" rtl="0" eaLnBrk="1" latinLnBrk="0" hangingPunct="1">
        <a:lnSpc>
          <a:spcPct val="100000"/>
        </a:lnSpc>
        <a:spcBef>
          <a:spcPts val="600"/>
        </a:spcBef>
        <a:buClr>
          <a:schemeClr val="accent5">
            <a:lumMod val="60000"/>
            <a:lumOff val="40000"/>
          </a:schemeClr>
        </a:buClr>
        <a:buSzPct val="80000"/>
        <a:buFont typeface="Wingdings" panose="05000000000000000000" pitchFamily="2" charset="2"/>
        <a:buChar char="n"/>
        <a:defRPr kumimoji="1" sz="3200" kern="1200">
          <a:solidFill>
            <a:schemeClr val="tx1"/>
          </a:solidFill>
          <a:latin typeface="+mj-ea"/>
          <a:ea typeface="+mj-ea"/>
          <a:cs typeface="+mn-cs"/>
        </a:defRPr>
      </a:lvl1pPr>
      <a:lvl2pPr marL="639763" indent="-458788" algn="l" rtl="0" eaLnBrk="1" latinLnBrk="0" hangingPunct="1">
        <a:lnSpc>
          <a:spcPct val="100000"/>
        </a:lnSpc>
        <a:spcBef>
          <a:spcPts val="550"/>
        </a:spcBef>
        <a:buClr>
          <a:schemeClr val="accent2"/>
        </a:buClr>
        <a:buFont typeface="Wingdings" panose="05000000000000000000" pitchFamily="2" charset="2"/>
        <a:buChar char="l"/>
        <a:defRPr kumimoji="1" sz="2800" kern="1200">
          <a:solidFill>
            <a:schemeClr val="tx1"/>
          </a:solidFill>
          <a:latin typeface="+mj-ea"/>
          <a:ea typeface="+mj-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j-ea"/>
          <a:ea typeface="+mj-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j-ea"/>
          <a:ea typeface="+mj-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j-ea"/>
          <a:ea typeface="+mj-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latin typeface="HG丸ｺﾞｼｯｸM-PRO" panose="020F0600000000000000" pitchFamily="50" charset="-128"/>
              <a:ea typeface="HG丸ｺﾞｼｯｸM-PRO" panose="020F0600000000000000" pitchFamily="50" charset="-128"/>
            </a:endParaRPr>
          </a:p>
        </p:txBody>
      </p:sp>
      <p:sp>
        <p:nvSpPr>
          <p:cNvPr id="8" name="円/楕円 7"/>
          <p:cNvSpPr/>
          <p:nvPr/>
        </p:nvSpPr>
        <p:spPr>
          <a:xfrm>
            <a:off x="225090"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latin typeface="HG丸ｺﾞｼｯｸM-PRO" panose="020F0600000000000000" pitchFamily="50" charset="-128"/>
              <a:ea typeface="HG丸ｺﾞｼｯｸM-PRO" panose="020F0600000000000000" pitchFamily="50" charset="-128"/>
            </a:endParaRPr>
          </a:p>
        </p:txBody>
      </p:sp>
      <p:sp>
        <p:nvSpPr>
          <p:cNvPr id="11" name="ドーナツ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latin typeface="HG丸ｺﾞｼｯｸM-PRO" panose="020F0600000000000000" pitchFamily="50" charset="-128"/>
              <a:ea typeface="HG丸ｺﾞｼｯｸM-PRO" panose="020F0600000000000000" pitchFamily="50" charset="-128"/>
            </a:endParaRPr>
          </a:p>
        </p:txBody>
      </p:sp>
      <p:sp>
        <p:nvSpPr>
          <p:cNvPr id="5" name="タイトル プレースホルダー 4"/>
          <p:cNvSpPr>
            <a:spLocks noGrp="1"/>
          </p:cNvSpPr>
          <p:nvPr>
            <p:ph type="title"/>
          </p:nvPr>
        </p:nvSpPr>
        <p:spPr>
          <a:xfrm>
            <a:off x="1914144" y="274638"/>
            <a:ext cx="9997440" cy="1143000"/>
          </a:xfrm>
          <a:prstGeom prst="rect">
            <a:avLst/>
          </a:prstGeom>
        </p:spPr>
        <p:txBody>
          <a:bodyPr anchor="ctr">
            <a:normAutofit/>
          </a:bodyPr>
          <a:lstStyle/>
          <a:p>
            <a:r>
              <a:rPr kumimoji="0" lang="ja-JP" altLang="en-US" dirty="0"/>
              <a:t>マスター タイトルの書式設定</a:t>
            </a:r>
            <a:endParaRPr kumimoji="0" lang="en-US" dirty="0"/>
          </a:p>
        </p:txBody>
      </p:sp>
      <p:sp>
        <p:nvSpPr>
          <p:cNvPr id="9" name="テキスト プレースホルダー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24" name="日付プレースホルダー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10" name="フッター プレースホルダー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latin typeface="HG丸ｺﾞｼｯｸM-PRO" panose="020F0600000000000000" pitchFamily="50" charset="-128"/>
                <a:ea typeface="HG丸ｺﾞｼｯｸM-PRO" panose="020F0600000000000000" pitchFamily="50" charset="-128"/>
              </a:defRPr>
            </a:lvl1pPr>
            <a:extLst/>
          </a:lstStyle>
          <a:p>
            <a:pPr>
              <a:defRPr/>
            </a:pPr>
            <a:endParaRPr lang="en-US" altLang="ja-JP">
              <a:solidFill>
                <a:srgbClr val="E7DEC9">
                  <a:shade val="50000"/>
                  <a:satMod val="200000"/>
                </a:srgbClr>
              </a:solidFill>
            </a:endParaRPr>
          </a:p>
        </p:txBody>
      </p:sp>
      <p:sp>
        <p:nvSpPr>
          <p:cNvPr id="22" name="スライド番号プレースホルダー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latin typeface="HG丸ｺﾞｼｯｸM-PRO" panose="020F0600000000000000" pitchFamily="50" charset="-128"/>
                <a:ea typeface="HG丸ｺﾞｼｯｸM-PRO" panose="020F0600000000000000" pitchFamily="50" charset="-128"/>
              </a:defRPr>
            </a:lvl1pPr>
            <a:extLst/>
          </a:lstStyle>
          <a:p>
            <a:pPr>
              <a:defRPr/>
            </a:pPr>
            <a:fld id="{52BF1288-2B13-4B6C-A401-8CEB7C3AC67E}"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15" name="正方形/長方形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64104692"/>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hf hdr="0" ftr="0" dt="0"/>
  <p:txStyles>
    <p:titleStyle>
      <a:lvl1pPr algn="l" rtl="0" eaLnBrk="1" latinLnBrk="0" hangingPunct="1">
        <a:spcBef>
          <a:spcPct val="0"/>
        </a:spcBef>
        <a:buNone/>
        <a:defRPr kumimoji="1" sz="4300" kern="1200">
          <a:solidFill>
            <a:schemeClr val="accent3"/>
          </a:solidFill>
          <a:effectLst>
            <a:outerShdw blurRad="50000" dist="30000" dir="5400000" algn="tl" rotWithShape="0">
              <a:srgbClr val="000000">
                <a:alpha val="30000"/>
              </a:srgbClr>
            </a:outerShdw>
          </a:effectLst>
          <a:latin typeface="HG丸ｺﾞｼｯｸM-PRO" panose="020F0600000000000000" pitchFamily="50" charset="-128"/>
          <a:ea typeface="HG丸ｺﾞｼｯｸM-PRO" panose="020F0600000000000000" pitchFamily="50" charset="-128"/>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円/楕円 7"/>
          <p:cNvSpPr/>
          <p:nvPr/>
        </p:nvSpPr>
        <p:spPr>
          <a:xfrm>
            <a:off x="225090"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ドーナツ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5" name="タイトル プレースホルダー 4"/>
          <p:cNvSpPr>
            <a:spLocks noGrp="1"/>
          </p:cNvSpPr>
          <p:nvPr>
            <p:ph type="title"/>
          </p:nvPr>
        </p:nvSpPr>
        <p:spPr>
          <a:xfrm>
            <a:off x="1914144" y="274638"/>
            <a:ext cx="9997440" cy="1143000"/>
          </a:xfrm>
          <a:prstGeom prst="rect">
            <a:avLst/>
          </a:prstGeom>
        </p:spPr>
        <p:txBody>
          <a:bodyPr anchor="ctr">
            <a:normAutofit/>
          </a:bodyPr>
          <a:lstStyle/>
          <a:p>
            <a:r>
              <a:rPr kumimoji="0" lang="ja-JP" altLang="en-US" dirty="0"/>
              <a:t>マスター タイトルの書式設定</a:t>
            </a:r>
            <a:endParaRPr kumimoji="0" lang="en-US" dirty="0"/>
          </a:p>
        </p:txBody>
      </p:sp>
      <p:sp>
        <p:nvSpPr>
          <p:cNvPr id="9" name="テキスト プレースホルダー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ja-JP" altLang="en-US" dirty="0"/>
              <a:t>マスター テキストの書式設定</a:t>
            </a:r>
          </a:p>
          <a:p>
            <a:pPr lvl="1" eaLnBrk="1" latinLnBrk="0" hangingPunct="1"/>
            <a:r>
              <a:rPr kumimoji="0" lang="ja-JP" altLang="en-US" dirty="0"/>
              <a:t>第 </a:t>
            </a:r>
            <a:r>
              <a:rPr kumimoji="0" lang="en-US" altLang="ja-JP" dirty="0"/>
              <a:t>2 </a:t>
            </a:r>
            <a:r>
              <a:rPr kumimoji="0" lang="ja-JP" altLang="en-US" dirty="0"/>
              <a:t>レベル</a:t>
            </a:r>
          </a:p>
          <a:p>
            <a:pPr lvl="2" eaLnBrk="1" latinLnBrk="0" hangingPunct="1"/>
            <a:r>
              <a:rPr kumimoji="0" lang="ja-JP" altLang="en-US" dirty="0"/>
              <a:t>第 </a:t>
            </a:r>
            <a:r>
              <a:rPr kumimoji="0" lang="en-US" altLang="ja-JP" dirty="0"/>
              <a:t>3 </a:t>
            </a:r>
            <a:r>
              <a:rPr kumimoji="0" lang="ja-JP" altLang="en-US" dirty="0"/>
              <a:t>レベル</a:t>
            </a:r>
          </a:p>
          <a:p>
            <a:pPr lvl="3" eaLnBrk="1" latinLnBrk="0" hangingPunct="1"/>
            <a:r>
              <a:rPr kumimoji="0" lang="ja-JP" altLang="en-US" dirty="0"/>
              <a:t>第 </a:t>
            </a:r>
            <a:r>
              <a:rPr kumimoji="0" lang="en-US" altLang="ja-JP" dirty="0"/>
              <a:t>4 </a:t>
            </a:r>
            <a:r>
              <a:rPr kumimoji="0" lang="ja-JP" altLang="en-US" dirty="0"/>
              <a:t>レベル</a:t>
            </a:r>
          </a:p>
          <a:p>
            <a:pPr lvl="4" eaLnBrk="1" latinLnBrk="0" hangingPunct="1"/>
            <a:r>
              <a:rPr kumimoji="0" lang="ja-JP" altLang="en-US" dirty="0"/>
              <a:t>第 </a:t>
            </a:r>
            <a:r>
              <a:rPr kumimoji="0" lang="en-US" altLang="ja-JP" dirty="0"/>
              <a:t>5 </a:t>
            </a:r>
            <a:r>
              <a:rPr kumimoji="0" lang="ja-JP" altLang="en-US" dirty="0"/>
              <a:t>レベル</a:t>
            </a:r>
            <a:endParaRPr kumimoji="0" lang="en-US" dirty="0"/>
          </a:p>
        </p:txBody>
      </p:sp>
      <p:sp>
        <p:nvSpPr>
          <p:cNvPr id="24" name="日付プレースホルダー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ltLang="ja-JP">
              <a:solidFill>
                <a:srgbClr val="E7DEC9">
                  <a:shade val="50000"/>
                  <a:satMod val="200000"/>
                </a:srgbClr>
              </a:solidFill>
            </a:endParaRPr>
          </a:p>
        </p:txBody>
      </p:sp>
      <p:sp>
        <p:nvSpPr>
          <p:cNvPr id="10" name="フッター プレースホルダー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ltLang="ja-JP">
              <a:solidFill>
                <a:srgbClr val="E7DEC9">
                  <a:shade val="50000"/>
                  <a:satMod val="200000"/>
                </a:srgbClr>
              </a:solidFill>
            </a:endParaRPr>
          </a:p>
        </p:txBody>
      </p:sp>
      <p:sp>
        <p:nvSpPr>
          <p:cNvPr id="22" name="スライド番号プレースホルダー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52BF1288-2B13-4B6C-A401-8CEB7C3AC67E}" type="slidenum">
              <a:rPr lang="en-US" altLang="ja-JP" smtClean="0">
                <a:solidFill>
                  <a:srgbClr val="E7DEC9">
                    <a:shade val="50000"/>
                    <a:satMod val="200000"/>
                  </a:srgbClr>
                </a:solidFill>
              </a:rPr>
              <a:pPr>
                <a:defRPr/>
              </a:pPr>
              <a:t>‹#›</a:t>
            </a:fld>
            <a:endParaRPr lang="en-US" altLang="ja-JP">
              <a:solidFill>
                <a:srgbClr val="E7DEC9">
                  <a:shade val="50000"/>
                  <a:satMod val="200000"/>
                </a:srgbClr>
              </a:solidFill>
            </a:endParaRPr>
          </a:p>
        </p:txBody>
      </p:sp>
      <p:sp>
        <p:nvSpPr>
          <p:cNvPr id="15" name="正方形/長方形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Tree>
    <p:extLst>
      <p:ext uri="{BB962C8B-B14F-4D97-AF65-F5344CB8AC3E}">
        <p14:creationId xmlns:p14="http://schemas.microsoft.com/office/powerpoint/2010/main" val="2796255087"/>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hf hdr="0" ftr="0" dt="0"/>
  <p:txStyles>
    <p:titleStyle>
      <a:lvl1pPr algn="l" rtl="0" eaLnBrk="1" latinLnBrk="0" hangingPunct="1">
        <a:spcBef>
          <a:spcPct val="0"/>
        </a:spcBef>
        <a:buNone/>
        <a:defRPr kumimoji="1" sz="4300" kern="1200">
          <a:solidFill>
            <a:schemeClr val="accent3"/>
          </a:solidFill>
          <a:effectLst>
            <a:outerShdw blurRad="50000" dist="30000" dir="5400000" algn="tl" rotWithShape="0">
              <a:srgbClr val="000000">
                <a:alpha val="30000"/>
              </a:srgbClr>
            </a:outerShdw>
          </a:effectLst>
          <a:latin typeface="+mj-ea"/>
          <a:ea typeface="+mj-ea"/>
          <a:cs typeface="+mj-cs"/>
        </a:defRPr>
      </a:lvl1pPr>
      <a:extLst/>
    </p:titleStyle>
    <p:bodyStyle>
      <a:lvl1pPr marL="541338" indent="-541338" algn="l" rtl="0" eaLnBrk="1" latinLnBrk="0" hangingPunct="1">
        <a:lnSpc>
          <a:spcPct val="100000"/>
        </a:lnSpc>
        <a:spcBef>
          <a:spcPts val="600"/>
        </a:spcBef>
        <a:buClr>
          <a:schemeClr val="accent5">
            <a:lumMod val="60000"/>
            <a:lumOff val="40000"/>
          </a:schemeClr>
        </a:buClr>
        <a:buSzPct val="80000"/>
        <a:buFont typeface="Wingdings" panose="05000000000000000000" pitchFamily="2" charset="2"/>
        <a:buChar char="n"/>
        <a:defRPr kumimoji="1" sz="3200" kern="1200">
          <a:solidFill>
            <a:schemeClr val="tx1"/>
          </a:solidFill>
          <a:latin typeface="+mj-ea"/>
          <a:ea typeface="+mj-ea"/>
          <a:cs typeface="+mn-cs"/>
        </a:defRPr>
      </a:lvl1pPr>
      <a:lvl2pPr marL="639763" indent="-458788" algn="l" rtl="0" eaLnBrk="1" latinLnBrk="0" hangingPunct="1">
        <a:lnSpc>
          <a:spcPct val="100000"/>
        </a:lnSpc>
        <a:spcBef>
          <a:spcPts val="550"/>
        </a:spcBef>
        <a:buClr>
          <a:schemeClr val="accent2"/>
        </a:buClr>
        <a:buFont typeface="Wingdings" panose="05000000000000000000" pitchFamily="2" charset="2"/>
        <a:buChar char="l"/>
        <a:defRPr kumimoji="1" sz="2800" kern="1200">
          <a:solidFill>
            <a:schemeClr val="tx1"/>
          </a:solidFill>
          <a:latin typeface="+mj-ea"/>
          <a:ea typeface="+mj-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j-ea"/>
          <a:ea typeface="+mj-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j-ea"/>
          <a:ea typeface="+mj-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j-ea"/>
          <a:ea typeface="+mj-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AB03F-BB35-4A3E-A239-864D41F6D5FB}" type="datetime1">
              <a:rPr kumimoji="1" lang="ja-JP" altLang="en-US" smtClean="0"/>
              <a:pPr/>
              <a:t>2024/11/1</a:t>
            </a:fld>
            <a:endParaRPr kumimoji="1" lang="ja-JP" altLang="en-US"/>
          </a:p>
        </p:txBody>
      </p:sp>
      <p:sp>
        <p:nvSpPr>
          <p:cNvPr id="5" name="フッター プレースホルダー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Medical Oncology Division Nippon Medica School Musashikosugi Hospital</a:t>
            </a:r>
            <a:endParaRPr kumimoji="1" lang="ja-JP" altLang="en-US"/>
          </a:p>
        </p:txBody>
      </p:sp>
      <p:sp>
        <p:nvSpPr>
          <p:cNvPr id="6" name="スライド番号プレースホルダー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4FCD4-3183-4CF4-A225-61B7046B4AB2}" type="slidenum">
              <a:rPr kumimoji="1" lang="ja-JP" altLang="en-US" smtClean="0"/>
              <a:pPr/>
              <a:t>‹#›</a:t>
            </a:fld>
            <a:endParaRPr kumimoji="1" lang="ja-JP" altLang="en-US"/>
          </a:p>
        </p:txBody>
      </p:sp>
    </p:spTree>
    <p:extLst>
      <p:ext uri="{BB962C8B-B14F-4D97-AF65-F5344CB8AC3E}">
        <p14:creationId xmlns:p14="http://schemas.microsoft.com/office/powerpoint/2010/main" val="30768065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Rectangle 6"/>
          <p:cNvSpPr/>
          <p:nvPr userDrawn="1"/>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6" name="Slide Number Placeholder 5"/>
          <p:cNvSpPr>
            <a:spLocks noGrp="1"/>
          </p:cNvSpPr>
          <p:nvPr>
            <p:ph type="sldNum" sz="quarter" idx="4"/>
          </p:nvPr>
        </p:nvSpPr>
        <p:spPr>
          <a:xfrm>
            <a:off x="10769600" y="6528816"/>
            <a:ext cx="1422400" cy="329184"/>
          </a:xfrm>
          <a:prstGeom prst="rect">
            <a:avLst/>
          </a:prstGeom>
        </p:spPr>
        <p:txBody>
          <a:bodyPr vert="horz" lIns="91440" tIns="45720" rIns="91440" bIns="45720" rtlCol="0" anchor="ctr"/>
          <a:lstStyle>
            <a:lvl1pPr algn="l">
              <a:defRPr sz="1400" b="1">
                <a:solidFill>
                  <a:srgbClr val="FFFFFF"/>
                </a:solidFill>
              </a:defRPr>
            </a:lvl1pPr>
          </a:lstStyle>
          <a:p>
            <a:fld id="{469113B8-596C-44BD-97B2-3E0BC1561466}" type="slidenum">
              <a:rPr lang="ja-JP" altLang="en-US" smtClean="0"/>
              <a:pPr/>
              <a:t>‹#›</a:t>
            </a:fld>
            <a:endParaRPr lang="ja-JP" altLang="en-US"/>
          </a:p>
        </p:txBody>
      </p:sp>
      <p:sp>
        <p:nvSpPr>
          <p:cNvPr id="11" name="フッター プレースホルダー 6"/>
          <p:cNvSpPr>
            <a:spLocks noGrp="1"/>
          </p:cNvSpPr>
          <p:nvPr>
            <p:ph type="ftr" sz="quarter" idx="3"/>
          </p:nvPr>
        </p:nvSpPr>
        <p:spPr>
          <a:xfrm>
            <a:off x="2571726" y="27982"/>
            <a:ext cx="9620275" cy="329184"/>
          </a:xfrm>
          <a:prstGeom prst="rect">
            <a:avLst/>
          </a:prstGeom>
        </p:spPr>
        <p:txBody>
          <a:bodyPr/>
          <a:lstStyle>
            <a:lvl1pPr>
              <a:defRPr sz="14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Rectangle 6"/>
          <p:cNvSpPr/>
          <p:nvPr userDrawn="1"/>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6" name="Slide Number Placeholder 5"/>
          <p:cNvSpPr>
            <a:spLocks noGrp="1"/>
          </p:cNvSpPr>
          <p:nvPr>
            <p:ph type="sldNum" sz="quarter" idx="4"/>
          </p:nvPr>
        </p:nvSpPr>
        <p:spPr>
          <a:xfrm>
            <a:off x="10769600" y="6528816"/>
            <a:ext cx="1422400" cy="329184"/>
          </a:xfrm>
          <a:prstGeom prst="rect">
            <a:avLst/>
          </a:prstGeom>
        </p:spPr>
        <p:txBody>
          <a:bodyPr vert="horz" lIns="91440" tIns="45720" rIns="91440" bIns="45720" rtlCol="0" anchor="ctr"/>
          <a:lstStyle>
            <a:lvl1pPr algn="l">
              <a:defRPr sz="1400" b="1">
                <a:solidFill>
                  <a:srgbClr val="FFFFFF"/>
                </a:solidFill>
              </a:defRPr>
            </a:lvl1pPr>
          </a:lstStyle>
          <a:p>
            <a:fld id="{469113B8-596C-44BD-97B2-3E0BC1561466}" type="slidenum">
              <a:rPr lang="ja-JP" altLang="en-US" smtClean="0"/>
              <a:pPr/>
              <a:t>‹#›</a:t>
            </a:fld>
            <a:endParaRPr lang="ja-JP" altLang="en-US"/>
          </a:p>
        </p:txBody>
      </p:sp>
      <p:sp>
        <p:nvSpPr>
          <p:cNvPr id="11" name="フッター プレースホルダー 6"/>
          <p:cNvSpPr>
            <a:spLocks noGrp="1"/>
          </p:cNvSpPr>
          <p:nvPr>
            <p:ph type="ftr" sz="quarter" idx="3"/>
          </p:nvPr>
        </p:nvSpPr>
        <p:spPr>
          <a:xfrm>
            <a:off x="2571726" y="27982"/>
            <a:ext cx="9620275" cy="329184"/>
          </a:xfrm>
          <a:prstGeom prst="rect">
            <a:avLst/>
          </a:prstGeom>
        </p:spPr>
        <p:txBody>
          <a:bodyPr/>
          <a:lstStyle>
            <a:lvl1pPr>
              <a:defRPr sz="14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sldNum="0" hd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Rectangle 6"/>
          <p:cNvSpPr/>
          <p:nvPr userDrawn="1"/>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59B20D1E-B6BF-4E77-8F06-03C7D5CA9F48}" type="datetime1">
              <a:rPr lang="ja-JP" altLang="en-US" smtClean="0"/>
              <a:pPr/>
              <a:t>2024/11/1</a:t>
            </a:fld>
            <a:endParaRPr lang="ja-JP" altLang="en-US" dirty="0"/>
          </a:p>
        </p:txBody>
      </p:sp>
      <p:sp>
        <p:nvSpPr>
          <p:cNvPr id="6" name="Slide Number Placeholder 5"/>
          <p:cNvSpPr>
            <a:spLocks noGrp="1"/>
          </p:cNvSpPr>
          <p:nvPr>
            <p:ph type="sldNum" sz="quarter" idx="4"/>
          </p:nvPr>
        </p:nvSpPr>
        <p:spPr>
          <a:xfrm>
            <a:off x="10769600" y="6528816"/>
            <a:ext cx="1422400" cy="329184"/>
          </a:xfrm>
          <a:prstGeom prst="rect">
            <a:avLst/>
          </a:prstGeom>
        </p:spPr>
        <p:txBody>
          <a:bodyPr vert="horz" lIns="91440" tIns="45720" rIns="91440" bIns="45720" rtlCol="0" anchor="ctr"/>
          <a:lstStyle>
            <a:lvl1pPr algn="l">
              <a:defRPr sz="1400" b="1">
                <a:solidFill>
                  <a:srgbClr val="FFFFFF"/>
                </a:solidFill>
              </a:defRPr>
            </a:lvl1pPr>
          </a:lstStyle>
          <a:p>
            <a:fld id="{469113B8-596C-44BD-97B2-3E0BC1561466}" type="slidenum">
              <a:rPr lang="ja-JP" altLang="en-US" smtClean="0"/>
              <a:pPr/>
              <a:t>‹#›</a:t>
            </a:fld>
            <a:endParaRPr lang="ja-JP" altLang="en-US"/>
          </a:p>
        </p:txBody>
      </p:sp>
      <p:sp>
        <p:nvSpPr>
          <p:cNvPr id="9" name="フッター プレースホルダー 6"/>
          <p:cNvSpPr>
            <a:spLocks noGrp="1"/>
          </p:cNvSpPr>
          <p:nvPr userDrawn="1">
            <p:ph type="ftr" sz="quarter" idx="3"/>
          </p:nvPr>
        </p:nvSpPr>
        <p:spPr>
          <a:xfrm>
            <a:off x="4559829" y="26336"/>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395653641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hf sldNum="0" hdr="0"/>
  <p:txStyles>
    <p:titleStyle>
      <a:lvl1pPr algn="l" defTabSz="914400" rtl="0" eaLnBrk="1" latinLnBrk="0" hangingPunct="1">
        <a:spcBef>
          <a:spcPct val="0"/>
        </a:spcBef>
        <a:buNone/>
        <a:defRPr kumimoji="1" sz="4000" kern="1200" spc="-100" baseline="0">
          <a:solidFill>
            <a:schemeClr val="tx2"/>
          </a:solidFill>
          <a:effectLst>
            <a:outerShdw blurRad="38100" dist="38100" dir="2700000" algn="tl">
              <a:srgbClr val="000000">
                <a:alpha val="43137"/>
              </a:srgbClr>
            </a:outerShdw>
          </a:effectLst>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Rectangle 6"/>
          <p:cNvSpPr/>
          <p:nvPr userDrawn="1"/>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59B20D1E-B6BF-4E77-8F06-03C7D5CA9F48}" type="datetime1">
              <a:rPr lang="ja-JP" altLang="en-US" smtClean="0"/>
              <a:pPr/>
              <a:t>2024/11/1</a:t>
            </a:fld>
            <a:endParaRPr lang="ja-JP" altLang="en-US" dirty="0"/>
          </a:p>
        </p:txBody>
      </p:sp>
      <p:sp>
        <p:nvSpPr>
          <p:cNvPr id="6" name="Slide Number Placeholder 5"/>
          <p:cNvSpPr>
            <a:spLocks noGrp="1"/>
          </p:cNvSpPr>
          <p:nvPr>
            <p:ph type="sldNum" sz="quarter" idx="4"/>
          </p:nvPr>
        </p:nvSpPr>
        <p:spPr>
          <a:xfrm>
            <a:off x="10769600" y="6528816"/>
            <a:ext cx="1422400" cy="329184"/>
          </a:xfrm>
          <a:prstGeom prst="rect">
            <a:avLst/>
          </a:prstGeom>
        </p:spPr>
        <p:txBody>
          <a:bodyPr vert="horz" lIns="91440" tIns="45720" rIns="91440" bIns="45720" rtlCol="0" anchor="ctr"/>
          <a:lstStyle>
            <a:lvl1pPr algn="l">
              <a:defRPr sz="1400" b="1">
                <a:solidFill>
                  <a:srgbClr val="FFFFFF"/>
                </a:solidFill>
              </a:defRPr>
            </a:lvl1pPr>
          </a:lstStyle>
          <a:p>
            <a:fld id="{469113B8-596C-44BD-97B2-3E0BC1561466}" type="slidenum">
              <a:rPr lang="ja-JP" altLang="en-US" smtClean="0"/>
              <a:pPr/>
              <a:t>‹#›</a:t>
            </a:fld>
            <a:endParaRPr lang="ja-JP" altLang="en-US"/>
          </a:p>
        </p:txBody>
      </p:sp>
      <p:sp>
        <p:nvSpPr>
          <p:cNvPr id="9" name="フッター プレースホルダー 6"/>
          <p:cNvSpPr>
            <a:spLocks noGrp="1"/>
          </p:cNvSpPr>
          <p:nvPr userDrawn="1">
            <p:ph type="ftr" sz="quarter" idx="3"/>
          </p:nvPr>
        </p:nvSpPr>
        <p:spPr>
          <a:xfrm>
            <a:off x="4559829" y="26336"/>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174050851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Lst>
  <p:hf sldNum="0" hdr="0"/>
  <p:txStyles>
    <p:titleStyle>
      <a:lvl1pPr algn="l" defTabSz="914400" rtl="0" eaLnBrk="1" latinLnBrk="0" hangingPunct="1">
        <a:spcBef>
          <a:spcPct val="0"/>
        </a:spcBef>
        <a:buNone/>
        <a:defRPr kumimoji="1" sz="4000" kern="1200" spc="-100" baseline="0">
          <a:solidFill>
            <a:schemeClr val="tx2"/>
          </a:solidFill>
          <a:effectLst>
            <a:outerShdw blurRad="38100" dist="38100" dir="2700000" algn="tl">
              <a:srgbClr val="000000">
                <a:alpha val="43137"/>
              </a:srgbClr>
            </a:outerShdw>
          </a:effectLst>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Rectangle 6"/>
          <p:cNvSpPr/>
          <p:nvPr userDrawn="1"/>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59B20D1E-B6BF-4E77-8F06-03C7D5CA9F48}" type="datetime1">
              <a:rPr lang="ja-JP" altLang="en-US" smtClean="0"/>
              <a:pPr/>
              <a:t>2024/11/1</a:t>
            </a:fld>
            <a:endParaRPr lang="ja-JP" altLang="en-US" dirty="0"/>
          </a:p>
        </p:txBody>
      </p:sp>
      <p:sp>
        <p:nvSpPr>
          <p:cNvPr id="6" name="Slide Number Placeholder 5"/>
          <p:cNvSpPr>
            <a:spLocks noGrp="1"/>
          </p:cNvSpPr>
          <p:nvPr>
            <p:ph type="sldNum" sz="quarter" idx="4"/>
          </p:nvPr>
        </p:nvSpPr>
        <p:spPr>
          <a:xfrm>
            <a:off x="10769600" y="6528816"/>
            <a:ext cx="1422400" cy="329184"/>
          </a:xfrm>
          <a:prstGeom prst="rect">
            <a:avLst/>
          </a:prstGeom>
        </p:spPr>
        <p:txBody>
          <a:bodyPr vert="horz" lIns="91440" tIns="45720" rIns="91440" bIns="45720" rtlCol="0" anchor="ctr"/>
          <a:lstStyle>
            <a:lvl1pPr algn="l">
              <a:defRPr sz="1400" b="1">
                <a:solidFill>
                  <a:srgbClr val="FFFFFF"/>
                </a:solidFill>
              </a:defRPr>
            </a:lvl1pPr>
          </a:lstStyle>
          <a:p>
            <a:fld id="{469113B8-596C-44BD-97B2-3E0BC1561466}" type="slidenum">
              <a:rPr lang="ja-JP" altLang="en-US" smtClean="0"/>
              <a:pPr/>
              <a:t>‹#›</a:t>
            </a:fld>
            <a:endParaRPr lang="ja-JP" altLang="en-US"/>
          </a:p>
        </p:txBody>
      </p:sp>
      <p:sp>
        <p:nvSpPr>
          <p:cNvPr id="9" name="フッター プレースホルダー 6"/>
          <p:cNvSpPr>
            <a:spLocks noGrp="1"/>
          </p:cNvSpPr>
          <p:nvPr userDrawn="1">
            <p:ph type="ftr" sz="quarter" idx="3"/>
          </p:nvPr>
        </p:nvSpPr>
        <p:spPr>
          <a:xfrm>
            <a:off x="4559829" y="26336"/>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4008987651"/>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Lst>
  <p:hf sldNum="0" hdr="0"/>
  <p:txStyles>
    <p:titleStyle>
      <a:lvl1pPr algn="l" defTabSz="914400" rtl="0" eaLnBrk="1" latinLnBrk="0" hangingPunct="1">
        <a:spcBef>
          <a:spcPct val="0"/>
        </a:spcBef>
        <a:buNone/>
        <a:defRPr kumimoji="1" sz="4000" kern="1200" spc="-100" baseline="0">
          <a:solidFill>
            <a:schemeClr val="tx2"/>
          </a:solidFill>
          <a:effectLst>
            <a:outerShdw blurRad="38100" dist="38100" dir="2700000" algn="tl">
              <a:srgbClr val="000000">
                <a:alpha val="43137"/>
              </a:srgbClr>
            </a:outerShdw>
          </a:effectLst>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6" name="Slide Number Placeholder 5"/>
          <p:cNvSpPr>
            <a:spLocks noGrp="1"/>
          </p:cNvSpPr>
          <p:nvPr>
            <p:ph type="sldNum" sz="quarter" idx="4"/>
          </p:nvPr>
        </p:nvSpPr>
        <p:spPr>
          <a:xfrm>
            <a:off x="10769600" y="6528816"/>
            <a:ext cx="1422400" cy="329184"/>
          </a:xfrm>
          <a:prstGeom prst="rect">
            <a:avLst/>
          </a:prstGeom>
        </p:spPr>
        <p:txBody>
          <a:bodyPr vert="horz" lIns="91440" tIns="45720" rIns="91440" bIns="45720" rtlCol="0" anchor="ctr"/>
          <a:lstStyle>
            <a:lvl1pPr algn="l">
              <a:defRPr sz="1400" b="1">
                <a:solidFill>
                  <a:srgbClr val="FFFFFF"/>
                </a:solidFill>
              </a:defRPr>
            </a:lvl1pPr>
          </a:lstStyle>
          <a:p>
            <a:fld id="{469113B8-596C-44BD-97B2-3E0BC1561466}" type="slidenum">
              <a:rPr lang="ja-JP" altLang="en-US" smtClean="0"/>
              <a:pPr/>
              <a:t>‹#›</a:t>
            </a:fld>
            <a:endParaRPr lang="ja-JP" altLang="en-US"/>
          </a:p>
        </p:txBody>
      </p:sp>
      <p:sp>
        <p:nvSpPr>
          <p:cNvPr id="11" name="フッター プレースホルダー 6"/>
          <p:cNvSpPr>
            <a:spLocks noGrp="1"/>
          </p:cNvSpPr>
          <p:nvPr>
            <p:ph type="ftr" sz="quarter" idx="3"/>
          </p:nvPr>
        </p:nvSpPr>
        <p:spPr>
          <a:xfrm>
            <a:off x="2571726" y="27982"/>
            <a:ext cx="9620275" cy="329184"/>
          </a:xfrm>
          <a:prstGeom prst="rect">
            <a:avLst/>
          </a:prstGeom>
        </p:spPr>
        <p:txBody>
          <a:bodyPr/>
          <a:lstStyle>
            <a:lvl1pPr>
              <a:defRPr sz="1400">
                <a:solidFill>
                  <a:schemeClr val="bg1"/>
                </a:solidFill>
              </a:defRPr>
            </a:lvl1pPr>
          </a:lstStyle>
          <a:p>
            <a:pPr algn="r"/>
            <a:r>
              <a:rPr lang="en-US" altLang="ja-JP">
                <a:solidFill>
                  <a:srgbClr val="FFFFFF"/>
                </a:solidFill>
              </a:rPr>
              <a:t>Division of Medical Oncology, Nippon Medical School Musashikosugi Hospital</a:t>
            </a:r>
            <a:endParaRPr lang="ja-JP" altLang="en-US" dirty="0">
              <a:solidFill>
                <a:srgbClr val="FFFFFF"/>
              </a:solidFill>
            </a:endParaRPr>
          </a:p>
        </p:txBody>
      </p:sp>
    </p:spTree>
    <p:extLst>
      <p:ext uri="{BB962C8B-B14F-4D97-AF65-F5344CB8AC3E}">
        <p14:creationId xmlns:p14="http://schemas.microsoft.com/office/powerpoint/2010/main" val="44895516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sldNum="0" hd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59B20D1E-B6BF-4E77-8F06-03C7D5CA9F48}" type="datetime1">
              <a:rPr lang="ja-JP" altLang="en-US" smtClean="0"/>
              <a:pPr/>
              <a:t>2024/11/1</a:t>
            </a:fld>
            <a:endParaRPr lang="ja-JP" altLang="en-US" dirty="0"/>
          </a:p>
        </p:txBody>
      </p:sp>
      <p:sp>
        <p:nvSpPr>
          <p:cNvPr id="6" name="Slide Number Placeholder 5"/>
          <p:cNvSpPr>
            <a:spLocks noGrp="1"/>
          </p:cNvSpPr>
          <p:nvPr>
            <p:ph type="sldNum" sz="quarter" idx="4"/>
          </p:nvPr>
        </p:nvSpPr>
        <p:spPr>
          <a:xfrm>
            <a:off x="10769600" y="6528816"/>
            <a:ext cx="1422400" cy="329184"/>
          </a:xfrm>
          <a:prstGeom prst="rect">
            <a:avLst/>
          </a:prstGeom>
        </p:spPr>
        <p:txBody>
          <a:bodyPr vert="horz" lIns="91440" tIns="45720" rIns="91440" bIns="45720" rtlCol="0" anchor="ctr"/>
          <a:lstStyle>
            <a:lvl1pPr algn="l">
              <a:defRPr sz="1400" b="1">
                <a:solidFill>
                  <a:srgbClr val="FFFFFF"/>
                </a:solidFill>
              </a:defRPr>
            </a:lvl1pPr>
          </a:lstStyle>
          <a:p>
            <a:fld id="{469113B8-596C-44BD-97B2-3E0BC1561466}" type="slidenum">
              <a:rPr lang="ja-JP" altLang="en-US" smtClean="0"/>
              <a:pPr/>
              <a:t>‹#›</a:t>
            </a:fld>
            <a:endParaRPr lang="ja-JP" altLang="en-US"/>
          </a:p>
        </p:txBody>
      </p:sp>
      <p:sp>
        <p:nvSpPr>
          <p:cNvPr id="9" name="フッター プレースホルダー 6"/>
          <p:cNvSpPr>
            <a:spLocks noGrp="1"/>
          </p:cNvSpPr>
          <p:nvPr>
            <p:ph type="ftr" sz="quarter" idx="3"/>
          </p:nvPr>
        </p:nvSpPr>
        <p:spPr>
          <a:xfrm>
            <a:off x="4559829" y="26336"/>
            <a:ext cx="7632171" cy="329184"/>
          </a:xfrm>
          <a:prstGeom prst="rect">
            <a:avLst/>
          </a:prstGeom>
        </p:spPr>
        <p:txBody>
          <a:bodyPr/>
          <a:lstStyle>
            <a:lvl1pPr>
              <a:defRPr sz="1400">
                <a:solidFill>
                  <a:schemeClr val="bg1"/>
                </a:solidFill>
              </a:defRPr>
            </a:lvl1p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2568980513"/>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hf sldNum="0" hdr="0"/>
  <p:txStyles>
    <p:titleStyle>
      <a:lvl1pPr algn="l" defTabSz="914400" rtl="0" eaLnBrk="1" latinLnBrk="0" hangingPunct="1">
        <a:spcBef>
          <a:spcPct val="0"/>
        </a:spcBef>
        <a:buNone/>
        <a:defRPr kumimoji="1" sz="4000" kern="1200" spc="-100" baseline="0">
          <a:solidFill>
            <a:schemeClr val="tx2"/>
          </a:solidFill>
          <a:effectLst>
            <a:outerShdw blurRad="38100" dist="38100" dir="2700000" algn="tl">
              <a:srgbClr val="000000">
                <a:alpha val="43137"/>
              </a:srgbClr>
            </a:outerShdw>
          </a:effectLst>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0.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6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4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4.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37239" y="1585341"/>
            <a:ext cx="9528517" cy="1472184"/>
          </a:xfrm>
        </p:spPr>
        <p:txBody>
          <a:bodyPr>
            <a:normAutofit fontScale="90000"/>
          </a:bodyPr>
          <a:lstStyle/>
          <a:p>
            <a:pPr algn="ctr">
              <a:spcBef>
                <a:spcPts val="1200"/>
              </a:spcBef>
            </a:pPr>
            <a:r>
              <a:rPr lang="ja-JP" altLang="en-US" sz="4800" b="1" dirty="0">
                <a:solidFill>
                  <a:schemeClr val="accent3"/>
                </a:solidFill>
              </a:rPr>
              <a:t>今後のインフォームドコンセント、</a:t>
            </a:r>
            <a:br>
              <a:rPr lang="en-US" altLang="ja-JP" sz="4800" b="1" dirty="0">
                <a:solidFill>
                  <a:schemeClr val="accent3"/>
                </a:solidFill>
              </a:rPr>
            </a:br>
            <a:r>
              <a:rPr lang="ja-JP" altLang="en-US" sz="4800" b="1" dirty="0">
                <a:solidFill>
                  <a:schemeClr val="accent3"/>
                </a:solidFill>
              </a:rPr>
              <a:t>共同意思決定（</a:t>
            </a:r>
            <a:r>
              <a:rPr lang="en-US" altLang="ja-JP" sz="4800" b="1" dirty="0">
                <a:solidFill>
                  <a:schemeClr val="accent3"/>
                </a:solidFill>
              </a:rPr>
              <a:t>SDM)</a:t>
            </a:r>
            <a:r>
              <a:rPr lang="ja-JP" altLang="en-US" sz="4800" b="1" dirty="0">
                <a:solidFill>
                  <a:schemeClr val="accent3"/>
                </a:solidFill>
              </a:rPr>
              <a:t>について</a:t>
            </a:r>
            <a:endParaRPr lang="ja-JP" altLang="ja-JP" sz="4400" dirty="0">
              <a:solidFill>
                <a:schemeClr val="accent3"/>
              </a:solidFill>
            </a:endParaRPr>
          </a:p>
        </p:txBody>
      </p:sp>
      <p:sp>
        <p:nvSpPr>
          <p:cNvPr id="8" name="タイトル 1"/>
          <p:cNvSpPr txBox="1">
            <a:spLocks/>
          </p:cNvSpPr>
          <p:nvPr/>
        </p:nvSpPr>
        <p:spPr>
          <a:xfrm>
            <a:off x="3322993" y="4616451"/>
            <a:ext cx="6057412" cy="1927225"/>
          </a:xfrm>
          <a:prstGeom prst="rect">
            <a:avLst/>
          </a:prstGeom>
        </p:spPr>
        <p:txBody>
          <a:bodyPr vert="horz" lIns="91440" tIns="45720" rIns="91440" bIns="45720" rtlCol="0" anchor="b">
            <a:noAutofit/>
          </a:bodyPr>
          <a:lstStyle/>
          <a:p>
            <a:pPr>
              <a:spcBef>
                <a:spcPct val="0"/>
              </a:spcBef>
              <a:defRPr/>
            </a:pPr>
            <a:r>
              <a:rPr lang="ja-JP" altLang="en-US" sz="3200" cap="all" spc="-100" dirty="0">
                <a:solidFill>
                  <a:srgbClr val="0070C0"/>
                </a:solidFill>
                <a:effectLst>
                  <a:outerShdw blurRad="50800" dist="38100" dir="2700000" algn="tl" rotWithShape="0">
                    <a:prstClr val="black">
                      <a:alpha val="40000"/>
                    </a:prstClr>
                  </a:outerShdw>
                </a:effectLst>
                <a:latin typeface="HG丸ｺﾞｼｯｸM-PRO" panose="020F0600000000000000" pitchFamily="50" charset="-128"/>
                <a:ea typeface="HG丸ｺﾞｼｯｸM-PRO" panose="020F0600000000000000" pitchFamily="50" charset="-128"/>
                <a:cs typeface="+mj-cs"/>
              </a:rPr>
              <a:t>日本医科大学武蔵小杉病院</a:t>
            </a:r>
            <a:endParaRPr lang="en-US" altLang="ja-JP" sz="3200" cap="all" spc="-100" dirty="0">
              <a:solidFill>
                <a:srgbClr val="0070C0"/>
              </a:solidFill>
              <a:effectLst>
                <a:outerShdw blurRad="50800" dist="38100" dir="2700000" algn="tl" rotWithShape="0">
                  <a:prstClr val="black">
                    <a:alpha val="40000"/>
                  </a:prstClr>
                </a:outerShdw>
              </a:effectLst>
              <a:latin typeface="HG丸ｺﾞｼｯｸM-PRO" panose="020F0600000000000000" pitchFamily="50" charset="-128"/>
              <a:ea typeface="HG丸ｺﾞｼｯｸM-PRO" panose="020F0600000000000000" pitchFamily="50" charset="-128"/>
              <a:cs typeface="+mj-cs"/>
            </a:endParaRPr>
          </a:p>
          <a:p>
            <a:pPr>
              <a:spcBef>
                <a:spcPct val="0"/>
              </a:spcBef>
              <a:defRPr/>
            </a:pPr>
            <a:r>
              <a:rPr lang="ja-JP" altLang="en-US" sz="3200" cap="all" spc="-100" dirty="0">
                <a:solidFill>
                  <a:srgbClr val="0070C0"/>
                </a:solidFill>
                <a:effectLst>
                  <a:outerShdw blurRad="50800" dist="38100" dir="2700000" algn="tl" rotWithShape="0">
                    <a:prstClr val="black">
                      <a:alpha val="40000"/>
                    </a:prstClr>
                  </a:outerShdw>
                </a:effectLst>
                <a:latin typeface="HG丸ｺﾞｼｯｸM-PRO" panose="020F0600000000000000" pitchFamily="50" charset="-128"/>
                <a:ea typeface="HG丸ｺﾞｼｯｸM-PRO" panose="020F0600000000000000" pitchFamily="50" charset="-128"/>
                <a:cs typeface="+mj-cs"/>
              </a:rPr>
              <a:t>腫瘍内科</a:t>
            </a:r>
            <a:endParaRPr lang="en-US" altLang="ja-JP" sz="3200" cap="all" spc="-100" dirty="0">
              <a:solidFill>
                <a:srgbClr val="0070C0"/>
              </a:solidFill>
              <a:effectLst>
                <a:outerShdw blurRad="50800" dist="38100" dir="2700000" algn="tl" rotWithShape="0">
                  <a:prstClr val="black">
                    <a:alpha val="40000"/>
                  </a:prstClr>
                </a:outerShdw>
              </a:effectLst>
              <a:latin typeface="HG丸ｺﾞｼｯｸM-PRO" panose="020F0600000000000000" pitchFamily="50" charset="-128"/>
              <a:ea typeface="HG丸ｺﾞｼｯｸM-PRO" panose="020F0600000000000000" pitchFamily="50" charset="-128"/>
              <a:cs typeface="+mj-cs"/>
            </a:endParaRPr>
          </a:p>
          <a:p>
            <a:pPr>
              <a:spcBef>
                <a:spcPct val="0"/>
              </a:spcBef>
              <a:defRPr/>
            </a:pPr>
            <a:r>
              <a:rPr lang="ja-JP" altLang="en-US" sz="3200" cap="all" spc="-100" dirty="0">
                <a:solidFill>
                  <a:srgbClr val="0070C0"/>
                </a:solidFill>
                <a:effectLst>
                  <a:outerShdw blurRad="50800" dist="38100" dir="2700000" algn="tl" rotWithShape="0">
                    <a:prstClr val="black">
                      <a:alpha val="40000"/>
                    </a:prstClr>
                  </a:outerShdw>
                </a:effectLst>
                <a:latin typeface="HG丸ｺﾞｼｯｸM-PRO" panose="020F0600000000000000" pitchFamily="50" charset="-128"/>
                <a:ea typeface="HG丸ｺﾞｼｯｸM-PRO" panose="020F0600000000000000" pitchFamily="50" charset="-128"/>
                <a:cs typeface="+mj-cs"/>
              </a:rPr>
              <a:t>勝俣範之</a:t>
            </a:r>
            <a:endParaRPr lang="en-US" altLang="ja-JP" sz="3200" cap="all" spc="-100" dirty="0">
              <a:solidFill>
                <a:srgbClr val="0070C0"/>
              </a:solidFill>
              <a:effectLst>
                <a:outerShdw blurRad="50800" dist="38100" dir="2700000" algn="tl" rotWithShape="0">
                  <a:prstClr val="black">
                    <a:alpha val="40000"/>
                  </a:prstClr>
                </a:outerShdw>
              </a:effectLst>
              <a:latin typeface="HG丸ｺﾞｼｯｸM-PRO" panose="020F0600000000000000" pitchFamily="50" charset="-128"/>
              <a:ea typeface="HG丸ｺﾞｼｯｸM-PRO" panose="020F0600000000000000" pitchFamily="50" charset="-128"/>
              <a:cs typeface="+mj-cs"/>
            </a:endParaRPr>
          </a:p>
          <a:p>
            <a:pPr>
              <a:spcBef>
                <a:spcPct val="0"/>
              </a:spcBef>
              <a:defRPr/>
            </a:pPr>
            <a:endParaRPr lang="ja-JP" altLang="en-US" sz="3200" cap="all" spc="-100" dirty="0">
              <a:solidFill>
                <a:srgbClr val="0070C0"/>
              </a:solidFill>
              <a:effectLst>
                <a:outerShdw blurRad="50800" dist="38100" dir="2700000" algn="tl" rotWithShape="0">
                  <a:prstClr val="black">
                    <a:alpha val="40000"/>
                  </a:prstClr>
                </a:outerShdw>
              </a:effectLst>
              <a:latin typeface="HG丸ｺﾞｼｯｸM-PRO" panose="020F0600000000000000" pitchFamily="50" charset="-128"/>
              <a:ea typeface="HG丸ｺﾞｼｯｸM-PRO" panose="020F0600000000000000" pitchFamily="50" charset="-128"/>
              <a:cs typeface="+mj-cs"/>
            </a:endParaRPr>
          </a:p>
        </p:txBody>
      </p:sp>
    </p:spTree>
    <p:extLst>
      <p:ext uri="{BB962C8B-B14F-4D97-AF65-F5344CB8AC3E}">
        <p14:creationId xmlns:p14="http://schemas.microsoft.com/office/powerpoint/2010/main" val="115610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Oval 29"/>
          <p:cNvSpPr>
            <a:spLocks noChangeArrowheads="1"/>
          </p:cNvSpPr>
          <p:nvPr/>
        </p:nvSpPr>
        <p:spPr bwMode="auto">
          <a:xfrm>
            <a:off x="4381488" y="4278334"/>
            <a:ext cx="2500330" cy="2293939"/>
          </a:xfrm>
          <a:prstGeom prst="ellipse">
            <a:avLst/>
          </a:prstGeom>
          <a:solidFill>
            <a:srgbClr val="00B050">
              <a:alpha val="63000"/>
            </a:srgbClr>
          </a:solidFill>
          <a:ln w="57150">
            <a:solidFill>
              <a:srgbClr val="00B050"/>
            </a:solidFill>
            <a:round/>
            <a:headEnd/>
            <a:tailEnd/>
          </a:ln>
        </p:spPr>
        <p:txBody>
          <a:bodyPr wrap="none" anchor="ctr"/>
          <a:lstStyle/>
          <a:p>
            <a:pPr algn="ctr" fontAlgn="base">
              <a:spcBef>
                <a:spcPct val="0"/>
              </a:spcBef>
              <a:spcAft>
                <a:spcPct val="0"/>
              </a:spcAft>
            </a:pPr>
            <a:endParaRPr lang="ja-JP" altLang="en-US">
              <a:solidFill>
                <a:srgbClr val="336666"/>
              </a:solidFill>
              <a:latin typeface="Times New Roman" pitchFamily="18" charset="0"/>
            </a:endParaRPr>
          </a:p>
        </p:txBody>
      </p:sp>
      <p:sp>
        <p:nvSpPr>
          <p:cNvPr id="61445" name="Oval 31"/>
          <p:cNvSpPr>
            <a:spLocks noChangeArrowheads="1"/>
          </p:cNvSpPr>
          <p:nvPr/>
        </p:nvSpPr>
        <p:spPr bwMode="auto">
          <a:xfrm>
            <a:off x="3452794" y="2786058"/>
            <a:ext cx="2428894" cy="2317775"/>
          </a:xfrm>
          <a:prstGeom prst="ellipse">
            <a:avLst/>
          </a:prstGeom>
          <a:solidFill>
            <a:srgbClr val="FF0000">
              <a:alpha val="63000"/>
            </a:srgbClr>
          </a:solidFill>
          <a:ln w="57150">
            <a:solidFill>
              <a:srgbClr val="FF0000"/>
            </a:solidFill>
            <a:round/>
            <a:headEnd/>
            <a:tailEnd/>
          </a:ln>
        </p:spPr>
        <p:txBody>
          <a:bodyPr wrap="none" anchor="ctr"/>
          <a:lstStyle/>
          <a:p>
            <a:pPr algn="ctr" eaLnBrk="0" fontAlgn="base" hangingPunct="0">
              <a:spcBef>
                <a:spcPct val="0"/>
              </a:spcBef>
              <a:spcAft>
                <a:spcPct val="0"/>
              </a:spcAft>
            </a:pPr>
            <a:endParaRPr kumimoji="0" lang="ja-JP" altLang="ja-JP" dirty="0">
              <a:solidFill>
                <a:srgbClr val="FF0000"/>
              </a:solidFill>
              <a:latin typeface="ＭＳ Ｐゴシック" pitchFamily="50" charset="-128"/>
            </a:endParaRPr>
          </a:p>
        </p:txBody>
      </p:sp>
      <p:sp>
        <p:nvSpPr>
          <p:cNvPr id="14" name="Oval 33"/>
          <p:cNvSpPr>
            <a:spLocks noChangeArrowheads="1"/>
          </p:cNvSpPr>
          <p:nvPr/>
        </p:nvSpPr>
        <p:spPr bwMode="auto">
          <a:xfrm>
            <a:off x="5167314" y="1927245"/>
            <a:ext cx="3643331" cy="3411538"/>
          </a:xfrm>
          <a:prstGeom prst="ellipse">
            <a:avLst/>
          </a:prstGeom>
          <a:solidFill>
            <a:srgbClr val="3366FF">
              <a:alpha val="63000"/>
            </a:srgbClr>
          </a:solidFill>
          <a:ln w="57150">
            <a:solidFill>
              <a:srgbClr val="3366FF"/>
            </a:solidFill>
            <a:round/>
            <a:headEnd/>
            <a:tailEnd/>
          </a:ln>
        </p:spPr>
        <p:txBody>
          <a:bodyPr wrap="none" anchor="ctr"/>
          <a:lstStyle/>
          <a:p>
            <a:pPr algn="ctr" fontAlgn="base">
              <a:spcBef>
                <a:spcPct val="0"/>
              </a:spcBef>
              <a:spcAft>
                <a:spcPct val="0"/>
              </a:spcAft>
              <a:defRPr/>
            </a:pPr>
            <a:endParaRPr lang="ja-JP" altLang="en-US" dirty="0">
              <a:solidFill>
                <a:srgbClr val="336666"/>
              </a:solidFill>
              <a:latin typeface="Times New Roman" pitchFamily="18" charset="0"/>
            </a:endParaRPr>
          </a:p>
        </p:txBody>
      </p:sp>
      <p:sp>
        <p:nvSpPr>
          <p:cNvPr id="7" name="Text Box 21"/>
          <p:cNvSpPr txBox="1">
            <a:spLocks noChangeArrowheads="1"/>
          </p:cNvSpPr>
          <p:nvPr/>
        </p:nvSpPr>
        <p:spPr bwMode="auto">
          <a:xfrm>
            <a:off x="5738810" y="2928934"/>
            <a:ext cx="3036888" cy="585788"/>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fontAlgn="base">
              <a:spcBef>
                <a:spcPct val="50000"/>
              </a:spcBef>
              <a:spcAft>
                <a:spcPct val="0"/>
              </a:spcAft>
              <a:defRPr/>
            </a:pPr>
            <a:r>
              <a:rPr lang="ja-JP" altLang="en-US" sz="3200" b="1" i="1" dirty="0">
                <a:solidFill>
                  <a:srgbClr val="FFFFFF"/>
                </a:solidFill>
                <a:effectLst>
                  <a:outerShdw blurRad="38100" dist="38100" dir="2700000" algn="tl">
                    <a:srgbClr val="000000"/>
                  </a:outerShdw>
                </a:effectLst>
                <a:latin typeface="ＭＳ Ｐゴシック" pitchFamily="50" charset="-128"/>
              </a:rPr>
              <a:t>科学的データ</a:t>
            </a:r>
          </a:p>
        </p:txBody>
      </p:sp>
      <p:sp>
        <p:nvSpPr>
          <p:cNvPr id="6" name="Text Box 20"/>
          <p:cNvSpPr txBox="1">
            <a:spLocks noChangeArrowheads="1"/>
          </p:cNvSpPr>
          <p:nvPr/>
        </p:nvSpPr>
        <p:spPr bwMode="auto">
          <a:xfrm>
            <a:off x="2738439" y="3571876"/>
            <a:ext cx="3286125" cy="369332"/>
          </a:xfrm>
          <a:prstGeom prst="rect">
            <a:avLst/>
          </a:prstGeom>
          <a:noFill/>
          <a:ln w="28575">
            <a:noFill/>
            <a:miter lim="800000"/>
            <a:headEnd/>
            <a:tailEnd/>
          </a:ln>
          <a:effectLst>
            <a:outerShdw blurRad="50800" dist="38100" dir="2700000" algn="tl" rotWithShape="0">
              <a:prstClr val="black">
                <a:alpha val="40000"/>
              </a:prstClr>
            </a:outerShdw>
          </a:effectLst>
        </p:spPr>
        <p:txBody>
          <a:bodyPr>
            <a:spAutoFit/>
          </a:bodyPr>
          <a:lstStyle/>
          <a:p>
            <a:pPr algn="ctr" fontAlgn="base">
              <a:spcBef>
                <a:spcPct val="50000"/>
              </a:spcBef>
              <a:spcAft>
                <a:spcPct val="0"/>
              </a:spcAft>
              <a:defRPr/>
            </a:pPr>
            <a:r>
              <a:rPr lang="ja-JP" altLang="en-US" b="1" i="1" dirty="0">
                <a:solidFill>
                  <a:srgbClr val="FFFFFF"/>
                </a:solidFill>
                <a:effectLst>
                  <a:outerShdw blurRad="38100" dist="38100" dir="2700000" algn="tl">
                    <a:srgbClr val="000000"/>
                  </a:outerShdw>
                </a:effectLst>
                <a:latin typeface="ＭＳ Ｐゴシック" pitchFamily="50" charset="-128"/>
              </a:rPr>
              <a:t>医療者の専門性</a:t>
            </a:r>
          </a:p>
        </p:txBody>
      </p:sp>
      <p:sp>
        <p:nvSpPr>
          <p:cNvPr id="5" name="Text Box 8"/>
          <p:cNvSpPr txBox="1">
            <a:spLocks noChangeArrowheads="1"/>
          </p:cNvSpPr>
          <p:nvPr/>
        </p:nvSpPr>
        <p:spPr bwMode="auto">
          <a:xfrm>
            <a:off x="3738546" y="5143529"/>
            <a:ext cx="3687762" cy="369332"/>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fontAlgn="base">
              <a:spcBef>
                <a:spcPct val="50000"/>
              </a:spcBef>
              <a:spcAft>
                <a:spcPct val="0"/>
              </a:spcAft>
              <a:defRPr/>
            </a:pPr>
            <a:r>
              <a:rPr lang="ja-JP" altLang="en-US" b="1" i="1" dirty="0">
                <a:solidFill>
                  <a:srgbClr val="FFFFFF"/>
                </a:solidFill>
                <a:effectLst>
                  <a:outerShdw blurRad="38100" dist="38100" dir="2700000" algn="tl">
                    <a:srgbClr val="000000"/>
                  </a:outerShdw>
                </a:effectLst>
                <a:latin typeface="ＭＳ Ｐゴシック" pitchFamily="50" charset="-128"/>
              </a:rPr>
              <a:t>患者の希望・価値観</a:t>
            </a:r>
          </a:p>
        </p:txBody>
      </p:sp>
      <p:sp>
        <p:nvSpPr>
          <p:cNvPr id="19" name="テキスト ボックス 18"/>
          <p:cNvSpPr txBox="1"/>
          <p:nvPr/>
        </p:nvSpPr>
        <p:spPr>
          <a:xfrm>
            <a:off x="6024562" y="3640139"/>
            <a:ext cx="2441594" cy="707886"/>
          </a:xfrm>
          <a:prstGeom prst="rect">
            <a:avLst/>
          </a:prstGeom>
          <a:noFill/>
          <a:ln w="28575">
            <a:noFill/>
          </a:ln>
        </p:spPr>
        <p:txBody>
          <a:bodyPr wrap="square">
            <a:spAutoFit/>
          </a:bodyPr>
          <a:lstStyle/>
          <a:p>
            <a:pPr algn="ctr" fontAlgn="base">
              <a:spcBef>
                <a:spcPct val="0"/>
              </a:spcBef>
              <a:spcAft>
                <a:spcPct val="0"/>
              </a:spcAft>
              <a:defRPr/>
            </a:pPr>
            <a:r>
              <a:rPr lang="ja-JP" altLang="en-US" sz="2000" b="1" dirty="0">
                <a:solidFill>
                  <a:srgbClr val="FFFF00"/>
                </a:solidFill>
                <a:effectLst>
                  <a:outerShdw blurRad="38100" dist="38100" dir="2700000" algn="tl">
                    <a:srgbClr val="000000">
                      <a:alpha val="43137"/>
                    </a:srgbClr>
                  </a:outerShdw>
                </a:effectLst>
              </a:rPr>
              <a:t>確立したエビデンスと選択肢</a:t>
            </a:r>
          </a:p>
        </p:txBody>
      </p:sp>
      <p:sp>
        <p:nvSpPr>
          <p:cNvPr id="16" name="テキスト ボックス 15"/>
          <p:cNvSpPr txBox="1"/>
          <p:nvPr/>
        </p:nvSpPr>
        <p:spPr>
          <a:xfrm>
            <a:off x="4489454" y="5572158"/>
            <a:ext cx="2249488" cy="708025"/>
          </a:xfrm>
          <a:prstGeom prst="rect">
            <a:avLst/>
          </a:prstGeom>
          <a:noFill/>
          <a:ln w="28575">
            <a:noFill/>
          </a:ln>
        </p:spPr>
        <p:txBody>
          <a:bodyPr wrap="none">
            <a:spAutoFit/>
          </a:bodyPr>
          <a:lstStyle/>
          <a:p>
            <a:pPr algn="ctr" fontAlgn="base">
              <a:spcBef>
                <a:spcPct val="0"/>
              </a:spcBef>
              <a:spcAft>
                <a:spcPct val="0"/>
              </a:spcAft>
              <a:defRPr/>
            </a:pPr>
            <a:r>
              <a:rPr lang="ja-JP" altLang="en-US" sz="2000" b="1" dirty="0">
                <a:solidFill>
                  <a:srgbClr val="FFFF00"/>
                </a:solidFill>
                <a:effectLst>
                  <a:outerShdw blurRad="38100" dist="38100" dir="2700000" algn="tl">
                    <a:srgbClr val="000000">
                      <a:alpha val="43137"/>
                    </a:srgbClr>
                  </a:outerShdw>
                </a:effectLst>
              </a:rPr>
              <a:t>治癒を目指す点で</a:t>
            </a:r>
            <a:endParaRPr lang="en-US" altLang="ja-JP" sz="2000" b="1" dirty="0">
              <a:solidFill>
                <a:srgbClr val="FFFF00"/>
              </a:solidFill>
              <a:effectLst>
                <a:outerShdw blurRad="38100" dist="38100" dir="2700000" algn="tl">
                  <a:srgbClr val="000000">
                    <a:alpha val="43137"/>
                  </a:srgbClr>
                </a:outerShdw>
              </a:effectLst>
            </a:endParaRPr>
          </a:p>
          <a:p>
            <a:pPr algn="ctr" fontAlgn="base">
              <a:spcBef>
                <a:spcPct val="0"/>
              </a:spcBef>
              <a:spcAft>
                <a:spcPct val="0"/>
              </a:spcAft>
              <a:defRPr/>
            </a:pPr>
            <a:r>
              <a:rPr lang="ja-JP" altLang="en-US" sz="2000" b="1" dirty="0">
                <a:solidFill>
                  <a:srgbClr val="FFFF00"/>
                </a:solidFill>
                <a:effectLst>
                  <a:outerShdw blurRad="38100" dist="38100" dir="2700000" algn="tl">
                    <a:srgbClr val="000000">
                      <a:alpha val="43137"/>
                    </a:srgbClr>
                  </a:outerShdw>
                </a:effectLst>
              </a:rPr>
              <a:t>比較的均一</a:t>
            </a:r>
          </a:p>
        </p:txBody>
      </p:sp>
      <p:sp>
        <p:nvSpPr>
          <p:cNvPr id="17" name="テキスト ボックス 16"/>
          <p:cNvSpPr txBox="1"/>
          <p:nvPr/>
        </p:nvSpPr>
        <p:spPr>
          <a:xfrm>
            <a:off x="3303585" y="3922716"/>
            <a:ext cx="2313454" cy="400110"/>
          </a:xfrm>
          <a:prstGeom prst="rect">
            <a:avLst/>
          </a:prstGeom>
          <a:noFill/>
          <a:ln w="28575">
            <a:noFill/>
          </a:ln>
        </p:spPr>
        <p:txBody>
          <a:bodyPr wrap="none">
            <a:spAutoFit/>
          </a:bodyPr>
          <a:lstStyle/>
          <a:p>
            <a:pPr fontAlgn="base">
              <a:spcBef>
                <a:spcPct val="0"/>
              </a:spcBef>
              <a:spcAft>
                <a:spcPct val="0"/>
              </a:spcAft>
              <a:defRPr/>
            </a:pPr>
            <a:r>
              <a:rPr lang="ja-JP" altLang="en-US" sz="2000" b="1" dirty="0">
                <a:solidFill>
                  <a:srgbClr val="FFFF00"/>
                </a:solidFill>
                <a:effectLst>
                  <a:outerShdw blurRad="38100" dist="38100" dir="2700000" algn="tl">
                    <a:srgbClr val="000000">
                      <a:alpha val="43137"/>
                    </a:srgbClr>
                  </a:outerShdw>
                </a:effectLst>
              </a:rPr>
              <a:t>パターン化しやすい</a:t>
            </a:r>
          </a:p>
        </p:txBody>
      </p:sp>
      <p:sp>
        <p:nvSpPr>
          <p:cNvPr id="20" name="Rectangle 2"/>
          <p:cNvSpPr txBox="1">
            <a:spLocks noChangeArrowheads="1"/>
          </p:cNvSpPr>
          <p:nvPr/>
        </p:nvSpPr>
        <p:spPr bwMode="auto">
          <a:xfrm>
            <a:off x="1527974" y="712168"/>
            <a:ext cx="7886700" cy="1527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altLang="ja-JP" sz="4000" kern="0" dirty="0">
                <a:solidFill>
                  <a:schemeClr val="tx2"/>
                </a:solidFill>
              </a:rPr>
              <a:t>EBM</a:t>
            </a:r>
            <a:r>
              <a:rPr lang="ja-JP" altLang="en-US" sz="4000" kern="0" dirty="0">
                <a:solidFill>
                  <a:schemeClr val="tx2"/>
                </a:solidFill>
              </a:rPr>
              <a:t>の３要素</a:t>
            </a:r>
            <a:endParaRPr lang="en-US" altLang="ja-JP" sz="4000" kern="0" dirty="0">
              <a:solidFill>
                <a:schemeClr val="tx2"/>
              </a:solidFill>
            </a:endParaRPr>
          </a:p>
          <a:p>
            <a:pPr fontAlgn="base">
              <a:spcBef>
                <a:spcPct val="0"/>
              </a:spcBef>
              <a:spcAft>
                <a:spcPct val="0"/>
              </a:spcAft>
              <a:defRPr/>
            </a:pPr>
            <a:r>
              <a:rPr lang="ja-JP" altLang="en-US" sz="4000" kern="0" dirty="0">
                <a:solidFill>
                  <a:srgbClr val="3366FF"/>
                </a:solidFill>
              </a:rPr>
              <a:t>～早期がんの場合～</a:t>
            </a:r>
          </a:p>
          <a:p>
            <a:pPr fontAlgn="base">
              <a:spcBef>
                <a:spcPct val="0"/>
              </a:spcBef>
              <a:spcAft>
                <a:spcPct val="0"/>
              </a:spcAft>
              <a:defRPr/>
            </a:pPr>
            <a:endParaRPr lang="ja-JP" altLang="en-US" sz="4000" kern="0" dirty="0">
              <a:solidFill>
                <a:srgbClr val="3366FF"/>
              </a:solidFill>
            </a:endParaRPr>
          </a:p>
        </p:txBody>
      </p:sp>
      <p:cxnSp>
        <p:nvCxnSpPr>
          <p:cNvPr id="15" name="直線矢印コネクタ 14"/>
          <p:cNvCxnSpPr/>
          <p:nvPr/>
        </p:nvCxnSpPr>
        <p:spPr>
          <a:xfrm rot="10800000" flipV="1">
            <a:off x="2933700" y="4476750"/>
            <a:ext cx="2667000" cy="13335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563829" y="5780782"/>
            <a:ext cx="2571538" cy="1077218"/>
          </a:xfrm>
          <a:prstGeom prst="rect">
            <a:avLst/>
          </a:prstGeom>
        </p:spPr>
        <p:txBody>
          <a:bodyPr wrap="none">
            <a:spAutoFit/>
          </a:bodyPr>
          <a:lstStyle/>
          <a:p>
            <a:pPr fontAlgn="base">
              <a:spcBef>
                <a:spcPct val="0"/>
              </a:spcBef>
              <a:spcAft>
                <a:spcPct val="0"/>
              </a:spcAft>
            </a:pPr>
            <a:r>
              <a:rPr lang="ja-JP" altLang="en-US" sz="3200" dirty="0">
                <a:solidFill>
                  <a:srgbClr val="336666"/>
                </a:solidFill>
              </a:rPr>
              <a:t>再発を減らし</a:t>
            </a:r>
            <a:endParaRPr lang="en-US" altLang="ja-JP" sz="3200" dirty="0">
              <a:solidFill>
                <a:srgbClr val="336666"/>
              </a:solidFill>
            </a:endParaRPr>
          </a:p>
          <a:p>
            <a:pPr fontAlgn="base">
              <a:spcBef>
                <a:spcPct val="0"/>
              </a:spcBef>
              <a:spcAft>
                <a:spcPct val="0"/>
              </a:spcAft>
            </a:pPr>
            <a:r>
              <a:rPr lang="ja-JP" altLang="en-US" sz="3200" dirty="0">
                <a:solidFill>
                  <a:srgbClr val="336666"/>
                </a:solidFill>
              </a:rPr>
              <a:t>治癒を目指す</a:t>
            </a:r>
          </a:p>
        </p:txBody>
      </p:sp>
    </p:spTree>
    <p:extLst>
      <p:ext uri="{BB962C8B-B14F-4D97-AF65-F5344CB8AC3E}">
        <p14:creationId xmlns:p14="http://schemas.microsoft.com/office/powerpoint/2010/main" val="27434197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Oval 29"/>
          <p:cNvSpPr>
            <a:spLocks noChangeArrowheads="1"/>
          </p:cNvSpPr>
          <p:nvPr/>
        </p:nvSpPr>
        <p:spPr bwMode="auto">
          <a:xfrm>
            <a:off x="4578305" y="3643314"/>
            <a:ext cx="3278206" cy="3071834"/>
          </a:xfrm>
          <a:prstGeom prst="ellipse">
            <a:avLst/>
          </a:prstGeom>
          <a:solidFill>
            <a:srgbClr val="00B050">
              <a:alpha val="63000"/>
            </a:srgbClr>
          </a:solidFill>
          <a:ln w="57150">
            <a:solidFill>
              <a:srgbClr val="00B050"/>
            </a:solidFill>
            <a:round/>
            <a:headEnd/>
            <a:tailEnd/>
          </a:ln>
        </p:spPr>
        <p:txBody>
          <a:bodyPr wrap="none" anchor="ctr"/>
          <a:lstStyle/>
          <a:p>
            <a:pPr algn="ctr" fontAlgn="base">
              <a:spcBef>
                <a:spcPct val="0"/>
              </a:spcBef>
              <a:spcAft>
                <a:spcPct val="0"/>
              </a:spcAft>
            </a:pPr>
            <a:endParaRPr lang="ja-JP" altLang="en-US">
              <a:solidFill>
                <a:srgbClr val="336666"/>
              </a:solidFill>
              <a:latin typeface="Times New Roman" pitchFamily="18" charset="0"/>
            </a:endParaRPr>
          </a:p>
        </p:txBody>
      </p:sp>
      <p:sp>
        <p:nvSpPr>
          <p:cNvPr id="61445" name="Oval 31"/>
          <p:cNvSpPr>
            <a:spLocks noChangeArrowheads="1"/>
          </p:cNvSpPr>
          <p:nvPr/>
        </p:nvSpPr>
        <p:spPr bwMode="auto">
          <a:xfrm>
            <a:off x="3543278" y="1857365"/>
            <a:ext cx="3249608" cy="2960717"/>
          </a:xfrm>
          <a:prstGeom prst="ellipse">
            <a:avLst/>
          </a:prstGeom>
          <a:solidFill>
            <a:srgbClr val="FF0000">
              <a:alpha val="63000"/>
            </a:srgbClr>
          </a:solidFill>
          <a:ln w="57150">
            <a:solidFill>
              <a:srgbClr val="FF0000"/>
            </a:solidFill>
            <a:round/>
            <a:headEnd/>
            <a:tailEnd/>
          </a:ln>
        </p:spPr>
        <p:txBody>
          <a:bodyPr wrap="none" anchor="ctr"/>
          <a:lstStyle/>
          <a:p>
            <a:pPr algn="ctr" eaLnBrk="0" fontAlgn="base" hangingPunct="0">
              <a:spcBef>
                <a:spcPct val="0"/>
              </a:spcBef>
              <a:spcAft>
                <a:spcPct val="0"/>
              </a:spcAft>
            </a:pPr>
            <a:endParaRPr kumimoji="0" lang="ja-JP" altLang="ja-JP" dirty="0">
              <a:solidFill>
                <a:srgbClr val="FF0000"/>
              </a:solidFill>
              <a:latin typeface="ＭＳ Ｐゴシック" pitchFamily="50" charset="-128"/>
            </a:endParaRPr>
          </a:p>
        </p:txBody>
      </p:sp>
      <p:sp>
        <p:nvSpPr>
          <p:cNvPr id="14" name="Oval 33"/>
          <p:cNvSpPr>
            <a:spLocks noChangeArrowheads="1"/>
          </p:cNvSpPr>
          <p:nvPr/>
        </p:nvSpPr>
        <p:spPr bwMode="auto">
          <a:xfrm>
            <a:off x="6292817" y="2571744"/>
            <a:ext cx="2428892" cy="2266972"/>
          </a:xfrm>
          <a:prstGeom prst="ellipse">
            <a:avLst/>
          </a:prstGeom>
          <a:solidFill>
            <a:srgbClr val="3366FF">
              <a:alpha val="63000"/>
            </a:srgbClr>
          </a:solidFill>
          <a:ln w="57150">
            <a:solidFill>
              <a:srgbClr val="3366FF"/>
            </a:solidFill>
            <a:round/>
            <a:headEnd/>
            <a:tailEnd/>
          </a:ln>
        </p:spPr>
        <p:txBody>
          <a:bodyPr wrap="none" anchor="ctr"/>
          <a:lstStyle/>
          <a:p>
            <a:pPr algn="ctr" fontAlgn="base">
              <a:spcBef>
                <a:spcPct val="0"/>
              </a:spcBef>
              <a:spcAft>
                <a:spcPct val="0"/>
              </a:spcAft>
              <a:defRPr/>
            </a:pPr>
            <a:endParaRPr lang="ja-JP" altLang="en-US" dirty="0">
              <a:solidFill>
                <a:srgbClr val="336666"/>
              </a:solidFill>
              <a:latin typeface="Times New Roman" pitchFamily="18" charset="0"/>
            </a:endParaRPr>
          </a:p>
        </p:txBody>
      </p:sp>
      <p:sp>
        <p:nvSpPr>
          <p:cNvPr id="7" name="Text Box 21"/>
          <p:cNvSpPr txBox="1">
            <a:spLocks noChangeArrowheads="1"/>
          </p:cNvSpPr>
          <p:nvPr/>
        </p:nvSpPr>
        <p:spPr bwMode="auto">
          <a:xfrm>
            <a:off x="5972170" y="3181650"/>
            <a:ext cx="3036888" cy="46166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fontAlgn="base">
              <a:spcBef>
                <a:spcPct val="50000"/>
              </a:spcBef>
              <a:spcAft>
                <a:spcPct val="0"/>
              </a:spcAft>
              <a:defRPr/>
            </a:pPr>
            <a:r>
              <a:rPr lang="ja-JP" altLang="en-US" sz="2400" b="1" i="1" dirty="0">
                <a:solidFill>
                  <a:srgbClr val="FFFFFF"/>
                </a:solidFill>
                <a:effectLst>
                  <a:outerShdw blurRad="38100" dist="38100" dir="2700000" algn="tl">
                    <a:srgbClr val="000000"/>
                  </a:outerShdw>
                </a:effectLst>
                <a:latin typeface="ＭＳ Ｐゴシック" pitchFamily="50" charset="-128"/>
              </a:rPr>
              <a:t>科学的データ</a:t>
            </a:r>
          </a:p>
        </p:txBody>
      </p:sp>
      <p:sp>
        <p:nvSpPr>
          <p:cNvPr id="6" name="Text Box 20"/>
          <p:cNvSpPr txBox="1">
            <a:spLocks noChangeArrowheads="1"/>
          </p:cNvSpPr>
          <p:nvPr/>
        </p:nvSpPr>
        <p:spPr bwMode="auto">
          <a:xfrm>
            <a:off x="3400403" y="2571744"/>
            <a:ext cx="3286125" cy="523220"/>
          </a:xfrm>
          <a:prstGeom prst="rect">
            <a:avLst/>
          </a:prstGeom>
          <a:noFill/>
          <a:ln w="28575">
            <a:noFill/>
            <a:miter lim="800000"/>
            <a:headEnd/>
            <a:tailEnd/>
          </a:ln>
          <a:effectLst>
            <a:outerShdw blurRad="50800" dist="38100" dir="2700000" algn="tl" rotWithShape="0">
              <a:prstClr val="black">
                <a:alpha val="40000"/>
              </a:prstClr>
            </a:outerShdw>
          </a:effectLst>
        </p:spPr>
        <p:txBody>
          <a:bodyPr>
            <a:spAutoFit/>
          </a:bodyPr>
          <a:lstStyle/>
          <a:p>
            <a:pPr algn="ctr" fontAlgn="base">
              <a:spcBef>
                <a:spcPct val="50000"/>
              </a:spcBef>
              <a:spcAft>
                <a:spcPct val="0"/>
              </a:spcAft>
              <a:defRPr/>
            </a:pPr>
            <a:r>
              <a:rPr lang="ja-JP" altLang="en-US" sz="2800" b="1" i="1" dirty="0">
                <a:solidFill>
                  <a:srgbClr val="FFFFFF"/>
                </a:solidFill>
                <a:effectLst>
                  <a:outerShdw blurRad="38100" dist="38100" dir="2700000" algn="tl">
                    <a:srgbClr val="000000"/>
                  </a:outerShdw>
                </a:effectLst>
                <a:latin typeface="ＭＳ Ｐゴシック" pitchFamily="50" charset="-128"/>
              </a:rPr>
              <a:t>医療者の専門性</a:t>
            </a:r>
          </a:p>
        </p:txBody>
      </p:sp>
      <p:sp>
        <p:nvSpPr>
          <p:cNvPr id="5" name="Text Box 8"/>
          <p:cNvSpPr txBox="1">
            <a:spLocks noChangeArrowheads="1"/>
          </p:cNvSpPr>
          <p:nvPr/>
        </p:nvSpPr>
        <p:spPr bwMode="auto">
          <a:xfrm>
            <a:off x="4400534" y="4857760"/>
            <a:ext cx="3687762" cy="52322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fontAlgn="base">
              <a:spcBef>
                <a:spcPct val="50000"/>
              </a:spcBef>
              <a:spcAft>
                <a:spcPct val="0"/>
              </a:spcAft>
              <a:defRPr/>
            </a:pPr>
            <a:r>
              <a:rPr lang="ja-JP" altLang="en-US" sz="2800" b="1" i="1" dirty="0">
                <a:solidFill>
                  <a:srgbClr val="FFFFFF"/>
                </a:solidFill>
                <a:effectLst>
                  <a:outerShdw blurRad="38100" dist="38100" dir="2700000" algn="tl">
                    <a:srgbClr val="000000"/>
                  </a:outerShdw>
                </a:effectLst>
                <a:latin typeface="ＭＳ Ｐゴシック" pitchFamily="50" charset="-128"/>
              </a:rPr>
              <a:t>患者の希望・価値観</a:t>
            </a:r>
          </a:p>
        </p:txBody>
      </p:sp>
      <p:sp>
        <p:nvSpPr>
          <p:cNvPr id="20" name="Rectangle 2"/>
          <p:cNvSpPr txBox="1">
            <a:spLocks noChangeArrowheads="1"/>
          </p:cNvSpPr>
          <p:nvPr/>
        </p:nvSpPr>
        <p:spPr bwMode="auto">
          <a:xfrm>
            <a:off x="1224732" y="626262"/>
            <a:ext cx="7886700" cy="1527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altLang="ja-JP" sz="4000" kern="0" dirty="0">
                <a:solidFill>
                  <a:schemeClr val="tx2"/>
                </a:solidFill>
              </a:rPr>
              <a:t>EBM</a:t>
            </a:r>
            <a:r>
              <a:rPr lang="ja-JP" altLang="en-US" sz="4000" kern="0" dirty="0">
                <a:solidFill>
                  <a:schemeClr val="tx2"/>
                </a:solidFill>
              </a:rPr>
              <a:t>の３要素</a:t>
            </a:r>
            <a:endParaRPr lang="en-US" altLang="ja-JP" sz="4000" kern="0" dirty="0">
              <a:solidFill>
                <a:schemeClr val="tx2"/>
              </a:solidFill>
            </a:endParaRPr>
          </a:p>
          <a:p>
            <a:pPr fontAlgn="base">
              <a:spcBef>
                <a:spcPct val="0"/>
              </a:spcBef>
              <a:spcAft>
                <a:spcPct val="0"/>
              </a:spcAft>
              <a:defRPr/>
            </a:pPr>
            <a:r>
              <a:rPr lang="ja-JP" altLang="en-US" sz="4000" kern="0" dirty="0">
                <a:solidFill>
                  <a:srgbClr val="3366FF"/>
                </a:solidFill>
              </a:rPr>
              <a:t>～進行・再発がんの場合～</a:t>
            </a:r>
          </a:p>
          <a:p>
            <a:pPr fontAlgn="base">
              <a:spcBef>
                <a:spcPct val="0"/>
              </a:spcBef>
              <a:spcAft>
                <a:spcPct val="0"/>
              </a:spcAft>
              <a:defRPr/>
            </a:pPr>
            <a:endParaRPr lang="ja-JP" altLang="en-US" sz="4000" kern="0" dirty="0">
              <a:solidFill>
                <a:srgbClr val="3366FF"/>
              </a:solidFill>
            </a:endParaRPr>
          </a:p>
        </p:txBody>
      </p:sp>
      <p:sp>
        <p:nvSpPr>
          <p:cNvPr id="15" name="テキスト ボックス 14"/>
          <p:cNvSpPr txBox="1"/>
          <p:nvPr/>
        </p:nvSpPr>
        <p:spPr>
          <a:xfrm>
            <a:off x="6686551" y="3671892"/>
            <a:ext cx="1854995" cy="400110"/>
          </a:xfrm>
          <a:prstGeom prst="rect">
            <a:avLst/>
          </a:prstGeom>
          <a:noFill/>
          <a:ln w="28575">
            <a:noFill/>
          </a:ln>
        </p:spPr>
        <p:txBody>
          <a:bodyPr wrap="none">
            <a:spAutoFit/>
          </a:bodyPr>
          <a:lstStyle/>
          <a:p>
            <a:pPr fontAlgn="base">
              <a:spcBef>
                <a:spcPct val="0"/>
              </a:spcBef>
              <a:spcAft>
                <a:spcPct val="0"/>
              </a:spcAft>
              <a:defRPr/>
            </a:pPr>
            <a:r>
              <a:rPr lang="ja-JP" altLang="en-US" sz="2000" b="1" dirty="0">
                <a:solidFill>
                  <a:srgbClr val="FFFF00"/>
                </a:solidFill>
                <a:effectLst>
                  <a:outerShdw blurRad="38100" dist="38100" dir="2700000" algn="tl">
                    <a:srgbClr val="000000">
                      <a:alpha val="43137"/>
                    </a:srgbClr>
                  </a:outerShdw>
                </a:effectLst>
              </a:rPr>
              <a:t>限定されている</a:t>
            </a:r>
          </a:p>
        </p:txBody>
      </p:sp>
      <p:sp>
        <p:nvSpPr>
          <p:cNvPr id="18" name="テキスト ボックス 17"/>
          <p:cNvSpPr txBox="1"/>
          <p:nvPr/>
        </p:nvSpPr>
        <p:spPr>
          <a:xfrm>
            <a:off x="3686154" y="3214686"/>
            <a:ext cx="2856872" cy="707886"/>
          </a:xfrm>
          <a:prstGeom prst="rect">
            <a:avLst/>
          </a:prstGeom>
          <a:noFill/>
          <a:ln w="28575">
            <a:noFill/>
          </a:ln>
        </p:spPr>
        <p:txBody>
          <a:bodyPr wrap="none">
            <a:spAutoFit/>
          </a:bodyPr>
          <a:lstStyle/>
          <a:p>
            <a:pPr algn="ctr" fontAlgn="base">
              <a:spcBef>
                <a:spcPct val="0"/>
              </a:spcBef>
              <a:spcAft>
                <a:spcPct val="0"/>
              </a:spcAft>
              <a:defRPr/>
            </a:pPr>
            <a:r>
              <a:rPr lang="ja-JP" altLang="en-US" sz="2000" b="1" dirty="0">
                <a:solidFill>
                  <a:srgbClr val="FFFF00"/>
                </a:solidFill>
                <a:effectLst>
                  <a:outerShdw blurRad="38100" dist="38100" dir="2700000" algn="tl">
                    <a:srgbClr val="000000">
                      <a:alpha val="43137"/>
                    </a:srgbClr>
                  </a:outerShdw>
                </a:effectLst>
              </a:rPr>
              <a:t>適切なコミュニケーション</a:t>
            </a:r>
            <a:endParaRPr lang="en-US" altLang="ja-JP" sz="2000" b="1" dirty="0">
              <a:solidFill>
                <a:srgbClr val="FFFF00"/>
              </a:solidFill>
              <a:effectLst>
                <a:outerShdw blurRad="38100" dist="38100" dir="2700000" algn="tl">
                  <a:srgbClr val="000000">
                    <a:alpha val="43137"/>
                  </a:srgbClr>
                </a:outerShdw>
              </a:effectLst>
            </a:endParaRPr>
          </a:p>
          <a:p>
            <a:pPr algn="ctr" fontAlgn="base">
              <a:spcBef>
                <a:spcPct val="0"/>
              </a:spcBef>
              <a:spcAft>
                <a:spcPct val="0"/>
              </a:spcAft>
              <a:defRPr/>
            </a:pPr>
            <a:r>
              <a:rPr lang="ja-JP" altLang="en-US" sz="2000" b="1" dirty="0">
                <a:solidFill>
                  <a:srgbClr val="FFFF00"/>
                </a:solidFill>
                <a:effectLst>
                  <a:outerShdw blurRad="38100" dist="38100" dir="2700000" algn="tl">
                    <a:srgbClr val="000000">
                      <a:alpha val="43137"/>
                    </a:srgbClr>
                  </a:outerShdw>
                </a:effectLst>
              </a:rPr>
              <a:t>全身状態・予後の評価</a:t>
            </a:r>
            <a:endParaRPr lang="en-US" altLang="ja-JP" sz="2000" b="1" dirty="0">
              <a:solidFill>
                <a:srgbClr val="FFFF00"/>
              </a:solidFill>
              <a:effectLst>
                <a:outerShdw blurRad="38100" dist="38100" dir="2700000" algn="tl">
                  <a:srgbClr val="000000">
                    <a:alpha val="43137"/>
                  </a:srgbClr>
                </a:outerShdw>
              </a:effectLst>
            </a:endParaRPr>
          </a:p>
        </p:txBody>
      </p:sp>
      <p:sp>
        <p:nvSpPr>
          <p:cNvPr id="21" name="テキスト ボックス 20"/>
          <p:cNvSpPr txBox="1"/>
          <p:nvPr/>
        </p:nvSpPr>
        <p:spPr>
          <a:xfrm>
            <a:off x="5043477" y="5357827"/>
            <a:ext cx="2334293" cy="1015663"/>
          </a:xfrm>
          <a:prstGeom prst="rect">
            <a:avLst/>
          </a:prstGeom>
          <a:noFill/>
          <a:ln w="28575">
            <a:noFill/>
          </a:ln>
        </p:spPr>
        <p:txBody>
          <a:bodyPr wrap="none">
            <a:spAutoFit/>
          </a:bodyPr>
          <a:lstStyle/>
          <a:p>
            <a:pPr algn="ctr" fontAlgn="base">
              <a:spcBef>
                <a:spcPct val="0"/>
              </a:spcBef>
              <a:spcAft>
                <a:spcPct val="0"/>
              </a:spcAft>
              <a:defRPr/>
            </a:pPr>
            <a:r>
              <a:rPr lang="ja-JP" altLang="en-US" sz="2000" b="1" dirty="0">
                <a:solidFill>
                  <a:srgbClr val="FFFF00"/>
                </a:solidFill>
                <a:effectLst>
                  <a:outerShdw blurRad="38100" dist="38100" dir="2700000" algn="tl">
                    <a:srgbClr val="000000">
                      <a:alpha val="43137"/>
                    </a:srgbClr>
                  </a:outerShdw>
                </a:effectLst>
              </a:rPr>
              <a:t>個人個人異なる。</a:t>
            </a:r>
            <a:endParaRPr lang="en-US" altLang="ja-JP" sz="2000" b="1" dirty="0">
              <a:solidFill>
                <a:srgbClr val="FFFF00"/>
              </a:solidFill>
              <a:effectLst>
                <a:outerShdw blurRad="38100" dist="38100" dir="2700000" algn="tl">
                  <a:srgbClr val="000000">
                    <a:alpha val="43137"/>
                  </a:srgbClr>
                </a:outerShdw>
              </a:effectLst>
            </a:endParaRPr>
          </a:p>
          <a:p>
            <a:pPr algn="ctr" fontAlgn="base">
              <a:spcBef>
                <a:spcPct val="0"/>
              </a:spcBef>
              <a:spcAft>
                <a:spcPct val="0"/>
              </a:spcAft>
              <a:defRPr/>
            </a:pPr>
            <a:r>
              <a:rPr lang="ja-JP" altLang="en-US" sz="2000" b="1" dirty="0">
                <a:solidFill>
                  <a:srgbClr val="FFFF00"/>
                </a:solidFill>
                <a:effectLst>
                  <a:outerShdw blurRad="38100" dist="38100" dir="2700000" algn="tl">
                    <a:srgbClr val="000000">
                      <a:alpha val="43137"/>
                    </a:srgbClr>
                  </a:outerShdw>
                </a:effectLst>
              </a:rPr>
              <a:t>時間・環境・</a:t>
            </a:r>
            <a:endParaRPr lang="en-US" altLang="ja-JP" sz="2000" b="1" dirty="0">
              <a:solidFill>
                <a:srgbClr val="FFFF00"/>
              </a:solidFill>
              <a:effectLst>
                <a:outerShdw blurRad="38100" dist="38100" dir="2700000" algn="tl">
                  <a:srgbClr val="000000">
                    <a:alpha val="43137"/>
                  </a:srgbClr>
                </a:outerShdw>
              </a:effectLst>
            </a:endParaRPr>
          </a:p>
          <a:p>
            <a:pPr algn="ctr" fontAlgn="base">
              <a:spcBef>
                <a:spcPct val="0"/>
              </a:spcBef>
              <a:spcAft>
                <a:spcPct val="0"/>
              </a:spcAft>
              <a:defRPr/>
            </a:pPr>
            <a:r>
              <a:rPr lang="ja-JP" altLang="en-US" sz="2000" b="1" dirty="0">
                <a:solidFill>
                  <a:srgbClr val="FFFF00"/>
                </a:solidFill>
                <a:effectLst>
                  <a:outerShdw blurRad="38100" dist="38100" dir="2700000" algn="tl">
                    <a:srgbClr val="000000">
                      <a:alpha val="43137"/>
                    </a:srgbClr>
                  </a:outerShdw>
                </a:effectLst>
              </a:rPr>
              <a:t>情報などにより変化</a:t>
            </a:r>
          </a:p>
        </p:txBody>
      </p:sp>
      <p:cxnSp>
        <p:nvCxnSpPr>
          <p:cNvPr id="12" name="直線矢印コネクタ 11"/>
          <p:cNvCxnSpPr>
            <a:endCxn id="13" idx="0"/>
          </p:cNvCxnSpPr>
          <p:nvPr/>
        </p:nvCxnSpPr>
        <p:spPr>
          <a:xfrm rot="10800000" flipV="1">
            <a:off x="2944090" y="3905250"/>
            <a:ext cx="3571092" cy="153263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430480" y="5437882"/>
            <a:ext cx="3027221" cy="1077218"/>
          </a:xfrm>
          <a:prstGeom prst="rect">
            <a:avLst/>
          </a:prstGeom>
        </p:spPr>
        <p:txBody>
          <a:bodyPr wrap="square">
            <a:spAutoFit/>
          </a:bodyPr>
          <a:lstStyle/>
          <a:p>
            <a:pPr fontAlgn="base">
              <a:spcBef>
                <a:spcPct val="0"/>
              </a:spcBef>
              <a:spcAft>
                <a:spcPct val="0"/>
              </a:spcAft>
            </a:pPr>
            <a:r>
              <a:rPr lang="ja-JP" altLang="en-US" sz="3200" dirty="0">
                <a:solidFill>
                  <a:srgbClr val="336666"/>
                </a:solidFill>
              </a:rPr>
              <a:t>がんとより良い共存を目指す</a:t>
            </a:r>
          </a:p>
        </p:txBody>
      </p:sp>
      <p:sp>
        <p:nvSpPr>
          <p:cNvPr id="16" name="左中かっこ 15"/>
          <p:cNvSpPr/>
          <p:nvPr/>
        </p:nvSpPr>
        <p:spPr>
          <a:xfrm rot="19662461">
            <a:off x="3241066" y="3462100"/>
            <a:ext cx="794065" cy="2336800"/>
          </a:xfrm>
          <a:prstGeom prst="leftBrace">
            <a:avLst/>
          </a:prstGeom>
          <a:ln w="12700">
            <a:solidFill>
              <a:srgbClr val="33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ja-JP" altLang="en-US">
              <a:solidFill>
                <a:srgbClr val="336666"/>
              </a:solidFill>
            </a:endParaRPr>
          </a:p>
        </p:txBody>
      </p:sp>
      <p:sp>
        <p:nvSpPr>
          <p:cNvPr id="17" name="正方形/長方形 16"/>
          <p:cNvSpPr/>
          <p:nvPr/>
        </p:nvSpPr>
        <p:spPr>
          <a:xfrm>
            <a:off x="1028701" y="4400034"/>
            <a:ext cx="5363969" cy="523220"/>
          </a:xfrm>
          <a:prstGeom prst="rect">
            <a:avLst/>
          </a:prstGeom>
          <a:solidFill>
            <a:schemeClr val="bg1"/>
          </a:solidFill>
          <a:ln>
            <a:solidFill>
              <a:srgbClr val="3366FF"/>
            </a:solidFill>
          </a:ln>
        </p:spPr>
        <p:txBody>
          <a:bodyPr wrap="none">
            <a:spAutoFit/>
          </a:bodyPr>
          <a:lstStyle/>
          <a:p>
            <a:pPr fontAlgn="base">
              <a:spcBef>
                <a:spcPct val="0"/>
              </a:spcBef>
              <a:spcAft>
                <a:spcPct val="0"/>
              </a:spcAft>
              <a:defRPr/>
            </a:pPr>
            <a:r>
              <a:rPr lang="en-US" altLang="ja-JP" sz="2800" kern="0" dirty="0">
                <a:solidFill>
                  <a:srgbClr val="3366FF"/>
                </a:solidFill>
              </a:rPr>
              <a:t>Narrative-based Medicine</a:t>
            </a:r>
            <a:r>
              <a:rPr lang="ja-JP" altLang="en-US" sz="2800" kern="0" dirty="0">
                <a:solidFill>
                  <a:srgbClr val="3366FF"/>
                </a:solidFill>
              </a:rPr>
              <a:t>の要素</a:t>
            </a:r>
            <a:endParaRPr lang="en-US" altLang="ja-JP" sz="2800" kern="0" dirty="0">
              <a:solidFill>
                <a:srgbClr val="3366FF"/>
              </a:solidFill>
            </a:endParaRPr>
          </a:p>
        </p:txBody>
      </p:sp>
    </p:spTree>
    <p:extLst>
      <p:ext uri="{BB962C8B-B14F-4D97-AF65-F5344CB8AC3E}">
        <p14:creationId xmlns:p14="http://schemas.microsoft.com/office/powerpoint/2010/main" val="3797002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2619068" y="354522"/>
            <a:ext cx="8106082" cy="1143000"/>
          </a:xfrm>
        </p:spPr>
        <p:txBody>
          <a:bodyPr/>
          <a:lstStyle/>
          <a:p>
            <a:r>
              <a:rPr lang="ja-JP" altLang="en-US" dirty="0"/>
              <a:t>「生活の質」とは？</a:t>
            </a:r>
          </a:p>
        </p:txBody>
      </p:sp>
      <p:sp>
        <p:nvSpPr>
          <p:cNvPr id="347139" name="Rectangle 3"/>
          <p:cNvSpPr>
            <a:spLocks noGrp="1" noChangeArrowheads="1"/>
          </p:cNvSpPr>
          <p:nvPr>
            <p:ph type="body" idx="1"/>
          </p:nvPr>
        </p:nvSpPr>
        <p:spPr>
          <a:xfrm>
            <a:off x="2288382" y="1965325"/>
            <a:ext cx="7858125" cy="3003550"/>
          </a:xfrm>
        </p:spPr>
        <p:txBody>
          <a:bodyPr/>
          <a:lstStyle/>
          <a:p>
            <a:pPr marL="457200" indent="-457200">
              <a:lnSpc>
                <a:spcPct val="190000"/>
              </a:lnSpc>
              <a:buClr>
                <a:srgbClr val="FF6600"/>
              </a:buClr>
            </a:pPr>
            <a:r>
              <a:rPr lang="ja-JP" altLang="en-US" dirty="0"/>
              <a:t>個人個人違います</a:t>
            </a:r>
            <a:endParaRPr lang="en-US" altLang="ja-JP" dirty="0"/>
          </a:p>
          <a:p>
            <a:pPr marL="457200" indent="-457200">
              <a:lnSpc>
                <a:spcPct val="190000"/>
              </a:lnSpc>
              <a:buClr>
                <a:srgbClr val="FF6600"/>
              </a:buClr>
            </a:pPr>
            <a:r>
              <a:rPr lang="ja-JP" altLang="en-US" dirty="0"/>
              <a:t>大切にしたいこと、楽しみにしていること</a:t>
            </a:r>
            <a:endParaRPr lang="en-US" altLang="ja-JP" dirty="0"/>
          </a:p>
          <a:p>
            <a:pPr marL="457200" indent="-457200">
              <a:lnSpc>
                <a:spcPct val="190000"/>
              </a:lnSpc>
              <a:buClr>
                <a:srgbClr val="FF6600"/>
              </a:buClr>
            </a:pPr>
            <a:endParaRPr lang="en-US" altLang="ja-JP" dirty="0"/>
          </a:p>
          <a:p>
            <a:pPr marL="457200" indent="-457200">
              <a:lnSpc>
                <a:spcPct val="190000"/>
              </a:lnSpc>
              <a:buClr>
                <a:srgbClr val="FF6600"/>
              </a:buClr>
            </a:pPr>
            <a:endParaRPr lang="ja-JP" altLang="en-US" dirty="0"/>
          </a:p>
        </p:txBody>
      </p:sp>
    </p:spTree>
    <p:extLst>
      <p:ext uri="{BB962C8B-B14F-4D97-AF65-F5344CB8AC3E}">
        <p14:creationId xmlns:p14="http://schemas.microsoft.com/office/powerpoint/2010/main" val="389225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2176976" y="278184"/>
            <a:ext cx="8166021" cy="1143000"/>
          </a:xfrm>
        </p:spPr>
        <p:txBody>
          <a:bodyPr>
            <a:normAutofit fontScale="90000"/>
          </a:bodyPr>
          <a:lstStyle/>
          <a:p>
            <a:pPr>
              <a:defRPr/>
            </a:pPr>
            <a:r>
              <a:rPr kumimoji="0" lang="ja-JP" altLang="en-US" sz="3600" dirty="0"/>
              <a:t>あなたの大切にしたいことを医療者と話し合いましょう</a:t>
            </a:r>
            <a:endParaRPr kumimoji="0" lang="en-US" altLang="ja-JP" sz="3600" dirty="0"/>
          </a:p>
        </p:txBody>
      </p:sp>
      <p:sp>
        <p:nvSpPr>
          <p:cNvPr id="62467" name="Rectangle 3"/>
          <p:cNvSpPr>
            <a:spLocks noGrp="1" noChangeArrowheads="1"/>
          </p:cNvSpPr>
          <p:nvPr>
            <p:ph type="body" idx="1"/>
          </p:nvPr>
        </p:nvSpPr>
        <p:spPr>
          <a:xfrm>
            <a:off x="2234022" y="1680841"/>
            <a:ext cx="7777418" cy="4818063"/>
          </a:xfrm>
        </p:spPr>
        <p:txBody>
          <a:bodyPr>
            <a:normAutofit/>
          </a:bodyPr>
          <a:lstStyle/>
          <a:p>
            <a:pPr marL="450850" indent="-450850">
              <a:lnSpc>
                <a:spcPct val="150000"/>
              </a:lnSpc>
              <a:buClr>
                <a:srgbClr val="FF6600"/>
              </a:buClr>
            </a:pPr>
            <a:r>
              <a:rPr lang="ja-JP" altLang="en-US" sz="2800" dirty="0"/>
              <a:t>家族と普通の生活がしたい</a:t>
            </a:r>
            <a:endParaRPr lang="en-US" altLang="ja-JP" sz="2800" dirty="0"/>
          </a:p>
          <a:p>
            <a:pPr marL="450850" indent="-450850">
              <a:lnSpc>
                <a:spcPct val="150000"/>
              </a:lnSpc>
              <a:buClr>
                <a:srgbClr val="FF6600"/>
              </a:buClr>
            </a:pPr>
            <a:r>
              <a:rPr lang="ja-JP" altLang="en-US" sz="2800" dirty="0"/>
              <a:t>カラオケが楽しみ</a:t>
            </a:r>
            <a:endParaRPr lang="en-US" altLang="ja-JP" sz="2800" dirty="0"/>
          </a:p>
          <a:p>
            <a:pPr marL="450850" indent="-450850">
              <a:lnSpc>
                <a:spcPct val="150000"/>
              </a:lnSpc>
              <a:buClr>
                <a:srgbClr val="FF6600"/>
              </a:buClr>
            </a:pPr>
            <a:r>
              <a:rPr lang="ja-JP" altLang="en-US" sz="2800" dirty="0"/>
              <a:t>趣味の楽器演奏を続けたい</a:t>
            </a:r>
            <a:endParaRPr lang="en-US" altLang="ja-JP" sz="2800" dirty="0"/>
          </a:p>
          <a:p>
            <a:pPr marL="450850" indent="-450850">
              <a:lnSpc>
                <a:spcPct val="150000"/>
              </a:lnSpc>
              <a:buClr>
                <a:srgbClr val="FF6600"/>
              </a:buClr>
            </a:pPr>
            <a:r>
              <a:rPr lang="ja-JP" altLang="en-US" sz="2800" dirty="0"/>
              <a:t>婚約者と結婚式をあげたい</a:t>
            </a:r>
          </a:p>
          <a:p>
            <a:pPr marL="450850" indent="-450850">
              <a:lnSpc>
                <a:spcPct val="150000"/>
              </a:lnSpc>
              <a:buClr>
                <a:srgbClr val="FF6600"/>
              </a:buClr>
            </a:pPr>
            <a:r>
              <a:rPr lang="ja-JP" altLang="en-US" sz="2800" dirty="0"/>
              <a:t>世界一周旅行に行きたい</a:t>
            </a:r>
            <a:endParaRPr lang="en-US" altLang="ja-JP" sz="2800" dirty="0"/>
          </a:p>
          <a:p>
            <a:pPr marL="450850" indent="-450850">
              <a:lnSpc>
                <a:spcPct val="150000"/>
              </a:lnSpc>
              <a:buClr>
                <a:srgbClr val="FF6600"/>
              </a:buClr>
            </a:pPr>
            <a:r>
              <a:rPr lang="ja-JP" altLang="en-US" sz="2800" dirty="0"/>
              <a:t>働き続けたいので、通院で治療してほしい</a:t>
            </a:r>
            <a:endParaRPr lang="en-US" altLang="ja-JP" sz="2800" dirty="0"/>
          </a:p>
        </p:txBody>
      </p:sp>
    </p:spTree>
    <p:extLst>
      <p:ext uri="{BB962C8B-B14F-4D97-AF65-F5344CB8AC3E}">
        <p14:creationId xmlns:p14="http://schemas.microsoft.com/office/powerpoint/2010/main" val="400661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4FFD0A-CCC8-CD5C-B2B9-A72CED738EC8}"/>
              </a:ext>
            </a:extLst>
          </p:cNvPr>
          <p:cNvSpPr>
            <a:spLocks noGrp="1"/>
          </p:cNvSpPr>
          <p:nvPr>
            <p:ph type="title"/>
          </p:nvPr>
        </p:nvSpPr>
        <p:spPr/>
        <p:txBody>
          <a:bodyPr>
            <a:normAutofit fontScale="90000"/>
          </a:bodyPr>
          <a:lstStyle/>
          <a:p>
            <a:r>
              <a:rPr lang="ja-JP" altLang="en-US" dirty="0"/>
              <a:t>医師との上手なコミュニケーションとは</a:t>
            </a:r>
            <a:endParaRPr kumimoji="1" lang="ja-JP" altLang="en-US" dirty="0"/>
          </a:p>
        </p:txBody>
      </p:sp>
      <p:sp>
        <p:nvSpPr>
          <p:cNvPr id="3" name="コンテンツ プレースホルダー 2">
            <a:extLst>
              <a:ext uri="{FF2B5EF4-FFF2-40B4-BE49-F238E27FC236}">
                <a16:creationId xmlns:a16="http://schemas.microsoft.com/office/drawing/2014/main" id="{B23A2450-A37F-6006-A9A8-F4C6E83F1CD8}"/>
              </a:ext>
            </a:extLst>
          </p:cNvPr>
          <p:cNvSpPr>
            <a:spLocks noGrp="1"/>
          </p:cNvSpPr>
          <p:nvPr>
            <p:ph idx="1"/>
          </p:nvPr>
        </p:nvSpPr>
        <p:spPr>
          <a:xfrm>
            <a:off x="1792224" y="1504950"/>
            <a:ext cx="9997440" cy="4800600"/>
          </a:xfrm>
        </p:spPr>
        <p:txBody>
          <a:bodyPr/>
          <a:lstStyle/>
          <a:p>
            <a:pPr>
              <a:spcBef>
                <a:spcPts val="1200"/>
              </a:spcBef>
            </a:pPr>
            <a:r>
              <a:rPr kumimoji="1" lang="ja-JP" altLang="en-US" dirty="0"/>
              <a:t>相談する時間をつくってもらえるように頼む</a:t>
            </a:r>
            <a:endParaRPr kumimoji="1" lang="en-US" altLang="ja-JP" dirty="0"/>
          </a:p>
          <a:p>
            <a:pPr>
              <a:spcBef>
                <a:spcPts val="1200"/>
              </a:spcBef>
            </a:pPr>
            <a:r>
              <a:rPr lang="ja-JP" altLang="en-US" dirty="0"/>
              <a:t>ベテランの看護師などを味方にする</a:t>
            </a:r>
            <a:endParaRPr lang="en-US" altLang="ja-JP" dirty="0"/>
          </a:p>
          <a:p>
            <a:pPr>
              <a:spcBef>
                <a:spcPts val="1200"/>
              </a:spcBef>
            </a:pPr>
            <a:r>
              <a:rPr kumimoji="1" lang="ja-JP" altLang="en-US" dirty="0"/>
              <a:t>医師の本音を聞き出す</a:t>
            </a:r>
            <a:r>
              <a:rPr kumimoji="1" lang="ja-JP" altLang="en-US" dirty="0">
                <a:solidFill>
                  <a:srgbClr val="FF0000"/>
                </a:solidFill>
              </a:rPr>
              <a:t>キラーワード</a:t>
            </a:r>
            <a:r>
              <a:rPr kumimoji="1" lang="ja-JP" altLang="en-US" dirty="0"/>
              <a:t>を使う</a:t>
            </a:r>
          </a:p>
        </p:txBody>
      </p:sp>
      <p:pic>
        <p:nvPicPr>
          <p:cNvPr id="6" name="図 5">
            <a:extLst>
              <a:ext uri="{FF2B5EF4-FFF2-40B4-BE49-F238E27FC236}">
                <a16:creationId xmlns:a16="http://schemas.microsoft.com/office/drawing/2014/main" id="{3957DEF4-B16F-FADC-6345-5CD496609FC0}"/>
              </a:ext>
            </a:extLst>
          </p:cNvPr>
          <p:cNvPicPr>
            <a:picLocks noChangeAspect="1"/>
          </p:cNvPicPr>
          <p:nvPr/>
        </p:nvPicPr>
        <p:blipFill>
          <a:blip r:embed="rId2"/>
          <a:stretch>
            <a:fillRect/>
          </a:stretch>
        </p:blipFill>
        <p:spPr>
          <a:xfrm>
            <a:off x="3756085" y="3429000"/>
            <a:ext cx="4679830" cy="3429000"/>
          </a:xfrm>
          <a:prstGeom prst="rect">
            <a:avLst/>
          </a:prstGeom>
        </p:spPr>
      </p:pic>
      <p:sp>
        <p:nvSpPr>
          <p:cNvPr id="7" name="正方形/長方形 6">
            <a:extLst>
              <a:ext uri="{FF2B5EF4-FFF2-40B4-BE49-F238E27FC236}">
                <a16:creationId xmlns:a16="http://schemas.microsoft.com/office/drawing/2014/main" id="{970B39E6-DC0B-40DC-3F63-F1B5BED2B0C3}"/>
              </a:ext>
            </a:extLst>
          </p:cNvPr>
          <p:cNvSpPr/>
          <p:nvPr/>
        </p:nvSpPr>
        <p:spPr>
          <a:xfrm>
            <a:off x="8013905" y="6305550"/>
            <a:ext cx="4024408" cy="523220"/>
          </a:xfrm>
          <a:prstGeom prst="rect">
            <a:avLst/>
          </a:prstGeom>
        </p:spPr>
        <p:txBody>
          <a:bodyPr wrap="square">
            <a:spAutoFit/>
          </a:bodyPr>
          <a:lstStyle/>
          <a:p>
            <a:pPr algn="r" defTabSz="771571">
              <a:defRPr/>
            </a:pPr>
            <a:r>
              <a:rPr lang="ja-JP" altLang="en-US" sz="1400" dirty="0">
                <a:latin typeface="HG丸ｺﾞｼｯｸM-PRO" panose="020F0600000000000000" pitchFamily="50" charset="-128"/>
                <a:ea typeface="HG丸ｺﾞｼｯｸM-PRO" panose="020F0600000000000000" pitchFamily="50" charset="-128"/>
              </a:rPr>
              <a:t>「あなたと家族を守る</a:t>
            </a:r>
            <a:endParaRPr lang="en-US" altLang="ja-JP" sz="1400" dirty="0">
              <a:latin typeface="HG丸ｺﾞｼｯｸM-PRO" panose="020F0600000000000000" pitchFamily="50" charset="-128"/>
              <a:ea typeface="HG丸ｺﾞｼｯｸM-PRO" panose="020F0600000000000000" pitchFamily="50" charset="-128"/>
            </a:endParaRPr>
          </a:p>
          <a:p>
            <a:pPr algn="r" defTabSz="771571">
              <a:defRPr/>
            </a:pPr>
            <a:r>
              <a:rPr lang="ja-JP" altLang="en-US" sz="1400" dirty="0">
                <a:latin typeface="HG丸ｺﾞｼｯｸM-PRO" panose="020F0600000000000000" pitchFamily="50" charset="-128"/>
                <a:ea typeface="HG丸ｺﾞｼｯｸM-PRO" panose="020F0600000000000000" pitchFamily="50" charset="-128"/>
              </a:rPr>
              <a:t>がんと診断されたら最初に読む本」より</a:t>
            </a:r>
          </a:p>
        </p:txBody>
      </p:sp>
    </p:spTree>
    <p:extLst>
      <p:ext uri="{BB962C8B-B14F-4D97-AF65-F5344CB8AC3E}">
        <p14:creationId xmlns:p14="http://schemas.microsoft.com/office/powerpoint/2010/main" val="421452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9" name="Rectangle 7"/>
          <p:cNvSpPr>
            <a:spLocks noGrp="1" noChangeArrowheads="1"/>
          </p:cNvSpPr>
          <p:nvPr>
            <p:ph type="title" idx="4294967295"/>
          </p:nvPr>
        </p:nvSpPr>
        <p:spPr>
          <a:xfrm>
            <a:off x="5874655" y="5880579"/>
            <a:ext cx="4860540" cy="826568"/>
          </a:xfrm>
        </p:spPr>
        <p:txBody>
          <a:bodyPr/>
          <a:lstStyle/>
          <a:p>
            <a:pPr algn="ctr" eaLnBrk="1" hangingPunct="1">
              <a:defRPr/>
            </a:pPr>
            <a:r>
              <a:rPr lang="ja-JP" altLang="en-US" sz="2363" dirty="0">
                <a:solidFill>
                  <a:srgbClr val="00B05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ご静聴ありがとうございました。</a:t>
            </a:r>
          </a:p>
        </p:txBody>
      </p:sp>
      <p:sp>
        <p:nvSpPr>
          <p:cNvPr id="9" name="正方形/長方形 8"/>
          <p:cNvSpPr/>
          <p:nvPr/>
        </p:nvSpPr>
        <p:spPr>
          <a:xfrm>
            <a:off x="3290046" y="5487901"/>
            <a:ext cx="6964736" cy="455959"/>
          </a:xfrm>
          <a:prstGeom prst="rect">
            <a:avLst/>
          </a:prstGeom>
        </p:spPr>
        <p:txBody>
          <a:bodyPr wrap="square">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1" lang="ja-JP" altLang="en-US" sz="2363" b="0" i="0" u="none" strike="noStrike" kern="1200" cap="none" spc="0" normalizeH="0" baseline="0" noProof="0" dirty="0">
                <a:ln>
                  <a:noFill/>
                </a:ln>
                <a:solidFill>
                  <a:srgbClr val="C32D2E"/>
                </a:solidFill>
                <a:effectLst/>
                <a:uLnTx/>
                <a:uFillTx/>
                <a:latin typeface="HG丸ｺﾞｼｯｸM-PRO" panose="020F0600000000000000" pitchFamily="50" charset="-128"/>
                <a:ea typeface="HG丸ｺﾞｼｯｸM-PRO" panose="020F0600000000000000" pitchFamily="50" charset="-128"/>
                <a:cs typeface="+mn-cs"/>
              </a:rPr>
              <a:t>がん患者さんの笑顔と希望のために</a:t>
            </a:r>
          </a:p>
        </p:txBody>
      </p:sp>
      <p:grpSp>
        <p:nvGrpSpPr>
          <p:cNvPr id="8" name="グループ化 7">
            <a:extLst>
              <a:ext uri="{FF2B5EF4-FFF2-40B4-BE49-F238E27FC236}">
                <a16:creationId xmlns:a16="http://schemas.microsoft.com/office/drawing/2014/main" id="{7AA77ECF-C0A7-37F7-4651-12486F7395E0}"/>
              </a:ext>
            </a:extLst>
          </p:cNvPr>
          <p:cNvGrpSpPr/>
          <p:nvPr/>
        </p:nvGrpSpPr>
        <p:grpSpPr>
          <a:xfrm>
            <a:off x="6688142" y="519189"/>
            <a:ext cx="4425362" cy="4042922"/>
            <a:chOff x="6013966" y="527992"/>
            <a:chExt cx="4425362" cy="4042922"/>
          </a:xfrm>
        </p:grpSpPr>
        <p:grpSp>
          <p:nvGrpSpPr>
            <p:cNvPr id="6" name="グループ化 5">
              <a:extLst>
                <a:ext uri="{FF2B5EF4-FFF2-40B4-BE49-F238E27FC236}">
                  <a16:creationId xmlns:a16="http://schemas.microsoft.com/office/drawing/2014/main" id="{B7761EDB-46F2-A191-49C0-8017600509E7}"/>
                </a:ext>
              </a:extLst>
            </p:cNvPr>
            <p:cNvGrpSpPr/>
            <p:nvPr/>
          </p:nvGrpSpPr>
          <p:grpSpPr>
            <a:xfrm>
              <a:off x="6013966" y="527992"/>
              <a:ext cx="4425362" cy="4042922"/>
              <a:chOff x="6013966" y="527992"/>
              <a:chExt cx="4425362" cy="4042922"/>
            </a:xfrm>
          </p:grpSpPr>
          <p:pic>
            <p:nvPicPr>
              <p:cNvPr id="5" name="図 4">
                <a:extLst>
                  <a:ext uri="{FF2B5EF4-FFF2-40B4-BE49-F238E27FC236}">
                    <a16:creationId xmlns:a16="http://schemas.microsoft.com/office/drawing/2014/main" id="{DDF07492-6BAF-A705-0F94-BAB252C91E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691"/>
              <a:stretch/>
            </p:blipFill>
            <p:spPr>
              <a:xfrm>
                <a:off x="6164656" y="527992"/>
                <a:ext cx="4274672" cy="2799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図 6">
                <a:extLst>
                  <a:ext uri="{FF2B5EF4-FFF2-40B4-BE49-F238E27FC236}">
                    <a16:creationId xmlns:a16="http://schemas.microsoft.com/office/drawing/2014/main" id="{D57BB136-A152-237C-B389-048C67768E4E}"/>
                  </a:ext>
                </a:extLst>
              </p:cNvPr>
              <p:cNvPicPr>
                <a:picLocks noChangeAspect="1"/>
              </p:cNvPicPr>
              <p:nvPr/>
            </p:nvPicPr>
            <p:blipFill>
              <a:blip r:embed="rId4"/>
              <a:stretch>
                <a:fillRect/>
              </a:stretch>
            </p:blipFill>
            <p:spPr>
              <a:xfrm>
                <a:off x="6013966" y="3452954"/>
                <a:ext cx="1644837" cy="1117960"/>
              </a:xfrm>
              <a:prstGeom prst="rect">
                <a:avLst/>
              </a:prstGeom>
            </p:spPr>
          </p:pic>
          <p:sp>
            <p:nvSpPr>
              <p:cNvPr id="13" name="テキスト ボックス 12">
                <a:extLst>
                  <a:ext uri="{FF2B5EF4-FFF2-40B4-BE49-F238E27FC236}">
                    <a16:creationId xmlns:a16="http://schemas.microsoft.com/office/drawing/2014/main" id="{98D4D3DF-DCDD-4FB5-8484-C82E26AA9267}"/>
                  </a:ext>
                </a:extLst>
              </p:cNvPr>
              <p:cNvSpPr txBox="1"/>
              <p:nvPr/>
            </p:nvSpPr>
            <p:spPr>
              <a:xfrm>
                <a:off x="7444713" y="3612357"/>
                <a:ext cx="2994615" cy="688137"/>
              </a:xfrm>
              <a:prstGeom prst="rect">
                <a:avLst/>
              </a:prstGeom>
              <a:noFill/>
            </p:spPr>
            <p:txBody>
              <a:bodyPr wrap="square">
                <a:spAutoFit/>
              </a:bodyPr>
              <a:lstStyle/>
              <a:p>
                <a:pPr marL="0" marR="0" lvl="0" indent="0" algn="l" defTabSz="771571" rtl="0" eaLnBrk="1" fontAlgn="base" latinLnBrk="0" hangingPunct="1">
                  <a:lnSpc>
                    <a:spcPct val="100000"/>
                  </a:lnSpc>
                  <a:spcBef>
                    <a:spcPts val="506"/>
                  </a:spcBef>
                  <a:spcAft>
                    <a:spcPts val="506"/>
                  </a:spcAft>
                  <a:buClrTx/>
                  <a:buSzTx/>
                  <a:buFontTx/>
                  <a:buNone/>
                  <a:tabLst/>
                  <a:defRPr/>
                </a:pPr>
                <a:r>
                  <a:rPr kumimoji="1" lang="ja-JP" altLang="en-US" sz="1519" b="0" i="0" u="none" strike="noStrike" kern="1200" cap="none" spc="0" normalizeH="0" baseline="0" noProof="0">
                    <a:ln w="22225">
                      <a:solidFill>
                        <a:srgbClr val="FF0000"/>
                      </a:solidFill>
                      <a:prstDash val="solid"/>
                    </a:ln>
                    <a:solidFill>
                      <a:srgbClr val="FEB80A">
                        <a:lumMod val="40000"/>
                        <a:lumOff val="60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519" b="0" i="0" u="none" strike="noStrike" kern="1200" cap="none" spc="0" normalizeH="0" baseline="0" noProof="0" dirty="0">
                    <a:ln w="22225">
                      <a:solidFill>
                        <a:srgbClr val="FF0000"/>
                      </a:solidFill>
                      <a:prstDash val="solid"/>
                    </a:ln>
                    <a:solidFill>
                      <a:srgbClr val="FEB80A">
                        <a:lumMod val="40000"/>
                        <a:lumOff val="60000"/>
                      </a:srgbClr>
                    </a:solidFill>
                    <a:effectLst/>
                    <a:uLnTx/>
                    <a:uFillTx/>
                    <a:latin typeface="HG丸ｺﾞｼｯｸM-PRO" panose="020F0600000000000000" pitchFamily="50" charset="-128"/>
                    <a:ea typeface="HG丸ｺﾞｼｯｸM-PRO" panose="020F0600000000000000" pitchFamily="50" charset="-128"/>
                    <a:cs typeface="+mn-cs"/>
                  </a:rPr>
                  <a:t>You</a:t>
                </a:r>
                <a:r>
                  <a:rPr kumimoji="1" lang="ja-JP" altLang="en-US" sz="1519" b="0" i="0" u="none" strike="noStrike" kern="1200" cap="none" spc="0" normalizeH="0" baseline="0" noProof="0" dirty="0">
                    <a:ln w="22225">
                      <a:solidFill>
                        <a:srgbClr val="FF0000"/>
                      </a:solidFill>
                      <a:prstDash val="solid"/>
                    </a:ln>
                    <a:solidFill>
                      <a:srgbClr val="FEB80A">
                        <a:lumMod val="40000"/>
                        <a:lumOff val="60000"/>
                      </a:srgbClr>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519" b="0" i="0" u="none" strike="noStrike" kern="1200" cap="none" spc="0" normalizeH="0" baseline="0" noProof="0" dirty="0">
                    <a:ln w="22225">
                      <a:solidFill>
                        <a:srgbClr val="FF0000"/>
                      </a:solidFill>
                      <a:prstDash val="solid"/>
                    </a:ln>
                    <a:solidFill>
                      <a:srgbClr val="FEB80A">
                        <a:lumMod val="40000"/>
                        <a:lumOff val="60000"/>
                      </a:srgbClr>
                    </a:solidFill>
                    <a:effectLst/>
                    <a:uLnTx/>
                    <a:uFillTx/>
                    <a:latin typeface="HG丸ｺﾞｼｯｸM-PRO" panose="020F0600000000000000" pitchFamily="50" charset="-128"/>
                    <a:ea typeface="HG丸ｺﾞｼｯｸM-PRO" panose="020F0600000000000000" pitchFamily="50" charset="-128"/>
                    <a:cs typeface="+mn-cs"/>
                  </a:rPr>
                  <a:t>Tube</a:t>
                </a:r>
                <a:r>
                  <a:rPr kumimoji="1" lang="ja-JP" altLang="en-US" sz="1519" b="0" i="0" u="none" strike="noStrike" kern="1200" cap="none" spc="0" normalizeH="0" baseline="0" noProof="0" dirty="0">
                    <a:ln w="22225">
                      <a:solidFill>
                        <a:srgbClr val="FF0000"/>
                      </a:solidFill>
                      <a:prstDash val="solid"/>
                    </a:ln>
                    <a:solidFill>
                      <a:srgbClr val="FEB80A">
                        <a:lumMod val="40000"/>
                        <a:lumOff val="60000"/>
                      </a:srgbClr>
                    </a:solidFill>
                    <a:effectLst/>
                    <a:uLnTx/>
                    <a:uFillTx/>
                    <a:latin typeface="HG丸ｺﾞｼｯｸM-PRO" panose="020F0600000000000000" pitchFamily="50" charset="-128"/>
                    <a:ea typeface="HG丸ｺﾞｼｯｸM-PRO" panose="020F0600000000000000" pitchFamily="50" charset="-128"/>
                    <a:cs typeface="+mn-cs"/>
                  </a:rPr>
                  <a:t> 古村比呂さんと</a:t>
                </a:r>
                <a:endParaRPr kumimoji="1" lang="en-US" altLang="ja-JP" sz="1519" b="0" i="0" u="none" strike="noStrike" kern="1200" cap="none" spc="0" normalizeH="0" baseline="0" noProof="0" dirty="0">
                  <a:ln w="22225">
                    <a:solidFill>
                      <a:srgbClr val="FF0000"/>
                    </a:solidFill>
                    <a:prstDash val="solid"/>
                  </a:ln>
                  <a:solidFill>
                    <a:srgbClr val="FEB80A">
                      <a:lumMod val="40000"/>
                      <a:lumOff val="6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771571" rtl="0" eaLnBrk="1" fontAlgn="base" latinLnBrk="0" hangingPunct="1">
                  <a:lnSpc>
                    <a:spcPct val="100000"/>
                  </a:lnSpc>
                  <a:spcBef>
                    <a:spcPts val="506"/>
                  </a:spcBef>
                  <a:spcAft>
                    <a:spcPts val="506"/>
                  </a:spcAft>
                  <a:buClrTx/>
                  <a:buSzTx/>
                  <a:buFontTx/>
                  <a:buNone/>
                  <a:tabLst/>
                  <a:defRPr/>
                </a:pPr>
                <a:r>
                  <a:rPr kumimoji="1" lang="ja-JP" altLang="en-US" sz="1519" b="0" i="0" u="none" strike="noStrike" kern="1200" cap="none" spc="0" normalizeH="0" baseline="0" noProof="0" dirty="0">
                    <a:ln w="22225">
                      <a:solidFill>
                        <a:srgbClr val="FF0000"/>
                      </a:solidFill>
                      <a:prstDash val="solid"/>
                    </a:ln>
                    <a:solidFill>
                      <a:srgbClr val="FEB80A">
                        <a:lumMod val="40000"/>
                        <a:lumOff val="60000"/>
                      </a:srgbClr>
                    </a:solidFill>
                    <a:effectLst/>
                    <a:uLnTx/>
                    <a:uFillTx/>
                    <a:latin typeface="HG丸ｺﾞｼｯｸM-PRO" panose="020F0600000000000000" pitchFamily="50" charset="-128"/>
                    <a:ea typeface="HG丸ｺﾞｼｯｸM-PRO" panose="020F0600000000000000" pitchFamily="50" charset="-128"/>
                    <a:cs typeface="+mn-cs"/>
                  </a:rPr>
                  <a:t>がんを学ぼう、</a:t>
                </a:r>
                <a:r>
                  <a:rPr kumimoji="1" lang="en-US" altLang="ja-JP" sz="1519" b="0" i="0" u="none" strike="noStrike" kern="1200" cap="none" spc="0" normalizeH="0" baseline="0" noProof="0" dirty="0">
                    <a:ln w="22225">
                      <a:solidFill>
                        <a:srgbClr val="FF0000"/>
                      </a:solidFill>
                      <a:prstDash val="solid"/>
                    </a:ln>
                    <a:solidFill>
                      <a:srgbClr val="FEB80A">
                        <a:lumMod val="40000"/>
                        <a:lumOff val="60000"/>
                      </a:srgbClr>
                    </a:solidFill>
                    <a:effectLst/>
                    <a:uLnTx/>
                    <a:uFillTx/>
                    <a:latin typeface="HG丸ｺﾞｼｯｸM-PRO" panose="020F0600000000000000" pitchFamily="50" charset="-128"/>
                    <a:ea typeface="HG丸ｺﾞｼｯｸM-PRO" panose="020F0600000000000000" pitchFamily="50" charset="-128"/>
                    <a:cs typeface="+mn-cs"/>
                  </a:rPr>
                  <a:t>HIRAKU</a:t>
                </a:r>
                <a:endParaRPr kumimoji="1" lang="ja-JP" altLang="en-US" sz="1519" b="0" i="0" u="none" strike="noStrike" kern="1200" cap="none" spc="0" normalizeH="0" baseline="0" noProof="0" dirty="0">
                  <a:ln w="22225">
                    <a:solidFill>
                      <a:srgbClr val="FF0000"/>
                    </a:solidFill>
                    <a:prstDash val="solid"/>
                  </a:ln>
                  <a:solidFill>
                    <a:srgbClr val="FEB80A">
                      <a:lumMod val="40000"/>
                      <a:lumOff val="60000"/>
                    </a:srgbClr>
                  </a:solidFill>
                  <a:effectLst/>
                  <a:uLnTx/>
                  <a:uFillTx/>
                  <a:latin typeface="Arial" pitchFamily="34" charset="0"/>
                  <a:ea typeface="ＭＳ Ｐゴシック" pitchFamily="50" charset="-128"/>
                  <a:cs typeface="+mn-cs"/>
                </a:endParaRPr>
              </a:p>
            </p:txBody>
          </p:sp>
        </p:grpSp>
        <p:pic>
          <p:nvPicPr>
            <p:cNvPr id="10" name="図 9">
              <a:extLst>
                <a:ext uri="{FF2B5EF4-FFF2-40B4-BE49-F238E27FC236}">
                  <a16:creationId xmlns:a16="http://schemas.microsoft.com/office/drawing/2014/main" id="{BBAF5A2C-D9FE-331C-6DD6-AD3EBCA3CE99}"/>
                </a:ext>
              </a:extLst>
            </p:cNvPr>
            <p:cNvPicPr>
              <a:picLocks noChangeAspect="1"/>
            </p:cNvPicPr>
            <p:nvPr/>
          </p:nvPicPr>
          <p:blipFill>
            <a:blip r:embed="rId5"/>
            <a:stretch>
              <a:fillRect/>
            </a:stretch>
          </p:blipFill>
          <p:spPr>
            <a:xfrm>
              <a:off x="6289887" y="2844099"/>
              <a:ext cx="1092994" cy="361652"/>
            </a:xfrm>
            <a:prstGeom prst="rect">
              <a:avLst/>
            </a:prstGeom>
          </p:spPr>
        </p:pic>
        <p:pic>
          <p:nvPicPr>
            <p:cNvPr id="12" name="図 11">
              <a:extLst>
                <a:ext uri="{FF2B5EF4-FFF2-40B4-BE49-F238E27FC236}">
                  <a16:creationId xmlns:a16="http://schemas.microsoft.com/office/drawing/2014/main" id="{879E6886-58E8-C687-7B86-BD2DB5EE0296}"/>
                </a:ext>
              </a:extLst>
            </p:cNvPr>
            <p:cNvPicPr>
              <a:picLocks noChangeAspect="1"/>
            </p:cNvPicPr>
            <p:nvPr/>
          </p:nvPicPr>
          <p:blipFill>
            <a:blip r:embed="rId6"/>
            <a:stretch>
              <a:fillRect/>
            </a:stretch>
          </p:blipFill>
          <p:spPr>
            <a:xfrm>
              <a:off x="8774967" y="2850057"/>
              <a:ext cx="1269802" cy="313432"/>
            </a:xfrm>
            <a:prstGeom prst="rect">
              <a:avLst/>
            </a:prstGeom>
          </p:spPr>
        </p:pic>
      </p:grpSp>
      <p:pic>
        <p:nvPicPr>
          <p:cNvPr id="2" name="図 1">
            <a:extLst>
              <a:ext uri="{FF2B5EF4-FFF2-40B4-BE49-F238E27FC236}">
                <a16:creationId xmlns:a16="http://schemas.microsoft.com/office/drawing/2014/main" id="{0911D979-17C9-F774-ABC6-2ED7A9950C12}"/>
              </a:ext>
            </a:extLst>
          </p:cNvPr>
          <p:cNvPicPr>
            <a:picLocks noChangeAspect="1"/>
          </p:cNvPicPr>
          <p:nvPr/>
        </p:nvPicPr>
        <p:blipFill>
          <a:blip r:embed="rId7"/>
          <a:stretch>
            <a:fillRect/>
          </a:stretch>
        </p:blipFill>
        <p:spPr>
          <a:xfrm>
            <a:off x="2607611" y="192349"/>
            <a:ext cx="3317633" cy="4462950"/>
          </a:xfrm>
          <a:prstGeom prst="rect">
            <a:avLst/>
          </a:prstGeom>
        </p:spPr>
      </p:pic>
      <p:sp>
        <p:nvSpPr>
          <p:cNvPr id="4" name="タイトル 2">
            <a:extLst>
              <a:ext uri="{FF2B5EF4-FFF2-40B4-BE49-F238E27FC236}">
                <a16:creationId xmlns:a16="http://schemas.microsoft.com/office/drawing/2014/main" id="{D9EEC512-2062-C085-925E-93D29E0FC929}"/>
              </a:ext>
            </a:extLst>
          </p:cNvPr>
          <p:cNvSpPr txBox="1">
            <a:spLocks/>
          </p:cNvSpPr>
          <p:nvPr/>
        </p:nvSpPr>
        <p:spPr>
          <a:xfrm>
            <a:off x="2814798" y="4740863"/>
            <a:ext cx="3387390" cy="461011"/>
          </a:xfrm>
          <a:prstGeom prst="rect">
            <a:avLst/>
          </a:prstGeom>
        </p:spPr>
        <p:txBody>
          <a:bodyPr anchor="ctr">
            <a:normAutofit/>
          </a:bodyPr>
          <a:lstStyle>
            <a:lvl1pPr algn="l" rtl="0" eaLnBrk="1" latinLnBrk="0" hangingPunct="1">
              <a:spcBef>
                <a:spcPct val="0"/>
              </a:spcBef>
              <a:buNone/>
              <a:defRPr kumimoji="1" sz="4300" b="1" kern="1200">
                <a:solidFill>
                  <a:schemeClr val="accent3"/>
                </a:solidFill>
                <a:effectLst>
                  <a:outerShdw blurRad="50000" dist="30000" dir="5400000" algn="tl" rotWithShape="0">
                    <a:srgbClr val="000000">
                      <a:alpha val="30000"/>
                    </a:srgbClr>
                  </a:outerShdw>
                </a:effectLst>
                <a:latin typeface="HG丸ｺﾞｼｯｸM-PRO" panose="020F0600000000000000" pitchFamily="50" charset="-128"/>
                <a:ea typeface="HG丸ｺﾞｼｯｸM-PRO" panose="020F0600000000000000" pitchFamily="50" charset="-128"/>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2024</a:t>
            </a: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年</a:t>
            </a:r>
            <a:r>
              <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2</a:t>
            </a: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月</a:t>
            </a:r>
            <a:r>
              <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1</a:t>
            </a: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日発売</a:t>
            </a:r>
          </a:p>
        </p:txBody>
      </p:sp>
    </p:spTree>
    <p:extLst>
      <p:ext uri="{BB962C8B-B14F-4D97-AF65-F5344CB8AC3E}">
        <p14:creationId xmlns:p14="http://schemas.microsoft.com/office/powerpoint/2010/main" val="35202026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D6801D-F366-30A8-38EF-50FED07A55D2}"/>
              </a:ext>
            </a:extLst>
          </p:cNvPr>
          <p:cNvSpPr>
            <a:spLocks noGrp="1"/>
          </p:cNvSpPr>
          <p:nvPr>
            <p:ph type="title"/>
          </p:nvPr>
        </p:nvSpPr>
        <p:spPr>
          <a:xfrm>
            <a:off x="2539850" y="322811"/>
            <a:ext cx="8435340" cy="1143000"/>
          </a:xfrm>
        </p:spPr>
        <p:txBody>
          <a:bodyPr>
            <a:normAutofit fontScale="90000"/>
          </a:bodyPr>
          <a:lstStyle/>
          <a:p>
            <a:r>
              <a:rPr kumimoji="1" lang="ja-JP" altLang="en-US" dirty="0"/>
              <a:t>医師と患者のコミュニケーションギャップ</a:t>
            </a:r>
          </a:p>
        </p:txBody>
      </p:sp>
      <p:pic>
        <p:nvPicPr>
          <p:cNvPr id="1026" name="Picture 2" descr="シリアスな問診のイラスト">
            <a:extLst>
              <a:ext uri="{FF2B5EF4-FFF2-40B4-BE49-F238E27FC236}">
                <a16:creationId xmlns:a16="http://schemas.microsoft.com/office/drawing/2014/main" id="{B320A0CF-EC15-104D-45BE-440968B1B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637" y="2078182"/>
            <a:ext cx="3449782" cy="3449782"/>
          </a:xfrm>
          <a:prstGeom prst="rect">
            <a:avLst/>
          </a:prstGeom>
          <a:noFill/>
          <a:extLst>
            <a:ext uri="{909E8E84-426E-40DD-AFC4-6F175D3DCCD1}">
              <a14:hiddenFill xmlns:a14="http://schemas.microsoft.com/office/drawing/2010/main">
                <a:solidFill>
                  <a:srgbClr val="FFFFFF"/>
                </a:solidFill>
              </a14:hiddenFill>
            </a:ext>
          </a:extLst>
        </p:spPr>
      </p:pic>
      <p:sp>
        <p:nvSpPr>
          <p:cNvPr id="4" name="吹き出し: 角を丸めた四角形 3">
            <a:extLst>
              <a:ext uri="{FF2B5EF4-FFF2-40B4-BE49-F238E27FC236}">
                <a16:creationId xmlns:a16="http://schemas.microsoft.com/office/drawing/2014/main" id="{C8108C61-AA74-6446-424A-475318D659D7}"/>
              </a:ext>
            </a:extLst>
          </p:cNvPr>
          <p:cNvSpPr/>
          <p:nvPr/>
        </p:nvSpPr>
        <p:spPr>
          <a:xfrm>
            <a:off x="8174149" y="5599316"/>
            <a:ext cx="2725881" cy="865909"/>
          </a:xfrm>
          <a:prstGeom prst="wedgeRoundRectCallout">
            <a:avLst>
              <a:gd name="adj1" fmla="val -62255"/>
              <a:gd name="adj2" fmla="val -112825"/>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dirty="0">
                <a:solidFill>
                  <a:prstClr val="black"/>
                </a:solidFill>
                <a:latin typeface="Gill Sans MT"/>
                <a:ea typeface="HGｺﾞｼｯｸE" panose="020B0909000000000000" pitchFamily="49" charset="-128"/>
              </a:rPr>
              <a:t>病状を受け入れてもらわないと</a:t>
            </a:r>
          </a:p>
        </p:txBody>
      </p:sp>
      <p:sp>
        <p:nvSpPr>
          <p:cNvPr id="5" name="吹き出し: 角を丸めた四角形 4">
            <a:extLst>
              <a:ext uri="{FF2B5EF4-FFF2-40B4-BE49-F238E27FC236}">
                <a16:creationId xmlns:a16="http://schemas.microsoft.com/office/drawing/2014/main" id="{39F42426-A39C-65B4-0234-F7F2FB2F4D15}"/>
              </a:ext>
            </a:extLst>
          </p:cNvPr>
          <p:cNvSpPr/>
          <p:nvPr/>
        </p:nvSpPr>
        <p:spPr>
          <a:xfrm>
            <a:off x="8174149" y="1393077"/>
            <a:ext cx="2725881" cy="865909"/>
          </a:xfrm>
          <a:prstGeom prst="wedgeRoundRectCallout">
            <a:avLst>
              <a:gd name="adj1" fmla="val -56919"/>
              <a:gd name="adj2" fmla="val 83975"/>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dirty="0">
                <a:solidFill>
                  <a:prstClr val="black"/>
                </a:solidFill>
                <a:latin typeface="Gill Sans MT"/>
                <a:ea typeface="HGｺﾞｼｯｸE" panose="020B0909000000000000" pitchFamily="49" charset="-128"/>
              </a:rPr>
              <a:t>進行がんで、がんを治すことはできない</a:t>
            </a:r>
          </a:p>
        </p:txBody>
      </p:sp>
      <p:sp>
        <p:nvSpPr>
          <p:cNvPr id="6" name="吹き出し: 角を丸めた四角形 5">
            <a:extLst>
              <a:ext uri="{FF2B5EF4-FFF2-40B4-BE49-F238E27FC236}">
                <a16:creationId xmlns:a16="http://schemas.microsoft.com/office/drawing/2014/main" id="{BB24D46A-4494-14C8-773E-FF2EB4240EF6}"/>
              </a:ext>
            </a:extLst>
          </p:cNvPr>
          <p:cNvSpPr/>
          <p:nvPr/>
        </p:nvSpPr>
        <p:spPr>
          <a:xfrm>
            <a:off x="8391456" y="2742075"/>
            <a:ext cx="2725881" cy="865909"/>
          </a:xfrm>
          <a:prstGeom prst="wedgeRoundRectCallout">
            <a:avLst>
              <a:gd name="adj1" fmla="val -63780"/>
              <a:gd name="adj2" fmla="val 1575"/>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dirty="0">
                <a:solidFill>
                  <a:prstClr val="black"/>
                </a:solidFill>
                <a:latin typeface="Gill Sans MT"/>
                <a:ea typeface="HGｺﾞｼｯｸE" panose="020B0909000000000000" pitchFamily="49" charset="-128"/>
              </a:rPr>
              <a:t>いくら治療やっても効果はない</a:t>
            </a:r>
          </a:p>
        </p:txBody>
      </p:sp>
      <p:sp>
        <p:nvSpPr>
          <p:cNvPr id="7" name="吹き出し: 角を丸めた四角形 6">
            <a:extLst>
              <a:ext uri="{FF2B5EF4-FFF2-40B4-BE49-F238E27FC236}">
                <a16:creationId xmlns:a16="http://schemas.microsoft.com/office/drawing/2014/main" id="{1252E79A-84DA-0884-F8AE-03F88CFC412A}"/>
              </a:ext>
            </a:extLst>
          </p:cNvPr>
          <p:cNvSpPr/>
          <p:nvPr/>
        </p:nvSpPr>
        <p:spPr>
          <a:xfrm>
            <a:off x="8431324" y="4012969"/>
            <a:ext cx="2725881" cy="865909"/>
          </a:xfrm>
          <a:prstGeom prst="wedgeRoundRectCallout">
            <a:avLst>
              <a:gd name="adj1" fmla="val -65305"/>
              <a:gd name="adj2" fmla="val -39225"/>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dirty="0">
                <a:solidFill>
                  <a:prstClr val="black"/>
                </a:solidFill>
                <a:latin typeface="Gill Sans MT"/>
                <a:ea typeface="HGｺﾞｼｯｸE" panose="020B0909000000000000" pitchFamily="49" charset="-128"/>
              </a:rPr>
              <a:t>余命は〇〇くらいだろう</a:t>
            </a:r>
          </a:p>
        </p:txBody>
      </p:sp>
      <p:sp>
        <p:nvSpPr>
          <p:cNvPr id="8" name="吹き出し: 角を丸めた四角形 7">
            <a:extLst>
              <a:ext uri="{FF2B5EF4-FFF2-40B4-BE49-F238E27FC236}">
                <a16:creationId xmlns:a16="http://schemas.microsoft.com/office/drawing/2014/main" id="{7CC8B0E0-C87D-39D9-D88D-688B352412CA}"/>
              </a:ext>
            </a:extLst>
          </p:cNvPr>
          <p:cNvSpPr/>
          <p:nvPr/>
        </p:nvSpPr>
        <p:spPr>
          <a:xfrm>
            <a:off x="1821892" y="2078183"/>
            <a:ext cx="2725881" cy="865909"/>
          </a:xfrm>
          <a:prstGeom prst="wedgeRoundRectCallout">
            <a:avLst>
              <a:gd name="adj1" fmla="val 62776"/>
              <a:gd name="adj2" fmla="val 4397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dirty="0">
                <a:solidFill>
                  <a:prstClr val="black"/>
                </a:solidFill>
                <a:latin typeface="Gill Sans MT"/>
                <a:ea typeface="HGｺﾞｼｯｸE" panose="020B0909000000000000" pitchFamily="49" charset="-128"/>
              </a:rPr>
              <a:t>何とか治す方法はないのか？</a:t>
            </a:r>
          </a:p>
        </p:txBody>
      </p:sp>
      <p:sp>
        <p:nvSpPr>
          <p:cNvPr id="9" name="吹き出し: 角を丸めた四角形 8">
            <a:extLst>
              <a:ext uri="{FF2B5EF4-FFF2-40B4-BE49-F238E27FC236}">
                <a16:creationId xmlns:a16="http://schemas.microsoft.com/office/drawing/2014/main" id="{7C3FDDCF-B9AF-5DCE-4E52-13115918F7C4}"/>
              </a:ext>
            </a:extLst>
          </p:cNvPr>
          <p:cNvSpPr/>
          <p:nvPr/>
        </p:nvSpPr>
        <p:spPr>
          <a:xfrm>
            <a:off x="1627928" y="3175029"/>
            <a:ext cx="2725881" cy="865909"/>
          </a:xfrm>
          <a:prstGeom prst="wedgeRoundRectCallout">
            <a:avLst>
              <a:gd name="adj1" fmla="val 62776"/>
              <a:gd name="adj2" fmla="val 43975"/>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dirty="0">
                <a:solidFill>
                  <a:prstClr val="black"/>
                </a:solidFill>
                <a:latin typeface="Gill Sans MT"/>
                <a:ea typeface="HGｺﾞｼｯｸE" panose="020B0909000000000000" pitchFamily="49" charset="-128"/>
              </a:rPr>
              <a:t>少しでも良い方法があるなら試したい</a:t>
            </a:r>
          </a:p>
        </p:txBody>
      </p:sp>
      <p:sp>
        <p:nvSpPr>
          <p:cNvPr id="10" name="吹き出し: 角を丸めた四角形 9">
            <a:extLst>
              <a:ext uri="{FF2B5EF4-FFF2-40B4-BE49-F238E27FC236}">
                <a16:creationId xmlns:a16="http://schemas.microsoft.com/office/drawing/2014/main" id="{9D4A7B12-787D-D968-9CD0-BD4BBB16FF09}"/>
              </a:ext>
            </a:extLst>
          </p:cNvPr>
          <p:cNvSpPr/>
          <p:nvPr/>
        </p:nvSpPr>
        <p:spPr>
          <a:xfrm>
            <a:off x="1627927" y="4445923"/>
            <a:ext cx="2725881" cy="865909"/>
          </a:xfrm>
          <a:prstGeom prst="wedgeRoundRectCallout">
            <a:avLst>
              <a:gd name="adj1" fmla="val 61251"/>
              <a:gd name="adj2" fmla="val -33625"/>
              <a:gd name="adj3" fmla="val 1666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dirty="0">
                <a:solidFill>
                  <a:prstClr val="black"/>
                </a:solidFill>
                <a:latin typeface="Gill Sans MT"/>
                <a:ea typeface="HGｺﾞｼｯｸE" panose="020B0909000000000000" pitchFamily="49" charset="-128"/>
              </a:rPr>
              <a:t>少しでも良い方法があるなら試したい</a:t>
            </a:r>
          </a:p>
        </p:txBody>
      </p:sp>
      <p:sp>
        <p:nvSpPr>
          <p:cNvPr id="12" name="吹き出し: 角を丸めた四角形 11">
            <a:extLst>
              <a:ext uri="{FF2B5EF4-FFF2-40B4-BE49-F238E27FC236}">
                <a16:creationId xmlns:a16="http://schemas.microsoft.com/office/drawing/2014/main" id="{244B921D-19F0-B984-191C-E8AE12AF144F}"/>
              </a:ext>
            </a:extLst>
          </p:cNvPr>
          <p:cNvSpPr/>
          <p:nvPr/>
        </p:nvSpPr>
        <p:spPr>
          <a:xfrm>
            <a:off x="1994241" y="5599315"/>
            <a:ext cx="2725881" cy="865909"/>
          </a:xfrm>
          <a:prstGeom prst="wedgeRoundRectCallout">
            <a:avLst>
              <a:gd name="adj1" fmla="val 58201"/>
              <a:gd name="adj2" fmla="val -60025"/>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dirty="0">
                <a:solidFill>
                  <a:prstClr val="black"/>
                </a:solidFill>
                <a:latin typeface="Gill Sans MT"/>
                <a:ea typeface="HGｺﾞｼｯｸE" panose="020B0909000000000000" pitchFamily="49" charset="-128"/>
              </a:rPr>
              <a:t>ちっとも医師は患者の気持ちをわかってくれない</a:t>
            </a:r>
          </a:p>
        </p:txBody>
      </p:sp>
    </p:spTree>
    <p:extLst>
      <p:ext uri="{BB962C8B-B14F-4D97-AF65-F5344CB8AC3E}">
        <p14:creationId xmlns:p14="http://schemas.microsoft.com/office/powerpoint/2010/main" val="138742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573072" y="1449730"/>
            <a:ext cx="3272050" cy="707886"/>
          </a:xfrm>
          <a:prstGeom prst="rect">
            <a:avLst/>
          </a:prstGeom>
        </p:spPr>
        <p:txBody>
          <a:bodyPr wrap="none">
            <a:spAutoFit/>
          </a:bodyPr>
          <a:lstStyle/>
          <a:p>
            <a:r>
              <a:rPr lang="ja-JP" altLang="en-US" sz="4000" b="1" dirty="0">
                <a:solidFill>
                  <a:srgbClr val="FF0000"/>
                </a:solidFill>
              </a:rPr>
              <a:t>患者さんの声</a:t>
            </a:r>
            <a:endParaRPr lang="ja-JP" altLang="en-US" sz="4000" dirty="0">
              <a:solidFill>
                <a:srgbClr val="FF0000"/>
              </a:solidFill>
            </a:endParaRPr>
          </a:p>
        </p:txBody>
      </p:sp>
      <p:pic>
        <p:nvPicPr>
          <p:cNvPr id="138243" name="Picture 6"/>
          <p:cNvPicPr>
            <a:picLocks noChangeAspect="1" noChangeArrowheads="1"/>
          </p:cNvPicPr>
          <p:nvPr/>
        </p:nvPicPr>
        <p:blipFill>
          <a:blip r:embed="rId3" cstate="print"/>
          <a:srcRect/>
          <a:stretch>
            <a:fillRect/>
          </a:stretch>
        </p:blipFill>
        <p:spPr bwMode="auto">
          <a:xfrm>
            <a:off x="5098990" y="2334835"/>
            <a:ext cx="2220250" cy="3156733"/>
          </a:xfrm>
          <a:prstGeom prst="rect">
            <a:avLst/>
          </a:prstGeom>
          <a:noFill/>
          <a:ln w="9525">
            <a:noFill/>
            <a:miter lim="800000"/>
            <a:headEnd/>
            <a:tailEnd/>
          </a:ln>
        </p:spPr>
      </p:pic>
      <p:sp>
        <p:nvSpPr>
          <p:cNvPr id="7" name="AutoShape 5"/>
          <p:cNvSpPr>
            <a:spLocks noChangeArrowheads="1"/>
          </p:cNvSpPr>
          <p:nvPr/>
        </p:nvSpPr>
        <p:spPr bwMode="auto">
          <a:xfrm>
            <a:off x="1002002" y="491910"/>
            <a:ext cx="4325249" cy="2773804"/>
          </a:xfrm>
          <a:prstGeom prst="wedgeRoundRectCallout">
            <a:avLst>
              <a:gd name="adj1" fmla="val 55587"/>
              <a:gd name="adj2" fmla="val 63096"/>
              <a:gd name="adj3" fmla="val 16667"/>
            </a:avLst>
          </a:prstGeom>
          <a:solidFill>
            <a:schemeClr val="tx1">
              <a:lumMod val="25000"/>
              <a:lumOff val="75000"/>
            </a:schemeClr>
          </a:solidFill>
          <a:ln w="9525">
            <a:solidFill>
              <a:schemeClr val="tx1"/>
            </a:solidFill>
            <a:miter lim="800000"/>
            <a:headEnd/>
            <a:tailEnd/>
          </a:ln>
        </p:spPr>
        <p:txBody>
          <a:bodyPr/>
          <a:lstStyle/>
          <a:p>
            <a:pPr eaLnBrk="0" hangingPunct="0">
              <a:lnSpc>
                <a:spcPct val="150000"/>
              </a:lnSpc>
              <a:spcBef>
                <a:spcPct val="20000"/>
              </a:spcBef>
              <a:buClr>
                <a:srgbClr val="FFFF00"/>
              </a:buClr>
              <a:buSzPct val="70000"/>
              <a:buFont typeface="Wingdings" pitchFamily="2" charset="2"/>
              <a:buNone/>
            </a:pPr>
            <a:r>
              <a:rPr lang="ja-JP" altLang="en-US" b="1" dirty="0">
                <a:solidFill>
                  <a:srgbClr val="292934"/>
                </a:solidFill>
              </a:rPr>
              <a:t>「あなたには、手術をお勧めする。</a:t>
            </a:r>
            <a:r>
              <a:rPr lang="ja-JP" altLang="en-US" b="1" dirty="0">
                <a:solidFill>
                  <a:srgbClr val="FF0000"/>
                </a:solidFill>
              </a:rPr>
              <a:t>手術しなければ、命の補償はできない。</a:t>
            </a:r>
            <a:r>
              <a:rPr lang="ja-JP" altLang="en-US" b="1" dirty="0">
                <a:solidFill>
                  <a:srgbClr val="292934"/>
                </a:solidFill>
              </a:rPr>
              <a:t>手術を拒否するなら、今後一切この病院で治療を受けないということの同意書にサインをしてくれ」と言われ、ショックを受けました。</a:t>
            </a:r>
            <a:endParaRPr lang="ja-JP" altLang="en-US" dirty="0">
              <a:solidFill>
                <a:srgbClr val="292934"/>
              </a:solidFill>
            </a:endParaRPr>
          </a:p>
        </p:txBody>
      </p:sp>
      <p:sp>
        <p:nvSpPr>
          <p:cNvPr id="138242" name="AutoShape 5"/>
          <p:cNvSpPr>
            <a:spLocks noChangeArrowheads="1"/>
          </p:cNvSpPr>
          <p:nvPr/>
        </p:nvSpPr>
        <p:spPr bwMode="auto">
          <a:xfrm>
            <a:off x="7369452" y="1803674"/>
            <a:ext cx="3807703" cy="2193583"/>
          </a:xfrm>
          <a:prstGeom prst="wedgeRoundRectCallout">
            <a:avLst>
              <a:gd name="adj1" fmla="val -65030"/>
              <a:gd name="adj2" fmla="val 32477"/>
              <a:gd name="adj3" fmla="val 16667"/>
            </a:avLst>
          </a:prstGeom>
          <a:solidFill>
            <a:schemeClr val="tx1">
              <a:lumMod val="25000"/>
              <a:lumOff val="75000"/>
            </a:schemeClr>
          </a:solidFill>
          <a:ln w="9525">
            <a:solidFill>
              <a:schemeClr val="tx1"/>
            </a:solidFill>
            <a:miter lim="800000"/>
            <a:headEnd/>
            <a:tailEnd/>
          </a:ln>
        </p:spPr>
        <p:txBody>
          <a:bodyPr/>
          <a:lstStyle/>
          <a:p>
            <a:pPr eaLnBrk="0" hangingPunct="0">
              <a:lnSpc>
                <a:spcPct val="150000"/>
              </a:lnSpc>
              <a:spcBef>
                <a:spcPct val="20000"/>
              </a:spcBef>
              <a:buClr>
                <a:srgbClr val="FFFF00"/>
              </a:buClr>
              <a:buSzPct val="70000"/>
              <a:buFont typeface="Wingdings" pitchFamily="2" charset="2"/>
              <a:buNone/>
            </a:pPr>
            <a:r>
              <a:rPr lang="ja-JP" altLang="en-US" sz="1600" b="1" dirty="0">
                <a:solidFill>
                  <a:srgbClr val="292934"/>
                </a:solidFill>
              </a:rPr>
              <a:t>「あなたには、標準医療は終了しました。これ以上治療はありません。</a:t>
            </a:r>
            <a:endParaRPr lang="en-US" altLang="ja-JP" sz="1600" b="1" dirty="0">
              <a:solidFill>
                <a:srgbClr val="292934"/>
              </a:solidFill>
            </a:endParaRPr>
          </a:p>
          <a:p>
            <a:pPr eaLnBrk="0" hangingPunct="0">
              <a:lnSpc>
                <a:spcPct val="150000"/>
              </a:lnSpc>
              <a:spcBef>
                <a:spcPct val="20000"/>
              </a:spcBef>
              <a:buClr>
                <a:srgbClr val="FFFF00"/>
              </a:buClr>
              <a:buSzPct val="70000"/>
              <a:buFont typeface="Wingdings" pitchFamily="2" charset="2"/>
              <a:buNone/>
            </a:pPr>
            <a:r>
              <a:rPr lang="ja-JP" altLang="en-US" sz="2000" b="1" dirty="0">
                <a:solidFill>
                  <a:srgbClr val="FF0000"/>
                </a:solidFill>
              </a:rPr>
              <a:t>余命は</a:t>
            </a:r>
            <a:r>
              <a:rPr lang="en-US" altLang="ja-JP" sz="2000" b="1" dirty="0">
                <a:solidFill>
                  <a:srgbClr val="FF0000"/>
                </a:solidFill>
              </a:rPr>
              <a:t>3</a:t>
            </a:r>
            <a:r>
              <a:rPr lang="ja-JP" altLang="en-US" sz="2000" b="1" dirty="0">
                <a:solidFill>
                  <a:srgbClr val="FF0000"/>
                </a:solidFill>
              </a:rPr>
              <a:t>ヶ月。</a:t>
            </a:r>
            <a:r>
              <a:rPr lang="ja-JP" altLang="en-US" sz="1600" b="1" dirty="0">
                <a:solidFill>
                  <a:prstClr val="black"/>
                </a:solidFill>
              </a:rPr>
              <a:t>今後はホスピスを勧めます。旅行でもしたら良いと思う。」</a:t>
            </a:r>
            <a:endParaRPr lang="ja-JP" altLang="en-US" sz="1600" dirty="0">
              <a:solidFill>
                <a:srgbClr val="292934"/>
              </a:solidFill>
            </a:endParaRPr>
          </a:p>
        </p:txBody>
      </p:sp>
      <p:sp>
        <p:nvSpPr>
          <p:cNvPr id="9" name="AutoShape 5"/>
          <p:cNvSpPr>
            <a:spLocks noChangeArrowheads="1"/>
          </p:cNvSpPr>
          <p:nvPr/>
        </p:nvSpPr>
        <p:spPr bwMode="auto">
          <a:xfrm>
            <a:off x="1421733" y="3913200"/>
            <a:ext cx="4423065" cy="2964712"/>
          </a:xfrm>
          <a:prstGeom prst="wedgeRoundRectCallout">
            <a:avLst>
              <a:gd name="adj1" fmla="val 54501"/>
              <a:gd name="adj2" fmla="val -50474"/>
              <a:gd name="adj3" fmla="val 16667"/>
            </a:avLst>
          </a:prstGeom>
          <a:solidFill>
            <a:schemeClr val="tx1">
              <a:lumMod val="25000"/>
              <a:lumOff val="75000"/>
            </a:schemeClr>
          </a:solidFill>
          <a:ln w="9525">
            <a:solidFill>
              <a:schemeClr val="tx1"/>
            </a:solidFill>
            <a:miter lim="800000"/>
            <a:headEnd/>
            <a:tailEnd/>
          </a:ln>
        </p:spPr>
        <p:txBody>
          <a:bodyPr/>
          <a:lstStyle/>
          <a:p>
            <a:pPr>
              <a:spcAft>
                <a:spcPts val="600"/>
              </a:spcAft>
            </a:pPr>
            <a:r>
              <a:rPr lang="ja-JP" altLang="en-US" dirty="0">
                <a:solidFill>
                  <a:srgbClr val="292934"/>
                </a:solidFill>
              </a:rPr>
              <a:t>進行がんで、抗がん剤をやっていたが、効果なく、次の治療の選択肢として</a:t>
            </a:r>
            <a:endParaRPr lang="en-US" altLang="ja-JP" dirty="0">
              <a:solidFill>
                <a:srgbClr val="292934"/>
              </a:solidFill>
            </a:endParaRPr>
          </a:p>
          <a:p>
            <a:pPr>
              <a:spcAft>
                <a:spcPts val="600"/>
              </a:spcAft>
            </a:pPr>
            <a:r>
              <a:rPr lang="en-US" altLang="ja-JP" dirty="0">
                <a:solidFill>
                  <a:srgbClr val="292934"/>
                </a:solidFill>
              </a:rPr>
              <a:t>1.</a:t>
            </a:r>
            <a:r>
              <a:rPr lang="ja-JP" altLang="en-US" dirty="0">
                <a:solidFill>
                  <a:srgbClr val="292934"/>
                </a:solidFill>
              </a:rPr>
              <a:t>抗がん剤</a:t>
            </a:r>
            <a:r>
              <a:rPr lang="en-US" altLang="ja-JP" dirty="0">
                <a:solidFill>
                  <a:srgbClr val="292934"/>
                </a:solidFill>
              </a:rPr>
              <a:t>A</a:t>
            </a:r>
            <a:r>
              <a:rPr lang="ja-JP" altLang="en-US" dirty="0">
                <a:solidFill>
                  <a:srgbClr val="292934"/>
                </a:solidFill>
              </a:rPr>
              <a:t>（効果</a:t>
            </a:r>
            <a:r>
              <a:rPr lang="en-US" altLang="ja-JP" dirty="0">
                <a:solidFill>
                  <a:srgbClr val="292934"/>
                </a:solidFill>
              </a:rPr>
              <a:t>20</a:t>
            </a:r>
            <a:r>
              <a:rPr lang="ja-JP" altLang="en-US" dirty="0">
                <a:solidFill>
                  <a:srgbClr val="292934"/>
                </a:solidFill>
              </a:rPr>
              <a:t>％）</a:t>
            </a:r>
            <a:endParaRPr lang="en-US" altLang="ja-JP" dirty="0">
              <a:solidFill>
                <a:srgbClr val="292934"/>
              </a:solidFill>
            </a:endParaRPr>
          </a:p>
          <a:p>
            <a:pPr>
              <a:spcAft>
                <a:spcPts val="600"/>
              </a:spcAft>
            </a:pPr>
            <a:r>
              <a:rPr lang="en-US" altLang="ja-JP" dirty="0">
                <a:solidFill>
                  <a:srgbClr val="292934"/>
                </a:solidFill>
              </a:rPr>
              <a:t>2.</a:t>
            </a:r>
            <a:r>
              <a:rPr lang="ja-JP" altLang="en-US" dirty="0">
                <a:solidFill>
                  <a:srgbClr val="292934"/>
                </a:solidFill>
              </a:rPr>
              <a:t>抗がん剤</a:t>
            </a:r>
            <a:r>
              <a:rPr lang="en-US" altLang="ja-JP" dirty="0">
                <a:solidFill>
                  <a:srgbClr val="292934"/>
                </a:solidFill>
              </a:rPr>
              <a:t>B</a:t>
            </a:r>
            <a:r>
              <a:rPr lang="ja-JP" altLang="en-US" dirty="0">
                <a:solidFill>
                  <a:srgbClr val="292934"/>
                </a:solidFill>
              </a:rPr>
              <a:t>（効果</a:t>
            </a:r>
            <a:r>
              <a:rPr lang="en-US" altLang="ja-JP" dirty="0">
                <a:solidFill>
                  <a:srgbClr val="292934"/>
                </a:solidFill>
              </a:rPr>
              <a:t>30</a:t>
            </a:r>
            <a:r>
              <a:rPr lang="ja-JP" altLang="en-US" dirty="0">
                <a:solidFill>
                  <a:srgbClr val="292934"/>
                </a:solidFill>
              </a:rPr>
              <a:t>％だが副作用強い）</a:t>
            </a:r>
            <a:endParaRPr lang="en-US" altLang="ja-JP" dirty="0">
              <a:solidFill>
                <a:srgbClr val="292934"/>
              </a:solidFill>
            </a:endParaRPr>
          </a:p>
          <a:p>
            <a:pPr>
              <a:spcAft>
                <a:spcPts val="600"/>
              </a:spcAft>
            </a:pPr>
            <a:r>
              <a:rPr lang="en-US" altLang="ja-JP" dirty="0">
                <a:solidFill>
                  <a:srgbClr val="292934"/>
                </a:solidFill>
              </a:rPr>
              <a:t>3.</a:t>
            </a:r>
            <a:r>
              <a:rPr lang="ja-JP" altLang="en-US" dirty="0">
                <a:solidFill>
                  <a:srgbClr val="292934"/>
                </a:solidFill>
              </a:rPr>
              <a:t>緩和ケア</a:t>
            </a:r>
            <a:endParaRPr lang="en-US" altLang="ja-JP" dirty="0">
              <a:solidFill>
                <a:srgbClr val="292934"/>
              </a:solidFill>
            </a:endParaRPr>
          </a:p>
          <a:p>
            <a:pPr>
              <a:spcAft>
                <a:spcPts val="600"/>
              </a:spcAft>
            </a:pPr>
            <a:r>
              <a:rPr lang="ja-JP" altLang="en-US" dirty="0">
                <a:solidFill>
                  <a:srgbClr val="292934"/>
                </a:solidFill>
              </a:rPr>
              <a:t>どれにするか、次までに決めてきてください、と言われた。</a:t>
            </a:r>
            <a:endParaRPr lang="en-US" altLang="ja-JP" dirty="0">
              <a:solidFill>
                <a:srgbClr val="292934"/>
              </a:solidFill>
            </a:endParaRPr>
          </a:p>
          <a:p>
            <a:pPr>
              <a:lnSpc>
                <a:spcPct val="90000"/>
              </a:lnSpc>
            </a:pPr>
            <a:endParaRPr lang="ja-JP" altLang="en-US" dirty="0">
              <a:solidFill>
                <a:srgbClr val="292934"/>
              </a:solidFill>
            </a:endParaRPr>
          </a:p>
        </p:txBody>
      </p:sp>
      <p:sp>
        <p:nvSpPr>
          <p:cNvPr id="4" name="角丸四角形 3"/>
          <p:cNvSpPr/>
          <p:nvPr/>
        </p:nvSpPr>
        <p:spPr>
          <a:xfrm>
            <a:off x="4573071" y="5864774"/>
            <a:ext cx="5358176" cy="85133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自己責任押し付け型（松竹梅型）</a:t>
            </a:r>
            <a:endParaRPr lang="en-US" altLang="ja-JP" sz="2400" dirty="0">
              <a:solidFill>
                <a:prstClr val="white"/>
              </a:solidFill>
            </a:endParaRPr>
          </a:p>
          <a:p>
            <a:pPr algn="ctr"/>
            <a:r>
              <a:rPr lang="ja-JP" altLang="en-US" sz="2400" dirty="0">
                <a:solidFill>
                  <a:prstClr val="white"/>
                </a:solidFill>
              </a:rPr>
              <a:t>インフォームド・コンセント</a:t>
            </a:r>
          </a:p>
        </p:txBody>
      </p:sp>
      <p:sp>
        <p:nvSpPr>
          <p:cNvPr id="10" name="角丸四角形 9"/>
          <p:cNvSpPr/>
          <p:nvPr/>
        </p:nvSpPr>
        <p:spPr>
          <a:xfrm>
            <a:off x="6851906" y="3830036"/>
            <a:ext cx="4325249" cy="85133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見放し型</a:t>
            </a:r>
            <a:endParaRPr lang="en-US" altLang="ja-JP" sz="2400" dirty="0">
              <a:solidFill>
                <a:prstClr val="white"/>
              </a:solidFill>
            </a:endParaRPr>
          </a:p>
          <a:p>
            <a:pPr algn="ctr"/>
            <a:r>
              <a:rPr lang="ja-JP" altLang="en-US" sz="2400" dirty="0">
                <a:solidFill>
                  <a:prstClr val="white"/>
                </a:solidFill>
              </a:rPr>
              <a:t>インフォームド・コンセント</a:t>
            </a:r>
          </a:p>
        </p:txBody>
      </p:sp>
      <p:sp>
        <p:nvSpPr>
          <p:cNvPr id="11" name="角丸四角形 10"/>
          <p:cNvSpPr/>
          <p:nvPr/>
        </p:nvSpPr>
        <p:spPr>
          <a:xfrm>
            <a:off x="1002003" y="3061863"/>
            <a:ext cx="4325249" cy="85133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prstClr val="white"/>
                </a:solidFill>
              </a:rPr>
              <a:t>脅迫型</a:t>
            </a:r>
            <a:endParaRPr lang="en-US" altLang="ja-JP" sz="2400" dirty="0">
              <a:solidFill>
                <a:prstClr val="white"/>
              </a:solidFill>
            </a:endParaRPr>
          </a:p>
          <a:p>
            <a:pPr algn="ctr"/>
            <a:r>
              <a:rPr lang="ja-JP" altLang="en-US" sz="2400" dirty="0">
                <a:solidFill>
                  <a:prstClr val="white"/>
                </a:solidFill>
              </a:rPr>
              <a:t>インフォームド・コンセント</a:t>
            </a:r>
          </a:p>
        </p:txBody>
      </p:sp>
    </p:spTree>
    <p:extLst>
      <p:ext uri="{BB962C8B-B14F-4D97-AF65-F5344CB8AC3E}">
        <p14:creationId xmlns:p14="http://schemas.microsoft.com/office/powerpoint/2010/main" val="2060439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8242"/>
                                        </p:tgtEl>
                                        <p:attrNameLst>
                                          <p:attrName>style.visibility</p:attrName>
                                        </p:attrNameLst>
                                      </p:cBhvr>
                                      <p:to>
                                        <p:strVal val="visible"/>
                                      </p:to>
                                    </p:set>
                                    <p:animEffect transition="in" filter="fade">
                                      <p:cBhvr>
                                        <p:cTn id="17" dur="500"/>
                                        <p:tgtEl>
                                          <p:spTgt spid="1382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8242" grpId="0" animBg="1"/>
      <p:bldP spid="9" grpId="0" animBg="1"/>
      <p:bldP spid="4"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505577" y="-29629"/>
            <a:ext cx="8166021" cy="1143000"/>
          </a:xfrm>
        </p:spPr>
        <p:txBody>
          <a:bodyPr>
            <a:normAutofit/>
          </a:bodyPr>
          <a:lstStyle/>
          <a:p>
            <a:pPr>
              <a:defRPr/>
            </a:pPr>
            <a:r>
              <a:rPr kumimoji="0" lang="ja-JP" altLang="en-US" sz="4000" dirty="0"/>
              <a:t>意思決定の時代的変化</a:t>
            </a:r>
            <a:endParaRPr kumimoji="0" lang="en-US" altLang="ja-JP" sz="4000" dirty="0"/>
          </a:p>
        </p:txBody>
      </p:sp>
      <p:grpSp>
        <p:nvGrpSpPr>
          <p:cNvPr id="6" name="グループ化 119">
            <a:extLst>
              <a:ext uri="{FF2B5EF4-FFF2-40B4-BE49-F238E27FC236}">
                <a16:creationId xmlns:a16="http://schemas.microsoft.com/office/drawing/2014/main" id="{CD6373D8-E9DD-4914-8C6C-A8CEED9149D6}"/>
              </a:ext>
            </a:extLst>
          </p:cNvPr>
          <p:cNvGrpSpPr/>
          <p:nvPr/>
        </p:nvGrpSpPr>
        <p:grpSpPr>
          <a:xfrm>
            <a:off x="1476473" y="1164265"/>
            <a:ext cx="2662296" cy="4466645"/>
            <a:chOff x="428624" y="1550988"/>
            <a:chExt cx="3257551" cy="4926012"/>
          </a:xfrm>
        </p:grpSpPr>
        <p:sp>
          <p:nvSpPr>
            <p:cNvPr id="7" name="AutoShape 7">
              <a:extLst>
                <a:ext uri="{FF2B5EF4-FFF2-40B4-BE49-F238E27FC236}">
                  <a16:creationId xmlns:a16="http://schemas.microsoft.com/office/drawing/2014/main" id="{10540B79-77E2-44D6-A670-CD1C8D77E96A}"/>
                </a:ext>
              </a:extLst>
            </p:cNvPr>
            <p:cNvSpPr>
              <a:spLocks noChangeArrowheads="1"/>
            </p:cNvSpPr>
            <p:nvPr/>
          </p:nvSpPr>
          <p:spPr bwMode="auto">
            <a:xfrm>
              <a:off x="428624" y="1550988"/>
              <a:ext cx="3257550" cy="852486"/>
            </a:xfrm>
            <a:custGeom>
              <a:avLst/>
              <a:gdLst>
                <a:gd name="connsiteX0" fmla="*/ 0 w 3000375"/>
                <a:gd name="connsiteY0" fmla="*/ 0 h 914400"/>
                <a:gd name="connsiteX1" fmla="*/ 500063 w 3000375"/>
                <a:gd name="connsiteY1" fmla="*/ 0 h 914400"/>
                <a:gd name="connsiteX2" fmla="*/ 500063 w 3000375"/>
                <a:gd name="connsiteY2" fmla="*/ 0 h 914400"/>
                <a:gd name="connsiteX3" fmla="*/ 1250156 w 3000375"/>
                <a:gd name="connsiteY3" fmla="*/ 0 h 914400"/>
                <a:gd name="connsiteX4" fmla="*/ 3000375 w 3000375"/>
                <a:gd name="connsiteY4" fmla="*/ 0 h 914400"/>
                <a:gd name="connsiteX5" fmla="*/ 3000375 w 3000375"/>
                <a:gd name="connsiteY5" fmla="*/ 533400 h 914400"/>
                <a:gd name="connsiteX6" fmla="*/ 3000375 w 3000375"/>
                <a:gd name="connsiteY6" fmla="*/ 533400 h 914400"/>
                <a:gd name="connsiteX7" fmla="*/ 3000375 w 3000375"/>
                <a:gd name="connsiteY7" fmla="*/ 762000 h 914400"/>
                <a:gd name="connsiteX8" fmla="*/ 3000375 w 3000375"/>
                <a:gd name="connsiteY8" fmla="*/ 914400 h 914400"/>
                <a:gd name="connsiteX9" fmla="*/ 1250156 w 3000375"/>
                <a:gd name="connsiteY9" fmla="*/ 914400 h 914400"/>
                <a:gd name="connsiteX10" fmla="*/ 1191269 w 3000375"/>
                <a:gd name="connsiteY10" fmla="*/ 1208105 h 914400"/>
                <a:gd name="connsiteX11" fmla="*/ 500063 w 3000375"/>
                <a:gd name="connsiteY11" fmla="*/ 914400 h 914400"/>
                <a:gd name="connsiteX12" fmla="*/ 0 w 3000375"/>
                <a:gd name="connsiteY12" fmla="*/ 914400 h 914400"/>
                <a:gd name="connsiteX13" fmla="*/ 0 w 3000375"/>
                <a:gd name="connsiteY13" fmla="*/ 762000 h 914400"/>
                <a:gd name="connsiteX14" fmla="*/ 0 w 3000375"/>
                <a:gd name="connsiteY14" fmla="*/ 533400 h 914400"/>
                <a:gd name="connsiteX15" fmla="*/ 0 w 3000375"/>
                <a:gd name="connsiteY15" fmla="*/ 533400 h 914400"/>
                <a:gd name="connsiteX16" fmla="*/ 0 w 3000375"/>
                <a:gd name="connsiteY1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375" h="914400">
                  <a:moveTo>
                    <a:pt x="0" y="0"/>
                  </a:moveTo>
                  <a:lnTo>
                    <a:pt x="500063" y="0"/>
                  </a:lnTo>
                  <a:lnTo>
                    <a:pt x="500063" y="0"/>
                  </a:lnTo>
                  <a:lnTo>
                    <a:pt x="1250156" y="0"/>
                  </a:lnTo>
                  <a:lnTo>
                    <a:pt x="3000375" y="0"/>
                  </a:lnTo>
                  <a:lnTo>
                    <a:pt x="3000375" y="533400"/>
                  </a:lnTo>
                  <a:lnTo>
                    <a:pt x="3000375" y="533400"/>
                  </a:lnTo>
                  <a:lnTo>
                    <a:pt x="3000375" y="762000"/>
                  </a:lnTo>
                  <a:lnTo>
                    <a:pt x="3000375" y="914400"/>
                  </a:lnTo>
                  <a:lnTo>
                    <a:pt x="1250156" y="914400"/>
                  </a:lnTo>
                  <a:lnTo>
                    <a:pt x="1191269" y="1208105"/>
                  </a:lnTo>
                  <a:lnTo>
                    <a:pt x="500063" y="914400"/>
                  </a:lnTo>
                  <a:lnTo>
                    <a:pt x="0" y="914400"/>
                  </a:lnTo>
                  <a:lnTo>
                    <a:pt x="0" y="762000"/>
                  </a:lnTo>
                  <a:lnTo>
                    <a:pt x="0" y="533400"/>
                  </a:lnTo>
                  <a:lnTo>
                    <a:pt x="0" y="533400"/>
                  </a:lnTo>
                  <a:lnTo>
                    <a:pt x="0" y="0"/>
                  </a:lnTo>
                  <a:close/>
                </a:path>
              </a:pathLst>
            </a:custGeom>
            <a:solidFill>
              <a:srgbClr val="00FFFF"/>
            </a:solidFill>
            <a:ln w="12700">
              <a:solidFill>
                <a:schemeClr val="bg1"/>
              </a:solidFill>
              <a:miter lim="800000"/>
              <a:headEnd type="none" w="sm" len="sm"/>
              <a:tailEnd type="none" w="sm" len="sm"/>
            </a:ln>
          </p:spPr>
          <p:txBody>
            <a:bodyPr/>
            <a:lstStyle/>
            <a:p>
              <a:pPr algn="ctr">
                <a:defRPr/>
              </a:pPr>
              <a:r>
                <a:rPr lang="ja-JP" altLang="en-US" sz="2400" dirty="0">
                  <a:solidFill>
                    <a:srgbClr val="000000"/>
                  </a:solidFill>
                  <a:latin typeface="HG丸ｺﾞｼｯｸM-PRO" panose="020F0600000000000000" pitchFamily="50" charset="-128"/>
                  <a:ea typeface="HG丸ｺﾞｼｯｸM-PRO" panose="020F0600000000000000" pitchFamily="50" charset="-128"/>
                </a:rPr>
                <a:t>医師が情報を持ち、医師が決める</a:t>
              </a:r>
            </a:p>
          </p:txBody>
        </p:sp>
        <p:sp>
          <p:nvSpPr>
            <p:cNvPr id="8" name="Oval 10">
              <a:extLst>
                <a:ext uri="{FF2B5EF4-FFF2-40B4-BE49-F238E27FC236}">
                  <a16:creationId xmlns:a16="http://schemas.microsoft.com/office/drawing/2014/main" id="{CDC196AB-6371-4803-A131-CC5B8175C4AA}"/>
                </a:ext>
              </a:extLst>
            </p:cNvPr>
            <p:cNvSpPr>
              <a:spLocks noChangeArrowheads="1"/>
            </p:cNvSpPr>
            <p:nvPr/>
          </p:nvSpPr>
          <p:spPr bwMode="auto">
            <a:xfrm>
              <a:off x="600075" y="5638800"/>
              <a:ext cx="3086100" cy="838200"/>
            </a:xfrm>
            <a:custGeom>
              <a:avLst/>
              <a:gdLst>
                <a:gd name="connsiteX0" fmla="*/ 0 w 3086100"/>
                <a:gd name="connsiteY0" fmla="*/ 419100 h 838200"/>
                <a:gd name="connsiteX1" fmla="*/ 1138604 w 3086100"/>
                <a:gd name="connsiteY1" fmla="*/ 14654 h 838200"/>
                <a:gd name="connsiteX2" fmla="*/ 1543051 w 3086100"/>
                <a:gd name="connsiteY2" fmla="*/ 2 h 838200"/>
                <a:gd name="connsiteX3" fmla="*/ 1947499 w 3086100"/>
                <a:gd name="connsiteY3" fmla="*/ 14655 h 838200"/>
                <a:gd name="connsiteX4" fmla="*/ 3086100 w 3086100"/>
                <a:gd name="connsiteY4" fmla="*/ 419105 h 838200"/>
                <a:gd name="connsiteX5" fmla="*/ 1947497 w 3086100"/>
                <a:gd name="connsiteY5" fmla="*/ 823553 h 838200"/>
                <a:gd name="connsiteX6" fmla="*/ 1543049 w 3086100"/>
                <a:gd name="connsiteY6" fmla="*/ 838205 h 838200"/>
                <a:gd name="connsiteX7" fmla="*/ 1138601 w 3086100"/>
                <a:gd name="connsiteY7" fmla="*/ 823552 h 838200"/>
                <a:gd name="connsiteX8" fmla="*/ -1 w 3086100"/>
                <a:gd name="connsiteY8" fmla="*/ 419103 h 838200"/>
                <a:gd name="connsiteX9" fmla="*/ 0 w 3086100"/>
                <a:gd name="connsiteY9" fmla="*/ 4191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6100" h="838200">
                  <a:moveTo>
                    <a:pt x="0" y="419100"/>
                  </a:moveTo>
                  <a:cubicBezTo>
                    <a:pt x="3" y="229944"/>
                    <a:pt x="466515" y="64234"/>
                    <a:pt x="1138604" y="14654"/>
                  </a:cubicBezTo>
                  <a:cubicBezTo>
                    <a:pt x="1270437" y="4929"/>
                    <a:pt x="1406442" y="2"/>
                    <a:pt x="1543051" y="2"/>
                  </a:cubicBezTo>
                  <a:cubicBezTo>
                    <a:pt x="1679661" y="2"/>
                    <a:pt x="1815666" y="4929"/>
                    <a:pt x="1947499" y="14655"/>
                  </a:cubicBezTo>
                  <a:cubicBezTo>
                    <a:pt x="2619592" y="64235"/>
                    <a:pt x="3086105" y="229948"/>
                    <a:pt x="3086100" y="419105"/>
                  </a:cubicBezTo>
                  <a:cubicBezTo>
                    <a:pt x="3086100" y="608261"/>
                    <a:pt x="2619588" y="773973"/>
                    <a:pt x="1947497" y="823553"/>
                  </a:cubicBezTo>
                  <a:cubicBezTo>
                    <a:pt x="1815664" y="833278"/>
                    <a:pt x="1679659" y="838205"/>
                    <a:pt x="1543049" y="838205"/>
                  </a:cubicBezTo>
                  <a:cubicBezTo>
                    <a:pt x="1406439" y="838205"/>
                    <a:pt x="1270435" y="833278"/>
                    <a:pt x="1138601" y="823552"/>
                  </a:cubicBezTo>
                  <a:cubicBezTo>
                    <a:pt x="466509" y="773972"/>
                    <a:pt x="-4" y="608260"/>
                    <a:pt x="-1" y="419103"/>
                  </a:cubicBezTo>
                  <a:cubicBezTo>
                    <a:pt x="-1" y="419102"/>
                    <a:pt x="0" y="419101"/>
                    <a:pt x="0" y="419100"/>
                  </a:cubicBezTo>
                  <a:close/>
                </a:path>
              </a:pathLst>
            </a:custGeom>
            <a:solidFill>
              <a:srgbClr val="99CCFF"/>
            </a:solidFill>
            <a:ln w="12700">
              <a:solidFill>
                <a:schemeClr val="bg1"/>
              </a:solidFill>
              <a:round/>
              <a:headEnd type="none" w="sm" len="sm"/>
              <a:tailEnd type="none" w="sm" len="sm"/>
            </a:ln>
          </p:spPr>
          <p:txBody>
            <a:bodyPr wrap="none" anchor="ctr"/>
            <a:lstStyle/>
            <a:p>
              <a:pPr algn="ctr">
                <a:defRPr/>
              </a:pPr>
              <a:r>
                <a:rPr lang="ja-JP" altLang="en-US" sz="2400" dirty="0">
                  <a:solidFill>
                    <a:srgbClr val="000000"/>
                  </a:solidFill>
                  <a:latin typeface="HG丸ｺﾞｼｯｸM-PRO" panose="020F0600000000000000" pitchFamily="50" charset="-128"/>
                  <a:ea typeface="HG丸ｺﾞｼｯｸM-PRO" panose="020F0600000000000000" pitchFamily="50" charset="-128"/>
                </a:rPr>
                <a:t>オレが決める型</a:t>
              </a:r>
            </a:p>
          </p:txBody>
        </p:sp>
        <p:grpSp>
          <p:nvGrpSpPr>
            <p:cNvPr id="9" name="Group 4">
              <a:extLst>
                <a:ext uri="{FF2B5EF4-FFF2-40B4-BE49-F238E27FC236}">
                  <a16:creationId xmlns:a16="http://schemas.microsoft.com/office/drawing/2014/main" id="{FB1023D1-75D7-4DD5-8934-824CDBD3AB45}"/>
                </a:ext>
              </a:extLst>
            </p:cNvPr>
            <p:cNvGrpSpPr>
              <a:grpSpLocks noChangeAspect="1"/>
            </p:cNvGrpSpPr>
            <p:nvPr/>
          </p:nvGrpSpPr>
          <p:grpSpPr bwMode="auto">
            <a:xfrm>
              <a:off x="1660525" y="2584450"/>
              <a:ext cx="1352550" cy="3200400"/>
              <a:chOff x="1046" y="1628"/>
              <a:chExt cx="852" cy="2016"/>
            </a:xfrm>
          </p:grpSpPr>
          <p:sp>
            <p:nvSpPr>
              <p:cNvPr id="10" name="AutoShape 3">
                <a:extLst>
                  <a:ext uri="{FF2B5EF4-FFF2-40B4-BE49-F238E27FC236}">
                    <a16:creationId xmlns:a16="http://schemas.microsoft.com/office/drawing/2014/main" id="{EB609A2C-1EDD-45EC-A447-78A651856F69}"/>
                  </a:ext>
                </a:extLst>
              </p:cNvPr>
              <p:cNvSpPr>
                <a:spLocks noChangeAspect="1" noChangeArrowheads="1" noTextEdit="1"/>
              </p:cNvSpPr>
              <p:nvPr/>
            </p:nvSpPr>
            <p:spPr bwMode="auto">
              <a:xfrm>
                <a:off x="1046" y="1628"/>
                <a:ext cx="852" cy="2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Segoe UI"/>
                  <a:ea typeface="メイリオ"/>
                </a:endParaRPr>
              </a:p>
            </p:txBody>
          </p:sp>
          <p:sp>
            <p:nvSpPr>
              <p:cNvPr id="11" name="Freeform 5">
                <a:extLst>
                  <a:ext uri="{FF2B5EF4-FFF2-40B4-BE49-F238E27FC236}">
                    <a16:creationId xmlns:a16="http://schemas.microsoft.com/office/drawing/2014/main" id="{D020C4CE-481C-4ADA-BF8D-2365908D4E7F}"/>
                  </a:ext>
                </a:extLst>
              </p:cNvPr>
              <p:cNvSpPr>
                <a:spLocks/>
              </p:cNvSpPr>
              <p:nvPr/>
            </p:nvSpPr>
            <p:spPr bwMode="auto">
              <a:xfrm>
                <a:off x="1080" y="2007"/>
                <a:ext cx="795" cy="1164"/>
              </a:xfrm>
              <a:custGeom>
                <a:avLst/>
                <a:gdLst/>
                <a:ahLst/>
                <a:cxnLst>
                  <a:cxn ang="0">
                    <a:pos x="1631" y="30"/>
                  </a:cxn>
                  <a:cxn ang="0">
                    <a:pos x="1677" y="52"/>
                  </a:cxn>
                  <a:cxn ang="0">
                    <a:pos x="1708" y="102"/>
                  </a:cxn>
                  <a:cxn ang="0">
                    <a:pos x="2098" y="277"/>
                  </a:cxn>
                  <a:cxn ang="0">
                    <a:pos x="2160" y="291"/>
                  </a:cxn>
                  <a:cxn ang="0">
                    <a:pos x="2220" y="361"/>
                  </a:cxn>
                  <a:cxn ang="0">
                    <a:pos x="2259" y="436"/>
                  </a:cxn>
                  <a:cxn ang="0">
                    <a:pos x="2290" y="541"/>
                  </a:cxn>
                  <a:cxn ang="0">
                    <a:pos x="2320" y="714"/>
                  </a:cxn>
                  <a:cxn ang="0">
                    <a:pos x="2328" y="922"/>
                  </a:cxn>
                  <a:cxn ang="0">
                    <a:pos x="2386" y="2055"/>
                  </a:cxn>
                  <a:cxn ang="0">
                    <a:pos x="2361" y="2077"/>
                  </a:cxn>
                  <a:cxn ang="0">
                    <a:pos x="2302" y="2103"/>
                  </a:cxn>
                  <a:cxn ang="0">
                    <a:pos x="2198" y="2124"/>
                  </a:cxn>
                  <a:cxn ang="0">
                    <a:pos x="2125" y="2374"/>
                  </a:cxn>
                  <a:cxn ang="0">
                    <a:pos x="2139" y="3363"/>
                  </a:cxn>
                  <a:cxn ang="0">
                    <a:pos x="2059" y="3388"/>
                  </a:cxn>
                  <a:cxn ang="0">
                    <a:pos x="1867" y="3427"/>
                  </a:cxn>
                  <a:cxn ang="0">
                    <a:pos x="1460" y="3472"/>
                  </a:cxn>
                  <a:cxn ang="0">
                    <a:pos x="1164" y="3468"/>
                  </a:cxn>
                  <a:cxn ang="0">
                    <a:pos x="922" y="3436"/>
                  </a:cxn>
                  <a:cxn ang="0">
                    <a:pos x="721" y="3398"/>
                  </a:cxn>
                  <a:cxn ang="0">
                    <a:pos x="554" y="3347"/>
                  </a:cxn>
                  <a:cxn ang="0">
                    <a:pos x="604" y="2316"/>
                  </a:cxn>
                  <a:cxn ang="0">
                    <a:pos x="623" y="2008"/>
                  </a:cxn>
                  <a:cxn ang="0">
                    <a:pos x="654" y="1358"/>
                  </a:cxn>
                  <a:cxn ang="0">
                    <a:pos x="600" y="1424"/>
                  </a:cxn>
                  <a:cxn ang="0">
                    <a:pos x="531" y="1473"/>
                  </a:cxn>
                  <a:cxn ang="0">
                    <a:pos x="435" y="1501"/>
                  </a:cxn>
                  <a:cxn ang="0">
                    <a:pos x="339" y="1484"/>
                  </a:cxn>
                  <a:cxn ang="0">
                    <a:pos x="270" y="1430"/>
                  </a:cxn>
                  <a:cxn ang="0">
                    <a:pos x="230" y="1374"/>
                  </a:cxn>
                  <a:cxn ang="0">
                    <a:pos x="97" y="992"/>
                  </a:cxn>
                  <a:cxn ang="0">
                    <a:pos x="196" y="504"/>
                  </a:cxn>
                  <a:cxn ang="0">
                    <a:pos x="819" y="200"/>
                  </a:cxn>
                  <a:cxn ang="0">
                    <a:pos x="1015" y="109"/>
                  </a:cxn>
                  <a:cxn ang="0">
                    <a:pos x="1025" y="74"/>
                  </a:cxn>
                  <a:cxn ang="0">
                    <a:pos x="1061" y="36"/>
                  </a:cxn>
                  <a:cxn ang="0">
                    <a:pos x="1138" y="8"/>
                  </a:cxn>
                  <a:cxn ang="0">
                    <a:pos x="1267" y="0"/>
                  </a:cxn>
                  <a:cxn ang="0">
                    <a:pos x="1587" y="13"/>
                  </a:cxn>
                </a:cxnLst>
                <a:rect l="0" t="0" r="r" b="b"/>
                <a:pathLst>
                  <a:path w="2386" h="3490">
                    <a:moveTo>
                      <a:pt x="1587" y="13"/>
                    </a:moveTo>
                    <a:lnTo>
                      <a:pt x="1631" y="30"/>
                    </a:lnTo>
                    <a:lnTo>
                      <a:pt x="1666" y="46"/>
                    </a:lnTo>
                    <a:lnTo>
                      <a:pt x="1677" y="52"/>
                    </a:lnTo>
                    <a:lnTo>
                      <a:pt x="1688" y="63"/>
                    </a:lnTo>
                    <a:lnTo>
                      <a:pt x="1708" y="102"/>
                    </a:lnTo>
                    <a:lnTo>
                      <a:pt x="1717" y="123"/>
                    </a:lnTo>
                    <a:lnTo>
                      <a:pt x="2098" y="277"/>
                    </a:lnTo>
                    <a:lnTo>
                      <a:pt x="2122" y="280"/>
                    </a:lnTo>
                    <a:lnTo>
                      <a:pt x="2160" y="291"/>
                    </a:lnTo>
                    <a:lnTo>
                      <a:pt x="2184" y="312"/>
                    </a:lnTo>
                    <a:lnTo>
                      <a:pt x="2220" y="361"/>
                    </a:lnTo>
                    <a:lnTo>
                      <a:pt x="2241" y="396"/>
                    </a:lnTo>
                    <a:lnTo>
                      <a:pt x="2259" y="436"/>
                    </a:lnTo>
                    <a:lnTo>
                      <a:pt x="2276" y="485"/>
                    </a:lnTo>
                    <a:lnTo>
                      <a:pt x="2290" y="541"/>
                    </a:lnTo>
                    <a:lnTo>
                      <a:pt x="2309" y="638"/>
                    </a:lnTo>
                    <a:lnTo>
                      <a:pt x="2320" y="714"/>
                    </a:lnTo>
                    <a:lnTo>
                      <a:pt x="2325" y="798"/>
                    </a:lnTo>
                    <a:lnTo>
                      <a:pt x="2328" y="922"/>
                    </a:lnTo>
                    <a:lnTo>
                      <a:pt x="2359" y="1450"/>
                    </a:lnTo>
                    <a:lnTo>
                      <a:pt x="2386" y="2055"/>
                    </a:lnTo>
                    <a:lnTo>
                      <a:pt x="2375" y="2066"/>
                    </a:lnTo>
                    <a:lnTo>
                      <a:pt x="2361" y="2077"/>
                    </a:lnTo>
                    <a:lnTo>
                      <a:pt x="2336" y="2090"/>
                    </a:lnTo>
                    <a:lnTo>
                      <a:pt x="2302" y="2103"/>
                    </a:lnTo>
                    <a:lnTo>
                      <a:pt x="2257" y="2115"/>
                    </a:lnTo>
                    <a:lnTo>
                      <a:pt x="2198" y="2124"/>
                    </a:lnTo>
                    <a:lnTo>
                      <a:pt x="2125" y="2129"/>
                    </a:lnTo>
                    <a:lnTo>
                      <a:pt x="2125" y="2374"/>
                    </a:lnTo>
                    <a:lnTo>
                      <a:pt x="2175" y="3347"/>
                    </a:lnTo>
                    <a:lnTo>
                      <a:pt x="2139" y="3363"/>
                    </a:lnTo>
                    <a:lnTo>
                      <a:pt x="2085" y="3381"/>
                    </a:lnTo>
                    <a:lnTo>
                      <a:pt x="2059" y="3388"/>
                    </a:lnTo>
                    <a:lnTo>
                      <a:pt x="1996" y="3403"/>
                    </a:lnTo>
                    <a:lnTo>
                      <a:pt x="1867" y="3427"/>
                    </a:lnTo>
                    <a:lnTo>
                      <a:pt x="1691" y="3450"/>
                    </a:lnTo>
                    <a:lnTo>
                      <a:pt x="1460" y="3472"/>
                    </a:lnTo>
                    <a:lnTo>
                      <a:pt x="1169" y="3490"/>
                    </a:lnTo>
                    <a:lnTo>
                      <a:pt x="1164" y="3468"/>
                    </a:lnTo>
                    <a:lnTo>
                      <a:pt x="1093" y="3460"/>
                    </a:lnTo>
                    <a:lnTo>
                      <a:pt x="922" y="3436"/>
                    </a:lnTo>
                    <a:lnTo>
                      <a:pt x="821" y="3419"/>
                    </a:lnTo>
                    <a:lnTo>
                      <a:pt x="721" y="3398"/>
                    </a:lnTo>
                    <a:lnTo>
                      <a:pt x="628" y="3374"/>
                    </a:lnTo>
                    <a:lnTo>
                      <a:pt x="554" y="3347"/>
                    </a:lnTo>
                    <a:lnTo>
                      <a:pt x="593" y="2506"/>
                    </a:lnTo>
                    <a:lnTo>
                      <a:pt x="604" y="2316"/>
                    </a:lnTo>
                    <a:lnTo>
                      <a:pt x="593" y="2048"/>
                    </a:lnTo>
                    <a:lnTo>
                      <a:pt x="623" y="2008"/>
                    </a:lnTo>
                    <a:lnTo>
                      <a:pt x="631" y="1689"/>
                    </a:lnTo>
                    <a:lnTo>
                      <a:pt x="654" y="1358"/>
                    </a:lnTo>
                    <a:lnTo>
                      <a:pt x="640" y="1378"/>
                    </a:lnTo>
                    <a:lnTo>
                      <a:pt x="600" y="1424"/>
                    </a:lnTo>
                    <a:lnTo>
                      <a:pt x="569" y="1450"/>
                    </a:lnTo>
                    <a:lnTo>
                      <a:pt x="531" y="1473"/>
                    </a:lnTo>
                    <a:lnTo>
                      <a:pt x="487" y="1492"/>
                    </a:lnTo>
                    <a:lnTo>
                      <a:pt x="435" y="1501"/>
                    </a:lnTo>
                    <a:lnTo>
                      <a:pt x="383" y="1499"/>
                    </a:lnTo>
                    <a:lnTo>
                      <a:pt x="339" y="1484"/>
                    </a:lnTo>
                    <a:lnTo>
                      <a:pt x="301" y="1459"/>
                    </a:lnTo>
                    <a:lnTo>
                      <a:pt x="270" y="1430"/>
                    </a:lnTo>
                    <a:lnTo>
                      <a:pt x="247" y="1400"/>
                    </a:lnTo>
                    <a:lnTo>
                      <a:pt x="230" y="1374"/>
                    </a:lnTo>
                    <a:lnTo>
                      <a:pt x="216" y="1347"/>
                    </a:lnTo>
                    <a:lnTo>
                      <a:pt x="97" y="992"/>
                    </a:lnTo>
                    <a:lnTo>
                      <a:pt x="0" y="559"/>
                    </a:lnTo>
                    <a:lnTo>
                      <a:pt x="196" y="504"/>
                    </a:lnTo>
                    <a:lnTo>
                      <a:pt x="531" y="445"/>
                    </a:lnTo>
                    <a:lnTo>
                      <a:pt x="819" y="200"/>
                    </a:lnTo>
                    <a:lnTo>
                      <a:pt x="1015" y="123"/>
                    </a:lnTo>
                    <a:lnTo>
                      <a:pt x="1015" y="109"/>
                    </a:lnTo>
                    <a:lnTo>
                      <a:pt x="1017" y="92"/>
                    </a:lnTo>
                    <a:lnTo>
                      <a:pt x="1025" y="74"/>
                    </a:lnTo>
                    <a:lnTo>
                      <a:pt x="1038" y="55"/>
                    </a:lnTo>
                    <a:lnTo>
                      <a:pt x="1061" y="36"/>
                    </a:lnTo>
                    <a:lnTo>
                      <a:pt x="1093" y="19"/>
                    </a:lnTo>
                    <a:lnTo>
                      <a:pt x="1138" y="8"/>
                    </a:lnTo>
                    <a:lnTo>
                      <a:pt x="1197" y="2"/>
                    </a:lnTo>
                    <a:lnTo>
                      <a:pt x="1267" y="0"/>
                    </a:lnTo>
                    <a:lnTo>
                      <a:pt x="1414" y="3"/>
                    </a:lnTo>
                    <a:lnTo>
                      <a:pt x="1587"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2" name="Freeform 6">
                <a:extLst>
                  <a:ext uri="{FF2B5EF4-FFF2-40B4-BE49-F238E27FC236}">
                    <a16:creationId xmlns:a16="http://schemas.microsoft.com/office/drawing/2014/main" id="{817737C7-0060-43AC-9F72-C55DD323F3D5}"/>
                  </a:ext>
                </a:extLst>
              </p:cNvPr>
              <p:cNvSpPr>
                <a:spLocks/>
              </p:cNvSpPr>
              <p:nvPr/>
            </p:nvSpPr>
            <p:spPr bwMode="auto">
              <a:xfrm>
                <a:off x="1790" y="2701"/>
                <a:ext cx="77" cy="34"/>
              </a:xfrm>
              <a:custGeom>
                <a:avLst/>
                <a:gdLst/>
                <a:ahLst/>
                <a:cxnLst>
                  <a:cxn ang="0">
                    <a:pos x="0" y="102"/>
                  </a:cxn>
                  <a:cxn ang="0">
                    <a:pos x="27" y="100"/>
                  </a:cxn>
                  <a:cxn ang="0">
                    <a:pos x="90" y="94"/>
                  </a:cxn>
                  <a:cxn ang="0">
                    <a:pos x="166" y="75"/>
                  </a:cxn>
                  <a:cxn ang="0">
                    <a:pos x="202" y="61"/>
                  </a:cxn>
                  <a:cxn ang="0">
                    <a:pos x="213" y="55"/>
                  </a:cxn>
                  <a:cxn ang="0">
                    <a:pos x="231" y="42"/>
                  </a:cxn>
                  <a:cxn ang="0">
                    <a:pos x="226" y="0"/>
                  </a:cxn>
                  <a:cxn ang="0">
                    <a:pos x="137" y="26"/>
                  </a:cxn>
                  <a:cxn ang="0">
                    <a:pos x="64" y="42"/>
                  </a:cxn>
                  <a:cxn ang="0">
                    <a:pos x="36" y="47"/>
                  </a:cxn>
                  <a:cxn ang="0">
                    <a:pos x="4" y="47"/>
                  </a:cxn>
                  <a:cxn ang="0">
                    <a:pos x="0" y="102"/>
                  </a:cxn>
                </a:cxnLst>
                <a:rect l="0" t="0" r="r" b="b"/>
                <a:pathLst>
                  <a:path w="231" h="102">
                    <a:moveTo>
                      <a:pt x="0" y="102"/>
                    </a:moveTo>
                    <a:lnTo>
                      <a:pt x="27" y="100"/>
                    </a:lnTo>
                    <a:lnTo>
                      <a:pt x="90" y="94"/>
                    </a:lnTo>
                    <a:lnTo>
                      <a:pt x="166" y="75"/>
                    </a:lnTo>
                    <a:lnTo>
                      <a:pt x="202" y="61"/>
                    </a:lnTo>
                    <a:lnTo>
                      <a:pt x="213" y="55"/>
                    </a:lnTo>
                    <a:lnTo>
                      <a:pt x="231" y="42"/>
                    </a:lnTo>
                    <a:lnTo>
                      <a:pt x="226" y="0"/>
                    </a:lnTo>
                    <a:lnTo>
                      <a:pt x="137" y="26"/>
                    </a:lnTo>
                    <a:lnTo>
                      <a:pt x="64" y="42"/>
                    </a:lnTo>
                    <a:lnTo>
                      <a:pt x="36" y="47"/>
                    </a:lnTo>
                    <a:lnTo>
                      <a:pt x="4" y="47"/>
                    </a:lnTo>
                    <a:lnTo>
                      <a:pt x="0" y="102"/>
                    </a:lnTo>
                    <a:close/>
                  </a:path>
                </a:pathLst>
              </a:custGeom>
              <a:solidFill>
                <a:srgbClr val="CCF3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3" name="Freeform 7">
                <a:extLst>
                  <a:ext uri="{FF2B5EF4-FFF2-40B4-BE49-F238E27FC236}">
                    <a16:creationId xmlns:a16="http://schemas.microsoft.com/office/drawing/2014/main" id="{9A4F7066-9B28-4BAC-9186-D3325E640EB7}"/>
                  </a:ext>
                </a:extLst>
              </p:cNvPr>
              <p:cNvSpPr>
                <a:spLocks/>
              </p:cNvSpPr>
              <p:nvPr/>
            </p:nvSpPr>
            <p:spPr bwMode="auto">
              <a:xfrm>
                <a:off x="1787" y="2727"/>
                <a:ext cx="69" cy="148"/>
              </a:xfrm>
              <a:custGeom>
                <a:avLst/>
                <a:gdLst/>
                <a:ahLst/>
                <a:cxnLst>
                  <a:cxn ang="0">
                    <a:pos x="159" y="0"/>
                  </a:cxn>
                  <a:cxn ang="0">
                    <a:pos x="181" y="56"/>
                  </a:cxn>
                  <a:cxn ang="0">
                    <a:pos x="197" y="116"/>
                  </a:cxn>
                  <a:cxn ang="0">
                    <a:pos x="206" y="175"/>
                  </a:cxn>
                  <a:cxn ang="0">
                    <a:pos x="207" y="229"/>
                  </a:cxn>
                  <a:cxn ang="0">
                    <a:pos x="192" y="286"/>
                  </a:cxn>
                  <a:cxn ang="0">
                    <a:pos x="177" y="318"/>
                  </a:cxn>
                  <a:cxn ang="0">
                    <a:pos x="157" y="351"/>
                  </a:cxn>
                  <a:cxn ang="0">
                    <a:pos x="130" y="381"/>
                  </a:cxn>
                  <a:cxn ang="0">
                    <a:pos x="98" y="407"/>
                  </a:cxn>
                  <a:cxn ang="0">
                    <a:pos x="60" y="429"/>
                  </a:cxn>
                  <a:cxn ang="0">
                    <a:pos x="15" y="444"/>
                  </a:cxn>
                  <a:cxn ang="0">
                    <a:pos x="0" y="154"/>
                  </a:cxn>
                  <a:cxn ang="0">
                    <a:pos x="6" y="17"/>
                  </a:cxn>
                  <a:cxn ang="0">
                    <a:pos x="59" y="19"/>
                  </a:cxn>
                  <a:cxn ang="0">
                    <a:pos x="108" y="12"/>
                  </a:cxn>
                  <a:cxn ang="0">
                    <a:pos x="159" y="0"/>
                  </a:cxn>
                </a:cxnLst>
                <a:rect l="0" t="0" r="r" b="b"/>
                <a:pathLst>
                  <a:path w="207" h="444">
                    <a:moveTo>
                      <a:pt x="159" y="0"/>
                    </a:moveTo>
                    <a:lnTo>
                      <a:pt x="181" y="56"/>
                    </a:lnTo>
                    <a:lnTo>
                      <a:pt x="197" y="116"/>
                    </a:lnTo>
                    <a:lnTo>
                      <a:pt x="206" y="175"/>
                    </a:lnTo>
                    <a:lnTo>
                      <a:pt x="207" y="229"/>
                    </a:lnTo>
                    <a:lnTo>
                      <a:pt x="192" y="286"/>
                    </a:lnTo>
                    <a:lnTo>
                      <a:pt x="177" y="318"/>
                    </a:lnTo>
                    <a:lnTo>
                      <a:pt x="157" y="351"/>
                    </a:lnTo>
                    <a:lnTo>
                      <a:pt x="130" y="381"/>
                    </a:lnTo>
                    <a:lnTo>
                      <a:pt x="98" y="407"/>
                    </a:lnTo>
                    <a:lnTo>
                      <a:pt x="60" y="429"/>
                    </a:lnTo>
                    <a:lnTo>
                      <a:pt x="15" y="444"/>
                    </a:lnTo>
                    <a:lnTo>
                      <a:pt x="0" y="154"/>
                    </a:lnTo>
                    <a:lnTo>
                      <a:pt x="6" y="17"/>
                    </a:lnTo>
                    <a:lnTo>
                      <a:pt x="59" y="19"/>
                    </a:lnTo>
                    <a:lnTo>
                      <a:pt x="108" y="12"/>
                    </a:lnTo>
                    <a:lnTo>
                      <a:pt x="159" y="0"/>
                    </a:lnTo>
                    <a:close/>
                  </a:path>
                </a:pathLst>
              </a:custGeom>
              <a:solidFill>
                <a:srgbClr val="FFCC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4" name="Freeform 8">
                <a:extLst>
                  <a:ext uri="{FF2B5EF4-FFF2-40B4-BE49-F238E27FC236}">
                    <a16:creationId xmlns:a16="http://schemas.microsoft.com/office/drawing/2014/main" id="{3CCFA4ED-F6B5-47A8-9022-FB3DCBF0FBA9}"/>
                  </a:ext>
                </a:extLst>
              </p:cNvPr>
              <p:cNvSpPr>
                <a:spLocks/>
              </p:cNvSpPr>
              <p:nvPr/>
            </p:nvSpPr>
            <p:spPr bwMode="auto">
              <a:xfrm>
                <a:off x="1689" y="3566"/>
                <a:ext cx="179" cy="55"/>
              </a:xfrm>
              <a:custGeom>
                <a:avLst/>
                <a:gdLst/>
                <a:ahLst/>
                <a:cxnLst>
                  <a:cxn ang="0">
                    <a:pos x="0" y="39"/>
                  </a:cxn>
                  <a:cxn ang="0">
                    <a:pos x="58" y="80"/>
                  </a:cxn>
                  <a:cxn ang="0">
                    <a:pos x="106" y="111"/>
                  </a:cxn>
                  <a:cxn ang="0">
                    <a:pos x="147" y="134"/>
                  </a:cxn>
                  <a:cxn ang="0">
                    <a:pos x="204" y="152"/>
                  </a:cxn>
                  <a:cxn ang="0">
                    <a:pos x="275" y="165"/>
                  </a:cxn>
                  <a:cxn ang="0">
                    <a:pos x="361" y="165"/>
                  </a:cxn>
                  <a:cxn ang="0">
                    <a:pos x="410" y="159"/>
                  </a:cxn>
                  <a:cxn ang="0">
                    <a:pos x="463" y="149"/>
                  </a:cxn>
                  <a:cxn ang="0">
                    <a:pos x="498" y="127"/>
                  </a:cxn>
                  <a:cxn ang="0">
                    <a:pos x="522" y="101"/>
                  </a:cxn>
                  <a:cxn ang="0">
                    <a:pos x="536" y="69"/>
                  </a:cxn>
                  <a:cxn ang="0">
                    <a:pos x="539" y="35"/>
                  </a:cxn>
                  <a:cxn ang="0">
                    <a:pos x="467" y="23"/>
                  </a:cxn>
                  <a:cxn ang="0">
                    <a:pos x="391" y="13"/>
                  </a:cxn>
                  <a:cxn ang="0">
                    <a:pos x="301" y="4"/>
                  </a:cxn>
                  <a:cxn ang="0">
                    <a:pos x="207" y="0"/>
                  </a:cxn>
                  <a:cxn ang="0">
                    <a:pos x="120" y="2"/>
                  </a:cxn>
                  <a:cxn ang="0">
                    <a:pos x="47" y="14"/>
                  </a:cxn>
                  <a:cxn ang="0">
                    <a:pos x="20" y="25"/>
                  </a:cxn>
                  <a:cxn ang="0">
                    <a:pos x="0" y="39"/>
                  </a:cxn>
                </a:cxnLst>
                <a:rect l="0" t="0" r="r" b="b"/>
                <a:pathLst>
                  <a:path w="539" h="165">
                    <a:moveTo>
                      <a:pt x="0" y="39"/>
                    </a:moveTo>
                    <a:lnTo>
                      <a:pt x="58" y="80"/>
                    </a:lnTo>
                    <a:lnTo>
                      <a:pt x="106" y="111"/>
                    </a:lnTo>
                    <a:lnTo>
                      <a:pt x="147" y="134"/>
                    </a:lnTo>
                    <a:lnTo>
                      <a:pt x="204" y="152"/>
                    </a:lnTo>
                    <a:lnTo>
                      <a:pt x="275" y="165"/>
                    </a:lnTo>
                    <a:lnTo>
                      <a:pt x="361" y="165"/>
                    </a:lnTo>
                    <a:lnTo>
                      <a:pt x="410" y="159"/>
                    </a:lnTo>
                    <a:lnTo>
                      <a:pt x="463" y="149"/>
                    </a:lnTo>
                    <a:lnTo>
                      <a:pt x="498" y="127"/>
                    </a:lnTo>
                    <a:lnTo>
                      <a:pt x="522" y="101"/>
                    </a:lnTo>
                    <a:lnTo>
                      <a:pt x="536" y="69"/>
                    </a:lnTo>
                    <a:lnTo>
                      <a:pt x="539" y="35"/>
                    </a:lnTo>
                    <a:lnTo>
                      <a:pt x="467" y="23"/>
                    </a:lnTo>
                    <a:lnTo>
                      <a:pt x="391" y="13"/>
                    </a:lnTo>
                    <a:lnTo>
                      <a:pt x="301" y="4"/>
                    </a:lnTo>
                    <a:lnTo>
                      <a:pt x="207" y="0"/>
                    </a:lnTo>
                    <a:lnTo>
                      <a:pt x="120" y="2"/>
                    </a:lnTo>
                    <a:lnTo>
                      <a:pt x="47" y="14"/>
                    </a:lnTo>
                    <a:lnTo>
                      <a:pt x="20" y="25"/>
                    </a:lnTo>
                    <a:lnTo>
                      <a:pt x="0" y="39"/>
                    </a:lnTo>
                    <a:close/>
                  </a:path>
                </a:pathLst>
              </a:custGeom>
              <a:solidFill>
                <a:srgbClr val="33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5" name="Freeform 9">
                <a:extLst>
                  <a:ext uri="{FF2B5EF4-FFF2-40B4-BE49-F238E27FC236}">
                    <a16:creationId xmlns:a16="http://schemas.microsoft.com/office/drawing/2014/main" id="{0F64DA68-8962-489D-9301-FA7C56D3B116}"/>
                  </a:ext>
                </a:extLst>
              </p:cNvPr>
              <p:cNvSpPr>
                <a:spLocks/>
              </p:cNvSpPr>
              <p:nvPr/>
            </p:nvSpPr>
            <p:spPr bwMode="auto">
              <a:xfrm>
                <a:off x="1648" y="3563"/>
                <a:ext cx="39" cy="26"/>
              </a:xfrm>
              <a:custGeom>
                <a:avLst/>
                <a:gdLst/>
                <a:ahLst/>
                <a:cxnLst>
                  <a:cxn ang="0">
                    <a:pos x="117" y="28"/>
                  </a:cxn>
                  <a:cxn ang="0">
                    <a:pos x="46" y="77"/>
                  </a:cxn>
                  <a:cxn ang="0">
                    <a:pos x="0" y="0"/>
                  </a:cxn>
                  <a:cxn ang="0">
                    <a:pos x="117" y="28"/>
                  </a:cxn>
                </a:cxnLst>
                <a:rect l="0" t="0" r="r" b="b"/>
                <a:pathLst>
                  <a:path w="117" h="77">
                    <a:moveTo>
                      <a:pt x="117" y="28"/>
                    </a:moveTo>
                    <a:lnTo>
                      <a:pt x="46" y="77"/>
                    </a:lnTo>
                    <a:lnTo>
                      <a:pt x="0" y="0"/>
                    </a:lnTo>
                    <a:lnTo>
                      <a:pt x="117"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6" name="Freeform 10">
                <a:extLst>
                  <a:ext uri="{FF2B5EF4-FFF2-40B4-BE49-F238E27FC236}">
                    <a16:creationId xmlns:a16="http://schemas.microsoft.com/office/drawing/2014/main" id="{295D84CA-C739-4EC2-AB25-5548681AF981}"/>
                  </a:ext>
                </a:extLst>
              </p:cNvPr>
              <p:cNvSpPr>
                <a:spLocks/>
              </p:cNvSpPr>
              <p:nvPr/>
            </p:nvSpPr>
            <p:spPr bwMode="auto">
              <a:xfrm>
                <a:off x="1382" y="3563"/>
                <a:ext cx="39" cy="26"/>
              </a:xfrm>
              <a:custGeom>
                <a:avLst/>
                <a:gdLst/>
                <a:ahLst/>
                <a:cxnLst>
                  <a:cxn ang="0">
                    <a:pos x="0" y="28"/>
                  </a:cxn>
                  <a:cxn ang="0">
                    <a:pos x="72" y="77"/>
                  </a:cxn>
                  <a:cxn ang="0">
                    <a:pos x="118" y="0"/>
                  </a:cxn>
                  <a:cxn ang="0">
                    <a:pos x="0" y="28"/>
                  </a:cxn>
                </a:cxnLst>
                <a:rect l="0" t="0" r="r" b="b"/>
                <a:pathLst>
                  <a:path w="118" h="77">
                    <a:moveTo>
                      <a:pt x="0" y="28"/>
                    </a:moveTo>
                    <a:lnTo>
                      <a:pt x="72" y="77"/>
                    </a:lnTo>
                    <a:lnTo>
                      <a:pt x="118" y="0"/>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7" name="Freeform 11">
                <a:extLst>
                  <a:ext uri="{FF2B5EF4-FFF2-40B4-BE49-F238E27FC236}">
                    <a16:creationId xmlns:a16="http://schemas.microsoft.com/office/drawing/2014/main" id="{6460A1B6-D02D-4A84-88E7-9701D9E3660C}"/>
                  </a:ext>
                </a:extLst>
              </p:cNvPr>
              <p:cNvSpPr>
                <a:spLocks/>
              </p:cNvSpPr>
              <p:nvPr/>
            </p:nvSpPr>
            <p:spPr bwMode="auto">
              <a:xfrm>
                <a:off x="1589" y="3547"/>
                <a:ext cx="78" cy="42"/>
              </a:xfrm>
              <a:custGeom>
                <a:avLst/>
                <a:gdLst/>
                <a:ahLst/>
                <a:cxnLst>
                  <a:cxn ang="0">
                    <a:pos x="0" y="55"/>
                  </a:cxn>
                  <a:cxn ang="0">
                    <a:pos x="10" y="95"/>
                  </a:cxn>
                  <a:cxn ang="0">
                    <a:pos x="133" y="114"/>
                  </a:cxn>
                  <a:cxn ang="0">
                    <a:pos x="224" y="125"/>
                  </a:cxn>
                  <a:cxn ang="0">
                    <a:pos x="231" y="81"/>
                  </a:cxn>
                  <a:cxn ang="0">
                    <a:pos x="234" y="11"/>
                  </a:cxn>
                  <a:cxn ang="0">
                    <a:pos x="10" y="0"/>
                  </a:cxn>
                  <a:cxn ang="0">
                    <a:pos x="0" y="55"/>
                  </a:cxn>
                </a:cxnLst>
                <a:rect l="0" t="0" r="r" b="b"/>
                <a:pathLst>
                  <a:path w="234" h="125">
                    <a:moveTo>
                      <a:pt x="0" y="55"/>
                    </a:moveTo>
                    <a:lnTo>
                      <a:pt x="10" y="95"/>
                    </a:lnTo>
                    <a:lnTo>
                      <a:pt x="133" y="114"/>
                    </a:lnTo>
                    <a:lnTo>
                      <a:pt x="224" y="125"/>
                    </a:lnTo>
                    <a:lnTo>
                      <a:pt x="231" y="81"/>
                    </a:lnTo>
                    <a:lnTo>
                      <a:pt x="234" y="11"/>
                    </a:lnTo>
                    <a:lnTo>
                      <a:pt x="10" y="0"/>
                    </a:lnTo>
                    <a:lnTo>
                      <a:pt x="0" y="55"/>
                    </a:lnTo>
                    <a:close/>
                  </a:path>
                </a:pathLst>
              </a:custGeom>
              <a:solidFill>
                <a:srgbClr val="33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8" name="Freeform 12">
                <a:extLst>
                  <a:ext uri="{FF2B5EF4-FFF2-40B4-BE49-F238E27FC236}">
                    <a16:creationId xmlns:a16="http://schemas.microsoft.com/office/drawing/2014/main" id="{0AECBCED-8E58-4EA6-A9FD-FF9EB12FC7D8}"/>
                  </a:ext>
                </a:extLst>
              </p:cNvPr>
              <p:cNvSpPr>
                <a:spLocks/>
              </p:cNvSpPr>
              <p:nvPr/>
            </p:nvSpPr>
            <p:spPr bwMode="auto">
              <a:xfrm>
                <a:off x="1580" y="3481"/>
                <a:ext cx="286" cy="126"/>
              </a:xfrm>
              <a:custGeom>
                <a:avLst/>
                <a:gdLst/>
                <a:ahLst/>
                <a:cxnLst>
                  <a:cxn ang="0">
                    <a:pos x="16" y="37"/>
                  </a:cxn>
                  <a:cxn ang="0">
                    <a:pos x="6" y="84"/>
                  </a:cxn>
                  <a:cxn ang="0">
                    <a:pos x="0" y="138"/>
                  </a:cxn>
                  <a:cxn ang="0">
                    <a:pos x="5" y="196"/>
                  </a:cxn>
                  <a:cxn ang="0">
                    <a:pos x="13" y="225"/>
                  </a:cxn>
                  <a:cxn ang="0">
                    <a:pos x="25" y="252"/>
                  </a:cxn>
                  <a:cxn ang="0">
                    <a:pos x="68" y="251"/>
                  </a:cxn>
                  <a:cxn ang="0">
                    <a:pos x="122" y="255"/>
                  </a:cxn>
                  <a:cxn ang="0">
                    <a:pos x="250" y="272"/>
                  </a:cxn>
                  <a:cxn ang="0">
                    <a:pos x="372" y="298"/>
                  </a:cxn>
                  <a:cxn ang="0">
                    <a:pos x="421" y="313"/>
                  </a:cxn>
                  <a:cxn ang="0">
                    <a:pos x="454" y="327"/>
                  </a:cxn>
                  <a:cxn ang="0">
                    <a:pos x="513" y="356"/>
                  </a:cxn>
                  <a:cxn ang="0">
                    <a:pos x="546" y="366"/>
                  </a:cxn>
                  <a:cxn ang="0">
                    <a:pos x="583" y="373"/>
                  </a:cxn>
                  <a:cxn ang="0">
                    <a:pos x="625" y="378"/>
                  </a:cxn>
                  <a:cxn ang="0">
                    <a:pos x="670" y="378"/>
                  </a:cxn>
                  <a:cxn ang="0">
                    <a:pos x="719" y="373"/>
                  </a:cxn>
                  <a:cxn ang="0">
                    <a:pos x="774" y="364"/>
                  </a:cxn>
                  <a:cxn ang="0">
                    <a:pos x="810" y="350"/>
                  </a:cxn>
                  <a:cxn ang="0">
                    <a:pos x="835" y="331"/>
                  </a:cxn>
                  <a:cxn ang="0">
                    <a:pos x="850" y="307"/>
                  </a:cxn>
                  <a:cxn ang="0">
                    <a:pos x="856" y="282"/>
                  </a:cxn>
                  <a:cxn ang="0">
                    <a:pos x="854" y="257"/>
                  </a:cxn>
                  <a:cxn ang="0">
                    <a:pos x="844" y="235"/>
                  </a:cxn>
                  <a:cxn ang="0">
                    <a:pos x="827" y="216"/>
                  </a:cxn>
                  <a:cxn ang="0">
                    <a:pos x="805" y="205"/>
                  </a:cxn>
                  <a:cxn ang="0">
                    <a:pos x="713" y="174"/>
                  </a:cxn>
                  <a:cxn ang="0">
                    <a:pos x="603" y="124"/>
                  </a:cxn>
                  <a:cxn ang="0">
                    <a:pos x="584" y="115"/>
                  </a:cxn>
                  <a:cxn ang="0">
                    <a:pos x="561" y="98"/>
                  </a:cxn>
                  <a:cxn ang="0">
                    <a:pos x="512" y="58"/>
                  </a:cxn>
                  <a:cxn ang="0">
                    <a:pos x="452" y="0"/>
                  </a:cxn>
                  <a:cxn ang="0">
                    <a:pos x="436" y="7"/>
                  </a:cxn>
                  <a:cxn ang="0">
                    <a:pos x="395" y="22"/>
                  </a:cxn>
                  <a:cxn ang="0">
                    <a:pos x="349" y="32"/>
                  </a:cxn>
                  <a:cxn ang="0">
                    <a:pos x="297" y="39"/>
                  </a:cxn>
                  <a:cxn ang="0">
                    <a:pos x="243" y="41"/>
                  </a:cxn>
                  <a:cxn ang="0">
                    <a:pos x="130" y="38"/>
                  </a:cxn>
                  <a:cxn ang="0">
                    <a:pos x="20" y="29"/>
                  </a:cxn>
                  <a:cxn ang="0">
                    <a:pos x="16" y="37"/>
                  </a:cxn>
                </a:cxnLst>
                <a:rect l="0" t="0" r="r" b="b"/>
                <a:pathLst>
                  <a:path w="856" h="378">
                    <a:moveTo>
                      <a:pt x="16" y="37"/>
                    </a:moveTo>
                    <a:lnTo>
                      <a:pt x="6" y="84"/>
                    </a:lnTo>
                    <a:lnTo>
                      <a:pt x="0" y="138"/>
                    </a:lnTo>
                    <a:lnTo>
                      <a:pt x="5" y="196"/>
                    </a:lnTo>
                    <a:lnTo>
                      <a:pt x="13" y="225"/>
                    </a:lnTo>
                    <a:lnTo>
                      <a:pt x="25" y="252"/>
                    </a:lnTo>
                    <a:lnTo>
                      <a:pt x="68" y="251"/>
                    </a:lnTo>
                    <a:lnTo>
                      <a:pt x="122" y="255"/>
                    </a:lnTo>
                    <a:lnTo>
                      <a:pt x="250" y="272"/>
                    </a:lnTo>
                    <a:lnTo>
                      <a:pt x="372" y="298"/>
                    </a:lnTo>
                    <a:lnTo>
                      <a:pt x="421" y="313"/>
                    </a:lnTo>
                    <a:lnTo>
                      <a:pt x="454" y="327"/>
                    </a:lnTo>
                    <a:lnTo>
                      <a:pt x="513" y="356"/>
                    </a:lnTo>
                    <a:lnTo>
                      <a:pt x="546" y="366"/>
                    </a:lnTo>
                    <a:lnTo>
                      <a:pt x="583" y="373"/>
                    </a:lnTo>
                    <a:lnTo>
                      <a:pt x="625" y="378"/>
                    </a:lnTo>
                    <a:lnTo>
                      <a:pt x="670" y="378"/>
                    </a:lnTo>
                    <a:lnTo>
                      <a:pt x="719" y="373"/>
                    </a:lnTo>
                    <a:lnTo>
                      <a:pt x="774" y="364"/>
                    </a:lnTo>
                    <a:lnTo>
                      <a:pt x="810" y="350"/>
                    </a:lnTo>
                    <a:lnTo>
                      <a:pt x="835" y="331"/>
                    </a:lnTo>
                    <a:lnTo>
                      <a:pt x="850" y="307"/>
                    </a:lnTo>
                    <a:lnTo>
                      <a:pt x="856" y="282"/>
                    </a:lnTo>
                    <a:lnTo>
                      <a:pt x="854" y="257"/>
                    </a:lnTo>
                    <a:lnTo>
                      <a:pt x="844" y="235"/>
                    </a:lnTo>
                    <a:lnTo>
                      <a:pt x="827" y="216"/>
                    </a:lnTo>
                    <a:lnTo>
                      <a:pt x="805" y="205"/>
                    </a:lnTo>
                    <a:lnTo>
                      <a:pt x="713" y="174"/>
                    </a:lnTo>
                    <a:lnTo>
                      <a:pt x="603" y="124"/>
                    </a:lnTo>
                    <a:lnTo>
                      <a:pt x="584" y="115"/>
                    </a:lnTo>
                    <a:lnTo>
                      <a:pt x="561" y="98"/>
                    </a:lnTo>
                    <a:lnTo>
                      <a:pt x="512" y="58"/>
                    </a:lnTo>
                    <a:lnTo>
                      <a:pt x="452" y="0"/>
                    </a:lnTo>
                    <a:lnTo>
                      <a:pt x="436" y="7"/>
                    </a:lnTo>
                    <a:lnTo>
                      <a:pt x="395" y="22"/>
                    </a:lnTo>
                    <a:lnTo>
                      <a:pt x="349" y="32"/>
                    </a:lnTo>
                    <a:lnTo>
                      <a:pt x="297" y="39"/>
                    </a:lnTo>
                    <a:lnTo>
                      <a:pt x="243" y="41"/>
                    </a:lnTo>
                    <a:lnTo>
                      <a:pt x="130" y="38"/>
                    </a:lnTo>
                    <a:lnTo>
                      <a:pt x="20" y="29"/>
                    </a:lnTo>
                    <a:lnTo>
                      <a:pt x="16" y="37"/>
                    </a:lnTo>
                    <a:close/>
                  </a:path>
                </a:pathLst>
              </a:custGeom>
              <a:solidFill>
                <a:srgbClr val="994D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9" name="Freeform 13">
                <a:extLst>
                  <a:ext uri="{FF2B5EF4-FFF2-40B4-BE49-F238E27FC236}">
                    <a16:creationId xmlns:a16="http://schemas.microsoft.com/office/drawing/2014/main" id="{0C51406B-0CEA-4109-9919-8C4F0E778848}"/>
                  </a:ext>
                </a:extLst>
              </p:cNvPr>
              <p:cNvSpPr>
                <a:spLocks/>
              </p:cNvSpPr>
              <p:nvPr/>
            </p:nvSpPr>
            <p:spPr bwMode="auto">
              <a:xfrm>
                <a:off x="1200" y="3566"/>
                <a:ext cx="180" cy="55"/>
              </a:xfrm>
              <a:custGeom>
                <a:avLst/>
                <a:gdLst/>
                <a:ahLst/>
                <a:cxnLst>
                  <a:cxn ang="0">
                    <a:pos x="540" y="39"/>
                  </a:cxn>
                  <a:cxn ang="0">
                    <a:pos x="482" y="80"/>
                  </a:cxn>
                  <a:cxn ang="0">
                    <a:pos x="434" y="111"/>
                  </a:cxn>
                  <a:cxn ang="0">
                    <a:pos x="392" y="134"/>
                  </a:cxn>
                  <a:cxn ang="0">
                    <a:pos x="336" y="152"/>
                  </a:cxn>
                  <a:cxn ang="0">
                    <a:pos x="264" y="165"/>
                  </a:cxn>
                  <a:cxn ang="0">
                    <a:pos x="179" y="165"/>
                  </a:cxn>
                  <a:cxn ang="0">
                    <a:pos x="129" y="159"/>
                  </a:cxn>
                  <a:cxn ang="0">
                    <a:pos x="76" y="149"/>
                  </a:cxn>
                  <a:cxn ang="0">
                    <a:pos x="42" y="127"/>
                  </a:cxn>
                  <a:cxn ang="0">
                    <a:pos x="18" y="101"/>
                  </a:cxn>
                  <a:cxn ang="0">
                    <a:pos x="4" y="69"/>
                  </a:cxn>
                  <a:cxn ang="0">
                    <a:pos x="0" y="35"/>
                  </a:cxn>
                  <a:cxn ang="0">
                    <a:pos x="73" y="23"/>
                  </a:cxn>
                  <a:cxn ang="0">
                    <a:pos x="149" y="13"/>
                  </a:cxn>
                  <a:cxn ang="0">
                    <a:pos x="239" y="4"/>
                  </a:cxn>
                  <a:cxn ang="0">
                    <a:pos x="332" y="0"/>
                  </a:cxn>
                  <a:cxn ang="0">
                    <a:pos x="421" y="2"/>
                  </a:cxn>
                  <a:cxn ang="0">
                    <a:pos x="492" y="14"/>
                  </a:cxn>
                  <a:cxn ang="0">
                    <a:pos x="520" y="25"/>
                  </a:cxn>
                  <a:cxn ang="0">
                    <a:pos x="529" y="29"/>
                  </a:cxn>
                  <a:cxn ang="0">
                    <a:pos x="540" y="39"/>
                  </a:cxn>
                </a:cxnLst>
                <a:rect l="0" t="0" r="r" b="b"/>
                <a:pathLst>
                  <a:path w="540" h="165">
                    <a:moveTo>
                      <a:pt x="540" y="39"/>
                    </a:moveTo>
                    <a:lnTo>
                      <a:pt x="482" y="80"/>
                    </a:lnTo>
                    <a:lnTo>
                      <a:pt x="434" y="111"/>
                    </a:lnTo>
                    <a:lnTo>
                      <a:pt x="392" y="134"/>
                    </a:lnTo>
                    <a:lnTo>
                      <a:pt x="336" y="152"/>
                    </a:lnTo>
                    <a:lnTo>
                      <a:pt x="264" y="165"/>
                    </a:lnTo>
                    <a:lnTo>
                      <a:pt x="179" y="165"/>
                    </a:lnTo>
                    <a:lnTo>
                      <a:pt x="129" y="159"/>
                    </a:lnTo>
                    <a:lnTo>
                      <a:pt x="76" y="149"/>
                    </a:lnTo>
                    <a:lnTo>
                      <a:pt x="42" y="127"/>
                    </a:lnTo>
                    <a:lnTo>
                      <a:pt x="18" y="101"/>
                    </a:lnTo>
                    <a:lnTo>
                      <a:pt x="4" y="69"/>
                    </a:lnTo>
                    <a:lnTo>
                      <a:pt x="0" y="35"/>
                    </a:lnTo>
                    <a:lnTo>
                      <a:pt x="73" y="23"/>
                    </a:lnTo>
                    <a:lnTo>
                      <a:pt x="149" y="13"/>
                    </a:lnTo>
                    <a:lnTo>
                      <a:pt x="239" y="4"/>
                    </a:lnTo>
                    <a:lnTo>
                      <a:pt x="332" y="0"/>
                    </a:lnTo>
                    <a:lnTo>
                      <a:pt x="421" y="2"/>
                    </a:lnTo>
                    <a:lnTo>
                      <a:pt x="492" y="14"/>
                    </a:lnTo>
                    <a:lnTo>
                      <a:pt x="520" y="25"/>
                    </a:lnTo>
                    <a:lnTo>
                      <a:pt x="529" y="29"/>
                    </a:lnTo>
                    <a:lnTo>
                      <a:pt x="540" y="39"/>
                    </a:lnTo>
                    <a:close/>
                  </a:path>
                </a:pathLst>
              </a:custGeom>
              <a:solidFill>
                <a:srgbClr val="33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0" name="Freeform 14">
                <a:extLst>
                  <a:ext uri="{FF2B5EF4-FFF2-40B4-BE49-F238E27FC236}">
                    <a16:creationId xmlns:a16="http://schemas.microsoft.com/office/drawing/2014/main" id="{D216527A-7537-451C-8B2C-B53B96AFC706}"/>
                  </a:ext>
                </a:extLst>
              </p:cNvPr>
              <p:cNvSpPr>
                <a:spLocks/>
              </p:cNvSpPr>
              <p:nvPr/>
            </p:nvSpPr>
            <p:spPr bwMode="auto">
              <a:xfrm>
                <a:off x="1402" y="3547"/>
                <a:ext cx="78" cy="42"/>
              </a:xfrm>
              <a:custGeom>
                <a:avLst/>
                <a:gdLst/>
                <a:ahLst/>
                <a:cxnLst>
                  <a:cxn ang="0">
                    <a:pos x="234" y="55"/>
                  </a:cxn>
                  <a:cxn ang="0">
                    <a:pos x="225" y="95"/>
                  </a:cxn>
                  <a:cxn ang="0">
                    <a:pos x="103" y="114"/>
                  </a:cxn>
                  <a:cxn ang="0">
                    <a:pos x="11" y="125"/>
                  </a:cxn>
                  <a:cxn ang="0">
                    <a:pos x="4" y="81"/>
                  </a:cxn>
                  <a:cxn ang="0">
                    <a:pos x="0" y="11"/>
                  </a:cxn>
                  <a:cxn ang="0">
                    <a:pos x="225" y="0"/>
                  </a:cxn>
                  <a:cxn ang="0">
                    <a:pos x="234" y="55"/>
                  </a:cxn>
                </a:cxnLst>
                <a:rect l="0" t="0" r="r" b="b"/>
                <a:pathLst>
                  <a:path w="234" h="125">
                    <a:moveTo>
                      <a:pt x="234" y="55"/>
                    </a:moveTo>
                    <a:lnTo>
                      <a:pt x="225" y="95"/>
                    </a:lnTo>
                    <a:lnTo>
                      <a:pt x="103" y="114"/>
                    </a:lnTo>
                    <a:lnTo>
                      <a:pt x="11" y="125"/>
                    </a:lnTo>
                    <a:lnTo>
                      <a:pt x="4" y="81"/>
                    </a:lnTo>
                    <a:lnTo>
                      <a:pt x="0" y="11"/>
                    </a:lnTo>
                    <a:lnTo>
                      <a:pt x="225" y="0"/>
                    </a:lnTo>
                    <a:lnTo>
                      <a:pt x="234" y="55"/>
                    </a:lnTo>
                    <a:close/>
                  </a:path>
                </a:pathLst>
              </a:custGeom>
              <a:solidFill>
                <a:srgbClr val="33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1" name="Freeform 15">
                <a:extLst>
                  <a:ext uri="{FF2B5EF4-FFF2-40B4-BE49-F238E27FC236}">
                    <a16:creationId xmlns:a16="http://schemas.microsoft.com/office/drawing/2014/main" id="{79D9AE0D-AB4F-4A03-880E-7335D7464A25}"/>
                  </a:ext>
                </a:extLst>
              </p:cNvPr>
              <p:cNvSpPr>
                <a:spLocks/>
              </p:cNvSpPr>
              <p:nvPr/>
            </p:nvSpPr>
            <p:spPr bwMode="auto">
              <a:xfrm>
                <a:off x="1203" y="3481"/>
                <a:ext cx="286" cy="126"/>
              </a:xfrm>
              <a:custGeom>
                <a:avLst/>
                <a:gdLst/>
                <a:ahLst/>
                <a:cxnLst>
                  <a:cxn ang="0">
                    <a:pos x="840" y="37"/>
                  </a:cxn>
                  <a:cxn ang="0">
                    <a:pos x="851" y="84"/>
                  </a:cxn>
                  <a:cxn ang="0">
                    <a:pos x="857" y="138"/>
                  </a:cxn>
                  <a:cxn ang="0">
                    <a:pos x="852" y="196"/>
                  </a:cxn>
                  <a:cxn ang="0">
                    <a:pos x="844" y="225"/>
                  </a:cxn>
                  <a:cxn ang="0">
                    <a:pos x="831" y="252"/>
                  </a:cxn>
                  <a:cxn ang="0">
                    <a:pos x="789" y="251"/>
                  </a:cxn>
                  <a:cxn ang="0">
                    <a:pos x="734" y="255"/>
                  </a:cxn>
                  <a:cxn ang="0">
                    <a:pos x="606" y="272"/>
                  </a:cxn>
                  <a:cxn ang="0">
                    <a:pos x="484" y="298"/>
                  </a:cxn>
                  <a:cxn ang="0">
                    <a:pos x="436" y="313"/>
                  </a:cxn>
                  <a:cxn ang="0">
                    <a:pos x="403" y="327"/>
                  </a:cxn>
                  <a:cxn ang="0">
                    <a:pos x="344" y="356"/>
                  </a:cxn>
                  <a:cxn ang="0">
                    <a:pos x="310" y="366"/>
                  </a:cxn>
                  <a:cxn ang="0">
                    <a:pos x="273" y="373"/>
                  </a:cxn>
                  <a:cxn ang="0">
                    <a:pos x="233" y="378"/>
                  </a:cxn>
                  <a:cxn ang="0">
                    <a:pos x="187" y="378"/>
                  </a:cxn>
                  <a:cxn ang="0">
                    <a:pos x="137" y="373"/>
                  </a:cxn>
                  <a:cxn ang="0">
                    <a:pos x="82" y="364"/>
                  </a:cxn>
                  <a:cxn ang="0">
                    <a:pos x="46" y="350"/>
                  </a:cxn>
                  <a:cxn ang="0">
                    <a:pos x="21" y="331"/>
                  </a:cxn>
                  <a:cxn ang="0">
                    <a:pos x="6" y="307"/>
                  </a:cxn>
                  <a:cxn ang="0">
                    <a:pos x="0" y="282"/>
                  </a:cxn>
                  <a:cxn ang="0">
                    <a:pos x="3" y="257"/>
                  </a:cxn>
                  <a:cxn ang="0">
                    <a:pos x="13" y="235"/>
                  </a:cxn>
                  <a:cxn ang="0">
                    <a:pos x="29" y="216"/>
                  </a:cxn>
                  <a:cxn ang="0">
                    <a:pos x="51" y="205"/>
                  </a:cxn>
                  <a:cxn ang="0">
                    <a:pos x="143" y="174"/>
                  </a:cxn>
                  <a:cxn ang="0">
                    <a:pos x="254" y="124"/>
                  </a:cxn>
                  <a:cxn ang="0">
                    <a:pos x="272" y="115"/>
                  </a:cxn>
                  <a:cxn ang="0">
                    <a:pos x="295" y="98"/>
                  </a:cxn>
                  <a:cxn ang="0">
                    <a:pos x="345" y="58"/>
                  </a:cxn>
                  <a:cxn ang="0">
                    <a:pos x="405" y="0"/>
                  </a:cxn>
                  <a:cxn ang="0">
                    <a:pos x="421" y="7"/>
                  </a:cxn>
                  <a:cxn ang="0">
                    <a:pos x="461" y="22"/>
                  </a:cxn>
                  <a:cxn ang="0">
                    <a:pos x="507" y="32"/>
                  </a:cxn>
                  <a:cxn ang="0">
                    <a:pos x="559" y="39"/>
                  </a:cxn>
                  <a:cxn ang="0">
                    <a:pos x="613" y="41"/>
                  </a:cxn>
                  <a:cxn ang="0">
                    <a:pos x="726" y="38"/>
                  </a:cxn>
                  <a:cxn ang="0">
                    <a:pos x="837" y="29"/>
                  </a:cxn>
                  <a:cxn ang="0">
                    <a:pos x="840" y="37"/>
                  </a:cxn>
                </a:cxnLst>
                <a:rect l="0" t="0" r="r" b="b"/>
                <a:pathLst>
                  <a:path w="857" h="378">
                    <a:moveTo>
                      <a:pt x="840" y="37"/>
                    </a:moveTo>
                    <a:lnTo>
                      <a:pt x="851" y="84"/>
                    </a:lnTo>
                    <a:lnTo>
                      <a:pt x="857" y="138"/>
                    </a:lnTo>
                    <a:lnTo>
                      <a:pt x="852" y="196"/>
                    </a:lnTo>
                    <a:lnTo>
                      <a:pt x="844" y="225"/>
                    </a:lnTo>
                    <a:lnTo>
                      <a:pt x="831" y="252"/>
                    </a:lnTo>
                    <a:lnTo>
                      <a:pt x="789" y="251"/>
                    </a:lnTo>
                    <a:lnTo>
                      <a:pt x="734" y="255"/>
                    </a:lnTo>
                    <a:lnTo>
                      <a:pt x="606" y="272"/>
                    </a:lnTo>
                    <a:lnTo>
                      <a:pt x="484" y="298"/>
                    </a:lnTo>
                    <a:lnTo>
                      <a:pt x="436" y="313"/>
                    </a:lnTo>
                    <a:lnTo>
                      <a:pt x="403" y="327"/>
                    </a:lnTo>
                    <a:lnTo>
                      <a:pt x="344" y="356"/>
                    </a:lnTo>
                    <a:lnTo>
                      <a:pt x="310" y="366"/>
                    </a:lnTo>
                    <a:lnTo>
                      <a:pt x="273" y="373"/>
                    </a:lnTo>
                    <a:lnTo>
                      <a:pt x="233" y="378"/>
                    </a:lnTo>
                    <a:lnTo>
                      <a:pt x="187" y="378"/>
                    </a:lnTo>
                    <a:lnTo>
                      <a:pt x="137" y="373"/>
                    </a:lnTo>
                    <a:lnTo>
                      <a:pt x="82" y="364"/>
                    </a:lnTo>
                    <a:lnTo>
                      <a:pt x="46" y="350"/>
                    </a:lnTo>
                    <a:lnTo>
                      <a:pt x="21" y="331"/>
                    </a:lnTo>
                    <a:lnTo>
                      <a:pt x="6" y="307"/>
                    </a:lnTo>
                    <a:lnTo>
                      <a:pt x="0" y="282"/>
                    </a:lnTo>
                    <a:lnTo>
                      <a:pt x="3" y="257"/>
                    </a:lnTo>
                    <a:lnTo>
                      <a:pt x="13" y="235"/>
                    </a:lnTo>
                    <a:lnTo>
                      <a:pt x="29" y="216"/>
                    </a:lnTo>
                    <a:lnTo>
                      <a:pt x="51" y="205"/>
                    </a:lnTo>
                    <a:lnTo>
                      <a:pt x="143" y="174"/>
                    </a:lnTo>
                    <a:lnTo>
                      <a:pt x="254" y="124"/>
                    </a:lnTo>
                    <a:lnTo>
                      <a:pt x="272" y="115"/>
                    </a:lnTo>
                    <a:lnTo>
                      <a:pt x="295" y="98"/>
                    </a:lnTo>
                    <a:lnTo>
                      <a:pt x="345" y="58"/>
                    </a:lnTo>
                    <a:lnTo>
                      <a:pt x="405" y="0"/>
                    </a:lnTo>
                    <a:lnTo>
                      <a:pt x="421" y="7"/>
                    </a:lnTo>
                    <a:lnTo>
                      <a:pt x="461" y="22"/>
                    </a:lnTo>
                    <a:lnTo>
                      <a:pt x="507" y="32"/>
                    </a:lnTo>
                    <a:lnTo>
                      <a:pt x="559" y="39"/>
                    </a:lnTo>
                    <a:lnTo>
                      <a:pt x="613" y="41"/>
                    </a:lnTo>
                    <a:lnTo>
                      <a:pt x="726" y="38"/>
                    </a:lnTo>
                    <a:lnTo>
                      <a:pt x="837" y="29"/>
                    </a:lnTo>
                    <a:lnTo>
                      <a:pt x="840" y="37"/>
                    </a:lnTo>
                    <a:close/>
                  </a:path>
                </a:pathLst>
              </a:custGeom>
              <a:solidFill>
                <a:srgbClr val="994D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2" name="Freeform 16">
                <a:extLst>
                  <a:ext uri="{FF2B5EF4-FFF2-40B4-BE49-F238E27FC236}">
                    <a16:creationId xmlns:a16="http://schemas.microsoft.com/office/drawing/2014/main" id="{2B152C7A-BC35-4AC7-94C8-35C6E96B0350}"/>
                  </a:ext>
                </a:extLst>
              </p:cNvPr>
              <p:cNvSpPr>
                <a:spLocks/>
              </p:cNvSpPr>
              <p:nvPr/>
            </p:nvSpPr>
            <p:spPr bwMode="auto">
              <a:xfrm>
                <a:off x="1550" y="3142"/>
                <a:ext cx="188" cy="353"/>
              </a:xfrm>
              <a:custGeom>
                <a:avLst/>
                <a:gdLst/>
                <a:ahLst/>
                <a:cxnLst>
                  <a:cxn ang="0">
                    <a:pos x="533" y="0"/>
                  </a:cxn>
                  <a:cxn ang="0">
                    <a:pos x="531" y="162"/>
                  </a:cxn>
                  <a:cxn ang="0">
                    <a:pos x="530" y="417"/>
                  </a:cxn>
                  <a:cxn ang="0">
                    <a:pos x="536" y="911"/>
                  </a:cxn>
                  <a:cxn ang="0">
                    <a:pos x="540" y="945"/>
                  </a:cxn>
                  <a:cxn ang="0">
                    <a:pos x="550" y="972"/>
                  </a:cxn>
                  <a:cxn ang="0">
                    <a:pos x="563" y="999"/>
                  </a:cxn>
                  <a:cxn ang="0">
                    <a:pos x="523" y="1025"/>
                  </a:cxn>
                  <a:cxn ang="0">
                    <a:pos x="471" y="1043"/>
                  </a:cxn>
                  <a:cxn ang="0">
                    <a:pos x="411" y="1053"/>
                  </a:cxn>
                  <a:cxn ang="0">
                    <a:pos x="347" y="1057"/>
                  </a:cxn>
                  <a:cxn ang="0">
                    <a:pos x="278" y="1057"/>
                  </a:cxn>
                  <a:cxn ang="0">
                    <a:pos x="207" y="1054"/>
                  </a:cxn>
                  <a:cxn ang="0">
                    <a:pos x="74" y="1043"/>
                  </a:cxn>
                  <a:cxn ang="0">
                    <a:pos x="66" y="873"/>
                  </a:cxn>
                  <a:cxn ang="0">
                    <a:pos x="43" y="574"/>
                  </a:cxn>
                  <a:cxn ang="0">
                    <a:pos x="0" y="75"/>
                  </a:cxn>
                  <a:cxn ang="0">
                    <a:pos x="69" y="64"/>
                  </a:cxn>
                  <a:cxn ang="0">
                    <a:pos x="156" y="58"/>
                  </a:cxn>
                  <a:cxn ang="0">
                    <a:pos x="347" y="33"/>
                  </a:cxn>
                  <a:cxn ang="0">
                    <a:pos x="533" y="0"/>
                  </a:cxn>
                </a:cxnLst>
                <a:rect l="0" t="0" r="r" b="b"/>
                <a:pathLst>
                  <a:path w="563" h="1057">
                    <a:moveTo>
                      <a:pt x="533" y="0"/>
                    </a:moveTo>
                    <a:lnTo>
                      <a:pt x="531" y="162"/>
                    </a:lnTo>
                    <a:lnTo>
                      <a:pt x="530" y="417"/>
                    </a:lnTo>
                    <a:lnTo>
                      <a:pt x="536" y="911"/>
                    </a:lnTo>
                    <a:lnTo>
                      <a:pt x="540" y="945"/>
                    </a:lnTo>
                    <a:lnTo>
                      <a:pt x="550" y="972"/>
                    </a:lnTo>
                    <a:lnTo>
                      <a:pt x="563" y="999"/>
                    </a:lnTo>
                    <a:lnTo>
                      <a:pt x="523" y="1025"/>
                    </a:lnTo>
                    <a:lnTo>
                      <a:pt x="471" y="1043"/>
                    </a:lnTo>
                    <a:lnTo>
                      <a:pt x="411" y="1053"/>
                    </a:lnTo>
                    <a:lnTo>
                      <a:pt x="347" y="1057"/>
                    </a:lnTo>
                    <a:lnTo>
                      <a:pt x="278" y="1057"/>
                    </a:lnTo>
                    <a:lnTo>
                      <a:pt x="207" y="1054"/>
                    </a:lnTo>
                    <a:lnTo>
                      <a:pt x="74" y="1043"/>
                    </a:lnTo>
                    <a:lnTo>
                      <a:pt x="66" y="873"/>
                    </a:lnTo>
                    <a:lnTo>
                      <a:pt x="43" y="574"/>
                    </a:lnTo>
                    <a:lnTo>
                      <a:pt x="0" y="75"/>
                    </a:lnTo>
                    <a:lnTo>
                      <a:pt x="69" y="64"/>
                    </a:lnTo>
                    <a:lnTo>
                      <a:pt x="156" y="58"/>
                    </a:lnTo>
                    <a:lnTo>
                      <a:pt x="347" y="33"/>
                    </a:lnTo>
                    <a:lnTo>
                      <a:pt x="533" y="0"/>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3" name="Freeform 17">
                <a:extLst>
                  <a:ext uri="{FF2B5EF4-FFF2-40B4-BE49-F238E27FC236}">
                    <a16:creationId xmlns:a16="http://schemas.microsoft.com/office/drawing/2014/main" id="{78832331-E621-4591-AC25-D551942ACE38}"/>
                  </a:ext>
                </a:extLst>
              </p:cNvPr>
              <p:cNvSpPr>
                <a:spLocks/>
              </p:cNvSpPr>
              <p:nvPr/>
            </p:nvSpPr>
            <p:spPr bwMode="auto">
              <a:xfrm>
                <a:off x="1331" y="3146"/>
                <a:ext cx="189" cy="349"/>
              </a:xfrm>
              <a:custGeom>
                <a:avLst/>
                <a:gdLst/>
                <a:ahLst/>
                <a:cxnLst>
                  <a:cxn ang="0">
                    <a:pos x="31" y="0"/>
                  </a:cxn>
                  <a:cxn ang="0">
                    <a:pos x="33" y="411"/>
                  </a:cxn>
                  <a:cxn ang="0">
                    <a:pos x="28" y="900"/>
                  </a:cxn>
                  <a:cxn ang="0">
                    <a:pos x="23" y="934"/>
                  </a:cxn>
                  <a:cxn ang="0">
                    <a:pos x="14" y="961"/>
                  </a:cxn>
                  <a:cxn ang="0">
                    <a:pos x="0" y="988"/>
                  </a:cxn>
                  <a:cxn ang="0">
                    <a:pos x="40" y="1014"/>
                  </a:cxn>
                  <a:cxn ang="0">
                    <a:pos x="92" y="1032"/>
                  </a:cxn>
                  <a:cxn ang="0">
                    <a:pos x="152" y="1042"/>
                  </a:cxn>
                  <a:cxn ang="0">
                    <a:pos x="218" y="1046"/>
                  </a:cxn>
                  <a:cxn ang="0">
                    <a:pos x="286" y="1046"/>
                  </a:cxn>
                  <a:cxn ang="0">
                    <a:pos x="356" y="1043"/>
                  </a:cxn>
                  <a:cxn ang="0">
                    <a:pos x="490" y="1032"/>
                  </a:cxn>
                  <a:cxn ang="0">
                    <a:pos x="499" y="865"/>
                  </a:cxn>
                  <a:cxn ang="0">
                    <a:pos x="523" y="569"/>
                  </a:cxn>
                  <a:cxn ang="0">
                    <a:pos x="566" y="75"/>
                  </a:cxn>
                  <a:cxn ang="0">
                    <a:pos x="410" y="75"/>
                  </a:cxn>
                  <a:cxn ang="0">
                    <a:pos x="410" y="58"/>
                  </a:cxn>
                  <a:cxn ang="0">
                    <a:pos x="218" y="33"/>
                  </a:cxn>
                  <a:cxn ang="0">
                    <a:pos x="31" y="0"/>
                  </a:cxn>
                </a:cxnLst>
                <a:rect l="0" t="0" r="r" b="b"/>
                <a:pathLst>
                  <a:path w="566" h="1046">
                    <a:moveTo>
                      <a:pt x="31" y="0"/>
                    </a:moveTo>
                    <a:lnTo>
                      <a:pt x="33" y="411"/>
                    </a:lnTo>
                    <a:lnTo>
                      <a:pt x="28" y="900"/>
                    </a:lnTo>
                    <a:lnTo>
                      <a:pt x="23" y="934"/>
                    </a:lnTo>
                    <a:lnTo>
                      <a:pt x="14" y="961"/>
                    </a:lnTo>
                    <a:lnTo>
                      <a:pt x="0" y="988"/>
                    </a:lnTo>
                    <a:lnTo>
                      <a:pt x="40" y="1014"/>
                    </a:lnTo>
                    <a:lnTo>
                      <a:pt x="92" y="1032"/>
                    </a:lnTo>
                    <a:lnTo>
                      <a:pt x="152" y="1042"/>
                    </a:lnTo>
                    <a:lnTo>
                      <a:pt x="218" y="1046"/>
                    </a:lnTo>
                    <a:lnTo>
                      <a:pt x="286" y="1046"/>
                    </a:lnTo>
                    <a:lnTo>
                      <a:pt x="356" y="1043"/>
                    </a:lnTo>
                    <a:lnTo>
                      <a:pt x="490" y="1032"/>
                    </a:lnTo>
                    <a:lnTo>
                      <a:pt x="499" y="865"/>
                    </a:lnTo>
                    <a:lnTo>
                      <a:pt x="523" y="569"/>
                    </a:lnTo>
                    <a:lnTo>
                      <a:pt x="566" y="75"/>
                    </a:lnTo>
                    <a:lnTo>
                      <a:pt x="410" y="75"/>
                    </a:lnTo>
                    <a:lnTo>
                      <a:pt x="410" y="58"/>
                    </a:lnTo>
                    <a:lnTo>
                      <a:pt x="218" y="33"/>
                    </a:lnTo>
                    <a:lnTo>
                      <a:pt x="31" y="0"/>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4" name="Freeform 18">
                <a:extLst>
                  <a:ext uri="{FF2B5EF4-FFF2-40B4-BE49-F238E27FC236}">
                    <a16:creationId xmlns:a16="http://schemas.microsoft.com/office/drawing/2014/main" id="{E48F3C83-A666-4F14-8BC6-1A271B2575CD}"/>
                  </a:ext>
                </a:extLst>
              </p:cNvPr>
              <p:cNvSpPr>
                <a:spLocks/>
              </p:cNvSpPr>
              <p:nvPr/>
            </p:nvSpPr>
            <p:spPr bwMode="auto">
              <a:xfrm>
                <a:off x="1077" y="2077"/>
                <a:ext cx="83" cy="81"/>
              </a:xfrm>
              <a:custGeom>
                <a:avLst/>
                <a:gdLst/>
                <a:ahLst/>
                <a:cxnLst>
                  <a:cxn ang="0">
                    <a:pos x="189" y="22"/>
                  </a:cxn>
                  <a:cxn ang="0">
                    <a:pos x="248" y="215"/>
                  </a:cxn>
                  <a:cxn ang="0">
                    <a:pos x="139" y="242"/>
                  </a:cxn>
                  <a:cxn ang="0">
                    <a:pos x="131" y="192"/>
                  </a:cxn>
                  <a:cxn ang="0">
                    <a:pos x="73" y="136"/>
                  </a:cxn>
                  <a:cxn ang="0">
                    <a:pos x="33" y="83"/>
                  </a:cxn>
                  <a:cxn ang="0">
                    <a:pos x="10" y="37"/>
                  </a:cxn>
                  <a:cxn ang="0">
                    <a:pos x="3" y="17"/>
                  </a:cxn>
                  <a:cxn ang="0">
                    <a:pos x="0" y="0"/>
                  </a:cxn>
                  <a:cxn ang="0">
                    <a:pos x="189" y="22"/>
                  </a:cxn>
                </a:cxnLst>
                <a:rect l="0" t="0" r="r" b="b"/>
                <a:pathLst>
                  <a:path w="248" h="242">
                    <a:moveTo>
                      <a:pt x="189" y="22"/>
                    </a:moveTo>
                    <a:lnTo>
                      <a:pt x="248" y="215"/>
                    </a:lnTo>
                    <a:lnTo>
                      <a:pt x="139" y="242"/>
                    </a:lnTo>
                    <a:lnTo>
                      <a:pt x="131" y="192"/>
                    </a:lnTo>
                    <a:lnTo>
                      <a:pt x="73" y="136"/>
                    </a:lnTo>
                    <a:lnTo>
                      <a:pt x="33" y="83"/>
                    </a:lnTo>
                    <a:lnTo>
                      <a:pt x="10" y="37"/>
                    </a:lnTo>
                    <a:lnTo>
                      <a:pt x="3" y="17"/>
                    </a:lnTo>
                    <a:lnTo>
                      <a:pt x="0" y="0"/>
                    </a:lnTo>
                    <a:lnTo>
                      <a:pt x="189" y="22"/>
                    </a:lnTo>
                    <a:close/>
                  </a:path>
                </a:pathLst>
              </a:custGeom>
              <a:solidFill>
                <a:srgbClr val="FFCC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5" name="Freeform 19">
                <a:extLst>
                  <a:ext uri="{FF2B5EF4-FFF2-40B4-BE49-F238E27FC236}">
                    <a16:creationId xmlns:a16="http://schemas.microsoft.com/office/drawing/2014/main" id="{35A47EB1-923E-4C30-B647-75FAB75EAC76}"/>
                  </a:ext>
                </a:extLst>
              </p:cNvPr>
              <p:cNvSpPr>
                <a:spLocks/>
              </p:cNvSpPr>
              <p:nvPr/>
            </p:nvSpPr>
            <p:spPr bwMode="auto">
              <a:xfrm>
                <a:off x="1479" y="2078"/>
                <a:ext cx="114" cy="172"/>
              </a:xfrm>
              <a:custGeom>
                <a:avLst/>
                <a:gdLst/>
                <a:ahLst/>
                <a:cxnLst>
                  <a:cxn ang="0">
                    <a:pos x="169" y="0"/>
                  </a:cxn>
                  <a:cxn ang="0">
                    <a:pos x="340" y="69"/>
                  </a:cxn>
                  <a:cxn ang="0">
                    <a:pos x="273" y="275"/>
                  </a:cxn>
                  <a:cxn ang="0">
                    <a:pos x="227" y="395"/>
                  </a:cxn>
                  <a:cxn ang="0">
                    <a:pos x="207" y="441"/>
                  </a:cxn>
                  <a:cxn ang="0">
                    <a:pos x="169" y="517"/>
                  </a:cxn>
                  <a:cxn ang="0">
                    <a:pos x="152" y="482"/>
                  </a:cxn>
                  <a:cxn ang="0">
                    <a:pos x="107" y="374"/>
                  </a:cxn>
                  <a:cxn ang="0">
                    <a:pos x="64" y="266"/>
                  </a:cxn>
                  <a:cxn ang="0">
                    <a:pos x="0" y="77"/>
                  </a:cxn>
                  <a:cxn ang="0">
                    <a:pos x="169" y="0"/>
                  </a:cxn>
                </a:cxnLst>
                <a:rect l="0" t="0" r="r" b="b"/>
                <a:pathLst>
                  <a:path w="340" h="517">
                    <a:moveTo>
                      <a:pt x="169" y="0"/>
                    </a:moveTo>
                    <a:lnTo>
                      <a:pt x="340" y="69"/>
                    </a:lnTo>
                    <a:lnTo>
                      <a:pt x="273" y="275"/>
                    </a:lnTo>
                    <a:lnTo>
                      <a:pt x="227" y="395"/>
                    </a:lnTo>
                    <a:lnTo>
                      <a:pt x="207" y="441"/>
                    </a:lnTo>
                    <a:lnTo>
                      <a:pt x="169" y="517"/>
                    </a:lnTo>
                    <a:lnTo>
                      <a:pt x="152" y="482"/>
                    </a:lnTo>
                    <a:lnTo>
                      <a:pt x="107" y="374"/>
                    </a:lnTo>
                    <a:lnTo>
                      <a:pt x="64" y="266"/>
                    </a:lnTo>
                    <a:lnTo>
                      <a:pt x="0" y="77"/>
                    </a:lnTo>
                    <a:lnTo>
                      <a:pt x="169" y="0"/>
                    </a:lnTo>
                    <a:close/>
                  </a:path>
                </a:pathLst>
              </a:custGeom>
              <a:solidFill>
                <a:srgbClr val="A4E9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6" name="Freeform 20">
                <a:extLst>
                  <a:ext uri="{FF2B5EF4-FFF2-40B4-BE49-F238E27FC236}">
                    <a16:creationId xmlns:a16="http://schemas.microsoft.com/office/drawing/2014/main" id="{CAE7FEDA-E7D4-435E-875D-A25383C4304E}"/>
                  </a:ext>
                </a:extLst>
              </p:cNvPr>
              <p:cNvSpPr>
                <a:spLocks/>
              </p:cNvSpPr>
              <p:nvPr/>
            </p:nvSpPr>
            <p:spPr bwMode="auto">
              <a:xfrm>
                <a:off x="1501" y="2078"/>
                <a:ext cx="68" cy="172"/>
              </a:xfrm>
              <a:custGeom>
                <a:avLst/>
                <a:gdLst/>
                <a:ahLst/>
                <a:cxnLst>
                  <a:cxn ang="0">
                    <a:pos x="204" y="278"/>
                  </a:cxn>
                  <a:cxn ang="0">
                    <a:pos x="184" y="236"/>
                  </a:cxn>
                  <a:cxn ang="0">
                    <a:pos x="166" y="202"/>
                  </a:cxn>
                  <a:cxn ang="0">
                    <a:pos x="148" y="175"/>
                  </a:cxn>
                  <a:cxn ang="0">
                    <a:pos x="179" y="115"/>
                  </a:cxn>
                  <a:cxn ang="0">
                    <a:pos x="192" y="76"/>
                  </a:cxn>
                  <a:cxn ang="0">
                    <a:pos x="195" y="62"/>
                  </a:cxn>
                  <a:cxn ang="0">
                    <a:pos x="195" y="38"/>
                  </a:cxn>
                  <a:cxn ang="0">
                    <a:pos x="99" y="0"/>
                  </a:cxn>
                  <a:cxn ang="0">
                    <a:pos x="100" y="0"/>
                  </a:cxn>
                  <a:cxn ang="0">
                    <a:pos x="0" y="35"/>
                  </a:cxn>
                  <a:cxn ang="0">
                    <a:pos x="8" y="69"/>
                  </a:cxn>
                  <a:cxn ang="0">
                    <a:pos x="23" y="110"/>
                  </a:cxn>
                  <a:cxn ang="0">
                    <a:pos x="51" y="175"/>
                  </a:cxn>
                  <a:cxn ang="0">
                    <a:pos x="35" y="201"/>
                  </a:cxn>
                  <a:cxn ang="0">
                    <a:pos x="19" y="233"/>
                  </a:cxn>
                  <a:cxn ang="0">
                    <a:pos x="3" y="272"/>
                  </a:cxn>
                  <a:cxn ang="0">
                    <a:pos x="18" y="322"/>
                  </a:cxn>
                  <a:cxn ang="0">
                    <a:pos x="50" y="403"/>
                  </a:cxn>
                  <a:cxn ang="0">
                    <a:pos x="98" y="517"/>
                  </a:cxn>
                  <a:cxn ang="0">
                    <a:pos x="170" y="356"/>
                  </a:cxn>
                  <a:cxn ang="0">
                    <a:pos x="204" y="278"/>
                  </a:cxn>
                </a:cxnLst>
                <a:rect l="0" t="0" r="r" b="b"/>
                <a:pathLst>
                  <a:path w="204" h="517">
                    <a:moveTo>
                      <a:pt x="204" y="278"/>
                    </a:moveTo>
                    <a:lnTo>
                      <a:pt x="184" y="236"/>
                    </a:lnTo>
                    <a:lnTo>
                      <a:pt x="166" y="202"/>
                    </a:lnTo>
                    <a:lnTo>
                      <a:pt x="148" y="175"/>
                    </a:lnTo>
                    <a:lnTo>
                      <a:pt x="179" y="115"/>
                    </a:lnTo>
                    <a:lnTo>
                      <a:pt x="192" y="76"/>
                    </a:lnTo>
                    <a:lnTo>
                      <a:pt x="195" y="62"/>
                    </a:lnTo>
                    <a:lnTo>
                      <a:pt x="195" y="38"/>
                    </a:lnTo>
                    <a:lnTo>
                      <a:pt x="99" y="0"/>
                    </a:lnTo>
                    <a:lnTo>
                      <a:pt x="100" y="0"/>
                    </a:lnTo>
                    <a:lnTo>
                      <a:pt x="0" y="35"/>
                    </a:lnTo>
                    <a:lnTo>
                      <a:pt x="8" y="69"/>
                    </a:lnTo>
                    <a:lnTo>
                      <a:pt x="23" y="110"/>
                    </a:lnTo>
                    <a:lnTo>
                      <a:pt x="51" y="175"/>
                    </a:lnTo>
                    <a:lnTo>
                      <a:pt x="35" y="201"/>
                    </a:lnTo>
                    <a:lnTo>
                      <a:pt x="19" y="233"/>
                    </a:lnTo>
                    <a:lnTo>
                      <a:pt x="3" y="272"/>
                    </a:lnTo>
                    <a:lnTo>
                      <a:pt x="18" y="322"/>
                    </a:lnTo>
                    <a:lnTo>
                      <a:pt x="50" y="403"/>
                    </a:lnTo>
                    <a:lnTo>
                      <a:pt x="98" y="517"/>
                    </a:lnTo>
                    <a:lnTo>
                      <a:pt x="170" y="356"/>
                    </a:lnTo>
                    <a:lnTo>
                      <a:pt x="204" y="278"/>
                    </a:lnTo>
                    <a:close/>
                  </a:path>
                </a:pathLst>
              </a:custGeom>
              <a:solidFill>
                <a:srgbClr val="D9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7" name="Freeform 21">
                <a:extLst>
                  <a:ext uri="{FF2B5EF4-FFF2-40B4-BE49-F238E27FC236}">
                    <a16:creationId xmlns:a16="http://schemas.microsoft.com/office/drawing/2014/main" id="{3EA53DE0-6FF8-440B-A31F-6AD5C1BF0572}"/>
                  </a:ext>
                </a:extLst>
              </p:cNvPr>
              <p:cNvSpPr>
                <a:spLocks/>
              </p:cNvSpPr>
              <p:nvPr/>
            </p:nvSpPr>
            <p:spPr bwMode="auto">
              <a:xfrm>
                <a:off x="1460" y="2024"/>
                <a:ext cx="151" cy="94"/>
              </a:xfrm>
              <a:custGeom>
                <a:avLst/>
                <a:gdLst/>
                <a:ahLst/>
                <a:cxnLst>
                  <a:cxn ang="0">
                    <a:pos x="228" y="162"/>
                  </a:cxn>
                  <a:cxn ang="0">
                    <a:pos x="81" y="275"/>
                  </a:cxn>
                  <a:cxn ang="0">
                    <a:pos x="72" y="283"/>
                  </a:cxn>
                  <a:cxn ang="0">
                    <a:pos x="37" y="165"/>
                  </a:cxn>
                  <a:cxn ang="0">
                    <a:pos x="15" y="76"/>
                  </a:cxn>
                  <a:cxn ang="0">
                    <a:pos x="0" y="0"/>
                  </a:cxn>
                  <a:cxn ang="0">
                    <a:pos x="227" y="162"/>
                  </a:cxn>
                  <a:cxn ang="0">
                    <a:pos x="455" y="1"/>
                  </a:cxn>
                  <a:cxn ang="0">
                    <a:pos x="440" y="77"/>
                  </a:cxn>
                  <a:cxn ang="0">
                    <a:pos x="418" y="165"/>
                  </a:cxn>
                  <a:cxn ang="0">
                    <a:pos x="384" y="283"/>
                  </a:cxn>
                  <a:cxn ang="0">
                    <a:pos x="376" y="275"/>
                  </a:cxn>
                  <a:cxn ang="0">
                    <a:pos x="227" y="162"/>
                  </a:cxn>
                  <a:cxn ang="0">
                    <a:pos x="228" y="162"/>
                  </a:cxn>
                </a:cxnLst>
                <a:rect l="0" t="0" r="r" b="b"/>
                <a:pathLst>
                  <a:path w="455" h="283">
                    <a:moveTo>
                      <a:pt x="228" y="162"/>
                    </a:moveTo>
                    <a:lnTo>
                      <a:pt x="81" y="275"/>
                    </a:lnTo>
                    <a:lnTo>
                      <a:pt x="72" y="283"/>
                    </a:lnTo>
                    <a:lnTo>
                      <a:pt x="37" y="165"/>
                    </a:lnTo>
                    <a:lnTo>
                      <a:pt x="15" y="76"/>
                    </a:lnTo>
                    <a:lnTo>
                      <a:pt x="0" y="0"/>
                    </a:lnTo>
                    <a:lnTo>
                      <a:pt x="227" y="162"/>
                    </a:lnTo>
                    <a:lnTo>
                      <a:pt x="455" y="1"/>
                    </a:lnTo>
                    <a:lnTo>
                      <a:pt x="440" y="77"/>
                    </a:lnTo>
                    <a:lnTo>
                      <a:pt x="418" y="165"/>
                    </a:lnTo>
                    <a:lnTo>
                      <a:pt x="384" y="283"/>
                    </a:lnTo>
                    <a:lnTo>
                      <a:pt x="376" y="275"/>
                    </a:lnTo>
                    <a:lnTo>
                      <a:pt x="227" y="162"/>
                    </a:lnTo>
                    <a:lnTo>
                      <a:pt x="228" y="162"/>
                    </a:lnTo>
                    <a:close/>
                  </a:path>
                </a:pathLst>
              </a:custGeom>
              <a:solidFill>
                <a:srgbClr val="CCF3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8" name="Freeform 22">
                <a:extLst>
                  <a:ext uri="{FF2B5EF4-FFF2-40B4-BE49-F238E27FC236}">
                    <a16:creationId xmlns:a16="http://schemas.microsoft.com/office/drawing/2014/main" id="{589F2DB4-306C-4ACF-8732-14D6D3ECEDEC}"/>
                  </a:ext>
                </a:extLst>
              </p:cNvPr>
              <p:cNvSpPr>
                <a:spLocks/>
              </p:cNvSpPr>
              <p:nvPr/>
            </p:nvSpPr>
            <p:spPr bwMode="auto">
              <a:xfrm>
                <a:off x="1364" y="1756"/>
                <a:ext cx="343" cy="322"/>
              </a:xfrm>
              <a:custGeom>
                <a:avLst/>
                <a:gdLst/>
                <a:ahLst/>
                <a:cxnLst>
                  <a:cxn ang="0">
                    <a:pos x="1016" y="228"/>
                  </a:cxn>
                  <a:cxn ang="0">
                    <a:pos x="984" y="200"/>
                  </a:cxn>
                  <a:cxn ang="0">
                    <a:pos x="948" y="194"/>
                  </a:cxn>
                  <a:cxn ang="0">
                    <a:pos x="914" y="206"/>
                  </a:cxn>
                  <a:cxn ang="0">
                    <a:pos x="900" y="218"/>
                  </a:cxn>
                  <a:cxn ang="0">
                    <a:pos x="897" y="169"/>
                  </a:cxn>
                  <a:cxn ang="0">
                    <a:pos x="860" y="97"/>
                  </a:cxn>
                  <a:cxn ang="0">
                    <a:pos x="825" y="23"/>
                  </a:cxn>
                  <a:cxn ang="0">
                    <a:pos x="207" y="0"/>
                  </a:cxn>
                  <a:cxn ang="0">
                    <a:pos x="195" y="47"/>
                  </a:cxn>
                  <a:cxn ang="0">
                    <a:pos x="141" y="146"/>
                  </a:cxn>
                  <a:cxn ang="0">
                    <a:pos x="127" y="191"/>
                  </a:cxn>
                  <a:cxn ang="0">
                    <a:pos x="126" y="218"/>
                  </a:cxn>
                  <a:cxn ang="0">
                    <a:pos x="98" y="197"/>
                  </a:cxn>
                  <a:cxn ang="0">
                    <a:pos x="63" y="195"/>
                  </a:cxn>
                  <a:cxn ang="0">
                    <a:pos x="27" y="211"/>
                  </a:cxn>
                  <a:cxn ang="0">
                    <a:pos x="4" y="250"/>
                  </a:cxn>
                  <a:cxn ang="0">
                    <a:pos x="4" y="310"/>
                  </a:cxn>
                  <a:cxn ang="0">
                    <a:pos x="31" y="373"/>
                  </a:cxn>
                  <a:cxn ang="0">
                    <a:pos x="82" y="426"/>
                  </a:cxn>
                  <a:cxn ang="0">
                    <a:pos x="151" y="457"/>
                  </a:cxn>
                  <a:cxn ang="0">
                    <a:pos x="178" y="531"/>
                  </a:cxn>
                  <a:cxn ang="0">
                    <a:pos x="245" y="650"/>
                  </a:cxn>
                  <a:cxn ang="0">
                    <a:pos x="288" y="693"/>
                  </a:cxn>
                  <a:cxn ang="0">
                    <a:pos x="286" y="804"/>
                  </a:cxn>
                  <a:cxn ang="0">
                    <a:pos x="741" y="804"/>
                  </a:cxn>
                  <a:cxn ang="0">
                    <a:pos x="740" y="693"/>
                  </a:cxn>
                  <a:cxn ang="0">
                    <a:pos x="820" y="596"/>
                  </a:cxn>
                  <a:cxn ang="0">
                    <a:pos x="873" y="457"/>
                  </a:cxn>
                  <a:cxn ang="0">
                    <a:pos x="913" y="444"/>
                  </a:cxn>
                  <a:cxn ang="0">
                    <a:pos x="974" y="402"/>
                  </a:cxn>
                  <a:cxn ang="0">
                    <a:pos x="1013" y="342"/>
                  </a:cxn>
                  <a:cxn ang="0">
                    <a:pos x="1028" y="279"/>
                  </a:cxn>
                </a:cxnLst>
                <a:rect l="0" t="0" r="r" b="b"/>
                <a:pathLst>
                  <a:path w="1028" h="965">
                    <a:moveTo>
                      <a:pt x="1025" y="250"/>
                    </a:moveTo>
                    <a:lnTo>
                      <a:pt x="1016" y="228"/>
                    </a:lnTo>
                    <a:lnTo>
                      <a:pt x="1002" y="211"/>
                    </a:lnTo>
                    <a:lnTo>
                      <a:pt x="984" y="200"/>
                    </a:lnTo>
                    <a:lnTo>
                      <a:pt x="966" y="195"/>
                    </a:lnTo>
                    <a:lnTo>
                      <a:pt x="948" y="194"/>
                    </a:lnTo>
                    <a:lnTo>
                      <a:pt x="930" y="197"/>
                    </a:lnTo>
                    <a:lnTo>
                      <a:pt x="914" y="206"/>
                    </a:lnTo>
                    <a:lnTo>
                      <a:pt x="903" y="218"/>
                    </a:lnTo>
                    <a:lnTo>
                      <a:pt x="900" y="218"/>
                    </a:lnTo>
                    <a:lnTo>
                      <a:pt x="901" y="191"/>
                    </a:lnTo>
                    <a:lnTo>
                      <a:pt x="897" y="169"/>
                    </a:lnTo>
                    <a:lnTo>
                      <a:pt x="888" y="146"/>
                    </a:lnTo>
                    <a:lnTo>
                      <a:pt x="860" y="97"/>
                    </a:lnTo>
                    <a:lnTo>
                      <a:pt x="834" y="47"/>
                    </a:lnTo>
                    <a:lnTo>
                      <a:pt x="825" y="23"/>
                    </a:lnTo>
                    <a:lnTo>
                      <a:pt x="822" y="0"/>
                    </a:lnTo>
                    <a:lnTo>
                      <a:pt x="207" y="0"/>
                    </a:lnTo>
                    <a:lnTo>
                      <a:pt x="203" y="23"/>
                    </a:lnTo>
                    <a:lnTo>
                      <a:pt x="195" y="47"/>
                    </a:lnTo>
                    <a:lnTo>
                      <a:pt x="169" y="97"/>
                    </a:lnTo>
                    <a:lnTo>
                      <a:pt x="141" y="146"/>
                    </a:lnTo>
                    <a:lnTo>
                      <a:pt x="132" y="169"/>
                    </a:lnTo>
                    <a:lnTo>
                      <a:pt x="127" y="191"/>
                    </a:lnTo>
                    <a:lnTo>
                      <a:pt x="127" y="218"/>
                    </a:lnTo>
                    <a:lnTo>
                      <a:pt x="126" y="218"/>
                    </a:lnTo>
                    <a:lnTo>
                      <a:pt x="114" y="206"/>
                    </a:lnTo>
                    <a:lnTo>
                      <a:pt x="98" y="197"/>
                    </a:lnTo>
                    <a:lnTo>
                      <a:pt x="81" y="194"/>
                    </a:lnTo>
                    <a:lnTo>
                      <a:pt x="63" y="195"/>
                    </a:lnTo>
                    <a:lnTo>
                      <a:pt x="44" y="200"/>
                    </a:lnTo>
                    <a:lnTo>
                      <a:pt x="27" y="211"/>
                    </a:lnTo>
                    <a:lnTo>
                      <a:pt x="13" y="228"/>
                    </a:lnTo>
                    <a:lnTo>
                      <a:pt x="4" y="250"/>
                    </a:lnTo>
                    <a:lnTo>
                      <a:pt x="0" y="279"/>
                    </a:lnTo>
                    <a:lnTo>
                      <a:pt x="4" y="310"/>
                    </a:lnTo>
                    <a:lnTo>
                      <a:pt x="14" y="342"/>
                    </a:lnTo>
                    <a:lnTo>
                      <a:pt x="31" y="373"/>
                    </a:lnTo>
                    <a:lnTo>
                      <a:pt x="54" y="402"/>
                    </a:lnTo>
                    <a:lnTo>
                      <a:pt x="82" y="426"/>
                    </a:lnTo>
                    <a:lnTo>
                      <a:pt x="114" y="444"/>
                    </a:lnTo>
                    <a:lnTo>
                      <a:pt x="151" y="457"/>
                    </a:lnTo>
                    <a:lnTo>
                      <a:pt x="155" y="457"/>
                    </a:lnTo>
                    <a:lnTo>
                      <a:pt x="178" y="531"/>
                    </a:lnTo>
                    <a:lnTo>
                      <a:pt x="208" y="596"/>
                    </a:lnTo>
                    <a:lnTo>
                      <a:pt x="245" y="650"/>
                    </a:lnTo>
                    <a:lnTo>
                      <a:pt x="265" y="673"/>
                    </a:lnTo>
                    <a:lnTo>
                      <a:pt x="288" y="693"/>
                    </a:lnTo>
                    <a:lnTo>
                      <a:pt x="286" y="693"/>
                    </a:lnTo>
                    <a:lnTo>
                      <a:pt x="286" y="804"/>
                    </a:lnTo>
                    <a:lnTo>
                      <a:pt x="514" y="965"/>
                    </a:lnTo>
                    <a:lnTo>
                      <a:pt x="741" y="804"/>
                    </a:lnTo>
                    <a:lnTo>
                      <a:pt x="741" y="693"/>
                    </a:lnTo>
                    <a:lnTo>
                      <a:pt x="740" y="693"/>
                    </a:lnTo>
                    <a:lnTo>
                      <a:pt x="784" y="650"/>
                    </a:lnTo>
                    <a:lnTo>
                      <a:pt x="820" y="596"/>
                    </a:lnTo>
                    <a:lnTo>
                      <a:pt x="850" y="531"/>
                    </a:lnTo>
                    <a:lnTo>
                      <a:pt x="873" y="457"/>
                    </a:lnTo>
                    <a:lnTo>
                      <a:pt x="877" y="457"/>
                    </a:lnTo>
                    <a:lnTo>
                      <a:pt x="913" y="444"/>
                    </a:lnTo>
                    <a:lnTo>
                      <a:pt x="946" y="426"/>
                    </a:lnTo>
                    <a:lnTo>
                      <a:pt x="974" y="402"/>
                    </a:lnTo>
                    <a:lnTo>
                      <a:pt x="996" y="373"/>
                    </a:lnTo>
                    <a:lnTo>
                      <a:pt x="1013" y="342"/>
                    </a:lnTo>
                    <a:lnTo>
                      <a:pt x="1025" y="310"/>
                    </a:lnTo>
                    <a:lnTo>
                      <a:pt x="1028" y="279"/>
                    </a:lnTo>
                    <a:lnTo>
                      <a:pt x="1025" y="250"/>
                    </a:lnTo>
                    <a:close/>
                  </a:path>
                </a:pathLst>
              </a:custGeom>
              <a:solidFill>
                <a:srgbClr val="FFCC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9" name="Freeform 23">
                <a:extLst>
                  <a:ext uri="{FF2B5EF4-FFF2-40B4-BE49-F238E27FC236}">
                    <a16:creationId xmlns:a16="http://schemas.microsoft.com/office/drawing/2014/main" id="{F0C61B9C-52FE-4ACB-8CA6-79776D0F4679}"/>
                  </a:ext>
                </a:extLst>
              </p:cNvPr>
              <p:cNvSpPr>
                <a:spLocks/>
              </p:cNvSpPr>
              <p:nvPr/>
            </p:nvSpPr>
            <p:spPr bwMode="auto">
              <a:xfrm>
                <a:off x="1379" y="1650"/>
                <a:ext cx="312" cy="171"/>
              </a:xfrm>
              <a:custGeom>
                <a:avLst/>
                <a:gdLst/>
                <a:ahLst/>
                <a:cxnLst>
                  <a:cxn ang="0">
                    <a:pos x="42" y="512"/>
                  </a:cxn>
                  <a:cxn ang="0">
                    <a:pos x="26" y="500"/>
                  </a:cxn>
                  <a:cxn ang="0">
                    <a:pos x="14" y="486"/>
                  </a:cxn>
                  <a:cxn ang="0">
                    <a:pos x="6" y="471"/>
                  </a:cxn>
                  <a:cxn ang="0">
                    <a:pos x="1" y="456"/>
                  </a:cxn>
                  <a:cxn ang="0">
                    <a:pos x="0" y="421"/>
                  </a:cxn>
                  <a:cxn ang="0">
                    <a:pos x="6" y="387"/>
                  </a:cxn>
                  <a:cxn ang="0">
                    <a:pos x="18" y="355"/>
                  </a:cxn>
                  <a:cxn ang="0">
                    <a:pos x="29" y="329"/>
                  </a:cxn>
                  <a:cxn ang="0">
                    <a:pos x="43" y="305"/>
                  </a:cxn>
                  <a:cxn ang="0">
                    <a:pos x="36" y="274"/>
                  </a:cxn>
                  <a:cxn ang="0">
                    <a:pos x="36" y="245"/>
                  </a:cxn>
                  <a:cxn ang="0">
                    <a:pos x="39" y="219"/>
                  </a:cxn>
                  <a:cxn ang="0">
                    <a:pos x="48" y="196"/>
                  </a:cxn>
                  <a:cxn ang="0">
                    <a:pos x="60" y="175"/>
                  </a:cxn>
                  <a:cxn ang="0">
                    <a:pos x="75" y="156"/>
                  </a:cxn>
                  <a:cxn ang="0">
                    <a:pos x="94" y="141"/>
                  </a:cxn>
                  <a:cxn ang="0">
                    <a:pos x="113" y="128"/>
                  </a:cxn>
                  <a:cxn ang="0">
                    <a:pos x="158" y="108"/>
                  </a:cxn>
                  <a:cxn ang="0">
                    <a:pos x="204" y="98"/>
                  </a:cxn>
                  <a:cxn ang="0">
                    <a:pos x="248" y="98"/>
                  </a:cxn>
                  <a:cxn ang="0">
                    <a:pos x="284" y="107"/>
                  </a:cxn>
                  <a:cxn ang="0">
                    <a:pos x="286" y="95"/>
                  </a:cxn>
                  <a:cxn ang="0">
                    <a:pos x="294" y="80"/>
                  </a:cxn>
                  <a:cxn ang="0">
                    <a:pos x="323" y="52"/>
                  </a:cxn>
                  <a:cxn ang="0">
                    <a:pos x="366" y="25"/>
                  </a:cxn>
                  <a:cxn ang="0">
                    <a:pos x="420" y="7"/>
                  </a:cxn>
                  <a:cxn ang="0">
                    <a:pos x="479" y="0"/>
                  </a:cxn>
                  <a:cxn ang="0">
                    <a:pos x="508" y="2"/>
                  </a:cxn>
                  <a:cxn ang="0">
                    <a:pos x="540" y="11"/>
                  </a:cxn>
                  <a:cxn ang="0">
                    <a:pos x="568" y="24"/>
                  </a:cxn>
                  <a:cxn ang="0">
                    <a:pos x="597" y="45"/>
                  </a:cxn>
                  <a:cxn ang="0">
                    <a:pos x="623" y="72"/>
                  </a:cxn>
                  <a:cxn ang="0">
                    <a:pos x="647" y="107"/>
                  </a:cxn>
                  <a:cxn ang="0">
                    <a:pos x="684" y="98"/>
                  </a:cxn>
                  <a:cxn ang="0">
                    <a:pos x="727" y="98"/>
                  </a:cxn>
                  <a:cxn ang="0">
                    <a:pos x="775" y="108"/>
                  </a:cxn>
                  <a:cxn ang="0">
                    <a:pos x="821" y="128"/>
                  </a:cxn>
                  <a:cxn ang="0">
                    <a:pos x="842" y="141"/>
                  </a:cxn>
                  <a:cxn ang="0">
                    <a:pos x="860" y="156"/>
                  </a:cxn>
                  <a:cxn ang="0">
                    <a:pos x="876" y="175"/>
                  </a:cxn>
                  <a:cxn ang="0">
                    <a:pos x="889" y="196"/>
                  </a:cxn>
                  <a:cxn ang="0">
                    <a:pos x="901" y="245"/>
                  </a:cxn>
                  <a:cxn ang="0">
                    <a:pos x="900" y="274"/>
                  </a:cxn>
                  <a:cxn ang="0">
                    <a:pos x="895" y="305"/>
                  </a:cxn>
                  <a:cxn ang="0">
                    <a:pos x="908" y="320"/>
                  </a:cxn>
                  <a:cxn ang="0">
                    <a:pos x="920" y="338"/>
                  </a:cxn>
                  <a:cxn ang="0">
                    <a:pos x="930" y="362"/>
                  </a:cxn>
                  <a:cxn ang="0">
                    <a:pos x="935" y="393"/>
                  </a:cxn>
                  <a:cxn ang="0">
                    <a:pos x="933" y="428"/>
                  </a:cxn>
                  <a:cxn ang="0">
                    <a:pos x="919" y="468"/>
                  </a:cxn>
                  <a:cxn ang="0">
                    <a:pos x="890" y="512"/>
                  </a:cxn>
                  <a:cxn ang="0">
                    <a:pos x="42" y="512"/>
                  </a:cxn>
                </a:cxnLst>
                <a:rect l="0" t="0" r="r" b="b"/>
                <a:pathLst>
                  <a:path w="935" h="512">
                    <a:moveTo>
                      <a:pt x="42" y="512"/>
                    </a:moveTo>
                    <a:lnTo>
                      <a:pt x="26" y="500"/>
                    </a:lnTo>
                    <a:lnTo>
                      <a:pt x="14" y="486"/>
                    </a:lnTo>
                    <a:lnTo>
                      <a:pt x="6" y="471"/>
                    </a:lnTo>
                    <a:lnTo>
                      <a:pt x="1" y="456"/>
                    </a:lnTo>
                    <a:lnTo>
                      <a:pt x="0" y="421"/>
                    </a:lnTo>
                    <a:lnTo>
                      <a:pt x="6" y="387"/>
                    </a:lnTo>
                    <a:lnTo>
                      <a:pt x="18" y="355"/>
                    </a:lnTo>
                    <a:lnTo>
                      <a:pt x="29" y="329"/>
                    </a:lnTo>
                    <a:lnTo>
                      <a:pt x="43" y="305"/>
                    </a:lnTo>
                    <a:lnTo>
                      <a:pt x="36" y="274"/>
                    </a:lnTo>
                    <a:lnTo>
                      <a:pt x="36" y="245"/>
                    </a:lnTo>
                    <a:lnTo>
                      <a:pt x="39" y="219"/>
                    </a:lnTo>
                    <a:lnTo>
                      <a:pt x="48" y="196"/>
                    </a:lnTo>
                    <a:lnTo>
                      <a:pt x="60" y="175"/>
                    </a:lnTo>
                    <a:lnTo>
                      <a:pt x="75" y="156"/>
                    </a:lnTo>
                    <a:lnTo>
                      <a:pt x="94" y="141"/>
                    </a:lnTo>
                    <a:lnTo>
                      <a:pt x="113" y="128"/>
                    </a:lnTo>
                    <a:lnTo>
                      <a:pt x="158" y="108"/>
                    </a:lnTo>
                    <a:lnTo>
                      <a:pt x="204" y="98"/>
                    </a:lnTo>
                    <a:lnTo>
                      <a:pt x="248" y="98"/>
                    </a:lnTo>
                    <a:lnTo>
                      <a:pt x="284" y="107"/>
                    </a:lnTo>
                    <a:lnTo>
                      <a:pt x="286" y="95"/>
                    </a:lnTo>
                    <a:lnTo>
                      <a:pt x="294" y="80"/>
                    </a:lnTo>
                    <a:lnTo>
                      <a:pt x="323" y="52"/>
                    </a:lnTo>
                    <a:lnTo>
                      <a:pt x="366" y="25"/>
                    </a:lnTo>
                    <a:lnTo>
                      <a:pt x="420" y="7"/>
                    </a:lnTo>
                    <a:lnTo>
                      <a:pt x="479" y="0"/>
                    </a:lnTo>
                    <a:lnTo>
                      <a:pt x="508" y="2"/>
                    </a:lnTo>
                    <a:lnTo>
                      <a:pt x="540" y="11"/>
                    </a:lnTo>
                    <a:lnTo>
                      <a:pt x="568" y="24"/>
                    </a:lnTo>
                    <a:lnTo>
                      <a:pt x="597" y="45"/>
                    </a:lnTo>
                    <a:lnTo>
                      <a:pt x="623" y="72"/>
                    </a:lnTo>
                    <a:lnTo>
                      <a:pt x="647" y="107"/>
                    </a:lnTo>
                    <a:lnTo>
                      <a:pt x="684" y="98"/>
                    </a:lnTo>
                    <a:lnTo>
                      <a:pt x="727" y="98"/>
                    </a:lnTo>
                    <a:lnTo>
                      <a:pt x="775" y="108"/>
                    </a:lnTo>
                    <a:lnTo>
                      <a:pt x="821" y="128"/>
                    </a:lnTo>
                    <a:lnTo>
                      <a:pt x="842" y="141"/>
                    </a:lnTo>
                    <a:lnTo>
                      <a:pt x="860" y="156"/>
                    </a:lnTo>
                    <a:lnTo>
                      <a:pt x="876" y="175"/>
                    </a:lnTo>
                    <a:lnTo>
                      <a:pt x="889" y="196"/>
                    </a:lnTo>
                    <a:lnTo>
                      <a:pt x="901" y="245"/>
                    </a:lnTo>
                    <a:lnTo>
                      <a:pt x="900" y="274"/>
                    </a:lnTo>
                    <a:lnTo>
                      <a:pt x="895" y="305"/>
                    </a:lnTo>
                    <a:lnTo>
                      <a:pt x="908" y="320"/>
                    </a:lnTo>
                    <a:lnTo>
                      <a:pt x="920" y="338"/>
                    </a:lnTo>
                    <a:lnTo>
                      <a:pt x="930" y="362"/>
                    </a:lnTo>
                    <a:lnTo>
                      <a:pt x="935" y="393"/>
                    </a:lnTo>
                    <a:lnTo>
                      <a:pt x="933" y="428"/>
                    </a:lnTo>
                    <a:lnTo>
                      <a:pt x="919" y="468"/>
                    </a:lnTo>
                    <a:lnTo>
                      <a:pt x="890" y="512"/>
                    </a:lnTo>
                    <a:lnTo>
                      <a:pt x="42" y="5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30" name="Freeform 24">
                <a:extLst>
                  <a:ext uri="{FF2B5EF4-FFF2-40B4-BE49-F238E27FC236}">
                    <a16:creationId xmlns:a16="http://schemas.microsoft.com/office/drawing/2014/main" id="{8876DE33-2071-4300-A30E-197F60D00113}"/>
                  </a:ext>
                </a:extLst>
              </p:cNvPr>
              <p:cNvSpPr>
                <a:spLocks/>
              </p:cNvSpPr>
              <p:nvPr/>
            </p:nvSpPr>
            <p:spPr bwMode="auto">
              <a:xfrm>
                <a:off x="1376" y="1647"/>
                <a:ext cx="318" cy="176"/>
              </a:xfrm>
              <a:custGeom>
                <a:avLst/>
                <a:gdLst/>
                <a:ahLst/>
                <a:cxnLst>
                  <a:cxn ang="0">
                    <a:pos x="57" y="514"/>
                  </a:cxn>
                  <a:cxn ang="0">
                    <a:pos x="23" y="477"/>
                  </a:cxn>
                  <a:cxn ang="0">
                    <a:pos x="23" y="398"/>
                  </a:cxn>
                  <a:cxn ang="0">
                    <a:pos x="60" y="318"/>
                  </a:cxn>
                  <a:cxn ang="0">
                    <a:pos x="54" y="254"/>
                  </a:cxn>
                  <a:cxn ang="0">
                    <a:pos x="76" y="188"/>
                  </a:cxn>
                  <a:cxn ang="0">
                    <a:pos x="127" y="144"/>
                  </a:cxn>
                  <a:cxn ang="0">
                    <a:pos x="256" y="116"/>
                  </a:cxn>
                  <a:cxn ang="0">
                    <a:pos x="303" y="107"/>
                  </a:cxn>
                  <a:cxn ang="0">
                    <a:pos x="378" y="42"/>
                  </a:cxn>
                  <a:cxn ang="0">
                    <a:pos x="516" y="20"/>
                  </a:cxn>
                  <a:cxn ang="0">
                    <a:pos x="600" y="61"/>
                  </a:cxn>
                  <a:cxn ang="0">
                    <a:pos x="658" y="123"/>
                  </a:cxn>
                  <a:cxn ang="0">
                    <a:pos x="781" y="125"/>
                  </a:cxn>
                  <a:cxn ang="0">
                    <a:pos x="863" y="171"/>
                  </a:cxn>
                  <a:cxn ang="0">
                    <a:pos x="901" y="255"/>
                  </a:cxn>
                  <a:cxn ang="0">
                    <a:pos x="897" y="319"/>
                  </a:cxn>
                  <a:cxn ang="0">
                    <a:pos x="931" y="373"/>
                  </a:cxn>
                  <a:cxn ang="0">
                    <a:pos x="920" y="473"/>
                  </a:cxn>
                  <a:cxn ang="0">
                    <a:pos x="906" y="525"/>
                  </a:cxn>
                  <a:cxn ang="0">
                    <a:pos x="950" y="439"/>
                  </a:cxn>
                  <a:cxn ang="0">
                    <a:pos x="953" y="401"/>
                  </a:cxn>
                  <a:cxn ang="0">
                    <a:pos x="937" y="343"/>
                  </a:cxn>
                  <a:cxn ang="0">
                    <a:pos x="924" y="324"/>
                  </a:cxn>
                  <a:cxn ang="0">
                    <a:pos x="919" y="283"/>
                  </a:cxn>
                  <a:cxn ang="0">
                    <a:pos x="906" y="203"/>
                  </a:cxn>
                  <a:cxn ang="0">
                    <a:pos x="892" y="178"/>
                  </a:cxn>
                  <a:cxn ang="0">
                    <a:pos x="856" y="143"/>
                  </a:cxn>
                  <a:cxn ang="0">
                    <a:pos x="833" y="129"/>
                  </a:cxn>
                  <a:cxn ang="0">
                    <a:pos x="739" y="99"/>
                  </a:cxn>
                  <a:cxn ang="0">
                    <a:pos x="690" y="99"/>
                  </a:cxn>
                  <a:cxn ang="0">
                    <a:pos x="638" y="75"/>
                  </a:cxn>
                  <a:cxn ang="0">
                    <a:pos x="583" y="27"/>
                  </a:cxn>
                  <a:cxn ang="0">
                    <a:pos x="551" y="12"/>
                  </a:cxn>
                  <a:cxn ang="0">
                    <a:pos x="489" y="0"/>
                  </a:cxn>
                  <a:cxn ang="0">
                    <a:pos x="425" y="8"/>
                  </a:cxn>
                  <a:cxn ang="0">
                    <a:pos x="327" y="54"/>
                  </a:cxn>
                  <a:cxn ang="0">
                    <a:pos x="295" y="85"/>
                  </a:cxn>
                  <a:cxn ang="0">
                    <a:pos x="286" y="106"/>
                  </a:cxn>
                  <a:cxn ang="0">
                    <a:pos x="213" y="98"/>
                  </a:cxn>
                  <a:cxn ang="0">
                    <a:pos x="164" y="109"/>
                  </a:cxn>
                  <a:cxn ang="0">
                    <a:pos x="98" y="143"/>
                  </a:cxn>
                  <a:cxn ang="0">
                    <a:pos x="77" y="160"/>
                  </a:cxn>
                  <a:cxn ang="0">
                    <a:pos x="48" y="200"/>
                  </a:cxn>
                  <a:cxn ang="0">
                    <a:pos x="39" y="227"/>
                  </a:cxn>
                  <a:cxn ang="0">
                    <a:pos x="36" y="283"/>
                  </a:cxn>
                  <a:cxn ang="0">
                    <a:pos x="30" y="334"/>
                  </a:cxn>
                  <a:cxn ang="0">
                    <a:pos x="18" y="362"/>
                  </a:cxn>
                  <a:cxn ang="0">
                    <a:pos x="0" y="429"/>
                  </a:cxn>
                  <a:cxn ang="0">
                    <a:pos x="2" y="467"/>
                  </a:cxn>
                  <a:cxn ang="0">
                    <a:pos x="15" y="499"/>
                  </a:cxn>
                  <a:cxn ang="0">
                    <a:pos x="29" y="515"/>
                  </a:cxn>
                </a:cxnLst>
                <a:rect l="0" t="0" r="r" b="b"/>
                <a:pathLst>
                  <a:path w="953" h="527">
                    <a:moveTo>
                      <a:pt x="45" y="527"/>
                    </a:moveTo>
                    <a:lnTo>
                      <a:pt x="58" y="526"/>
                    </a:lnTo>
                    <a:lnTo>
                      <a:pt x="57" y="514"/>
                    </a:lnTo>
                    <a:lnTo>
                      <a:pt x="40" y="503"/>
                    </a:lnTo>
                    <a:lnTo>
                      <a:pt x="30" y="491"/>
                    </a:lnTo>
                    <a:lnTo>
                      <a:pt x="23" y="477"/>
                    </a:lnTo>
                    <a:lnTo>
                      <a:pt x="20" y="463"/>
                    </a:lnTo>
                    <a:lnTo>
                      <a:pt x="18" y="430"/>
                    </a:lnTo>
                    <a:lnTo>
                      <a:pt x="23" y="398"/>
                    </a:lnTo>
                    <a:lnTo>
                      <a:pt x="35" y="368"/>
                    </a:lnTo>
                    <a:lnTo>
                      <a:pt x="46" y="341"/>
                    </a:lnTo>
                    <a:lnTo>
                      <a:pt x="60" y="318"/>
                    </a:lnTo>
                    <a:lnTo>
                      <a:pt x="60" y="312"/>
                    </a:lnTo>
                    <a:lnTo>
                      <a:pt x="54" y="282"/>
                    </a:lnTo>
                    <a:lnTo>
                      <a:pt x="54" y="254"/>
                    </a:lnTo>
                    <a:lnTo>
                      <a:pt x="57" y="230"/>
                    </a:lnTo>
                    <a:lnTo>
                      <a:pt x="65" y="208"/>
                    </a:lnTo>
                    <a:lnTo>
                      <a:pt x="76" y="188"/>
                    </a:lnTo>
                    <a:lnTo>
                      <a:pt x="91" y="171"/>
                    </a:lnTo>
                    <a:lnTo>
                      <a:pt x="108" y="156"/>
                    </a:lnTo>
                    <a:lnTo>
                      <a:pt x="127" y="144"/>
                    </a:lnTo>
                    <a:lnTo>
                      <a:pt x="169" y="125"/>
                    </a:lnTo>
                    <a:lnTo>
                      <a:pt x="214" y="116"/>
                    </a:lnTo>
                    <a:lnTo>
                      <a:pt x="256" y="116"/>
                    </a:lnTo>
                    <a:lnTo>
                      <a:pt x="290" y="123"/>
                    </a:lnTo>
                    <a:lnTo>
                      <a:pt x="301" y="117"/>
                    </a:lnTo>
                    <a:lnTo>
                      <a:pt x="303" y="107"/>
                    </a:lnTo>
                    <a:lnTo>
                      <a:pt x="310" y="95"/>
                    </a:lnTo>
                    <a:lnTo>
                      <a:pt x="338" y="67"/>
                    </a:lnTo>
                    <a:lnTo>
                      <a:pt x="378" y="42"/>
                    </a:lnTo>
                    <a:lnTo>
                      <a:pt x="431" y="23"/>
                    </a:lnTo>
                    <a:lnTo>
                      <a:pt x="488" y="18"/>
                    </a:lnTo>
                    <a:lnTo>
                      <a:pt x="516" y="20"/>
                    </a:lnTo>
                    <a:lnTo>
                      <a:pt x="545" y="28"/>
                    </a:lnTo>
                    <a:lnTo>
                      <a:pt x="573" y="41"/>
                    </a:lnTo>
                    <a:lnTo>
                      <a:pt x="600" y="61"/>
                    </a:lnTo>
                    <a:lnTo>
                      <a:pt x="625" y="86"/>
                    </a:lnTo>
                    <a:lnTo>
                      <a:pt x="649" y="120"/>
                    </a:lnTo>
                    <a:lnTo>
                      <a:pt x="658" y="123"/>
                    </a:lnTo>
                    <a:lnTo>
                      <a:pt x="694" y="116"/>
                    </a:lnTo>
                    <a:lnTo>
                      <a:pt x="735" y="116"/>
                    </a:lnTo>
                    <a:lnTo>
                      <a:pt x="781" y="125"/>
                    </a:lnTo>
                    <a:lnTo>
                      <a:pt x="825" y="144"/>
                    </a:lnTo>
                    <a:lnTo>
                      <a:pt x="845" y="156"/>
                    </a:lnTo>
                    <a:lnTo>
                      <a:pt x="863" y="171"/>
                    </a:lnTo>
                    <a:lnTo>
                      <a:pt x="878" y="188"/>
                    </a:lnTo>
                    <a:lnTo>
                      <a:pt x="890" y="208"/>
                    </a:lnTo>
                    <a:lnTo>
                      <a:pt x="901" y="255"/>
                    </a:lnTo>
                    <a:lnTo>
                      <a:pt x="900" y="282"/>
                    </a:lnTo>
                    <a:lnTo>
                      <a:pt x="895" y="313"/>
                    </a:lnTo>
                    <a:lnTo>
                      <a:pt x="897" y="319"/>
                    </a:lnTo>
                    <a:lnTo>
                      <a:pt x="910" y="335"/>
                    </a:lnTo>
                    <a:lnTo>
                      <a:pt x="921" y="350"/>
                    </a:lnTo>
                    <a:lnTo>
                      <a:pt x="931" y="373"/>
                    </a:lnTo>
                    <a:lnTo>
                      <a:pt x="935" y="402"/>
                    </a:lnTo>
                    <a:lnTo>
                      <a:pt x="932" y="436"/>
                    </a:lnTo>
                    <a:lnTo>
                      <a:pt x="920" y="473"/>
                    </a:lnTo>
                    <a:lnTo>
                      <a:pt x="892" y="516"/>
                    </a:lnTo>
                    <a:lnTo>
                      <a:pt x="894" y="527"/>
                    </a:lnTo>
                    <a:lnTo>
                      <a:pt x="906" y="525"/>
                    </a:lnTo>
                    <a:lnTo>
                      <a:pt x="935" y="481"/>
                    </a:lnTo>
                    <a:lnTo>
                      <a:pt x="936" y="479"/>
                    </a:lnTo>
                    <a:lnTo>
                      <a:pt x="950" y="439"/>
                    </a:lnTo>
                    <a:lnTo>
                      <a:pt x="951" y="437"/>
                    </a:lnTo>
                    <a:lnTo>
                      <a:pt x="953" y="402"/>
                    </a:lnTo>
                    <a:lnTo>
                      <a:pt x="953" y="401"/>
                    </a:lnTo>
                    <a:lnTo>
                      <a:pt x="948" y="370"/>
                    </a:lnTo>
                    <a:lnTo>
                      <a:pt x="947" y="368"/>
                    </a:lnTo>
                    <a:lnTo>
                      <a:pt x="937" y="343"/>
                    </a:lnTo>
                    <a:lnTo>
                      <a:pt x="936" y="342"/>
                    </a:lnTo>
                    <a:lnTo>
                      <a:pt x="924" y="325"/>
                    </a:lnTo>
                    <a:lnTo>
                      <a:pt x="924" y="324"/>
                    </a:lnTo>
                    <a:lnTo>
                      <a:pt x="913" y="312"/>
                    </a:lnTo>
                    <a:lnTo>
                      <a:pt x="917" y="284"/>
                    </a:lnTo>
                    <a:lnTo>
                      <a:pt x="919" y="283"/>
                    </a:lnTo>
                    <a:lnTo>
                      <a:pt x="920" y="254"/>
                    </a:lnTo>
                    <a:lnTo>
                      <a:pt x="919" y="252"/>
                    </a:lnTo>
                    <a:lnTo>
                      <a:pt x="906" y="203"/>
                    </a:lnTo>
                    <a:lnTo>
                      <a:pt x="906" y="200"/>
                    </a:lnTo>
                    <a:lnTo>
                      <a:pt x="893" y="180"/>
                    </a:lnTo>
                    <a:lnTo>
                      <a:pt x="892" y="178"/>
                    </a:lnTo>
                    <a:lnTo>
                      <a:pt x="876" y="160"/>
                    </a:lnTo>
                    <a:lnTo>
                      <a:pt x="875" y="159"/>
                    </a:lnTo>
                    <a:lnTo>
                      <a:pt x="856" y="143"/>
                    </a:lnTo>
                    <a:lnTo>
                      <a:pt x="855" y="143"/>
                    </a:lnTo>
                    <a:lnTo>
                      <a:pt x="834" y="130"/>
                    </a:lnTo>
                    <a:lnTo>
                      <a:pt x="833" y="129"/>
                    </a:lnTo>
                    <a:lnTo>
                      <a:pt x="787" y="109"/>
                    </a:lnTo>
                    <a:lnTo>
                      <a:pt x="786" y="109"/>
                    </a:lnTo>
                    <a:lnTo>
                      <a:pt x="739" y="99"/>
                    </a:lnTo>
                    <a:lnTo>
                      <a:pt x="736" y="98"/>
                    </a:lnTo>
                    <a:lnTo>
                      <a:pt x="693" y="98"/>
                    </a:lnTo>
                    <a:lnTo>
                      <a:pt x="690" y="99"/>
                    </a:lnTo>
                    <a:lnTo>
                      <a:pt x="659" y="106"/>
                    </a:lnTo>
                    <a:lnTo>
                      <a:pt x="638" y="76"/>
                    </a:lnTo>
                    <a:lnTo>
                      <a:pt x="638" y="75"/>
                    </a:lnTo>
                    <a:lnTo>
                      <a:pt x="613" y="49"/>
                    </a:lnTo>
                    <a:lnTo>
                      <a:pt x="612" y="48"/>
                    </a:lnTo>
                    <a:lnTo>
                      <a:pt x="583" y="27"/>
                    </a:lnTo>
                    <a:lnTo>
                      <a:pt x="581" y="26"/>
                    </a:lnTo>
                    <a:lnTo>
                      <a:pt x="552" y="12"/>
                    </a:lnTo>
                    <a:lnTo>
                      <a:pt x="551" y="12"/>
                    </a:lnTo>
                    <a:lnTo>
                      <a:pt x="520" y="4"/>
                    </a:lnTo>
                    <a:lnTo>
                      <a:pt x="519" y="2"/>
                    </a:lnTo>
                    <a:lnTo>
                      <a:pt x="489" y="0"/>
                    </a:lnTo>
                    <a:lnTo>
                      <a:pt x="486" y="0"/>
                    </a:lnTo>
                    <a:lnTo>
                      <a:pt x="428" y="7"/>
                    </a:lnTo>
                    <a:lnTo>
                      <a:pt x="425" y="8"/>
                    </a:lnTo>
                    <a:lnTo>
                      <a:pt x="371" y="27"/>
                    </a:lnTo>
                    <a:lnTo>
                      <a:pt x="370" y="28"/>
                    </a:lnTo>
                    <a:lnTo>
                      <a:pt x="327" y="54"/>
                    </a:lnTo>
                    <a:lnTo>
                      <a:pt x="326" y="55"/>
                    </a:lnTo>
                    <a:lnTo>
                      <a:pt x="297" y="84"/>
                    </a:lnTo>
                    <a:lnTo>
                      <a:pt x="295" y="85"/>
                    </a:lnTo>
                    <a:lnTo>
                      <a:pt x="287" y="99"/>
                    </a:lnTo>
                    <a:lnTo>
                      <a:pt x="287" y="103"/>
                    </a:lnTo>
                    <a:lnTo>
                      <a:pt x="286" y="106"/>
                    </a:lnTo>
                    <a:lnTo>
                      <a:pt x="259" y="99"/>
                    </a:lnTo>
                    <a:lnTo>
                      <a:pt x="257" y="98"/>
                    </a:lnTo>
                    <a:lnTo>
                      <a:pt x="213" y="98"/>
                    </a:lnTo>
                    <a:lnTo>
                      <a:pt x="211" y="99"/>
                    </a:lnTo>
                    <a:lnTo>
                      <a:pt x="165" y="109"/>
                    </a:lnTo>
                    <a:lnTo>
                      <a:pt x="164" y="109"/>
                    </a:lnTo>
                    <a:lnTo>
                      <a:pt x="119" y="129"/>
                    </a:lnTo>
                    <a:lnTo>
                      <a:pt x="118" y="130"/>
                    </a:lnTo>
                    <a:lnTo>
                      <a:pt x="98" y="143"/>
                    </a:lnTo>
                    <a:lnTo>
                      <a:pt x="97" y="143"/>
                    </a:lnTo>
                    <a:lnTo>
                      <a:pt x="78" y="159"/>
                    </a:lnTo>
                    <a:lnTo>
                      <a:pt x="77" y="160"/>
                    </a:lnTo>
                    <a:lnTo>
                      <a:pt x="62" y="178"/>
                    </a:lnTo>
                    <a:lnTo>
                      <a:pt x="61" y="180"/>
                    </a:lnTo>
                    <a:lnTo>
                      <a:pt x="48" y="200"/>
                    </a:lnTo>
                    <a:lnTo>
                      <a:pt x="48" y="203"/>
                    </a:lnTo>
                    <a:lnTo>
                      <a:pt x="40" y="226"/>
                    </a:lnTo>
                    <a:lnTo>
                      <a:pt x="39" y="227"/>
                    </a:lnTo>
                    <a:lnTo>
                      <a:pt x="36" y="253"/>
                    </a:lnTo>
                    <a:lnTo>
                      <a:pt x="36" y="254"/>
                    </a:lnTo>
                    <a:lnTo>
                      <a:pt x="36" y="283"/>
                    </a:lnTo>
                    <a:lnTo>
                      <a:pt x="37" y="285"/>
                    </a:lnTo>
                    <a:lnTo>
                      <a:pt x="43" y="313"/>
                    </a:lnTo>
                    <a:lnTo>
                      <a:pt x="30" y="334"/>
                    </a:lnTo>
                    <a:lnTo>
                      <a:pt x="30" y="335"/>
                    </a:lnTo>
                    <a:lnTo>
                      <a:pt x="18" y="361"/>
                    </a:lnTo>
                    <a:lnTo>
                      <a:pt x="18" y="362"/>
                    </a:lnTo>
                    <a:lnTo>
                      <a:pt x="7" y="394"/>
                    </a:lnTo>
                    <a:lnTo>
                      <a:pt x="6" y="395"/>
                    </a:lnTo>
                    <a:lnTo>
                      <a:pt x="0" y="429"/>
                    </a:lnTo>
                    <a:lnTo>
                      <a:pt x="0" y="430"/>
                    </a:lnTo>
                    <a:lnTo>
                      <a:pt x="1" y="465"/>
                    </a:lnTo>
                    <a:lnTo>
                      <a:pt x="2" y="467"/>
                    </a:lnTo>
                    <a:lnTo>
                      <a:pt x="7" y="482"/>
                    </a:lnTo>
                    <a:lnTo>
                      <a:pt x="7" y="483"/>
                    </a:lnTo>
                    <a:lnTo>
                      <a:pt x="15" y="499"/>
                    </a:lnTo>
                    <a:lnTo>
                      <a:pt x="16" y="501"/>
                    </a:lnTo>
                    <a:lnTo>
                      <a:pt x="28" y="514"/>
                    </a:lnTo>
                    <a:lnTo>
                      <a:pt x="29" y="515"/>
                    </a:lnTo>
                    <a:lnTo>
                      <a:pt x="45" y="52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31" name="Freeform 25">
                <a:extLst>
                  <a:ext uri="{FF2B5EF4-FFF2-40B4-BE49-F238E27FC236}">
                    <a16:creationId xmlns:a16="http://schemas.microsoft.com/office/drawing/2014/main" id="{C8B3F249-CEB9-4056-A454-5F681415F0A7}"/>
                  </a:ext>
                </a:extLst>
              </p:cNvPr>
              <p:cNvSpPr>
                <a:spLocks/>
              </p:cNvSpPr>
              <p:nvPr/>
            </p:nvSpPr>
            <p:spPr bwMode="auto">
              <a:xfrm>
                <a:off x="1406" y="1725"/>
                <a:ext cx="258" cy="286"/>
              </a:xfrm>
              <a:custGeom>
                <a:avLst/>
                <a:gdLst/>
                <a:ahLst/>
                <a:cxnLst>
                  <a:cxn ang="0">
                    <a:pos x="605" y="0"/>
                  </a:cxn>
                  <a:cxn ang="0">
                    <a:pos x="598" y="17"/>
                  </a:cxn>
                  <a:cxn ang="0">
                    <a:pos x="585" y="32"/>
                  </a:cxn>
                  <a:cxn ang="0">
                    <a:pos x="548" y="60"/>
                  </a:cxn>
                  <a:cxn ang="0">
                    <a:pos x="499" y="80"/>
                  </a:cxn>
                  <a:cxn ang="0">
                    <a:pos x="441" y="92"/>
                  </a:cxn>
                  <a:cxn ang="0">
                    <a:pos x="379" y="97"/>
                  </a:cxn>
                  <a:cxn ang="0">
                    <a:pos x="319" y="93"/>
                  </a:cxn>
                  <a:cxn ang="0">
                    <a:pos x="266" y="79"/>
                  </a:cxn>
                  <a:cxn ang="0">
                    <a:pos x="242" y="68"/>
                  </a:cxn>
                  <a:cxn ang="0">
                    <a:pos x="222" y="54"/>
                  </a:cxn>
                  <a:cxn ang="0">
                    <a:pos x="199" y="91"/>
                  </a:cxn>
                  <a:cxn ang="0">
                    <a:pos x="169" y="116"/>
                  </a:cxn>
                  <a:cxn ang="0">
                    <a:pos x="136" y="135"/>
                  </a:cxn>
                  <a:cxn ang="0">
                    <a:pos x="101" y="152"/>
                  </a:cxn>
                  <a:cxn ang="0">
                    <a:pos x="66" y="171"/>
                  </a:cxn>
                  <a:cxn ang="0">
                    <a:pos x="38" y="196"/>
                  </a:cxn>
                  <a:cxn ang="0">
                    <a:pos x="13" y="233"/>
                  </a:cxn>
                  <a:cxn ang="0">
                    <a:pos x="5" y="257"/>
                  </a:cxn>
                  <a:cxn ang="0">
                    <a:pos x="0" y="285"/>
                  </a:cxn>
                  <a:cxn ang="0">
                    <a:pos x="2" y="357"/>
                  </a:cxn>
                  <a:cxn ang="0">
                    <a:pos x="7" y="424"/>
                  </a:cxn>
                  <a:cxn ang="0">
                    <a:pos x="15" y="486"/>
                  </a:cxn>
                  <a:cxn ang="0">
                    <a:pos x="26" y="543"/>
                  </a:cxn>
                  <a:cxn ang="0">
                    <a:pos x="40" y="595"/>
                  </a:cxn>
                  <a:cxn ang="0">
                    <a:pos x="56" y="642"/>
                  </a:cxn>
                  <a:cxn ang="0">
                    <a:pos x="77" y="684"/>
                  </a:cxn>
                  <a:cxn ang="0">
                    <a:pos x="100" y="721"/>
                  </a:cxn>
                  <a:cxn ang="0">
                    <a:pos x="125" y="753"/>
                  </a:cxn>
                  <a:cxn ang="0">
                    <a:pos x="154" y="782"/>
                  </a:cxn>
                  <a:cxn ang="0">
                    <a:pos x="185" y="805"/>
                  </a:cxn>
                  <a:cxn ang="0">
                    <a:pos x="220" y="825"/>
                  </a:cxn>
                  <a:cxn ang="0">
                    <a:pos x="258" y="839"/>
                  </a:cxn>
                  <a:cxn ang="0">
                    <a:pos x="298" y="850"/>
                  </a:cxn>
                  <a:cxn ang="0">
                    <a:pos x="341" y="855"/>
                  </a:cxn>
                  <a:cxn ang="0">
                    <a:pos x="387" y="858"/>
                  </a:cxn>
                  <a:cxn ang="0">
                    <a:pos x="433" y="855"/>
                  </a:cxn>
                  <a:cxn ang="0">
                    <a:pos x="476" y="850"/>
                  </a:cxn>
                  <a:cxn ang="0">
                    <a:pos x="516" y="839"/>
                  </a:cxn>
                  <a:cxn ang="0">
                    <a:pos x="553" y="825"/>
                  </a:cxn>
                  <a:cxn ang="0">
                    <a:pos x="587" y="805"/>
                  </a:cxn>
                  <a:cxn ang="0">
                    <a:pos x="618" y="782"/>
                  </a:cxn>
                  <a:cxn ang="0">
                    <a:pos x="647" y="753"/>
                  </a:cxn>
                  <a:cxn ang="0">
                    <a:pos x="674" y="721"/>
                  </a:cxn>
                  <a:cxn ang="0">
                    <a:pos x="697" y="684"/>
                  </a:cxn>
                  <a:cxn ang="0">
                    <a:pos x="716" y="642"/>
                  </a:cxn>
                  <a:cxn ang="0">
                    <a:pos x="734" y="595"/>
                  </a:cxn>
                  <a:cxn ang="0">
                    <a:pos x="748" y="543"/>
                  </a:cxn>
                  <a:cxn ang="0">
                    <a:pos x="759" y="486"/>
                  </a:cxn>
                  <a:cxn ang="0">
                    <a:pos x="767" y="424"/>
                  </a:cxn>
                  <a:cxn ang="0">
                    <a:pos x="774" y="285"/>
                  </a:cxn>
                  <a:cxn ang="0">
                    <a:pos x="767" y="248"/>
                  </a:cxn>
                  <a:cxn ang="0">
                    <a:pos x="748" y="208"/>
                  </a:cxn>
                  <a:cxn ang="0">
                    <a:pos x="720" y="168"/>
                  </a:cxn>
                  <a:cxn ang="0">
                    <a:pos x="690" y="128"/>
                  </a:cxn>
                  <a:cxn ang="0">
                    <a:pos x="631" y="55"/>
                  </a:cxn>
                  <a:cxn ang="0">
                    <a:pos x="612" y="26"/>
                  </a:cxn>
                  <a:cxn ang="0">
                    <a:pos x="607" y="15"/>
                  </a:cxn>
                  <a:cxn ang="0">
                    <a:pos x="605" y="0"/>
                  </a:cxn>
                </a:cxnLst>
                <a:rect l="0" t="0" r="r" b="b"/>
                <a:pathLst>
                  <a:path w="774" h="858">
                    <a:moveTo>
                      <a:pt x="605" y="0"/>
                    </a:moveTo>
                    <a:lnTo>
                      <a:pt x="598" y="17"/>
                    </a:lnTo>
                    <a:lnTo>
                      <a:pt x="585" y="32"/>
                    </a:lnTo>
                    <a:lnTo>
                      <a:pt x="548" y="60"/>
                    </a:lnTo>
                    <a:lnTo>
                      <a:pt x="499" y="80"/>
                    </a:lnTo>
                    <a:lnTo>
                      <a:pt x="441" y="92"/>
                    </a:lnTo>
                    <a:lnTo>
                      <a:pt x="379" y="97"/>
                    </a:lnTo>
                    <a:lnTo>
                      <a:pt x="319" y="93"/>
                    </a:lnTo>
                    <a:lnTo>
                      <a:pt x="266" y="79"/>
                    </a:lnTo>
                    <a:lnTo>
                      <a:pt x="242" y="68"/>
                    </a:lnTo>
                    <a:lnTo>
                      <a:pt x="222" y="54"/>
                    </a:lnTo>
                    <a:lnTo>
                      <a:pt x="199" y="91"/>
                    </a:lnTo>
                    <a:lnTo>
                      <a:pt x="169" y="116"/>
                    </a:lnTo>
                    <a:lnTo>
                      <a:pt x="136" y="135"/>
                    </a:lnTo>
                    <a:lnTo>
                      <a:pt x="101" y="152"/>
                    </a:lnTo>
                    <a:lnTo>
                      <a:pt x="66" y="171"/>
                    </a:lnTo>
                    <a:lnTo>
                      <a:pt x="38" y="196"/>
                    </a:lnTo>
                    <a:lnTo>
                      <a:pt x="13" y="233"/>
                    </a:lnTo>
                    <a:lnTo>
                      <a:pt x="5" y="257"/>
                    </a:lnTo>
                    <a:lnTo>
                      <a:pt x="0" y="285"/>
                    </a:lnTo>
                    <a:lnTo>
                      <a:pt x="2" y="357"/>
                    </a:lnTo>
                    <a:lnTo>
                      <a:pt x="7" y="424"/>
                    </a:lnTo>
                    <a:lnTo>
                      <a:pt x="15" y="486"/>
                    </a:lnTo>
                    <a:lnTo>
                      <a:pt x="26" y="543"/>
                    </a:lnTo>
                    <a:lnTo>
                      <a:pt x="40" y="595"/>
                    </a:lnTo>
                    <a:lnTo>
                      <a:pt x="56" y="642"/>
                    </a:lnTo>
                    <a:lnTo>
                      <a:pt x="77" y="684"/>
                    </a:lnTo>
                    <a:lnTo>
                      <a:pt x="100" y="721"/>
                    </a:lnTo>
                    <a:lnTo>
                      <a:pt x="125" y="753"/>
                    </a:lnTo>
                    <a:lnTo>
                      <a:pt x="154" y="782"/>
                    </a:lnTo>
                    <a:lnTo>
                      <a:pt x="185" y="805"/>
                    </a:lnTo>
                    <a:lnTo>
                      <a:pt x="220" y="825"/>
                    </a:lnTo>
                    <a:lnTo>
                      <a:pt x="258" y="839"/>
                    </a:lnTo>
                    <a:lnTo>
                      <a:pt x="298" y="850"/>
                    </a:lnTo>
                    <a:lnTo>
                      <a:pt x="341" y="855"/>
                    </a:lnTo>
                    <a:lnTo>
                      <a:pt x="387" y="858"/>
                    </a:lnTo>
                    <a:lnTo>
                      <a:pt x="433" y="855"/>
                    </a:lnTo>
                    <a:lnTo>
                      <a:pt x="476" y="850"/>
                    </a:lnTo>
                    <a:lnTo>
                      <a:pt x="516" y="839"/>
                    </a:lnTo>
                    <a:lnTo>
                      <a:pt x="553" y="825"/>
                    </a:lnTo>
                    <a:lnTo>
                      <a:pt x="587" y="805"/>
                    </a:lnTo>
                    <a:lnTo>
                      <a:pt x="618" y="782"/>
                    </a:lnTo>
                    <a:lnTo>
                      <a:pt x="647" y="753"/>
                    </a:lnTo>
                    <a:lnTo>
                      <a:pt x="674" y="721"/>
                    </a:lnTo>
                    <a:lnTo>
                      <a:pt x="697" y="684"/>
                    </a:lnTo>
                    <a:lnTo>
                      <a:pt x="716" y="642"/>
                    </a:lnTo>
                    <a:lnTo>
                      <a:pt x="734" y="595"/>
                    </a:lnTo>
                    <a:lnTo>
                      <a:pt x="748" y="543"/>
                    </a:lnTo>
                    <a:lnTo>
                      <a:pt x="759" y="486"/>
                    </a:lnTo>
                    <a:lnTo>
                      <a:pt x="767" y="424"/>
                    </a:lnTo>
                    <a:lnTo>
                      <a:pt x="774" y="285"/>
                    </a:lnTo>
                    <a:lnTo>
                      <a:pt x="767" y="248"/>
                    </a:lnTo>
                    <a:lnTo>
                      <a:pt x="748" y="208"/>
                    </a:lnTo>
                    <a:lnTo>
                      <a:pt x="720" y="168"/>
                    </a:lnTo>
                    <a:lnTo>
                      <a:pt x="690" y="128"/>
                    </a:lnTo>
                    <a:lnTo>
                      <a:pt x="631" y="55"/>
                    </a:lnTo>
                    <a:lnTo>
                      <a:pt x="612" y="26"/>
                    </a:lnTo>
                    <a:lnTo>
                      <a:pt x="607" y="15"/>
                    </a:lnTo>
                    <a:lnTo>
                      <a:pt x="605" y="0"/>
                    </a:lnTo>
                    <a:close/>
                  </a:path>
                </a:pathLst>
              </a:custGeom>
              <a:solidFill>
                <a:srgbClr val="FFCC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32" name="Freeform 26">
                <a:extLst>
                  <a:ext uri="{FF2B5EF4-FFF2-40B4-BE49-F238E27FC236}">
                    <a16:creationId xmlns:a16="http://schemas.microsoft.com/office/drawing/2014/main" id="{D74FC971-E56A-47DB-8977-291F7262C619}"/>
                  </a:ext>
                </a:extLst>
              </p:cNvPr>
              <p:cNvSpPr>
                <a:spLocks/>
              </p:cNvSpPr>
              <p:nvPr/>
            </p:nvSpPr>
            <p:spPr bwMode="auto">
              <a:xfrm>
                <a:off x="1402" y="1724"/>
                <a:ext cx="265" cy="289"/>
              </a:xfrm>
              <a:custGeom>
                <a:avLst/>
                <a:gdLst/>
                <a:ahLst/>
                <a:cxnLst>
                  <a:cxn ang="0">
                    <a:pos x="626" y="17"/>
                  </a:cxn>
                  <a:cxn ang="0">
                    <a:pos x="600" y="16"/>
                  </a:cxn>
                  <a:cxn ang="0">
                    <a:pos x="506" y="75"/>
                  </a:cxn>
                  <a:cxn ang="0">
                    <a:pos x="330" y="87"/>
                  </a:cxn>
                  <a:cxn ang="0">
                    <a:pos x="237" y="51"/>
                  </a:cxn>
                  <a:cxn ang="0">
                    <a:pos x="174" y="112"/>
                  </a:cxn>
                  <a:cxn ang="0">
                    <a:pos x="106" y="148"/>
                  </a:cxn>
                  <a:cxn ang="0">
                    <a:pos x="42" y="193"/>
                  </a:cxn>
                  <a:cxn ang="0">
                    <a:pos x="15" y="233"/>
                  </a:cxn>
                  <a:cxn ang="0">
                    <a:pos x="2" y="287"/>
                  </a:cxn>
                  <a:cxn ang="0">
                    <a:pos x="3" y="360"/>
                  </a:cxn>
                  <a:cxn ang="0">
                    <a:pos x="15" y="490"/>
                  </a:cxn>
                  <a:cxn ang="0">
                    <a:pos x="28" y="548"/>
                  </a:cxn>
                  <a:cxn ang="0">
                    <a:pos x="58" y="647"/>
                  </a:cxn>
                  <a:cxn ang="0">
                    <a:pos x="79" y="691"/>
                  </a:cxn>
                  <a:cxn ang="0">
                    <a:pos x="128" y="762"/>
                  </a:cxn>
                  <a:cxn ang="0">
                    <a:pos x="158" y="791"/>
                  </a:cxn>
                  <a:cxn ang="0">
                    <a:pos x="225" y="835"/>
                  </a:cxn>
                  <a:cxn ang="0">
                    <a:pos x="265" y="850"/>
                  </a:cxn>
                  <a:cxn ang="0">
                    <a:pos x="350" y="867"/>
                  </a:cxn>
                  <a:cxn ang="0">
                    <a:pos x="397" y="869"/>
                  </a:cxn>
                  <a:cxn ang="0">
                    <a:pos x="487" y="862"/>
                  </a:cxn>
                  <a:cxn ang="0">
                    <a:pos x="529" y="850"/>
                  </a:cxn>
                  <a:cxn ang="0">
                    <a:pos x="602" y="815"/>
                  </a:cxn>
                  <a:cxn ang="0">
                    <a:pos x="634" y="790"/>
                  </a:cxn>
                  <a:cxn ang="0">
                    <a:pos x="691" y="730"/>
                  </a:cxn>
                  <a:cxn ang="0">
                    <a:pos x="715" y="690"/>
                  </a:cxn>
                  <a:cxn ang="0">
                    <a:pos x="752" y="601"/>
                  </a:cxn>
                  <a:cxn ang="0">
                    <a:pos x="766" y="547"/>
                  </a:cxn>
                  <a:cxn ang="0">
                    <a:pos x="786" y="428"/>
                  </a:cxn>
                  <a:cxn ang="0">
                    <a:pos x="792" y="287"/>
                  </a:cxn>
                  <a:cxn ang="0">
                    <a:pos x="766" y="208"/>
                  </a:cxn>
                  <a:cxn ang="0">
                    <a:pos x="737" y="166"/>
                  </a:cxn>
                  <a:cxn ang="0">
                    <a:pos x="648" y="54"/>
                  </a:cxn>
                  <a:cxn ang="0">
                    <a:pos x="624" y="2"/>
                  </a:cxn>
                  <a:cxn ang="0">
                    <a:pos x="604" y="28"/>
                  </a:cxn>
                  <a:cxn ang="0">
                    <a:pos x="624" y="2"/>
                  </a:cxn>
                  <a:cxn ang="0">
                    <a:pos x="609" y="21"/>
                  </a:cxn>
                  <a:cxn ang="0">
                    <a:pos x="634" y="63"/>
                  </a:cxn>
                  <a:cxn ang="0">
                    <a:pos x="723" y="175"/>
                  </a:cxn>
                  <a:cxn ang="0">
                    <a:pos x="775" y="288"/>
                  </a:cxn>
                  <a:cxn ang="0">
                    <a:pos x="749" y="544"/>
                  </a:cxn>
                  <a:cxn ang="0">
                    <a:pos x="699" y="683"/>
                  </a:cxn>
                  <a:cxn ang="0">
                    <a:pos x="623" y="778"/>
                  </a:cxn>
                  <a:cxn ang="0">
                    <a:pos x="524" y="834"/>
                  </a:cxn>
                  <a:cxn ang="0">
                    <a:pos x="397" y="852"/>
                  </a:cxn>
                  <a:cxn ang="0">
                    <a:pos x="270" y="834"/>
                  </a:cxn>
                  <a:cxn ang="0">
                    <a:pos x="170" y="778"/>
                  </a:cxn>
                  <a:cxn ang="0">
                    <a:pos x="95" y="682"/>
                  </a:cxn>
                  <a:cxn ang="0">
                    <a:pos x="44" y="544"/>
                  </a:cxn>
                  <a:cxn ang="0">
                    <a:pos x="21" y="360"/>
                  </a:cxn>
                  <a:cxn ang="0">
                    <a:pos x="32" y="239"/>
                  </a:cxn>
                  <a:cxn ang="0">
                    <a:pos x="116" y="163"/>
                  </a:cxn>
                  <a:cxn ang="0">
                    <a:pos x="184" y="127"/>
                  </a:cxn>
                  <a:cxn ang="0">
                    <a:pos x="216" y="98"/>
                  </a:cxn>
                  <a:cxn ang="0">
                    <a:pos x="248" y="78"/>
                  </a:cxn>
                  <a:cxn ang="0">
                    <a:pos x="327" y="104"/>
                  </a:cxn>
                  <a:cxn ang="0">
                    <a:pos x="390" y="109"/>
                  </a:cxn>
                  <a:cxn ang="0">
                    <a:pos x="511" y="90"/>
                  </a:cxn>
                  <a:cxn ang="0">
                    <a:pos x="564" y="69"/>
                  </a:cxn>
                  <a:cxn ang="0">
                    <a:pos x="615" y="25"/>
                  </a:cxn>
                  <a:cxn ang="0">
                    <a:pos x="624" y="2"/>
                  </a:cxn>
                </a:cxnLst>
                <a:rect l="0" t="0" r="r" b="b"/>
                <a:pathLst>
                  <a:path w="793" h="869">
                    <a:moveTo>
                      <a:pt x="608" y="19"/>
                    </a:moveTo>
                    <a:lnTo>
                      <a:pt x="618" y="27"/>
                    </a:lnTo>
                    <a:lnTo>
                      <a:pt x="626" y="17"/>
                    </a:lnTo>
                    <a:lnTo>
                      <a:pt x="624" y="2"/>
                    </a:lnTo>
                    <a:lnTo>
                      <a:pt x="607" y="0"/>
                    </a:lnTo>
                    <a:lnTo>
                      <a:pt x="600" y="16"/>
                    </a:lnTo>
                    <a:lnTo>
                      <a:pt x="589" y="30"/>
                    </a:lnTo>
                    <a:lnTo>
                      <a:pt x="554" y="55"/>
                    </a:lnTo>
                    <a:lnTo>
                      <a:pt x="506" y="75"/>
                    </a:lnTo>
                    <a:lnTo>
                      <a:pt x="450" y="86"/>
                    </a:lnTo>
                    <a:lnTo>
                      <a:pt x="389" y="91"/>
                    </a:lnTo>
                    <a:lnTo>
                      <a:pt x="330" y="87"/>
                    </a:lnTo>
                    <a:lnTo>
                      <a:pt x="279" y="74"/>
                    </a:lnTo>
                    <a:lnTo>
                      <a:pt x="256" y="63"/>
                    </a:lnTo>
                    <a:lnTo>
                      <a:pt x="237" y="51"/>
                    </a:lnTo>
                    <a:lnTo>
                      <a:pt x="225" y="53"/>
                    </a:lnTo>
                    <a:lnTo>
                      <a:pt x="202" y="88"/>
                    </a:lnTo>
                    <a:lnTo>
                      <a:pt x="174" y="112"/>
                    </a:lnTo>
                    <a:lnTo>
                      <a:pt x="141" y="130"/>
                    </a:lnTo>
                    <a:lnTo>
                      <a:pt x="106" y="148"/>
                    </a:lnTo>
                    <a:lnTo>
                      <a:pt x="106" y="148"/>
                    </a:lnTo>
                    <a:lnTo>
                      <a:pt x="72" y="166"/>
                    </a:lnTo>
                    <a:lnTo>
                      <a:pt x="71" y="167"/>
                    </a:lnTo>
                    <a:lnTo>
                      <a:pt x="42" y="193"/>
                    </a:lnTo>
                    <a:lnTo>
                      <a:pt x="41" y="195"/>
                    </a:lnTo>
                    <a:lnTo>
                      <a:pt x="17" y="231"/>
                    </a:lnTo>
                    <a:lnTo>
                      <a:pt x="15" y="233"/>
                    </a:lnTo>
                    <a:lnTo>
                      <a:pt x="7" y="258"/>
                    </a:lnTo>
                    <a:lnTo>
                      <a:pt x="7" y="259"/>
                    </a:lnTo>
                    <a:lnTo>
                      <a:pt x="2" y="287"/>
                    </a:lnTo>
                    <a:lnTo>
                      <a:pt x="0" y="288"/>
                    </a:lnTo>
                    <a:lnTo>
                      <a:pt x="3" y="360"/>
                    </a:lnTo>
                    <a:lnTo>
                      <a:pt x="3" y="360"/>
                    </a:lnTo>
                    <a:lnTo>
                      <a:pt x="7" y="427"/>
                    </a:lnTo>
                    <a:lnTo>
                      <a:pt x="7" y="428"/>
                    </a:lnTo>
                    <a:lnTo>
                      <a:pt x="15" y="490"/>
                    </a:lnTo>
                    <a:lnTo>
                      <a:pt x="17" y="490"/>
                    </a:lnTo>
                    <a:lnTo>
                      <a:pt x="28" y="547"/>
                    </a:lnTo>
                    <a:lnTo>
                      <a:pt x="28" y="548"/>
                    </a:lnTo>
                    <a:lnTo>
                      <a:pt x="42" y="600"/>
                    </a:lnTo>
                    <a:lnTo>
                      <a:pt x="42" y="600"/>
                    </a:lnTo>
                    <a:lnTo>
                      <a:pt x="58" y="647"/>
                    </a:lnTo>
                    <a:lnTo>
                      <a:pt x="58" y="648"/>
                    </a:lnTo>
                    <a:lnTo>
                      <a:pt x="79" y="690"/>
                    </a:lnTo>
                    <a:lnTo>
                      <a:pt x="79" y="691"/>
                    </a:lnTo>
                    <a:lnTo>
                      <a:pt x="102" y="729"/>
                    </a:lnTo>
                    <a:lnTo>
                      <a:pt x="103" y="730"/>
                    </a:lnTo>
                    <a:lnTo>
                      <a:pt x="128" y="762"/>
                    </a:lnTo>
                    <a:lnTo>
                      <a:pt x="129" y="762"/>
                    </a:lnTo>
                    <a:lnTo>
                      <a:pt x="158" y="790"/>
                    </a:lnTo>
                    <a:lnTo>
                      <a:pt x="158" y="791"/>
                    </a:lnTo>
                    <a:lnTo>
                      <a:pt x="189" y="814"/>
                    </a:lnTo>
                    <a:lnTo>
                      <a:pt x="191" y="815"/>
                    </a:lnTo>
                    <a:lnTo>
                      <a:pt x="225" y="835"/>
                    </a:lnTo>
                    <a:lnTo>
                      <a:pt x="226" y="835"/>
                    </a:lnTo>
                    <a:lnTo>
                      <a:pt x="264" y="850"/>
                    </a:lnTo>
                    <a:lnTo>
                      <a:pt x="265" y="850"/>
                    </a:lnTo>
                    <a:lnTo>
                      <a:pt x="306" y="861"/>
                    </a:lnTo>
                    <a:lnTo>
                      <a:pt x="307" y="862"/>
                    </a:lnTo>
                    <a:lnTo>
                      <a:pt x="350" y="867"/>
                    </a:lnTo>
                    <a:lnTo>
                      <a:pt x="351" y="867"/>
                    </a:lnTo>
                    <a:lnTo>
                      <a:pt x="397" y="869"/>
                    </a:lnTo>
                    <a:lnTo>
                      <a:pt x="397" y="869"/>
                    </a:lnTo>
                    <a:lnTo>
                      <a:pt x="443" y="867"/>
                    </a:lnTo>
                    <a:lnTo>
                      <a:pt x="444" y="867"/>
                    </a:lnTo>
                    <a:lnTo>
                      <a:pt x="487" y="862"/>
                    </a:lnTo>
                    <a:lnTo>
                      <a:pt x="488" y="861"/>
                    </a:lnTo>
                    <a:lnTo>
                      <a:pt x="528" y="850"/>
                    </a:lnTo>
                    <a:lnTo>
                      <a:pt x="529" y="850"/>
                    </a:lnTo>
                    <a:lnTo>
                      <a:pt x="566" y="835"/>
                    </a:lnTo>
                    <a:lnTo>
                      <a:pt x="567" y="835"/>
                    </a:lnTo>
                    <a:lnTo>
                      <a:pt x="602" y="815"/>
                    </a:lnTo>
                    <a:lnTo>
                      <a:pt x="603" y="814"/>
                    </a:lnTo>
                    <a:lnTo>
                      <a:pt x="634" y="791"/>
                    </a:lnTo>
                    <a:lnTo>
                      <a:pt x="634" y="790"/>
                    </a:lnTo>
                    <a:lnTo>
                      <a:pt x="663" y="762"/>
                    </a:lnTo>
                    <a:lnTo>
                      <a:pt x="664" y="762"/>
                    </a:lnTo>
                    <a:lnTo>
                      <a:pt x="691" y="730"/>
                    </a:lnTo>
                    <a:lnTo>
                      <a:pt x="692" y="729"/>
                    </a:lnTo>
                    <a:lnTo>
                      <a:pt x="715" y="691"/>
                    </a:lnTo>
                    <a:lnTo>
                      <a:pt x="715" y="690"/>
                    </a:lnTo>
                    <a:lnTo>
                      <a:pt x="734" y="648"/>
                    </a:lnTo>
                    <a:lnTo>
                      <a:pt x="734" y="648"/>
                    </a:lnTo>
                    <a:lnTo>
                      <a:pt x="752" y="601"/>
                    </a:lnTo>
                    <a:lnTo>
                      <a:pt x="752" y="600"/>
                    </a:lnTo>
                    <a:lnTo>
                      <a:pt x="766" y="548"/>
                    </a:lnTo>
                    <a:lnTo>
                      <a:pt x="766" y="547"/>
                    </a:lnTo>
                    <a:lnTo>
                      <a:pt x="777" y="490"/>
                    </a:lnTo>
                    <a:lnTo>
                      <a:pt x="778" y="490"/>
                    </a:lnTo>
                    <a:lnTo>
                      <a:pt x="786" y="428"/>
                    </a:lnTo>
                    <a:lnTo>
                      <a:pt x="786" y="427"/>
                    </a:lnTo>
                    <a:lnTo>
                      <a:pt x="793" y="288"/>
                    </a:lnTo>
                    <a:lnTo>
                      <a:pt x="792" y="287"/>
                    </a:lnTo>
                    <a:lnTo>
                      <a:pt x="785" y="250"/>
                    </a:lnTo>
                    <a:lnTo>
                      <a:pt x="785" y="248"/>
                    </a:lnTo>
                    <a:lnTo>
                      <a:pt x="766" y="208"/>
                    </a:lnTo>
                    <a:lnTo>
                      <a:pt x="764" y="207"/>
                    </a:lnTo>
                    <a:lnTo>
                      <a:pt x="737" y="166"/>
                    </a:lnTo>
                    <a:lnTo>
                      <a:pt x="737" y="166"/>
                    </a:lnTo>
                    <a:lnTo>
                      <a:pt x="707" y="127"/>
                    </a:lnTo>
                    <a:lnTo>
                      <a:pt x="707" y="126"/>
                    </a:lnTo>
                    <a:lnTo>
                      <a:pt x="648" y="54"/>
                    </a:lnTo>
                    <a:lnTo>
                      <a:pt x="630" y="25"/>
                    </a:lnTo>
                    <a:lnTo>
                      <a:pt x="625" y="16"/>
                    </a:lnTo>
                    <a:lnTo>
                      <a:pt x="624" y="2"/>
                    </a:lnTo>
                    <a:lnTo>
                      <a:pt x="607" y="0"/>
                    </a:lnTo>
                    <a:lnTo>
                      <a:pt x="600" y="17"/>
                    </a:lnTo>
                    <a:lnTo>
                      <a:pt x="604" y="28"/>
                    </a:lnTo>
                    <a:lnTo>
                      <a:pt x="616" y="23"/>
                    </a:lnTo>
                    <a:lnTo>
                      <a:pt x="623" y="7"/>
                    </a:lnTo>
                    <a:lnTo>
                      <a:pt x="624" y="2"/>
                    </a:lnTo>
                    <a:lnTo>
                      <a:pt x="605" y="5"/>
                    </a:lnTo>
                    <a:lnTo>
                      <a:pt x="608" y="19"/>
                    </a:lnTo>
                    <a:lnTo>
                      <a:pt x="609" y="21"/>
                    </a:lnTo>
                    <a:lnTo>
                      <a:pt x="613" y="32"/>
                    </a:lnTo>
                    <a:lnTo>
                      <a:pt x="615" y="33"/>
                    </a:lnTo>
                    <a:lnTo>
                      <a:pt x="634" y="63"/>
                    </a:lnTo>
                    <a:lnTo>
                      <a:pt x="634" y="64"/>
                    </a:lnTo>
                    <a:lnTo>
                      <a:pt x="693" y="137"/>
                    </a:lnTo>
                    <a:lnTo>
                      <a:pt x="723" y="175"/>
                    </a:lnTo>
                    <a:lnTo>
                      <a:pt x="749" y="216"/>
                    </a:lnTo>
                    <a:lnTo>
                      <a:pt x="769" y="253"/>
                    </a:lnTo>
                    <a:lnTo>
                      <a:pt x="775" y="288"/>
                    </a:lnTo>
                    <a:lnTo>
                      <a:pt x="768" y="426"/>
                    </a:lnTo>
                    <a:lnTo>
                      <a:pt x="760" y="488"/>
                    </a:lnTo>
                    <a:lnTo>
                      <a:pt x="749" y="544"/>
                    </a:lnTo>
                    <a:lnTo>
                      <a:pt x="736" y="595"/>
                    </a:lnTo>
                    <a:lnTo>
                      <a:pt x="718" y="642"/>
                    </a:lnTo>
                    <a:lnTo>
                      <a:pt x="699" y="683"/>
                    </a:lnTo>
                    <a:lnTo>
                      <a:pt x="677" y="720"/>
                    </a:lnTo>
                    <a:lnTo>
                      <a:pt x="650" y="751"/>
                    </a:lnTo>
                    <a:lnTo>
                      <a:pt x="623" y="778"/>
                    </a:lnTo>
                    <a:lnTo>
                      <a:pt x="593" y="801"/>
                    </a:lnTo>
                    <a:lnTo>
                      <a:pt x="559" y="820"/>
                    </a:lnTo>
                    <a:lnTo>
                      <a:pt x="524" y="834"/>
                    </a:lnTo>
                    <a:lnTo>
                      <a:pt x="483" y="845"/>
                    </a:lnTo>
                    <a:lnTo>
                      <a:pt x="442" y="850"/>
                    </a:lnTo>
                    <a:lnTo>
                      <a:pt x="397" y="852"/>
                    </a:lnTo>
                    <a:lnTo>
                      <a:pt x="352" y="850"/>
                    </a:lnTo>
                    <a:lnTo>
                      <a:pt x="310" y="845"/>
                    </a:lnTo>
                    <a:lnTo>
                      <a:pt x="270" y="834"/>
                    </a:lnTo>
                    <a:lnTo>
                      <a:pt x="233" y="820"/>
                    </a:lnTo>
                    <a:lnTo>
                      <a:pt x="200" y="801"/>
                    </a:lnTo>
                    <a:lnTo>
                      <a:pt x="170" y="778"/>
                    </a:lnTo>
                    <a:lnTo>
                      <a:pt x="142" y="751"/>
                    </a:lnTo>
                    <a:lnTo>
                      <a:pt x="117" y="720"/>
                    </a:lnTo>
                    <a:lnTo>
                      <a:pt x="95" y="682"/>
                    </a:lnTo>
                    <a:lnTo>
                      <a:pt x="74" y="642"/>
                    </a:lnTo>
                    <a:lnTo>
                      <a:pt x="58" y="595"/>
                    </a:lnTo>
                    <a:lnTo>
                      <a:pt x="44" y="544"/>
                    </a:lnTo>
                    <a:lnTo>
                      <a:pt x="34" y="488"/>
                    </a:lnTo>
                    <a:lnTo>
                      <a:pt x="26" y="426"/>
                    </a:lnTo>
                    <a:lnTo>
                      <a:pt x="21" y="360"/>
                    </a:lnTo>
                    <a:lnTo>
                      <a:pt x="19" y="290"/>
                    </a:lnTo>
                    <a:lnTo>
                      <a:pt x="23" y="262"/>
                    </a:lnTo>
                    <a:lnTo>
                      <a:pt x="32" y="239"/>
                    </a:lnTo>
                    <a:lnTo>
                      <a:pt x="55" y="205"/>
                    </a:lnTo>
                    <a:lnTo>
                      <a:pt x="82" y="181"/>
                    </a:lnTo>
                    <a:lnTo>
                      <a:pt x="116" y="163"/>
                    </a:lnTo>
                    <a:lnTo>
                      <a:pt x="150" y="145"/>
                    </a:lnTo>
                    <a:lnTo>
                      <a:pt x="150" y="145"/>
                    </a:lnTo>
                    <a:lnTo>
                      <a:pt x="184" y="127"/>
                    </a:lnTo>
                    <a:lnTo>
                      <a:pt x="185" y="126"/>
                    </a:lnTo>
                    <a:lnTo>
                      <a:pt x="215" y="100"/>
                    </a:lnTo>
                    <a:lnTo>
                      <a:pt x="216" y="98"/>
                    </a:lnTo>
                    <a:lnTo>
                      <a:pt x="234" y="69"/>
                    </a:lnTo>
                    <a:lnTo>
                      <a:pt x="247" y="77"/>
                    </a:lnTo>
                    <a:lnTo>
                      <a:pt x="248" y="78"/>
                    </a:lnTo>
                    <a:lnTo>
                      <a:pt x="272" y="89"/>
                    </a:lnTo>
                    <a:lnTo>
                      <a:pt x="274" y="89"/>
                    </a:lnTo>
                    <a:lnTo>
                      <a:pt x="327" y="104"/>
                    </a:lnTo>
                    <a:lnTo>
                      <a:pt x="328" y="105"/>
                    </a:lnTo>
                    <a:lnTo>
                      <a:pt x="388" y="109"/>
                    </a:lnTo>
                    <a:lnTo>
                      <a:pt x="390" y="109"/>
                    </a:lnTo>
                    <a:lnTo>
                      <a:pt x="452" y="104"/>
                    </a:lnTo>
                    <a:lnTo>
                      <a:pt x="453" y="102"/>
                    </a:lnTo>
                    <a:lnTo>
                      <a:pt x="511" y="90"/>
                    </a:lnTo>
                    <a:lnTo>
                      <a:pt x="512" y="90"/>
                    </a:lnTo>
                    <a:lnTo>
                      <a:pt x="562" y="71"/>
                    </a:lnTo>
                    <a:lnTo>
                      <a:pt x="564" y="69"/>
                    </a:lnTo>
                    <a:lnTo>
                      <a:pt x="601" y="42"/>
                    </a:lnTo>
                    <a:lnTo>
                      <a:pt x="602" y="41"/>
                    </a:lnTo>
                    <a:lnTo>
                      <a:pt x="615" y="25"/>
                    </a:lnTo>
                    <a:lnTo>
                      <a:pt x="616" y="23"/>
                    </a:lnTo>
                    <a:lnTo>
                      <a:pt x="623" y="7"/>
                    </a:lnTo>
                    <a:lnTo>
                      <a:pt x="624" y="2"/>
                    </a:lnTo>
                    <a:lnTo>
                      <a:pt x="605" y="5"/>
                    </a:lnTo>
                    <a:lnTo>
                      <a:pt x="608" y="1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33" name="Freeform 27">
                <a:extLst>
                  <a:ext uri="{FF2B5EF4-FFF2-40B4-BE49-F238E27FC236}">
                    <a16:creationId xmlns:a16="http://schemas.microsoft.com/office/drawing/2014/main" id="{8E6D634B-EFEE-4BA9-8A21-080F73200CF7}"/>
                  </a:ext>
                </a:extLst>
              </p:cNvPr>
              <p:cNvSpPr>
                <a:spLocks/>
              </p:cNvSpPr>
              <p:nvPr/>
            </p:nvSpPr>
            <p:spPr bwMode="auto">
              <a:xfrm>
                <a:off x="1653" y="1818"/>
                <a:ext cx="56" cy="93"/>
              </a:xfrm>
              <a:custGeom>
                <a:avLst/>
                <a:gdLst/>
                <a:ahLst/>
                <a:cxnLst>
                  <a:cxn ang="0">
                    <a:pos x="27" y="27"/>
                  </a:cxn>
                  <a:cxn ang="0">
                    <a:pos x="28" y="39"/>
                  </a:cxn>
                  <a:cxn ang="0">
                    <a:pos x="41" y="38"/>
                  </a:cxn>
                  <a:cxn ang="0">
                    <a:pos x="51" y="27"/>
                  </a:cxn>
                  <a:cxn ang="0">
                    <a:pos x="64" y="20"/>
                  </a:cxn>
                  <a:cxn ang="0">
                    <a:pos x="79" y="17"/>
                  </a:cxn>
                  <a:cxn ang="0">
                    <a:pos x="95" y="19"/>
                  </a:cxn>
                  <a:cxn ang="0">
                    <a:pos x="111" y="23"/>
                  </a:cxn>
                  <a:cxn ang="0">
                    <a:pos x="126" y="33"/>
                  </a:cxn>
                  <a:cxn ang="0">
                    <a:pos x="138" y="47"/>
                  </a:cxn>
                  <a:cxn ang="0">
                    <a:pos x="147" y="67"/>
                  </a:cxn>
                  <a:cxn ang="0">
                    <a:pos x="149" y="94"/>
                  </a:cxn>
                  <a:cxn ang="0">
                    <a:pos x="147" y="123"/>
                  </a:cxn>
                  <a:cxn ang="0">
                    <a:pos x="137" y="154"/>
                  </a:cxn>
                  <a:cxn ang="0">
                    <a:pos x="121" y="184"/>
                  </a:cxn>
                  <a:cxn ang="0">
                    <a:pos x="98" y="211"/>
                  </a:cxn>
                  <a:cxn ang="0">
                    <a:pos x="71" y="234"/>
                  </a:cxn>
                  <a:cxn ang="0">
                    <a:pos x="41" y="252"/>
                  </a:cxn>
                  <a:cxn ang="0">
                    <a:pos x="5" y="264"/>
                  </a:cxn>
                  <a:cxn ang="0">
                    <a:pos x="0" y="274"/>
                  </a:cxn>
                  <a:cxn ang="0">
                    <a:pos x="10" y="279"/>
                  </a:cxn>
                  <a:cxn ang="0">
                    <a:pos x="47" y="267"/>
                  </a:cxn>
                  <a:cxn ang="0">
                    <a:pos x="49" y="266"/>
                  </a:cxn>
                  <a:cxn ang="0">
                    <a:pos x="81" y="247"/>
                  </a:cxn>
                  <a:cxn ang="0">
                    <a:pos x="83" y="247"/>
                  </a:cxn>
                  <a:cxn ang="0">
                    <a:pos x="110" y="223"/>
                  </a:cxn>
                  <a:cxn ang="0">
                    <a:pos x="111" y="222"/>
                  </a:cxn>
                  <a:cxn ang="0">
                    <a:pos x="134" y="193"/>
                  </a:cxn>
                  <a:cxn ang="0">
                    <a:pos x="136" y="192"/>
                  </a:cxn>
                  <a:cxn ang="0">
                    <a:pos x="153" y="162"/>
                  </a:cxn>
                  <a:cxn ang="0">
                    <a:pos x="153" y="159"/>
                  </a:cxn>
                  <a:cxn ang="0">
                    <a:pos x="163" y="127"/>
                  </a:cxn>
                  <a:cxn ang="0">
                    <a:pos x="164" y="126"/>
                  </a:cxn>
                  <a:cxn ang="0">
                    <a:pos x="168" y="96"/>
                  </a:cxn>
                  <a:cxn ang="0">
                    <a:pos x="168" y="93"/>
                  </a:cxn>
                  <a:cxn ang="0">
                    <a:pos x="164" y="64"/>
                  </a:cxn>
                  <a:cxn ang="0">
                    <a:pos x="163" y="61"/>
                  </a:cxn>
                  <a:cxn ang="0">
                    <a:pos x="154" y="39"/>
                  </a:cxn>
                  <a:cxn ang="0">
                    <a:pos x="153" y="37"/>
                  </a:cxn>
                  <a:cxn ang="0">
                    <a:pos x="139" y="21"/>
                  </a:cxn>
                  <a:cxn ang="0">
                    <a:pos x="137" y="20"/>
                  </a:cxn>
                  <a:cxn ang="0">
                    <a:pos x="119" y="9"/>
                  </a:cxn>
                  <a:cxn ang="0">
                    <a:pos x="117" y="8"/>
                  </a:cxn>
                  <a:cxn ang="0">
                    <a:pos x="99" y="2"/>
                  </a:cxn>
                  <a:cxn ang="0">
                    <a:pos x="96" y="1"/>
                  </a:cxn>
                  <a:cxn ang="0">
                    <a:pos x="78" y="0"/>
                  </a:cxn>
                  <a:cxn ang="0">
                    <a:pos x="77" y="1"/>
                  </a:cxn>
                  <a:cxn ang="0">
                    <a:pos x="60" y="4"/>
                  </a:cxn>
                  <a:cxn ang="0">
                    <a:pos x="56" y="5"/>
                  </a:cxn>
                  <a:cxn ang="0">
                    <a:pos x="41" y="14"/>
                  </a:cxn>
                  <a:cxn ang="0">
                    <a:pos x="39" y="15"/>
                  </a:cxn>
                  <a:cxn ang="0">
                    <a:pos x="27" y="27"/>
                  </a:cxn>
                </a:cxnLst>
                <a:rect l="0" t="0" r="r" b="b"/>
                <a:pathLst>
                  <a:path w="168" h="279">
                    <a:moveTo>
                      <a:pt x="27" y="27"/>
                    </a:moveTo>
                    <a:lnTo>
                      <a:pt x="28" y="39"/>
                    </a:lnTo>
                    <a:lnTo>
                      <a:pt x="41" y="38"/>
                    </a:lnTo>
                    <a:lnTo>
                      <a:pt x="51" y="27"/>
                    </a:lnTo>
                    <a:lnTo>
                      <a:pt x="64" y="20"/>
                    </a:lnTo>
                    <a:lnTo>
                      <a:pt x="79" y="17"/>
                    </a:lnTo>
                    <a:lnTo>
                      <a:pt x="95" y="19"/>
                    </a:lnTo>
                    <a:lnTo>
                      <a:pt x="111" y="23"/>
                    </a:lnTo>
                    <a:lnTo>
                      <a:pt x="126" y="33"/>
                    </a:lnTo>
                    <a:lnTo>
                      <a:pt x="138" y="47"/>
                    </a:lnTo>
                    <a:lnTo>
                      <a:pt x="147" y="67"/>
                    </a:lnTo>
                    <a:lnTo>
                      <a:pt x="149" y="94"/>
                    </a:lnTo>
                    <a:lnTo>
                      <a:pt x="147" y="123"/>
                    </a:lnTo>
                    <a:lnTo>
                      <a:pt x="137" y="154"/>
                    </a:lnTo>
                    <a:lnTo>
                      <a:pt x="121" y="184"/>
                    </a:lnTo>
                    <a:lnTo>
                      <a:pt x="98" y="211"/>
                    </a:lnTo>
                    <a:lnTo>
                      <a:pt x="71" y="234"/>
                    </a:lnTo>
                    <a:lnTo>
                      <a:pt x="41" y="252"/>
                    </a:lnTo>
                    <a:lnTo>
                      <a:pt x="5" y="264"/>
                    </a:lnTo>
                    <a:lnTo>
                      <a:pt x="0" y="274"/>
                    </a:lnTo>
                    <a:lnTo>
                      <a:pt x="10" y="279"/>
                    </a:lnTo>
                    <a:lnTo>
                      <a:pt x="47" y="267"/>
                    </a:lnTo>
                    <a:lnTo>
                      <a:pt x="49" y="266"/>
                    </a:lnTo>
                    <a:lnTo>
                      <a:pt x="81" y="247"/>
                    </a:lnTo>
                    <a:lnTo>
                      <a:pt x="83" y="247"/>
                    </a:lnTo>
                    <a:lnTo>
                      <a:pt x="110" y="223"/>
                    </a:lnTo>
                    <a:lnTo>
                      <a:pt x="111" y="222"/>
                    </a:lnTo>
                    <a:lnTo>
                      <a:pt x="134" y="193"/>
                    </a:lnTo>
                    <a:lnTo>
                      <a:pt x="136" y="192"/>
                    </a:lnTo>
                    <a:lnTo>
                      <a:pt x="153" y="162"/>
                    </a:lnTo>
                    <a:lnTo>
                      <a:pt x="153" y="159"/>
                    </a:lnTo>
                    <a:lnTo>
                      <a:pt x="163" y="127"/>
                    </a:lnTo>
                    <a:lnTo>
                      <a:pt x="164" y="126"/>
                    </a:lnTo>
                    <a:lnTo>
                      <a:pt x="168" y="96"/>
                    </a:lnTo>
                    <a:lnTo>
                      <a:pt x="168" y="93"/>
                    </a:lnTo>
                    <a:lnTo>
                      <a:pt x="164" y="64"/>
                    </a:lnTo>
                    <a:lnTo>
                      <a:pt x="163" y="61"/>
                    </a:lnTo>
                    <a:lnTo>
                      <a:pt x="154" y="39"/>
                    </a:lnTo>
                    <a:lnTo>
                      <a:pt x="153" y="37"/>
                    </a:lnTo>
                    <a:lnTo>
                      <a:pt x="139" y="21"/>
                    </a:lnTo>
                    <a:lnTo>
                      <a:pt x="137" y="20"/>
                    </a:lnTo>
                    <a:lnTo>
                      <a:pt x="119" y="9"/>
                    </a:lnTo>
                    <a:lnTo>
                      <a:pt x="117" y="8"/>
                    </a:lnTo>
                    <a:lnTo>
                      <a:pt x="99" y="2"/>
                    </a:lnTo>
                    <a:lnTo>
                      <a:pt x="96" y="1"/>
                    </a:lnTo>
                    <a:lnTo>
                      <a:pt x="78" y="0"/>
                    </a:lnTo>
                    <a:lnTo>
                      <a:pt x="77" y="1"/>
                    </a:lnTo>
                    <a:lnTo>
                      <a:pt x="60" y="4"/>
                    </a:lnTo>
                    <a:lnTo>
                      <a:pt x="56" y="5"/>
                    </a:lnTo>
                    <a:lnTo>
                      <a:pt x="41" y="14"/>
                    </a:lnTo>
                    <a:lnTo>
                      <a:pt x="39" y="15"/>
                    </a:lnTo>
                    <a:lnTo>
                      <a:pt x="27" y="2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34" name="Freeform 28">
                <a:extLst>
                  <a:ext uri="{FF2B5EF4-FFF2-40B4-BE49-F238E27FC236}">
                    <a16:creationId xmlns:a16="http://schemas.microsoft.com/office/drawing/2014/main" id="{7249239C-2445-48B9-84F6-7003B0E469D2}"/>
                  </a:ext>
                </a:extLst>
              </p:cNvPr>
              <p:cNvSpPr>
                <a:spLocks/>
              </p:cNvSpPr>
              <p:nvPr/>
            </p:nvSpPr>
            <p:spPr bwMode="auto">
              <a:xfrm>
                <a:off x="1656" y="1834"/>
                <a:ext cx="38" cy="61"/>
              </a:xfrm>
              <a:custGeom>
                <a:avLst/>
                <a:gdLst/>
                <a:ahLst/>
                <a:cxnLst>
                  <a:cxn ang="0">
                    <a:pos x="20" y="22"/>
                  </a:cxn>
                  <a:cxn ang="0">
                    <a:pos x="20" y="33"/>
                  </a:cxn>
                  <a:cxn ang="0">
                    <a:pos x="31" y="33"/>
                  </a:cxn>
                  <a:cxn ang="0">
                    <a:pos x="46" y="20"/>
                  </a:cxn>
                  <a:cxn ang="0">
                    <a:pos x="63" y="17"/>
                  </a:cxn>
                  <a:cxn ang="0">
                    <a:pos x="81" y="21"/>
                  </a:cxn>
                  <a:cxn ang="0">
                    <a:pos x="88" y="28"/>
                  </a:cxn>
                  <a:cxn ang="0">
                    <a:pos x="94" y="38"/>
                  </a:cxn>
                  <a:cxn ang="0">
                    <a:pos x="96" y="55"/>
                  </a:cxn>
                  <a:cxn ang="0">
                    <a:pos x="85" y="89"/>
                  </a:cxn>
                  <a:cxn ang="0">
                    <a:pos x="75" y="109"/>
                  </a:cxn>
                  <a:cxn ang="0">
                    <a:pos x="58" y="130"/>
                  </a:cxn>
                  <a:cxn ang="0">
                    <a:pos x="33" y="149"/>
                  </a:cxn>
                  <a:cxn ang="0">
                    <a:pos x="2" y="169"/>
                  </a:cxn>
                  <a:cxn ang="0">
                    <a:pos x="0" y="180"/>
                  </a:cxn>
                  <a:cxn ang="0">
                    <a:pos x="12" y="182"/>
                  </a:cxn>
                  <a:cxn ang="0">
                    <a:pos x="44" y="162"/>
                  </a:cxn>
                  <a:cxn ang="0">
                    <a:pos x="45" y="162"/>
                  </a:cxn>
                  <a:cxn ang="0">
                    <a:pos x="69" y="142"/>
                  </a:cxn>
                  <a:cxn ang="0">
                    <a:pos x="70" y="141"/>
                  </a:cxn>
                  <a:cxn ang="0">
                    <a:pos x="89" y="119"/>
                  </a:cxn>
                  <a:cxn ang="0">
                    <a:pos x="90" y="118"/>
                  </a:cxn>
                  <a:cxn ang="0">
                    <a:pos x="101" y="97"/>
                  </a:cxn>
                  <a:cxn ang="0">
                    <a:pos x="101" y="95"/>
                  </a:cxn>
                  <a:cxn ang="0">
                    <a:pos x="113" y="59"/>
                  </a:cxn>
                  <a:cxn ang="0">
                    <a:pos x="114" y="55"/>
                  </a:cxn>
                  <a:cxn ang="0">
                    <a:pos x="112" y="33"/>
                  </a:cxn>
                  <a:cxn ang="0">
                    <a:pos x="109" y="30"/>
                  </a:cxn>
                  <a:cxn ang="0">
                    <a:pos x="101" y="18"/>
                  </a:cxn>
                  <a:cxn ang="0">
                    <a:pos x="100" y="17"/>
                  </a:cxn>
                  <a:cxn ang="0">
                    <a:pos x="91" y="8"/>
                  </a:cxn>
                  <a:cxn ang="0">
                    <a:pos x="88" y="6"/>
                  </a:cxn>
                  <a:cxn ang="0">
                    <a:pos x="66" y="0"/>
                  </a:cxn>
                  <a:cxn ang="0">
                    <a:pos x="61" y="0"/>
                  </a:cxn>
                  <a:cxn ang="0">
                    <a:pos x="39" y="5"/>
                  </a:cxn>
                  <a:cxn ang="0">
                    <a:pos x="36" y="7"/>
                  </a:cxn>
                  <a:cxn ang="0">
                    <a:pos x="20" y="22"/>
                  </a:cxn>
                </a:cxnLst>
                <a:rect l="0" t="0" r="r" b="b"/>
                <a:pathLst>
                  <a:path w="114" h="182">
                    <a:moveTo>
                      <a:pt x="20" y="22"/>
                    </a:moveTo>
                    <a:lnTo>
                      <a:pt x="20" y="33"/>
                    </a:lnTo>
                    <a:lnTo>
                      <a:pt x="31" y="33"/>
                    </a:lnTo>
                    <a:lnTo>
                      <a:pt x="46" y="20"/>
                    </a:lnTo>
                    <a:lnTo>
                      <a:pt x="63" y="17"/>
                    </a:lnTo>
                    <a:lnTo>
                      <a:pt x="81" y="21"/>
                    </a:lnTo>
                    <a:lnTo>
                      <a:pt x="88" y="28"/>
                    </a:lnTo>
                    <a:lnTo>
                      <a:pt x="94" y="38"/>
                    </a:lnTo>
                    <a:lnTo>
                      <a:pt x="96" y="55"/>
                    </a:lnTo>
                    <a:lnTo>
                      <a:pt x="85" y="89"/>
                    </a:lnTo>
                    <a:lnTo>
                      <a:pt x="75" y="109"/>
                    </a:lnTo>
                    <a:lnTo>
                      <a:pt x="58" y="130"/>
                    </a:lnTo>
                    <a:lnTo>
                      <a:pt x="33" y="149"/>
                    </a:lnTo>
                    <a:lnTo>
                      <a:pt x="2" y="169"/>
                    </a:lnTo>
                    <a:lnTo>
                      <a:pt x="0" y="180"/>
                    </a:lnTo>
                    <a:lnTo>
                      <a:pt x="12" y="182"/>
                    </a:lnTo>
                    <a:lnTo>
                      <a:pt x="44" y="162"/>
                    </a:lnTo>
                    <a:lnTo>
                      <a:pt x="45" y="162"/>
                    </a:lnTo>
                    <a:lnTo>
                      <a:pt x="69" y="142"/>
                    </a:lnTo>
                    <a:lnTo>
                      <a:pt x="70" y="141"/>
                    </a:lnTo>
                    <a:lnTo>
                      <a:pt x="89" y="119"/>
                    </a:lnTo>
                    <a:lnTo>
                      <a:pt x="90" y="118"/>
                    </a:lnTo>
                    <a:lnTo>
                      <a:pt x="101" y="97"/>
                    </a:lnTo>
                    <a:lnTo>
                      <a:pt x="101" y="95"/>
                    </a:lnTo>
                    <a:lnTo>
                      <a:pt x="113" y="59"/>
                    </a:lnTo>
                    <a:lnTo>
                      <a:pt x="114" y="55"/>
                    </a:lnTo>
                    <a:lnTo>
                      <a:pt x="112" y="33"/>
                    </a:lnTo>
                    <a:lnTo>
                      <a:pt x="109" y="30"/>
                    </a:lnTo>
                    <a:lnTo>
                      <a:pt x="101" y="18"/>
                    </a:lnTo>
                    <a:lnTo>
                      <a:pt x="100" y="17"/>
                    </a:lnTo>
                    <a:lnTo>
                      <a:pt x="91" y="8"/>
                    </a:lnTo>
                    <a:lnTo>
                      <a:pt x="88" y="6"/>
                    </a:lnTo>
                    <a:lnTo>
                      <a:pt x="66" y="0"/>
                    </a:lnTo>
                    <a:lnTo>
                      <a:pt x="61" y="0"/>
                    </a:lnTo>
                    <a:lnTo>
                      <a:pt x="39" y="5"/>
                    </a:lnTo>
                    <a:lnTo>
                      <a:pt x="36" y="7"/>
                    </a:lnTo>
                    <a:lnTo>
                      <a:pt x="2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35" name="Freeform 29">
                <a:extLst>
                  <a:ext uri="{FF2B5EF4-FFF2-40B4-BE49-F238E27FC236}">
                    <a16:creationId xmlns:a16="http://schemas.microsoft.com/office/drawing/2014/main" id="{F47BE12E-F7A7-412B-8639-F1FEE9E1E2D7}"/>
                  </a:ext>
                </a:extLst>
              </p:cNvPr>
              <p:cNvSpPr>
                <a:spLocks/>
              </p:cNvSpPr>
              <p:nvPr/>
            </p:nvSpPr>
            <p:spPr bwMode="auto">
              <a:xfrm>
                <a:off x="1513" y="1894"/>
                <a:ext cx="24" cy="24"/>
              </a:xfrm>
              <a:custGeom>
                <a:avLst/>
                <a:gdLst/>
                <a:ahLst/>
                <a:cxnLst>
                  <a:cxn ang="0">
                    <a:pos x="52" y="13"/>
                  </a:cxn>
                  <a:cxn ang="0">
                    <a:pos x="53" y="1"/>
                  </a:cxn>
                  <a:cxn ang="0">
                    <a:pos x="41" y="0"/>
                  </a:cxn>
                  <a:cxn ang="0">
                    <a:pos x="18" y="21"/>
                  </a:cxn>
                  <a:cxn ang="0">
                    <a:pos x="16" y="23"/>
                  </a:cxn>
                  <a:cxn ang="0">
                    <a:pos x="3" y="44"/>
                  </a:cxn>
                  <a:cxn ang="0">
                    <a:pos x="0" y="49"/>
                  </a:cxn>
                  <a:cxn ang="0">
                    <a:pos x="1" y="57"/>
                  </a:cxn>
                  <a:cxn ang="0">
                    <a:pos x="6" y="63"/>
                  </a:cxn>
                  <a:cxn ang="0">
                    <a:pos x="14" y="68"/>
                  </a:cxn>
                  <a:cxn ang="0">
                    <a:pos x="18" y="69"/>
                  </a:cxn>
                  <a:cxn ang="0">
                    <a:pos x="34" y="71"/>
                  </a:cxn>
                  <a:cxn ang="0">
                    <a:pos x="36" y="71"/>
                  </a:cxn>
                  <a:cxn ang="0">
                    <a:pos x="63" y="68"/>
                  </a:cxn>
                  <a:cxn ang="0">
                    <a:pos x="71" y="58"/>
                  </a:cxn>
                  <a:cxn ang="0">
                    <a:pos x="60" y="50"/>
                  </a:cxn>
                  <a:cxn ang="0">
                    <a:pos x="35" y="54"/>
                  </a:cxn>
                  <a:cxn ang="0">
                    <a:pos x="22" y="52"/>
                  </a:cxn>
                  <a:cxn ang="0">
                    <a:pos x="19" y="50"/>
                  </a:cxn>
                  <a:cxn ang="0">
                    <a:pos x="19" y="50"/>
                  </a:cxn>
                  <a:cxn ang="0">
                    <a:pos x="30" y="33"/>
                  </a:cxn>
                  <a:cxn ang="0">
                    <a:pos x="52" y="13"/>
                  </a:cxn>
                </a:cxnLst>
                <a:rect l="0" t="0" r="r" b="b"/>
                <a:pathLst>
                  <a:path w="71" h="71">
                    <a:moveTo>
                      <a:pt x="52" y="13"/>
                    </a:moveTo>
                    <a:lnTo>
                      <a:pt x="53" y="1"/>
                    </a:lnTo>
                    <a:lnTo>
                      <a:pt x="41" y="0"/>
                    </a:lnTo>
                    <a:lnTo>
                      <a:pt x="18" y="21"/>
                    </a:lnTo>
                    <a:lnTo>
                      <a:pt x="16" y="23"/>
                    </a:lnTo>
                    <a:lnTo>
                      <a:pt x="3" y="44"/>
                    </a:lnTo>
                    <a:lnTo>
                      <a:pt x="0" y="49"/>
                    </a:lnTo>
                    <a:lnTo>
                      <a:pt x="1" y="57"/>
                    </a:lnTo>
                    <a:lnTo>
                      <a:pt x="6" y="63"/>
                    </a:lnTo>
                    <a:lnTo>
                      <a:pt x="14" y="68"/>
                    </a:lnTo>
                    <a:lnTo>
                      <a:pt x="18" y="69"/>
                    </a:lnTo>
                    <a:lnTo>
                      <a:pt x="34" y="71"/>
                    </a:lnTo>
                    <a:lnTo>
                      <a:pt x="36" y="71"/>
                    </a:lnTo>
                    <a:lnTo>
                      <a:pt x="63" y="68"/>
                    </a:lnTo>
                    <a:lnTo>
                      <a:pt x="71" y="58"/>
                    </a:lnTo>
                    <a:lnTo>
                      <a:pt x="60" y="50"/>
                    </a:lnTo>
                    <a:lnTo>
                      <a:pt x="35" y="54"/>
                    </a:lnTo>
                    <a:lnTo>
                      <a:pt x="22" y="52"/>
                    </a:lnTo>
                    <a:lnTo>
                      <a:pt x="19" y="50"/>
                    </a:lnTo>
                    <a:lnTo>
                      <a:pt x="19" y="50"/>
                    </a:lnTo>
                    <a:lnTo>
                      <a:pt x="30" y="33"/>
                    </a:lnTo>
                    <a:lnTo>
                      <a:pt x="52"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36" name="Freeform 30">
                <a:extLst>
                  <a:ext uri="{FF2B5EF4-FFF2-40B4-BE49-F238E27FC236}">
                    <a16:creationId xmlns:a16="http://schemas.microsoft.com/office/drawing/2014/main" id="{9BC8AE1A-36C4-457F-A57C-4DAC66283645}"/>
                  </a:ext>
                </a:extLst>
              </p:cNvPr>
              <p:cNvSpPr>
                <a:spLocks/>
              </p:cNvSpPr>
              <p:nvPr/>
            </p:nvSpPr>
            <p:spPr bwMode="auto">
              <a:xfrm>
                <a:off x="1546" y="1818"/>
                <a:ext cx="96" cy="92"/>
              </a:xfrm>
              <a:custGeom>
                <a:avLst/>
                <a:gdLst/>
                <a:ahLst/>
                <a:cxnLst>
                  <a:cxn ang="0">
                    <a:pos x="109" y="263"/>
                  </a:cxn>
                  <a:cxn ang="0">
                    <a:pos x="143" y="275"/>
                  </a:cxn>
                  <a:cxn ang="0">
                    <a:pos x="173" y="273"/>
                  </a:cxn>
                  <a:cxn ang="0">
                    <a:pos x="200" y="264"/>
                  </a:cxn>
                  <a:cxn ang="0">
                    <a:pos x="225" y="252"/>
                  </a:cxn>
                  <a:cxn ang="0">
                    <a:pos x="246" y="235"/>
                  </a:cxn>
                  <a:cxn ang="0">
                    <a:pos x="263" y="214"/>
                  </a:cxn>
                  <a:cxn ang="0">
                    <a:pos x="277" y="191"/>
                  </a:cxn>
                  <a:cxn ang="0">
                    <a:pos x="285" y="165"/>
                  </a:cxn>
                  <a:cxn ang="0">
                    <a:pos x="288" y="139"/>
                  </a:cxn>
                  <a:cxn ang="0">
                    <a:pos x="286" y="110"/>
                  </a:cxn>
                  <a:cxn ang="0">
                    <a:pos x="277" y="85"/>
                  </a:cxn>
                  <a:cxn ang="0">
                    <a:pos x="264" y="60"/>
                  </a:cxn>
                  <a:cxn ang="0">
                    <a:pos x="247" y="41"/>
                  </a:cxn>
                  <a:cxn ang="0">
                    <a:pos x="226" y="24"/>
                  </a:cxn>
                  <a:cxn ang="0">
                    <a:pos x="202" y="11"/>
                  </a:cxn>
                  <a:cxn ang="0">
                    <a:pos x="174" y="3"/>
                  </a:cxn>
                  <a:cxn ang="0">
                    <a:pos x="145" y="0"/>
                  </a:cxn>
                  <a:cxn ang="0">
                    <a:pos x="117" y="2"/>
                  </a:cxn>
                  <a:cxn ang="0">
                    <a:pos x="90" y="11"/>
                  </a:cxn>
                  <a:cxn ang="0">
                    <a:pos x="65" y="23"/>
                  </a:cxn>
                  <a:cxn ang="0">
                    <a:pos x="44" y="40"/>
                  </a:cxn>
                  <a:cxn ang="0">
                    <a:pos x="26" y="59"/>
                  </a:cxn>
                  <a:cxn ang="0">
                    <a:pos x="12" y="82"/>
                  </a:cxn>
                  <a:cxn ang="0">
                    <a:pos x="4" y="109"/>
                  </a:cxn>
                  <a:cxn ang="0">
                    <a:pos x="0" y="136"/>
                  </a:cxn>
                  <a:cxn ang="0">
                    <a:pos x="3" y="164"/>
                  </a:cxn>
                  <a:cxn ang="0">
                    <a:pos x="12" y="189"/>
                  </a:cxn>
                  <a:cxn ang="0">
                    <a:pos x="24" y="213"/>
                  </a:cxn>
                  <a:cxn ang="0">
                    <a:pos x="43" y="234"/>
                  </a:cxn>
                  <a:cxn ang="0">
                    <a:pos x="64" y="251"/>
                  </a:cxn>
                  <a:cxn ang="0">
                    <a:pos x="88" y="264"/>
                  </a:cxn>
                  <a:cxn ang="0">
                    <a:pos x="115" y="272"/>
                  </a:cxn>
                  <a:cxn ang="0">
                    <a:pos x="143" y="275"/>
                  </a:cxn>
                  <a:cxn ang="0">
                    <a:pos x="173" y="273"/>
                  </a:cxn>
                  <a:cxn ang="0">
                    <a:pos x="171" y="255"/>
                  </a:cxn>
                  <a:cxn ang="0">
                    <a:pos x="120" y="256"/>
                  </a:cxn>
                  <a:cxn ang="0">
                    <a:pos x="74" y="238"/>
                  </a:cxn>
                  <a:cxn ang="0">
                    <a:pos x="39" y="205"/>
                  </a:cxn>
                  <a:cxn ang="0">
                    <a:pos x="20" y="161"/>
                  </a:cxn>
                  <a:cxn ang="0">
                    <a:pos x="21" y="112"/>
                  </a:cxn>
                  <a:cxn ang="0">
                    <a:pos x="39" y="69"/>
                  </a:cxn>
                  <a:cxn ang="0">
                    <a:pos x="74" y="37"/>
                  </a:cxn>
                  <a:cxn ang="0">
                    <a:pos x="120" y="19"/>
                  </a:cxn>
                  <a:cxn ang="0">
                    <a:pos x="171" y="20"/>
                  </a:cxn>
                  <a:cxn ang="0">
                    <a:pos x="216" y="37"/>
                  </a:cxn>
                  <a:cxn ang="0">
                    <a:pos x="249" y="69"/>
                  </a:cxn>
                  <a:cxn ang="0">
                    <a:pos x="268" y="112"/>
                  </a:cxn>
                  <a:cxn ang="0">
                    <a:pos x="269" y="161"/>
                  </a:cxn>
                  <a:cxn ang="0">
                    <a:pos x="249" y="205"/>
                  </a:cxn>
                  <a:cxn ang="0">
                    <a:pos x="216" y="238"/>
                  </a:cxn>
                  <a:cxn ang="0">
                    <a:pos x="171" y="255"/>
                  </a:cxn>
                  <a:cxn ang="0">
                    <a:pos x="119" y="255"/>
                  </a:cxn>
                </a:cxnLst>
                <a:rect l="0" t="0" r="r" b="b"/>
                <a:pathLst>
                  <a:path w="288" h="275">
                    <a:moveTo>
                      <a:pt x="119" y="255"/>
                    </a:moveTo>
                    <a:lnTo>
                      <a:pt x="109" y="263"/>
                    </a:lnTo>
                    <a:lnTo>
                      <a:pt x="117" y="273"/>
                    </a:lnTo>
                    <a:lnTo>
                      <a:pt x="143" y="275"/>
                    </a:lnTo>
                    <a:lnTo>
                      <a:pt x="145" y="275"/>
                    </a:lnTo>
                    <a:lnTo>
                      <a:pt x="173" y="273"/>
                    </a:lnTo>
                    <a:lnTo>
                      <a:pt x="174" y="272"/>
                    </a:lnTo>
                    <a:lnTo>
                      <a:pt x="200" y="264"/>
                    </a:lnTo>
                    <a:lnTo>
                      <a:pt x="202" y="264"/>
                    </a:lnTo>
                    <a:lnTo>
                      <a:pt x="225" y="252"/>
                    </a:lnTo>
                    <a:lnTo>
                      <a:pt x="226" y="251"/>
                    </a:lnTo>
                    <a:lnTo>
                      <a:pt x="246" y="235"/>
                    </a:lnTo>
                    <a:lnTo>
                      <a:pt x="247" y="234"/>
                    </a:lnTo>
                    <a:lnTo>
                      <a:pt x="263" y="214"/>
                    </a:lnTo>
                    <a:lnTo>
                      <a:pt x="264" y="213"/>
                    </a:lnTo>
                    <a:lnTo>
                      <a:pt x="277" y="191"/>
                    </a:lnTo>
                    <a:lnTo>
                      <a:pt x="277" y="189"/>
                    </a:lnTo>
                    <a:lnTo>
                      <a:pt x="285" y="165"/>
                    </a:lnTo>
                    <a:lnTo>
                      <a:pt x="286" y="164"/>
                    </a:lnTo>
                    <a:lnTo>
                      <a:pt x="288" y="139"/>
                    </a:lnTo>
                    <a:lnTo>
                      <a:pt x="288" y="136"/>
                    </a:lnTo>
                    <a:lnTo>
                      <a:pt x="286" y="110"/>
                    </a:lnTo>
                    <a:lnTo>
                      <a:pt x="285" y="109"/>
                    </a:lnTo>
                    <a:lnTo>
                      <a:pt x="277" y="85"/>
                    </a:lnTo>
                    <a:lnTo>
                      <a:pt x="277" y="82"/>
                    </a:lnTo>
                    <a:lnTo>
                      <a:pt x="264" y="60"/>
                    </a:lnTo>
                    <a:lnTo>
                      <a:pt x="263" y="59"/>
                    </a:lnTo>
                    <a:lnTo>
                      <a:pt x="247" y="41"/>
                    </a:lnTo>
                    <a:lnTo>
                      <a:pt x="246" y="40"/>
                    </a:lnTo>
                    <a:lnTo>
                      <a:pt x="226" y="24"/>
                    </a:lnTo>
                    <a:lnTo>
                      <a:pt x="225" y="23"/>
                    </a:lnTo>
                    <a:lnTo>
                      <a:pt x="202" y="11"/>
                    </a:lnTo>
                    <a:lnTo>
                      <a:pt x="200" y="11"/>
                    </a:lnTo>
                    <a:lnTo>
                      <a:pt x="174" y="3"/>
                    </a:lnTo>
                    <a:lnTo>
                      <a:pt x="173" y="2"/>
                    </a:lnTo>
                    <a:lnTo>
                      <a:pt x="145" y="0"/>
                    </a:lnTo>
                    <a:lnTo>
                      <a:pt x="143" y="0"/>
                    </a:lnTo>
                    <a:lnTo>
                      <a:pt x="117" y="2"/>
                    </a:lnTo>
                    <a:lnTo>
                      <a:pt x="115" y="3"/>
                    </a:lnTo>
                    <a:lnTo>
                      <a:pt x="90" y="11"/>
                    </a:lnTo>
                    <a:lnTo>
                      <a:pt x="88" y="11"/>
                    </a:lnTo>
                    <a:lnTo>
                      <a:pt x="65" y="23"/>
                    </a:lnTo>
                    <a:lnTo>
                      <a:pt x="64" y="24"/>
                    </a:lnTo>
                    <a:lnTo>
                      <a:pt x="44" y="40"/>
                    </a:lnTo>
                    <a:lnTo>
                      <a:pt x="43" y="41"/>
                    </a:lnTo>
                    <a:lnTo>
                      <a:pt x="26" y="59"/>
                    </a:lnTo>
                    <a:lnTo>
                      <a:pt x="24" y="60"/>
                    </a:lnTo>
                    <a:lnTo>
                      <a:pt x="12" y="82"/>
                    </a:lnTo>
                    <a:lnTo>
                      <a:pt x="12" y="85"/>
                    </a:lnTo>
                    <a:lnTo>
                      <a:pt x="4" y="109"/>
                    </a:lnTo>
                    <a:lnTo>
                      <a:pt x="3" y="110"/>
                    </a:lnTo>
                    <a:lnTo>
                      <a:pt x="0" y="136"/>
                    </a:lnTo>
                    <a:lnTo>
                      <a:pt x="0" y="139"/>
                    </a:lnTo>
                    <a:lnTo>
                      <a:pt x="3" y="164"/>
                    </a:lnTo>
                    <a:lnTo>
                      <a:pt x="4" y="165"/>
                    </a:lnTo>
                    <a:lnTo>
                      <a:pt x="12" y="189"/>
                    </a:lnTo>
                    <a:lnTo>
                      <a:pt x="12" y="191"/>
                    </a:lnTo>
                    <a:lnTo>
                      <a:pt x="24" y="213"/>
                    </a:lnTo>
                    <a:lnTo>
                      <a:pt x="26" y="214"/>
                    </a:lnTo>
                    <a:lnTo>
                      <a:pt x="43" y="234"/>
                    </a:lnTo>
                    <a:lnTo>
                      <a:pt x="44" y="235"/>
                    </a:lnTo>
                    <a:lnTo>
                      <a:pt x="64" y="251"/>
                    </a:lnTo>
                    <a:lnTo>
                      <a:pt x="65" y="252"/>
                    </a:lnTo>
                    <a:lnTo>
                      <a:pt x="88" y="264"/>
                    </a:lnTo>
                    <a:lnTo>
                      <a:pt x="90" y="264"/>
                    </a:lnTo>
                    <a:lnTo>
                      <a:pt x="115" y="272"/>
                    </a:lnTo>
                    <a:lnTo>
                      <a:pt x="117" y="273"/>
                    </a:lnTo>
                    <a:lnTo>
                      <a:pt x="143" y="275"/>
                    </a:lnTo>
                    <a:lnTo>
                      <a:pt x="145" y="275"/>
                    </a:lnTo>
                    <a:lnTo>
                      <a:pt x="173" y="273"/>
                    </a:lnTo>
                    <a:lnTo>
                      <a:pt x="181" y="263"/>
                    </a:lnTo>
                    <a:lnTo>
                      <a:pt x="171" y="255"/>
                    </a:lnTo>
                    <a:lnTo>
                      <a:pt x="144" y="257"/>
                    </a:lnTo>
                    <a:lnTo>
                      <a:pt x="120" y="256"/>
                    </a:lnTo>
                    <a:lnTo>
                      <a:pt x="96" y="249"/>
                    </a:lnTo>
                    <a:lnTo>
                      <a:pt x="74" y="238"/>
                    </a:lnTo>
                    <a:lnTo>
                      <a:pt x="56" y="223"/>
                    </a:lnTo>
                    <a:lnTo>
                      <a:pt x="39" y="205"/>
                    </a:lnTo>
                    <a:lnTo>
                      <a:pt x="28" y="184"/>
                    </a:lnTo>
                    <a:lnTo>
                      <a:pt x="20" y="161"/>
                    </a:lnTo>
                    <a:lnTo>
                      <a:pt x="19" y="137"/>
                    </a:lnTo>
                    <a:lnTo>
                      <a:pt x="21" y="112"/>
                    </a:lnTo>
                    <a:lnTo>
                      <a:pt x="28" y="90"/>
                    </a:lnTo>
                    <a:lnTo>
                      <a:pt x="39" y="69"/>
                    </a:lnTo>
                    <a:lnTo>
                      <a:pt x="56" y="52"/>
                    </a:lnTo>
                    <a:lnTo>
                      <a:pt x="74" y="37"/>
                    </a:lnTo>
                    <a:lnTo>
                      <a:pt x="96" y="26"/>
                    </a:lnTo>
                    <a:lnTo>
                      <a:pt x="120" y="19"/>
                    </a:lnTo>
                    <a:lnTo>
                      <a:pt x="144" y="18"/>
                    </a:lnTo>
                    <a:lnTo>
                      <a:pt x="171" y="20"/>
                    </a:lnTo>
                    <a:lnTo>
                      <a:pt x="194" y="26"/>
                    </a:lnTo>
                    <a:lnTo>
                      <a:pt x="216" y="37"/>
                    </a:lnTo>
                    <a:lnTo>
                      <a:pt x="234" y="52"/>
                    </a:lnTo>
                    <a:lnTo>
                      <a:pt x="249" y="69"/>
                    </a:lnTo>
                    <a:lnTo>
                      <a:pt x="261" y="90"/>
                    </a:lnTo>
                    <a:lnTo>
                      <a:pt x="268" y="112"/>
                    </a:lnTo>
                    <a:lnTo>
                      <a:pt x="270" y="137"/>
                    </a:lnTo>
                    <a:lnTo>
                      <a:pt x="269" y="161"/>
                    </a:lnTo>
                    <a:lnTo>
                      <a:pt x="261" y="184"/>
                    </a:lnTo>
                    <a:lnTo>
                      <a:pt x="249" y="205"/>
                    </a:lnTo>
                    <a:lnTo>
                      <a:pt x="234" y="223"/>
                    </a:lnTo>
                    <a:lnTo>
                      <a:pt x="216" y="238"/>
                    </a:lnTo>
                    <a:lnTo>
                      <a:pt x="194" y="249"/>
                    </a:lnTo>
                    <a:lnTo>
                      <a:pt x="171" y="255"/>
                    </a:lnTo>
                    <a:lnTo>
                      <a:pt x="144" y="257"/>
                    </a:lnTo>
                    <a:lnTo>
                      <a:pt x="119" y="2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37" name="Freeform 31">
                <a:extLst>
                  <a:ext uri="{FF2B5EF4-FFF2-40B4-BE49-F238E27FC236}">
                    <a16:creationId xmlns:a16="http://schemas.microsoft.com/office/drawing/2014/main" id="{D1D36CBE-6FFA-479B-BE3D-6563B0DCA318}"/>
                  </a:ext>
                </a:extLst>
              </p:cNvPr>
              <p:cNvSpPr>
                <a:spLocks/>
              </p:cNvSpPr>
              <p:nvPr/>
            </p:nvSpPr>
            <p:spPr bwMode="auto">
              <a:xfrm>
                <a:off x="1588" y="1796"/>
                <a:ext cx="42" cy="18"/>
              </a:xfrm>
              <a:custGeom>
                <a:avLst/>
                <a:gdLst/>
                <a:ahLst/>
                <a:cxnLst>
                  <a:cxn ang="0">
                    <a:pos x="1" y="38"/>
                  </a:cxn>
                  <a:cxn ang="0">
                    <a:pos x="0" y="51"/>
                  </a:cxn>
                  <a:cxn ang="0">
                    <a:pos x="13" y="52"/>
                  </a:cxn>
                  <a:cxn ang="0">
                    <a:pos x="38" y="31"/>
                  </a:cxn>
                  <a:cxn ang="0">
                    <a:pos x="64" y="18"/>
                  </a:cxn>
                  <a:cxn ang="0">
                    <a:pos x="76" y="18"/>
                  </a:cxn>
                  <a:cxn ang="0">
                    <a:pos x="86" y="21"/>
                  </a:cxn>
                  <a:cxn ang="0">
                    <a:pos x="99" y="32"/>
                  </a:cxn>
                  <a:cxn ang="0">
                    <a:pos x="113" y="52"/>
                  </a:cxn>
                  <a:cxn ang="0">
                    <a:pos x="124" y="54"/>
                  </a:cxn>
                  <a:cxn ang="0">
                    <a:pos x="127" y="43"/>
                  </a:cxn>
                  <a:cxn ang="0">
                    <a:pos x="113" y="22"/>
                  </a:cxn>
                  <a:cxn ang="0">
                    <a:pos x="112" y="20"/>
                  </a:cxn>
                  <a:cxn ang="0">
                    <a:pos x="97" y="7"/>
                  </a:cxn>
                  <a:cxn ang="0">
                    <a:pos x="93" y="5"/>
                  </a:cxn>
                  <a:cxn ang="0">
                    <a:pos x="79" y="1"/>
                  </a:cxn>
                  <a:cxn ang="0">
                    <a:pos x="76" y="0"/>
                  </a:cxn>
                  <a:cxn ang="0">
                    <a:pos x="61" y="1"/>
                  </a:cxn>
                  <a:cxn ang="0">
                    <a:pos x="57" y="2"/>
                  </a:cxn>
                  <a:cxn ang="0">
                    <a:pos x="29" y="16"/>
                  </a:cxn>
                  <a:cxn ang="0">
                    <a:pos x="28" y="18"/>
                  </a:cxn>
                  <a:cxn ang="0">
                    <a:pos x="1" y="38"/>
                  </a:cxn>
                </a:cxnLst>
                <a:rect l="0" t="0" r="r" b="b"/>
                <a:pathLst>
                  <a:path w="127" h="54">
                    <a:moveTo>
                      <a:pt x="1" y="38"/>
                    </a:moveTo>
                    <a:lnTo>
                      <a:pt x="0" y="51"/>
                    </a:lnTo>
                    <a:lnTo>
                      <a:pt x="13" y="52"/>
                    </a:lnTo>
                    <a:lnTo>
                      <a:pt x="38" y="31"/>
                    </a:lnTo>
                    <a:lnTo>
                      <a:pt x="64" y="18"/>
                    </a:lnTo>
                    <a:lnTo>
                      <a:pt x="76" y="18"/>
                    </a:lnTo>
                    <a:lnTo>
                      <a:pt x="86" y="21"/>
                    </a:lnTo>
                    <a:lnTo>
                      <a:pt x="99" y="32"/>
                    </a:lnTo>
                    <a:lnTo>
                      <a:pt x="113" y="52"/>
                    </a:lnTo>
                    <a:lnTo>
                      <a:pt x="124" y="54"/>
                    </a:lnTo>
                    <a:lnTo>
                      <a:pt x="127" y="43"/>
                    </a:lnTo>
                    <a:lnTo>
                      <a:pt x="113" y="22"/>
                    </a:lnTo>
                    <a:lnTo>
                      <a:pt x="112" y="20"/>
                    </a:lnTo>
                    <a:lnTo>
                      <a:pt x="97" y="7"/>
                    </a:lnTo>
                    <a:lnTo>
                      <a:pt x="93" y="5"/>
                    </a:lnTo>
                    <a:lnTo>
                      <a:pt x="79" y="1"/>
                    </a:lnTo>
                    <a:lnTo>
                      <a:pt x="76" y="0"/>
                    </a:lnTo>
                    <a:lnTo>
                      <a:pt x="61" y="1"/>
                    </a:lnTo>
                    <a:lnTo>
                      <a:pt x="57" y="2"/>
                    </a:lnTo>
                    <a:lnTo>
                      <a:pt x="29" y="16"/>
                    </a:lnTo>
                    <a:lnTo>
                      <a:pt x="28" y="18"/>
                    </a:lnTo>
                    <a:lnTo>
                      <a:pt x="1" y="3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38" name="Freeform 32">
                <a:extLst>
                  <a:ext uri="{FF2B5EF4-FFF2-40B4-BE49-F238E27FC236}">
                    <a16:creationId xmlns:a16="http://schemas.microsoft.com/office/drawing/2014/main" id="{9F8870A3-C051-4121-AD3D-A7E3D5F023A8}"/>
                  </a:ext>
                </a:extLst>
              </p:cNvPr>
              <p:cNvSpPr>
                <a:spLocks/>
              </p:cNvSpPr>
              <p:nvPr/>
            </p:nvSpPr>
            <p:spPr bwMode="auto">
              <a:xfrm>
                <a:off x="1558" y="1849"/>
                <a:ext cx="18" cy="25"/>
              </a:xfrm>
              <a:custGeom>
                <a:avLst/>
                <a:gdLst/>
                <a:ahLst/>
                <a:cxnLst>
                  <a:cxn ang="0">
                    <a:pos x="27" y="75"/>
                  </a:cxn>
                  <a:cxn ang="0">
                    <a:pos x="37" y="72"/>
                  </a:cxn>
                  <a:cxn ang="0">
                    <a:pos x="45" y="64"/>
                  </a:cxn>
                  <a:cxn ang="0">
                    <a:pos x="50" y="52"/>
                  </a:cxn>
                  <a:cxn ang="0">
                    <a:pos x="52" y="38"/>
                  </a:cxn>
                  <a:cxn ang="0">
                    <a:pos x="50" y="24"/>
                  </a:cxn>
                  <a:cxn ang="0">
                    <a:pos x="45" y="11"/>
                  </a:cxn>
                  <a:cxn ang="0">
                    <a:pos x="37" y="4"/>
                  </a:cxn>
                  <a:cxn ang="0">
                    <a:pos x="27" y="0"/>
                  </a:cxn>
                  <a:cxn ang="0">
                    <a:pos x="16" y="4"/>
                  </a:cxn>
                  <a:cxn ang="0">
                    <a:pos x="8" y="11"/>
                  </a:cxn>
                  <a:cxn ang="0">
                    <a:pos x="3" y="24"/>
                  </a:cxn>
                  <a:cxn ang="0">
                    <a:pos x="0" y="38"/>
                  </a:cxn>
                  <a:cxn ang="0">
                    <a:pos x="3" y="52"/>
                  </a:cxn>
                  <a:cxn ang="0">
                    <a:pos x="8" y="64"/>
                  </a:cxn>
                  <a:cxn ang="0">
                    <a:pos x="16" y="72"/>
                  </a:cxn>
                  <a:cxn ang="0">
                    <a:pos x="27" y="75"/>
                  </a:cxn>
                </a:cxnLst>
                <a:rect l="0" t="0" r="r" b="b"/>
                <a:pathLst>
                  <a:path w="52" h="75">
                    <a:moveTo>
                      <a:pt x="27" y="75"/>
                    </a:moveTo>
                    <a:lnTo>
                      <a:pt x="37" y="72"/>
                    </a:lnTo>
                    <a:lnTo>
                      <a:pt x="45" y="64"/>
                    </a:lnTo>
                    <a:lnTo>
                      <a:pt x="50" y="52"/>
                    </a:lnTo>
                    <a:lnTo>
                      <a:pt x="52" y="38"/>
                    </a:lnTo>
                    <a:lnTo>
                      <a:pt x="50" y="24"/>
                    </a:lnTo>
                    <a:lnTo>
                      <a:pt x="45" y="11"/>
                    </a:lnTo>
                    <a:lnTo>
                      <a:pt x="37" y="4"/>
                    </a:lnTo>
                    <a:lnTo>
                      <a:pt x="27" y="0"/>
                    </a:lnTo>
                    <a:lnTo>
                      <a:pt x="16" y="4"/>
                    </a:lnTo>
                    <a:lnTo>
                      <a:pt x="8" y="11"/>
                    </a:lnTo>
                    <a:lnTo>
                      <a:pt x="3" y="24"/>
                    </a:lnTo>
                    <a:lnTo>
                      <a:pt x="0" y="38"/>
                    </a:lnTo>
                    <a:lnTo>
                      <a:pt x="3" y="52"/>
                    </a:lnTo>
                    <a:lnTo>
                      <a:pt x="8" y="64"/>
                    </a:lnTo>
                    <a:lnTo>
                      <a:pt x="16" y="72"/>
                    </a:lnTo>
                    <a:lnTo>
                      <a:pt x="27" y="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39" name="Freeform 33">
                <a:extLst>
                  <a:ext uri="{FF2B5EF4-FFF2-40B4-BE49-F238E27FC236}">
                    <a16:creationId xmlns:a16="http://schemas.microsoft.com/office/drawing/2014/main" id="{43768D2E-6794-4FEB-9914-D6D66D4946C3}"/>
                  </a:ext>
                </a:extLst>
              </p:cNvPr>
              <p:cNvSpPr>
                <a:spLocks/>
              </p:cNvSpPr>
              <p:nvPr/>
            </p:nvSpPr>
            <p:spPr bwMode="auto">
              <a:xfrm>
                <a:off x="1562" y="1852"/>
                <a:ext cx="6" cy="9"/>
              </a:xfrm>
              <a:custGeom>
                <a:avLst/>
                <a:gdLst/>
                <a:ahLst/>
                <a:cxnLst>
                  <a:cxn ang="0">
                    <a:pos x="9" y="26"/>
                  </a:cxn>
                  <a:cxn ang="0">
                    <a:pos x="15" y="22"/>
                  </a:cxn>
                  <a:cxn ang="0">
                    <a:pos x="17" y="12"/>
                  </a:cxn>
                  <a:cxn ang="0">
                    <a:pos x="15" y="4"/>
                  </a:cxn>
                  <a:cxn ang="0">
                    <a:pos x="9" y="0"/>
                  </a:cxn>
                  <a:cxn ang="0">
                    <a:pos x="2" y="4"/>
                  </a:cxn>
                  <a:cxn ang="0">
                    <a:pos x="0" y="12"/>
                  </a:cxn>
                  <a:cxn ang="0">
                    <a:pos x="2" y="22"/>
                  </a:cxn>
                  <a:cxn ang="0">
                    <a:pos x="9" y="26"/>
                  </a:cxn>
                </a:cxnLst>
                <a:rect l="0" t="0" r="r" b="b"/>
                <a:pathLst>
                  <a:path w="17" h="26">
                    <a:moveTo>
                      <a:pt x="9" y="26"/>
                    </a:moveTo>
                    <a:lnTo>
                      <a:pt x="15" y="22"/>
                    </a:lnTo>
                    <a:lnTo>
                      <a:pt x="17" y="12"/>
                    </a:lnTo>
                    <a:lnTo>
                      <a:pt x="15" y="4"/>
                    </a:lnTo>
                    <a:lnTo>
                      <a:pt x="9" y="0"/>
                    </a:lnTo>
                    <a:lnTo>
                      <a:pt x="2" y="4"/>
                    </a:lnTo>
                    <a:lnTo>
                      <a:pt x="0" y="12"/>
                    </a:lnTo>
                    <a:lnTo>
                      <a:pt x="2" y="22"/>
                    </a:lnTo>
                    <a:lnTo>
                      <a:pt x="9"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40" name="Freeform 34">
                <a:extLst>
                  <a:ext uri="{FF2B5EF4-FFF2-40B4-BE49-F238E27FC236}">
                    <a16:creationId xmlns:a16="http://schemas.microsoft.com/office/drawing/2014/main" id="{B45F243A-2369-44AD-A8E5-6A2F57C88CB8}"/>
                  </a:ext>
                </a:extLst>
              </p:cNvPr>
              <p:cNvSpPr>
                <a:spLocks/>
              </p:cNvSpPr>
              <p:nvPr/>
            </p:nvSpPr>
            <p:spPr bwMode="auto">
              <a:xfrm>
                <a:off x="1360" y="1818"/>
                <a:ext cx="56" cy="93"/>
              </a:xfrm>
              <a:custGeom>
                <a:avLst/>
                <a:gdLst/>
                <a:ahLst/>
                <a:cxnLst>
                  <a:cxn ang="0">
                    <a:pos x="126" y="38"/>
                  </a:cxn>
                  <a:cxn ang="0">
                    <a:pos x="139" y="39"/>
                  </a:cxn>
                  <a:cxn ang="0">
                    <a:pos x="140" y="27"/>
                  </a:cxn>
                  <a:cxn ang="0">
                    <a:pos x="129" y="15"/>
                  </a:cxn>
                  <a:cxn ang="0">
                    <a:pos x="126" y="14"/>
                  </a:cxn>
                  <a:cxn ang="0">
                    <a:pos x="111" y="5"/>
                  </a:cxn>
                  <a:cxn ang="0">
                    <a:pos x="108" y="4"/>
                  </a:cxn>
                  <a:cxn ang="0">
                    <a:pos x="91" y="1"/>
                  </a:cxn>
                  <a:cxn ang="0">
                    <a:pos x="90" y="0"/>
                  </a:cxn>
                  <a:cxn ang="0">
                    <a:pos x="71" y="1"/>
                  </a:cxn>
                  <a:cxn ang="0">
                    <a:pos x="69" y="2"/>
                  </a:cxn>
                  <a:cxn ang="0">
                    <a:pos x="50" y="8"/>
                  </a:cxn>
                  <a:cxn ang="0">
                    <a:pos x="48" y="9"/>
                  </a:cxn>
                  <a:cxn ang="0">
                    <a:pos x="31" y="20"/>
                  </a:cxn>
                  <a:cxn ang="0">
                    <a:pos x="28" y="21"/>
                  </a:cxn>
                  <a:cxn ang="0">
                    <a:pos x="15" y="37"/>
                  </a:cxn>
                  <a:cxn ang="0">
                    <a:pos x="13" y="39"/>
                  </a:cxn>
                  <a:cxn ang="0">
                    <a:pos x="4" y="61"/>
                  </a:cxn>
                  <a:cxn ang="0">
                    <a:pos x="3" y="64"/>
                  </a:cxn>
                  <a:cxn ang="0">
                    <a:pos x="0" y="93"/>
                  </a:cxn>
                  <a:cxn ang="0">
                    <a:pos x="0" y="96"/>
                  </a:cxn>
                  <a:cxn ang="0">
                    <a:pos x="3" y="126"/>
                  </a:cxn>
                  <a:cxn ang="0">
                    <a:pos x="4" y="127"/>
                  </a:cxn>
                  <a:cxn ang="0">
                    <a:pos x="15" y="159"/>
                  </a:cxn>
                  <a:cxn ang="0">
                    <a:pos x="15" y="162"/>
                  </a:cxn>
                  <a:cxn ang="0">
                    <a:pos x="32" y="192"/>
                  </a:cxn>
                  <a:cxn ang="0">
                    <a:pos x="33" y="193"/>
                  </a:cxn>
                  <a:cxn ang="0">
                    <a:pos x="56" y="222"/>
                  </a:cxn>
                  <a:cxn ang="0">
                    <a:pos x="57" y="223"/>
                  </a:cxn>
                  <a:cxn ang="0">
                    <a:pos x="85" y="247"/>
                  </a:cxn>
                  <a:cxn ang="0">
                    <a:pos x="86" y="247"/>
                  </a:cxn>
                  <a:cxn ang="0">
                    <a:pos x="118" y="266"/>
                  </a:cxn>
                  <a:cxn ang="0">
                    <a:pos x="121" y="267"/>
                  </a:cxn>
                  <a:cxn ang="0">
                    <a:pos x="158" y="279"/>
                  </a:cxn>
                  <a:cxn ang="0">
                    <a:pos x="168" y="274"/>
                  </a:cxn>
                  <a:cxn ang="0">
                    <a:pos x="162" y="264"/>
                  </a:cxn>
                  <a:cxn ang="0">
                    <a:pos x="126" y="252"/>
                  </a:cxn>
                  <a:cxn ang="0">
                    <a:pos x="96" y="234"/>
                  </a:cxn>
                  <a:cxn ang="0">
                    <a:pos x="70" y="211"/>
                  </a:cxn>
                  <a:cxn ang="0">
                    <a:pos x="47" y="184"/>
                  </a:cxn>
                  <a:cxn ang="0">
                    <a:pos x="31" y="154"/>
                  </a:cxn>
                  <a:cxn ang="0">
                    <a:pos x="20" y="123"/>
                  </a:cxn>
                  <a:cxn ang="0">
                    <a:pos x="18" y="94"/>
                  </a:cxn>
                  <a:cxn ang="0">
                    <a:pos x="20" y="67"/>
                  </a:cxn>
                  <a:cxn ang="0">
                    <a:pos x="30" y="47"/>
                  </a:cxn>
                  <a:cxn ang="0">
                    <a:pos x="41" y="33"/>
                  </a:cxn>
                  <a:cxn ang="0">
                    <a:pos x="56" y="23"/>
                  </a:cxn>
                  <a:cxn ang="0">
                    <a:pos x="72" y="19"/>
                  </a:cxn>
                  <a:cxn ang="0">
                    <a:pos x="88" y="17"/>
                  </a:cxn>
                  <a:cxn ang="0">
                    <a:pos x="103" y="20"/>
                  </a:cxn>
                  <a:cxn ang="0">
                    <a:pos x="116" y="27"/>
                  </a:cxn>
                  <a:cxn ang="0">
                    <a:pos x="126" y="38"/>
                  </a:cxn>
                </a:cxnLst>
                <a:rect l="0" t="0" r="r" b="b"/>
                <a:pathLst>
                  <a:path w="168" h="279">
                    <a:moveTo>
                      <a:pt x="126" y="38"/>
                    </a:moveTo>
                    <a:lnTo>
                      <a:pt x="139" y="39"/>
                    </a:lnTo>
                    <a:lnTo>
                      <a:pt x="140" y="27"/>
                    </a:lnTo>
                    <a:lnTo>
                      <a:pt x="129" y="15"/>
                    </a:lnTo>
                    <a:lnTo>
                      <a:pt x="126" y="14"/>
                    </a:lnTo>
                    <a:lnTo>
                      <a:pt x="111" y="5"/>
                    </a:lnTo>
                    <a:lnTo>
                      <a:pt x="108" y="4"/>
                    </a:lnTo>
                    <a:lnTo>
                      <a:pt x="91" y="1"/>
                    </a:lnTo>
                    <a:lnTo>
                      <a:pt x="90" y="0"/>
                    </a:lnTo>
                    <a:lnTo>
                      <a:pt x="71" y="1"/>
                    </a:lnTo>
                    <a:lnTo>
                      <a:pt x="69" y="2"/>
                    </a:lnTo>
                    <a:lnTo>
                      <a:pt x="50" y="8"/>
                    </a:lnTo>
                    <a:lnTo>
                      <a:pt x="48" y="9"/>
                    </a:lnTo>
                    <a:lnTo>
                      <a:pt x="31" y="20"/>
                    </a:lnTo>
                    <a:lnTo>
                      <a:pt x="28" y="21"/>
                    </a:lnTo>
                    <a:lnTo>
                      <a:pt x="15" y="37"/>
                    </a:lnTo>
                    <a:lnTo>
                      <a:pt x="13" y="39"/>
                    </a:lnTo>
                    <a:lnTo>
                      <a:pt x="4" y="61"/>
                    </a:lnTo>
                    <a:lnTo>
                      <a:pt x="3" y="64"/>
                    </a:lnTo>
                    <a:lnTo>
                      <a:pt x="0" y="93"/>
                    </a:lnTo>
                    <a:lnTo>
                      <a:pt x="0" y="96"/>
                    </a:lnTo>
                    <a:lnTo>
                      <a:pt x="3" y="126"/>
                    </a:lnTo>
                    <a:lnTo>
                      <a:pt x="4" y="127"/>
                    </a:lnTo>
                    <a:lnTo>
                      <a:pt x="15" y="159"/>
                    </a:lnTo>
                    <a:lnTo>
                      <a:pt x="15" y="162"/>
                    </a:lnTo>
                    <a:lnTo>
                      <a:pt x="32" y="192"/>
                    </a:lnTo>
                    <a:lnTo>
                      <a:pt x="33" y="193"/>
                    </a:lnTo>
                    <a:lnTo>
                      <a:pt x="56" y="222"/>
                    </a:lnTo>
                    <a:lnTo>
                      <a:pt x="57" y="223"/>
                    </a:lnTo>
                    <a:lnTo>
                      <a:pt x="85" y="247"/>
                    </a:lnTo>
                    <a:lnTo>
                      <a:pt x="86" y="247"/>
                    </a:lnTo>
                    <a:lnTo>
                      <a:pt x="118" y="266"/>
                    </a:lnTo>
                    <a:lnTo>
                      <a:pt x="121" y="267"/>
                    </a:lnTo>
                    <a:lnTo>
                      <a:pt x="158" y="279"/>
                    </a:lnTo>
                    <a:lnTo>
                      <a:pt x="168" y="274"/>
                    </a:lnTo>
                    <a:lnTo>
                      <a:pt x="162" y="264"/>
                    </a:lnTo>
                    <a:lnTo>
                      <a:pt x="126" y="252"/>
                    </a:lnTo>
                    <a:lnTo>
                      <a:pt x="96" y="234"/>
                    </a:lnTo>
                    <a:lnTo>
                      <a:pt x="70" y="211"/>
                    </a:lnTo>
                    <a:lnTo>
                      <a:pt x="47" y="184"/>
                    </a:lnTo>
                    <a:lnTo>
                      <a:pt x="31" y="154"/>
                    </a:lnTo>
                    <a:lnTo>
                      <a:pt x="20" y="123"/>
                    </a:lnTo>
                    <a:lnTo>
                      <a:pt x="18" y="94"/>
                    </a:lnTo>
                    <a:lnTo>
                      <a:pt x="20" y="67"/>
                    </a:lnTo>
                    <a:lnTo>
                      <a:pt x="30" y="47"/>
                    </a:lnTo>
                    <a:lnTo>
                      <a:pt x="41" y="33"/>
                    </a:lnTo>
                    <a:lnTo>
                      <a:pt x="56" y="23"/>
                    </a:lnTo>
                    <a:lnTo>
                      <a:pt x="72" y="19"/>
                    </a:lnTo>
                    <a:lnTo>
                      <a:pt x="88" y="17"/>
                    </a:lnTo>
                    <a:lnTo>
                      <a:pt x="103" y="20"/>
                    </a:lnTo>
                    <a:lnTo>
                      <a:pt x="116" y="27"/>
                    </a:lnTo>
                    <a:lnTo>
                      <a:pt x="126" y="3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41" name="Freeform 35">
                <a:extLst>
                  <a:ext uri="{FF2B5EF4-FFF2-40B4-BE49-F238E27FC236}">
                    <a16:creationId xmlns:a16="http://schemas.microsoft.com/office/drawing/2014/main" id="{DBAB381E-4B07-422B-897A-1C4128046016}"/>
                  </a:ext>
                </a:extLst>
              </p:cNvPr>
              <p:cNvSpPr>
                <a:spLocks/>
              </p:cNvSpPr>
              <p:nvPr/>
            </p:nvSpPr>
            <p:spPr bwMode="auto">
              <a:xfrm>
                <a:off x="1375" y="1834"/>
                <a:ext cx="38" cy="61"/>
              </a:xfrm>
              <a:custGeom>
                <a:avLst/>
                <a:gdLst/>
                <a:ahLst/>
                <a:cxnLst>
                  <a:cxn ang="0">
                    <a:pos x="81" y="33"/>
                  </a:cxn>
                  <a:cxn ang="0">
                    <a:pos x="93" y="33"/>
                  </a:cxn>
                  <a:cxn ang="0">
                    <a:pos x="93" y="22"/>
                  </a:cxn>
                  <a:cxn ang="0">
                    <a:pos x="77" y="7"/>
                  </a:cxn>
                  <a:cxn ang="0">
                    <a:pos x="73" y="5"/>
                  </a:cxn>
                  <a:cxn ang="0">
                    <a:pos x="53" y="0"/>
                  </a:cxn>
                  <a:cxn ang="0">
                    <a:pos x="48" y="0"/>
                  </a:cxn>
                  <a:cxn ang="0">
                    <a:pos x="25" y="6"/>
                  </a:cxn>
                  <a:cxn ang="0">
                    <a:pos x="21" y="8"/>
                  </a:cxn>
                  <a:cxn ang="0">
                    <a:pos x="12" y="17"/>
                  </a:cxn>
                  <a:cxn ang="0">
                    <a:pos x="11" y="18"/>
                  </a:cxn>
                  <a:cxn ang="0">
                    <a:pos x="3" y="30"/>
                  </a:cxn>
                  <a:cxn ang="0">
                    <a:pos x="1" y="34"/>
                  </a:cxn>
                  <a:cxn ang="0">
                    <a:pos x="0" y="56"/>
                  </a:cxn>
                  <a:cxn ang="0">
                    <a:pos x="1" y="59"/>
                  </a:cxn>
                  <a:cxn ang="0">
                    <a:pos x="11" y="95"/>
                  </a:cxn>
                  <a:cxn ang="0">
                    <a:pos x="11" y="97"/>
                  </a:cxn>
                  <a:cxn ang="0">
                    <a:pos x="24" y="118"/>
                  </a:cxn>
                  <a:cxn ang="0">
                    <a:pos x="25" y="119"/>
                  </a:cxn>
                  <a:cxn ang="0">
                    <a:pos x="42" y="141"/>
                  </a:cxn>
                  <a:cxn ang="0">
                    <a:pos x="43" y="142"/>
                  </a:cxn>
                  <a:cxn ang="0">
                    <a:pos x="68" y="162"/>
                  </a:cxn>
                  <a:cxn ang="0">
                    <a:pos x="69" y="162"/>
                  </a:cxn>
                  <a:cxn ang="0">
                    <a:pos x="101" y="182"/>
                  </a:cxn>
                  <a:cxn ang="0">
                    <a:pos x="113" y="180"/>
                  </a:cxn>
                  <a:cxn ang="0">
                    <a:pos x="110" y="169"/>
                  </a:cxn>
                  <a:cxn ang="0">
                    <a:pos x="79" y="149"/>
                  </a:cxn>
                  <a:cxn ang="0">
                    <a:pos x="56" y="130"/>
                  </a:cxn>
                  <a:cxn ang="0">
                    <a:pos x="39" y="109"/>
                  </a:cxn>
                  <a:cxn ang="0">
                    <a:pos x="27" y="89"/>
                  </a:cxn>
                  <a:cxn ang="0">
                    <a:pos x="18" y="55"/>
                  </a:cxn>
                  <a:cxn ang="0">
                    <a:pos x="18" y="37"/>
                  </a:cxn>
                  <a:cxn ang="0">
                    <a:pos x="25" y="28"/>
                  </a:cxn>
                  <a:cxn ang="0">
                    <a:pos x="32" y="21"/>
                  </a:cxn>
                  <a:cxn ang="0">
                    <a:pos x="50" y="17"/>
                  </a:cxn>
                  <a:cxn ang="0">
                    <a:pos x="66" y="20"/>
                  </a:cxn>
                  <a:cxn ang="0">
                    <a:pos x="81" y="33"/>
                  </a:cxn>
                </a:cxnLst>
                <a:rect l="0" t="0" r="r" b="b"/>
                <a:pathLst>
                  <a:path w="113" h="182">
                    <a:moveTo>
                      <a:pt x="81" y="33"/>
                    </a:moveTo>
                    <a:lnTo>
                      <a:pt x="93" y="33"/>
                    </a:lnTo>
                    <a:lnTo>
                      <a:pt x="93" y="22"/>
                    </a:lnTo>
                    <a:lnTo>
                      <a:pt x="77" y="7"/>
                    </a:lnTo>
                    <a:lnTo>
                      <a:pt x="73" y="5"/>
                    </a:lnTo>
                    <a:lnTo>
                      <a:pt x="53" y="0"/>
                    </a:lnTo>
                    <a:lnTo>
                      <a:pt x="48" y="0"/>
                    </a:lnTo>
                    <a:lnTo>
                      <a:pt x="25" y="6"/>
                    </a:lnTo>
                    <a:lnTo>
                      <a:pt x="21" y="8"/>
                    </a:lnTo>
                    <a:lnTo>
                      <a:pt x="12" y="17"/>
                    </a:lnTo>
                    <a:lnTo>
                      <a:pt x="11" y="18"/>
                    </a:lnTo>
                    <a:lnTo>
                      <a:pt x="3" y="30"/>
                    </a:lnTo>
                    <a:lnTo>
                      <a:pt x="1" y="34"/>
                    </a:lnTo>
                    <a:lnTo>
                      <a:pt x="0" y="56"/>
                    </a:lnTo>
                    <a:lnTo>
                      <a:pt x="1" y="59"/>
                    </a:lnTo>
                    <a:lnTo>
                      <a:pt x="11" y="95"/>
                    </a:lnTo>
                    <a:lnTo>
                      <a:pt x="11" y="97"/>
                    </a:lnTo>
                    <a:lnTo>
                      <a:pt x="24" y="118"/>
                    </a:lnTo>
                    <a:lnTo>
                      <a:pt x="25" y="119"/>
                    </a:lnTo>
                    <a:lnTo>
                      <a:pt x="42" y="141"/>
                    </a:lnTo>
                    <a:lnTo>
                      <a:pt x="43" y="142"/>
                    </a:lnTo>
                    <a:lnTo>
                      <a:pt x="68" y="162"/>
                    </a:lnTo>
                    <a:lnTo>
                      <a:pt x="69" y="162"/>
                    </a:lnTo>
                    <a:lnTo>
                      <a:pt x="101" y="182"/>
                    </a:lnTo>
                    <a:lnTo>
                      <a:pt x="113" y="180"/>
                    </a:lnTo>
                    <a:lnTo>
                      <a:pt x="110" y="169"/>
                    </a:lnTo>
                    <a:lnTo>
                      <a:pt x="79" y="149"/>
                    </a:lnTo>
                    <a:lnTo>
                      <a:pt x="56" y="130"/>
                    </a:lnTo>
                    <a:lnTo>
                      <a:pt x="39" y="109"/>
                    </a:lnTo>
                    <a:lnTo>
                      <a:pt x="27" y="89"/>
                    </a:lnTo>
                    <a:lnTo>
                      <a:pt x="18" y="55"/>
                    </a:lnTo>
                    <a:lnTo>
                      <a:pt x="18" y="37"/>
                    </a:lnTo>
                    <a:lnTo>
                      <a:pt x="25" y="28"/>
                    </a:lnTo>
                    <a:lnTo>
                      <a:pt x="32" y="21"/>
                    </a:lnTo>
                    <a:lnTo>
                      <a:pt x="50" y="17"/>
                    </a:lnTo>
                    <a:lnTo>
                      <a:pt x="66" y="20"/>
                    </a:lnTo>
                    <a:lnTo>
                      <a:pt x="81" y="3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42" name="Freeform 36">
                <a:extLst>
                  <a:ext uri="{FF2B5EF4-FFF2-40B4-BE49-F238E27FC236}">
                    <a16:creationId xmlns:a16="http://schemas.microsoft.com/office/drawing/2014/main" id="{607B8AFC-63EC-4D5C-9204-118E4E2DE40E}"/>
                  </a:ext>
                </a:extLst>
              </p:cNvPr>
              <p:cNvSpPr>
                <a:spLocks/>
              </p:cNvSpPr>
              <p:nvPr/>
            </p:nvSpPr>
            <p:spPr bwMode="auto">
              <a:xfrm>
                <a:off x="1500" y="1932"/>
                <a:ext cx="69" cy="26"/>
              </a:xfrm>
              <a:custGeom>
                <a:avLst/>
                <a:gdLst/>
                <a:ahLst/>
                <a:cxnLst>
                  <a:cxn ang="0">
                    <a:pos x="16" y="3"/>
                  </a:cxn>
                  <a:cxn ang="0">
                    <a:pos x="4" y="0"/>
                  </a:cxn>
                  <a:cxn ang="0">
                    <a:pos x="0" y="12"/>
                  </a:cxn>
                  <a:cxn ang="0">
                    <a:pos x="15" y="40"/>
                  </a:cxn>
                  <a:cxn ang="0">
                    <a:pos x="17" y="42"/>
                  </a:cxn>
                  <a:cxn ang="0">
                    <a:pos x="40" y="62"/>
                  </a:cxn>
                  <a:cxn ang="0">
                    <a:pos x="43" y="63"/>
                  </a:cxn>
                  <a:cxn ang="0">
                    <a:pos x="70" y="74"/>
                  </a:cxn>
                  <a:cxn ang="0">
                    <a:pos x="73" y="75"/>
                  </a:cxn>
                  <a:cxn ang="0">
                    <a:pos x="104" y="77"/>
                  </a:cxn>
                  <a:cxn ang="0">
                    <a:pos x="106" y="77"/>
                  </a:cxn>
                  <a:cxn ang="0">
                    <a:pos x="136" y="73"/>
                  </a:cxn>
                  <a:cxn ang="0">
                    <a:pos x="138" y="72"/>
                  </a:cxn>
                  <a:cxn ang="0">
                    <a:pos x="166" y="60"/>
                  </a:cxn>
                  <a:cxn ang="0">
                    <a:pos x="168" y="59"/>
                  </a:cxn>
                  <a:cxn ang="0">
                    <a:pos x="180" y="50"/>
                  </a:cxn>
                  <a:cxn ang="0">
                    <a:pos x="180" y="49"/>
                  </a:cxn>
                  <a:cxn ang="0">
                    <a:pos x="190" y="39"/>
                  </a:cxn>
                  <a:cxn ang="0">
                    <a:pos x="193" y="38"/>
                  </a:cxn>
                  <a:cxn ang="0">
                    <a:pos x="206" y="12"/>
                  </a:cxn>
                  <a:cxn ang="0">
                    <a:pos x="203" y="0"/>
                  </a:cxn>
                  <a:cxn ang="0">
                    <a:pos x="190" y="3"/>
                  </a:cxn>
                  <a:cxn ang="0">
                    <a:pos x="178" y="28"/>
                  </a:cxn>
                  <a:cxn ang="0">
                    <a:pos x="168" y="37"/>
                  </a:cxn>
                  <a:cxn ang="0">
                    <a:pos x="158" y="44"/>
                  </a:cxn>
                  <a:cxn ang="0">
                    <a:pos x="133" y="56"/>
                  </a:cxn>
                  <a:cxn ang="0">
                    <a:pos x="105" y="60"/>
                  </a:cxn>
                  <a:cxn ang="0">
                    <a:pos x="76" y="59"/>
                  </a:cxn>
                  <a:cxn ang="0">
                    <a:pos x="51" y="48"/>
                  </a:cxn>
                  <a:cxn ang="0">
                    <a:pos x="30" y="30"/>
                  </a:cxn>
                  <a:cxn ang="0">
                    <a:pos x="16" y="3"/>
                  </a:cxn>
                </a:cxnLst>
                <a:rect l="0" t="0" r="r" b="b"/>
                <a:pathLst>
                  <a:path w="206" h="77">
                    <a:moveTo>
                      <a:pt x="16" y="3"/>
                    </a:moveTo>
                    <a:lnTo>
                      <a:pt x="4" y="0"/>
                    </a:lnTo>
                    <a:lnTo>
                      <a:pt x="0" y="12"/>
                    </a:lnTo>
                    <a:lnTo>
                      <a:pt x="15" y="40"/>
                    </a:lnTo>
                    <a:lnTo>
                      <a:pt x="17" y="42"/>
                    </a:lnTo>
                    <a:lnTo>
                      <a:pt x="40" y="62"/>
                    </a:lnTo>
                    <a:lnTo>
                      <a:pt x="43" y="63"/>
                    </a:lnTo>
                    <a:lnTo>
                      <a:pt x="70" y="74"/>
                    </a:lnTo>
                    <a:lnTo>
                      <a:pt x="73" y="75"/>
                    </a:lnTo>
                    <a:lnTo>
                      <a:pt x="104" y="77"/>
                    </a:lnTo>
                    <a:lnTo>
                      <a:pt x="106" y="77"/>
                    </a:lnTo>
                    <a:lnTo>
                      <a:pt x="136" y="73"/>
                    </a:lnTo>
                    <a:lnTo>
                      <a:pt x="138" y="72"/>
                    </a:lnTo>
                    <a:lnTo>
                      <a:pt x="166" y="60"/>
                    </a:lnTo>
                    <a:lnTo>
                      <a:pt x="168" y="59"/>
                    </a:lnTo>
                    <a:lnTo>
                      <a:pt x="180" y="50"/>
                    </a:lnTo>
                    <a:lnTo>
                      <a:pt x="180" y="49"/>
                    </a:lnTo>
                    <a:lnTo>
                      <a:pt x="190" y="39"/>
                    </a:lnTo>
                    <a:lnTo>
                      <a:pt x="193" y="38"/>
                    </a:lnTo>
                    <a:lnTo>
                      <a:pt x="206" y="12"/>
                    </a:lnTo>
                    <a:lnTo>
                      <a:pt x="203" y="0"/>
                    </a:lnTo>
                    <a:lnTo>
                      <a:pt x="190" y="3"/>
                    </a:lnTo>
                    <a:lnTo>
                      <a:pt x="178" y="28"/>
                    </a:lnTo>
                    <a:lnTo>
                      <a:pt x="168" y="37"/>
                    </a:lnTo>
                    <a:lnTo>
                      <a:pt x="158" y="44"/>
                    </a:lnTo>
                    <a:lnTo>
                      <a:pt x="133" y="56"/>
                    </a:lnTo>
                    <a:lnTo>
                      <a:pt x="105" y="60"/>
                    </a:lnTo>
                    <a:lnTo>
                      <a:pt x="76" y="59"/>
                    </a:lnTo>
                    <a:lnTo>
                      <a:pt x="51" y="48"/>
                    </a:lnTo>
                    <a:lnTo>
                      <a:pt x="30" y="30"/>
                    </a:lnTo>
                    <a:lnTo>
                      <a:pt x="16"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43" name="Freeform 37">
                <a:extLst>
                  <a:ext uri="{FF2B5EF4-FFF2-40B4-BE49-F238E27FC236}">
                    <a16:creationId xmlns:a16="http://schemas.microsoft.com/office/drawing/2014/main" id="{2BA72098-FEB5-4434-B227-9C52B75ABD57}"/>
                  </a:ext>
                </a:extLst>
              </p:cNvPr>
              <p:cNvSpPr>
                <a:spLocks/>
              </p:cNvSpPr>
              <p:nvPr/>
            </p:nvSpPr>
            <p:spPr bwMode="auto">
              <a:xfrm>
                <a:off x="1439" y="1796"/>
                <a:ext cx="43" cy="18"/>
              </a:xfrm>
              <a:custGeom>
                <a:avLst/>
                <a:gdLst/>
                <a:ahLst/>
                <a:cxnLst>
                  <a:cxn ang="0">
                    <a:pos x="115" y="52"/>
                  </a:cxn>
                  <a:cxn ang="0">
                    <a:pos x="128" y="51"/>
                  </a:cxn>
                  <a:cxn ang="0">
                    <a:pos x="127" y="38"/>
                  </a:cxn>
                  <a:cxn ang="0">
                    <a:pos x="99" y="18"/>
                  </a:cxn>
                  <a:cxn ang="0">
                    <a:pos x="98" y="16"/>
                  </a:cxn>
                  <a:cxn ang="0">
                    <a:pos x="69" y="2"/>
                  </a:cxn>
                  <a:cxn ang="0">
                    <a:pos x="66" y="1"/>
                  </a:cxn>
                  <a:cxn ang="0">
                    <a:pos x="51" y="0"/>
                  </a:cxn>
                  <a:cxn ang="0">
                    <a:pos x="47" y="1"/>
                  </a:cxn>
                  <a:cxn ang="0">
                    <a:pos x="33" y="5"/>
                  </a:cxn>
                  <a:cxn ang="0">
                    <a:pos x="30" y="7"/>
                  </a:cxn>
                  <a:cxn ang="0">
                    <a:pos x="15" y="20"/>
                  </a:cxn>
                  <a:cxn ang="0">
                    <a:pos x="14" y="22"/>
                  </a:cxn>
                  <a:cxn ang="0">
                    <a:pos x="0" y="43"/>
                  </a:cxn>
                  <a:cxn ang="0">
                    <a:pos x="2" y="54"/>
                  </a:cxn>
                  <a:cxn ang="0">
                    <a:pos x="14" y="52"/>
                  </a:cxn>
                  <a:cxn ang="0">
                    <a:pos x="28" y="32"/>
                  </a:cxn>
                  <a:cxn ang="0">
                    <a:pos x="40" y="21"/>
                  </a:cxn>
                  <a:cxn ang="0">
                    <a:pos x="51" y="18"/>
                  </a:cxn>
                  <a:cxn ang="0">
                    <a:pos x="62" y="18"/>
                  </a:cxn>
                  <a:cxn ang="0">
                    <a:pos x="89" y="31"/>
                  </a:cxn>
                  <a:cxn ang="0">
                    <a:pos x="115" y="52"/>
                  </a:cxn>
                </a:cxnLst>
                <a:rect l="0" t="0" r="r" b="b"/>
                <a:pathLst>
                  <a:path w="128" h="54">
                    <a:moveTo>
                      <a:pt x="115" y="52"/>
                    </a:moveTo>
                    <a:lnTo>
                      <a:pt x="128" y="51"/>
                    </a:lnTo>
                    <a:lnTo>
                      <a:pt x="127" y="38"/>
                    </a:lnTo>
                    <a:lnTo>
                      <a:pt x="99" y="18"/>
                    </a:lnTo>
                    <a:lnTo>
                      <a:pt x="98" y="16"/>
                    </a:lnTo>
                    <a:lnTo>
                      <a:pt x="69" y="2"/>
                    </a:lnTo>
                    <a:lnTo>
                      <a:pt x="66" y="1"/>
                    </a:lnTo>
                    <a:lnTo>
                      <a:pt x="51" y="0"/>
                    </a:lnTo>
                    <a:lnTo>
                      <a:pt x="47" y="1"/>
                    </a:lnTo>
                    <a:lnTo>
                      <a:pt x="33" y="5"/>
                    </a:lnTo>
                    <a:lnTo>
                      <a:pt x="30" y="7"/>
                    </a:lnTo>
                    <a:lnTo>
                      <a:pt x="15" y="20"/>
                    </a:lnTo>
                    <a:lnTo>
                      <a:pt x="14" y="22"/>
                    </a:lnTo>
                    <a:lnTo>
                      <a:pt x="0" y="43"/>
                    </a:lnTo>
                    <a:lnTo>
                      <a:pt x="2" y="54"/>
                    </a:lnTo>
                    <a:lnTo>
                      <a:pt x="14" y="52"/>
                    </a:lnTo>
                    <a:lnTo>
                      <a:pt x="28" y="32"/>
                    </a:lnTo>
                    <a:lnTo>
                      <a:pt x="40" y="21"/>
                    </a:lnTo>
                    <a:lnTo>
                      <a:pt x="51" y="18"/>
                    </a:lnTo>
                    <a:lnTo>
                      <a:pt x="62" y="18"/>
                    </a:lnTo>
                    <a:lnTo>
                      <a:pt x="89" y="31"/>
                    </a:lnTo>
                    <a:lnTo>
                      <a:pt x="11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44" name="Freeform 38">
                <a:extLst>
                  <a:ext uri="{FF2B5EF4-FFF2-40B4-BE49-F238E27FC236}">
                    <a16:creationId xmlns:a16="http://schemas.microsoft.com/office/drawing/2014/main" id="{4FB94617-7841-4114-8B37-685F03B1A3E4}"/>
                  </a:ext>
                </a:extLst>
              </p:cNvPr>
              <p:cNvSpPr>
                <a:spLocks/>
              </p:cNvSpPr>
              <p:nvPr/>
            </p:nvSpPr>
            <p:spPr bwMode="auto">
              <a:xfrm>
                <a:off x="1493" y="1849"/>
                <a:ext cx="17" cy="25"/>
              </a:xfrm>
              <a:custGeom>
                <a:avLst/>
                <a:gdLst/>
                <a:ahLst/>
                <a:cxnLst>
                  <a:cxn ang="0">
                    <a:pos x="26" y="75"/>
                  </a:cxn>
                  <a:cxn ang="0">
                    <a:pos x="17" y="72"/>
                  </a:cxn>
                  <a:cxn ang="0">
                    <a:pos x="8" y="64"/>
                  </a:cxn>
                  <a:cxn ang="0">
                    <a:pos x="3" y="52"/>
                  </a:cxn>
                  <a:cxn ang="0">
                    <a:pos x="0" y="38"/>
                  </a:cxn>
                  <a:cxn ang="0">
                    <a:pos x="3" y="24"/>
                  </a:cxn>
                  <a:cxn ang="0">
                    <a:pos x="8" y="11"/>
                  </a:cxn>
                  <a:cxn ang="0">
                    <a:pos x="17" y="4"/>
                  </a:cxn>
                  <a:cxn ang="0">
                    <a:pos x="26" y="0"/>
                  </a:cxn>
                  <a:cxn ang="0">
                    <a:pos x="36" y="4"/>
                  </a:cxn>
                  <a:cxn ang="0">
                    <a:pos x="44" y="11"/>
                  </a:cxn>
                  <a:cxn ang="0">
                    <a:pos x="50" y="24"/>
                  </a:cxn>
                  <a:cxn ang="0">
                    <a:pos x="52" y="38"/>
                  </a:cxn>
                  <a:cxn ang="0">
                    <a:pos x="50" y="52"/>
                  </a:cxn>
                  <a:cxn ang="0">
                    <a:pos x="44" y="64"/>
                  </a:cxn>
                  <a:cxn ang="0">
                    <a:pos x="36" y="72"/>
                  </a:cxn>
                  <a:cxn ang="0">
                    <a:pos x="26" y="75"/>
                  </a:cxn>
                </a:cxnLst>
                <a:rect l="0" t="0" r="r" b="b"/>
                <a:pathLst>
                  <a:path w="52" h="75">
                    <a:moveTo>
                      <a:pt x="26" y="75"/>
                    </a:moveTo>
                    <a:lnTo>
                      <a:pt x="17" y="72"/>
                    </a:lnTo>
                    <a:lnTo>
                      <a:pt x="8" y="64"/>
                    </a:lnTo>
                    <a:lnTo>
                      <a:pt x="3" y="52"/>
                    </a:lnTo>
                    <a:lnTo>
                      <a:pt x="0" y="38"/>
                    </a:lnTo>
                    <a:lnTo>
                      <a:pt x="3" y="24"/>
                    </a:lnTo>
                    <a:lnTo>
                      <a:pt x="8" y="11"/>
                    </a:lnTo>
                    <a:lnTo>
                      <a:pt x="17" y="4"/>
                    </a:lnTo>
                    <a:lnTo>
                      <a:pt x="26" y="0"/>
                    </a:lnTo>
                    <a:lnTo>
                      <a:pt x="36" y="4"/>
                    </a:lnTo>
                    <a:lnTo>
                      <a:pt x="44" y="11"/>
                    </a:lnTo>
                    <a:lnTo>
                      <a:pt x="50" y="24"/>
                    </a:lnTo>
                    <a:lnTo>
                      <a:pt x="52" y="38"/>
                    </a:lnTo>
                    <a:lnTo>
                      <a:pt x="50" y="52"/>
                    </a:lnTo>
                    <a:lnTo>
                      <a:pt x="44" y="64"/>
                    </a:lnTo>
                    <a:lnTo>
                      <a:pt x="36" y="72"/>
                    </a:lnTo>
                    <a:lnTo>
                      <a:pt x="26" y="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45" name="Freeform 39">
                <a:extLst>
                  <a:ext uri="{FF2B5EF4-FFF2-40B4-BE49-F238E27FC236}">
                    <a16:creationId xmlns:a16="http://schemas.microsoft.com/office/drawing/2014/main" id="{FD049C90-1FC7-4AD3-985A-7FD6ABA50972}"/>
                  </a:ext>
                </a:extLst>
              </p:cNvPr>
              <p:cNvSpPr>
                <a:spLocks/>
              </p:cNvSpPr>
              <p:nvPr/>
            </p:nvSpPr>
            <p:spPr bwMode="auto">
              <a:xfrm>
                <a:off x="1501" y="1852"/>
                <a:ext cx="6" cy="9"/>
              </a:xfrm>
              <a:custGeom>
                <a:avLst/>
                <a:gdLst/>
                <a:ahLst/>
                <a:cxnLst>
                  <a:cxn ang="0">
                    <a:pos x="8" y="26"/>
                  </a:cxn>
                  <a:cxn ang="0">
                    <a:pos x="3" y="22"/>
                  </a:cxn>
                  <a:cxn ang="0">
                    <a:pos x="0" y="12"/>
                  </a:cxn>
                  <a:cxn ang="0">
                    <a:pos x="3" y="4"/>
                  </a:cxn>
                  <a:cxn ang="0">
                    <a:pos x="8" y="0"/>
                  </a:cxn>
                  <a:cxn ang="0">
                    <a:pos x="15" y="4"/>
                  </a:cxn>
                  <a:cxn ang="0">
                    <a:pos x="18" y="12"/>
                  </a:cxn>
                  <a:cxn ang="0">
                    <a:pos x="15" y="22"/>
                  </a:cxn>
                  <a:cxn ang="0">
                    <a:pos x="8" y="26"/>
                  </a:cxn>
                </a:cxnLst>
                <a:rect l="0" t="0" r="r" b="b"/>
                <a:pathLst>
                  <a:path w="18" h="26">
                    <a:moveTo>
                      <a:pt x="8" y="26"/>
                    </a:moveTo>
                    <a:lnTo>
                      <a:pt x="3" y="22"/>
                    </a:lnTo>
                    <a:lnTo>
                      <a:pt x="0" y="12"/>
                    </a:lnTo>
                    <a:lnTo>
                      <a:pt x="3" y="4"/>
                    </a:lnTo>
                    <a:lnTo>
                      <a:pt x="8" y="0"/>
                    </a:lnTo>
                    <a:lnTo>
                      <a:pt x="15" y="4"/>
                    </a:lnTo>
                    <a:lnTo>
                      <a:pt x="18" y="12"/>
                    </a:lnTo>
                    <a:lnTo>
                      <a:pt x="15" y="22"/>
                    </a:lnTo>
                    <a:lnTo>
                      <a:pt x="8"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46" name="Freeform 40">
                <a:extLst>
                  <a:ext uri="{FF2B5EF4-FFF2-40B4-BE49-F238E27FC236}">
                    <a16:creationId xmlns:a16="http://schemas.microsoft.com/office/drawing/2014/main" id="{790A5274-2B53-4A12-A7D2-6209D333B041}"/>
                  </a:ext>
                </a:extLst>
              </p:cNvPr>
              <p:cNvSpPr>
                <a:spLocks/>
              </p:cNvSpPr>
              <p:nvPr/>
            </p:nvSpPr>
            <p:spPr bwMode="auto">
              <a:xfrm>
                <a:off x="1633" y="1824"/>
                <a:ext cx="32" cy="19"/>
              </a:xfrm>
              <a:custGeom>
                <a:avLst/>
                <a:gdLst/>
                <a:ahLst/>
                <a:cxnLst>
                  <a:cxn ang="0">
                    <a:pos x="3" y="41"/>
                  </a:cxn>
                  <a:cxn ang="0">
                    <a:pos x="0" y="53"/>
                  </a:cxn>
                  <a:cxn ang="0">
                    <a:pos x="13" y="57"/>
                  </a:cxn>
                  <a:cxn ang="0">
                    <a:pos x="93" y="15"/>
                  </a:cxn>
                  <a:cxn ang="0">
                    <a:pos x="97" y="3"/>
                  </a:cxn>
                  <a:cxn ang="0">
                    <a:pos x="84" y="0"/>
                  </a:cxn>
                  <a:cxn ang="0">
                    <a:pos x="3" y="41"/>
                  </a:cxn>
                </a:cxnLst>
                <a:rect l="0" t="0" r="r" b="b"/>
                <a:pathLst>
                  <a:path w="97" h="57">
                    <a:moveTo>
                      <a:pt x="3" y="41"/>
                    </a:moveTo>
                    <a:lnTo>
                      <a:pt x="0" y="53"/>
                    </a:lnTo>
                    <a:lnTo>
                      <a:pt x="13" y="57"/>
                    </a:lnTo>
                    <a:lnTo>
                      <a:pt x="93" y="15"/>
                    </a:lnTo>
                    <a:lnTo>
                      <a:pt x="97" y="3"/>
                    </a:lnTo>
                    <a:lnTo>
                      <a:pt x="84" y="0"/>
                    </a:lnTo>
                    <a:lnTo>
                      <a:pt x="3"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47" name="Freeform 41">
                <a:extLst>
                  <a:ext uri="{FF2B5EF4-FFF2-40B4-BE49-F238E27FC236}">
                    <a16:creationId xmlns:a16="http://schemas.microsoft.com/office/drawing/2014/main" id="{D25A22A3-5DD9-4C1C-95F3-EB99E319CD57}"/>
                  </a:ext>
                </a:extLst>
              </p:cNvPr>
              <p:cNvSpPr>
                <a:spLocks/>
              </p:cNvSpPr>
              <p:nvPr/>
            </p:nvSpPr>
            <p:spPr bwMode="auto">
              <a:xfrm>
                <a:off x="1427" y="1818"/>
                <a:ext cx="96" cy="92"/>
              </a:xfrm>
              <a:custGeom>
                <a:avLst/>
                <a:gdLst/>
                <a:ahLst/>
                <a:cxnLst>
                  <a:cxn ang="0">
                    <a:pos x="180" y="263"/>
                  </a:cxn>
                  <a:cxn ang="0">
                    <a:pos x="144" y="257"/>
                  </a:cxn>
                  <a:cxn ang="0">
                    <a:pos x="95" y="249"/>
                  </a:cxn>
                  <a:cxn ang="0">
                    <a:pos x="54" y="223"/>
                  </a:cxn>
                  <a:cxn ang="0">
                    <a:pos x="28" y="184"/>
                  </a:cxn>
                  <a:cxn ang="0">
                    <a:pos x="19" y="137"/>
                  </a:cxn>
                  <a:cxn ang="0">
                    <a:pos x="28" y="90"/>
                  </a:cxn>
                  <a:cxn ang="0">
                    <a:pos x="54" y="52"/>
                  </a:cxn>
                  <a:cxn ang="0">
                    <a:pos x="95" y="26"/>
                  </a:cxn>
                  <a:cxn ang="0">
                    <a:pos x="144" y="18"/>
                  </a:cxn>
                  <a:cxn ang="0">
                    <a:pos x="193" y="26"/>
                  </a:cxn>
                  <a:cxn ang="0">
                    <a:pos x="233" y="52"/>
                  </a:cxn>
                  <a:cxn ang="0">
                    <a:pos x="259" y="90"/>
                  </a:cxn>
                  <a:cxn ang="0">
                    <a:pos x="269" y="137"/>
                  </a:cxn>
                  <a:cxn ang="0">
                    <a:pos x="259" y="184"/>
                  </a:cxn>
                  <a:cxn ang="0">
                    <a:pos x="233" y="223"/>
                  </a:cxn>
                  <a:cxn ang="0">
                    <a:pos x="193" y="249"/>
                  </a:cxn>
                  <a:cxn ang="0">
                    <a:pos x="144" y="257"/>
                  </a:cxn>
                  <a:cxn ang="0">
                    <a:pos x="107" y="263"/>
                  </a:cxn>
                  <a:cxn ang="0">
                    <a:pos x="143" y="275"/>
                  </a:cxn>
                  <a:cxn ang="0">
                    <a:pos x="172" y="273"/>
                  </a:cxn>
                  <a:cxn ang="0">
                    <a:pos x="198" y="264"/>
                  </a:cxn>
                  <a:cxn ang="0">
                    <a:pos x="224" y="252"/>
                  </a:cxn>
                  <a:cxn ang="0">
                    <a:pos x="244" y="235"/>
                  </a:cxn>
                  <a:cxn ang="0">
                    <a:pos x="262" y="214"/>
                  </a:cxn>
                  <a:cxn ang="0">
                    <a:pos x="276" y="191"/>
                  </a:cxn>
                  <a:cxn ang="0">
                    <a:pos x="284" y="165"/>
                  </a:cxn>
                  <a:cxn ang="0">
                    <a:pos x="287" y="139"/>
                  </a:cxn>
                  <a:cxn ang="0">
                    <a:pos x="285" y="110"/>
                  </a:cxn>
                  <a:cxn ang="0">
                    <a:pos x="276" y="85"/>
                  </a:cxn>
                  <a:cxn ang="0">
                    <a:pos x="263" y="60"/>
                  </a:cxn>
                  <a:cxn ang="0">
                    <a:pos x="246" y="41"/>
                  </a:cxn>
                  <a:cxn ang="0">
                    <a:pos x="225" y="24"/>
                  </a:cxn>
                  <a:cxn ang="0">
                    <a:pos x="201" y="11"/>
                  </a:cxn>
                  <a:cxn ang="0">
                    <a:pos x="173" y="3"/>
                  </a:cxn>
                  <a:cxn ang="0">
                    <a:pos x="145" y="0"/>
                  </a:cxn>
                  <a:cxn ang="0">
                    <a:pos x="115" y="2"/>
                  </a:cxn>
                  <a:cxn ang="0">
                    <a:pos x="89" y="11"/>
                  </a:cxn>
                  <a:cxn ang="0">
                    <a:pos x="64" y="23"/>
                  </a:cxn>
                  <a:cxn ang="0">
                    <a:pos x="43" y="40"/>
                  </a:cxn>
                  <a:cxn ang="0">
                    <a:pos x="26" y="59"/>
                  </a:cxn>
                  <a:cxn ang="0">
                    <a:pos x="12" y="82"/>
                  </a:cxn>
                  <a:cxn ang="0">
                    <a:pos x="4" y="109"/>
                  </a:cxn>
                  <a:cxn ang="0">
                    <a:pos x="0" y="136"/>
                  </a:cxn>
                  <a:cxn ang="0">
                    <a:pos x="2" y="164"/>
                  </a:cxn>
                  <a:cxn ang="0">
                    <a:pos x="12" y="189"/>
                  </a:cxn>
                  <a:cxn ang="0">
                    <a:pos x="24" y="213"/>
                  </a:cxn>
                  <a:cxn ang="0">
                    <a:pos x="42" y="234"/>
                  </a:cxn>
                  <a:cxn ang="0">
                    <a:pos x="62" y="251"/>
                  </a:cxn>
                  <a:cxn ang="0">
                    <a:pos x="87" y="264"/>
                  </a:cxn>
                  <a:cxn ang="0">
                    <a:pos x="114" y="272"/>
                  </a:cxn>
                  <a:cxn ang="0">
                    <a:pos x="143" y="275"/>
                  </a:cxn>
                  <a:cxn ang="0">
                    <a:pos x="172" y="273"/>
                  </a:cxn>
                </a:cxnLst>
                <a:rect l="0" t="0" r="r" b="b"/>
                <a:pathLst>
                  <a:path w="287" h="275">
                    <a:moveTo>
                      <a:pt x="172" y="273"/>
                    </a:moveTo>
                    <a:lnTo>
                      <a:pt x="180" y="263"/>
                    </a:lnTo>
                    <a:lnTo>
                      <a:pt x="170" y="255"/>
                    </a:lnTo>
                    <a:lnTo>
                      <a:pt x="144" y="257"/>
                    </a:lnTo>
                    <a:lnTo>
                      <a:pt x="118" y="255"/>
                    </a:lnTo>
                    <a:lnTo>
                      <a:pt x="95" y="249"/>
                    </a:lnTo>
                    <a:lnTo>
                      <a:pt x="73" y="238"/>
                    </a:lnTo>
                    <a:lnTo>
                      <a:pt x="54" y="223"/>
                    </a:lnTo>
                    <a:lnTo>
                      <a:pt x="39" y="205"/>
                    </a:lnTo>
                    <a:lnTo>
                      <a:pt x="28" y="184"/>
                    </a:lnTo>
                    <a:lnTo>
                      <a:pt x="20" y="161"/>
                    </a:lnTo>
                    <a:lnTo>
                      <a:pt x="19" y="137"/>
                    </a:lnTo>
                    <a:lnTo>
                      <a:pt x="21" y="112"/>
                    </a:lnTo>
                    <a:lnTo>
                      <a:pt x="28" y="90"/>
                    </a:lnTo>
                    <a:lnTo>
                      <a:pt x="39" y="69"/>
                    </a:lnTo>
                    <a:lnTo>
                      <a:pt x="54" y="52"/>
                    </a:lnTo>
                    <a:lnTo>
                      <a:pt x="73" y="37"/>
                    </a:lnTo>
                    <a:lnTo>
                      <a:pt x="95" y="26"/>
                    </a:lnTo>
                    <a:lnTo>
                      <a:pt x="118" y="20"/>
                    </a:lnTo>
                    <a:lnTo>
                      <a:pt x="144" y="18"/>
                    </a:lnTo>
                    <a:lnTo>
                      <a:pt x="168" y="19"/>
                    </a:lnTo>
                    <a:lnTo>
                      <a:pt x="193" y="26"/>
                    </a:lnTo>
                    <a:lnTo>
                      <a:pt x="215" y="37"/>
                    </a:lnTo>
                    <a:lnTo>
                      <a:pt x="233" y="52"/>
                    </a:lnTo>
                    <a:lnTo>
                      <a:pt x="248" y="69"/>
                    </a:lnTo>
                    <a:lnTo>
                      <a:pt x="259" y="90"/>
                    </a:lnTo>
                    <a:lnTo>
                      <a:pt x="266" y="112"/>
                    </a:lnTo>
                    <a:lnTo>
                      <a:pt x="269" y="137"/>
                    </a:lnTo>
                    <a:lnTo>
                      <a:pt x="268" y="161"/>
                    </a:lnTo>
                    <a:lnTo>
                      <a:pt x="259" y="184"/>
                    </a:lnTo>
                    <a:lnTo>
                      <a:pt x="248" y="205"/>
                    </a:lnTo>
                    <a:lnTo>
                      <a:pt x="233" y="223"/>
                    </a:lnTo>
                    <a:lnTo>
                      <a:pt x="215" y="238"/>
                    </a:lnTo>
                    <a:lnTo>
                      <a:pt x="193" y="249"/>
                    </a:lnTo>
                    <a:lnTo>
                      <a:pt x="168" y="256"/>
                    </a:lnTo>
                    <a:lnTo>
                      <a:pt x="144" y="257"/>
                    </a:lnTo>
                    <a:lnTo>
                      <a:pt x="118" y="255"/>
                    </a:lnTo>
                    <a:lnTo>
                      <a:pt x="107" y="263"/>
                    </a:lnTo>
                    <a:lnTo>
                      <a:pt x="115" y="273"/>
                    </a:lnTo>
                    <a:lnTo>
                      <a:pt x="143" y="275"/>
                    </a:lnTo>
                    <a:lnTo>
                      <a:pt x="145" y="275"/>
                    </a:lnTo>
                    <a:lnTo>
                      <a:pt x="172" y="273"/>
                    </a:lnTo>
                    <a:lnTo>
                      <a:pt x="173" y="272"/>
                    </a:lnTo>
                    <a:lnTo>
                      <a:pt x="198" y="264"/>
                    </a:lnTo>
                    <a:lnTo>
                      <a:pt x="201" y="264"/>
                    </a:lnTo>
                    <a:lnTo>
                      <a:pt x="224" y="252"/>
                    </a:lnTo>
                    <a:lnTo>
                      <a:pt x="225" y="251"/>
                    </a:lnTo>
                    <a:lnTo>
                      <a:pt x="244" y="235"/>
                    </a:lnTo>
                    <a:lnTo>
                      <a:pt x="246" y="234"/>
                    </a:lnTo>
                    <a:lnTo>
                      <a:pt x="262" y="214"/>
                    </a:lnTo>
                    <a:lnTo>
                      <a:pt x="263" y="213"/>
                    </a:lnTo>
                    <a:lnTo>
                      <a:pt x="276" y="191"/>
                    </a:lnTo>
                    <a:lnTo>
                      <a:pt x="276" y="189"/>
                    </a:lnTo>
                    <a:lnTo>
                      <a:pt x="284" y="165"/>
                    </a:lnTo>
                    <a:lnTo>
                      <a:pt x="285" y="164"/>
                    </a:lnTo>
                    <a:lnTo>
                      <a:pt x="287" y="139"/>
                    </a:lnTo>
                    <a:lnTo>
                      <a:pt x="287" y="136"/>
                    </a:lnTo>
                    <a:lnTo>
                      <a:pt x="285" y="110"/>
                    </a:lnTo>
                    <a:lnTo>
                      <a:pt x="284" y="109"/>
                    </a:lnTo>
                    <a:lnTo>
                      <a:pt x="276" y="85"/>
                    </a:lnTo>
                    <a:lnTo>
                      <a:pt x="276" y="82"/>
                    </a:lnTo>
                    <a:lnTo>
                      <a:pt x="263" y="60"/>
                    </a:lnTo>
                    <a:lnTo>
                      <a:pt x="262" y="59"/>
                    </a:lnTo>
                    <a:lnTo>
                      <a:pt x="246" y="41"/>
                    </a:lnTo>
                    <a:lnTo>
                      <a:pt x="244" y="40"/>
                    </a:lnTo>
                    <a:lnTo>
                      <a:pt x="225" y="24"/>
                    </a:lnTo>
                    <a:lnTo>
                      <a:pt x="224" y="23"/>
                    </a:lnTo>
                    <a:lnTo>
                      <a:pt x="201" y="11"/>
                    </a:lnTo>
                    <a:lnTo>
                      <a:pt x="198" y="11"/>
                    </a:lnTo>
                    <a:lnTo>
                      <a:pt x="173" y="3"/>
                    </a:lnTo>
                    <a:lnTo>
                      <a:pt x="172" y="2"/>
                    </a:lnTo>
                    <a:lnTo>
                      <a:pt x="145" y="0"/>
                    </a:lnTo>
                    <a:lnTo>
                      <a:pt x="143" y="0"/>
                    </a:lnTo>
                    <a:lnTo>
                      <a:pt x="115" y="2"/>
                    </a:lnTo>
                    <a:lnTo>
                      <a:pt x="114" y="3"/>
                    </a:lnTo>
                    <a:lnTo>
                      <a:pt x="89" y="11"/>
                    </a:lnTo>
                    <a:lnTo>
                      <a:pt x="87" y="11"/>
                    </a:lnTo>
                    <a:lnTo>
                      <a:pt x="64" y="23"/>
                    </a:lnTo>
                    <a:lnTo>
                      <a:pt x="62" y="24"/>
                    </a:lnTo>
                    <a:lnTo>
                      <a:pt x="43" y="40"/>
                    </a:lnTo>
                    <a:lnTo>
                      <a:pt x="42" y="41"/>
                    </a:lnTo>
                    <a:lnTo>
                      <a:pt x="26" y="59"/>
                    </a:lnTo>
                    <a:lnTo>
                      <a:pt x="24" y="60"/>
                    </a:lnTo>
                    <a:lnTo>
                      <a:pt x="12" y="82"/>
                    </a:lnTo>
                    <a:lnTo>
                      <a:pt x="12" y="85"/>
                    </a:lnTo>
                    <a:lnTo>
                      <a:pt x="4" y="109"/>
                    </a:lnTo>
                    <a:lnTo>
                      <a:pt x="2" y="110"/>
                    </a:lnTo>
                    <a:lnTo>
                      <a:pt x="0" y="136"/>
                    </a:lnTo>
                    <a:lnTo>
                      <a:pt x="0" y="139"/>
                    </a:lnTo>
                    <a:lnTo>
                      <a:pt x="2" y="164"/>
                    </a:lnTo>
                    <a:lnTo>
                      <a:pt x="4" y="165"/>
                    </a:lnTo>
                    <a:lnTo>
                      <a:pt x="12" y="189"/>
                    </a:lnTo>
                    <a:lnTo>
                      <a:pt x="12" y="191"/>
                    </a:lnTo>
                    <a:lnTo>
                      <a:pt x="24" y="213"/>
                    </a:lnTo>
                    <a:lnTo>
                      <a:pt x="26" y="214"/>
                    </a:lnTo>
                    <a:lnTo>
                      <a:pt x="42" y="234"/>
                    </a:lnTo>
                    <a:lnTo>
                      <a:pt x="43" y="235"/>
                    </a:lnTo>
                    <a:lnTo>
                      <a:pt x="62" y="251"/>
                    </a:lnTo>
                    <a:lnTo>
                      <a:pt x="64" y="252"/>
                    </a:lnTo>
                    <a:lnTo>
                      <a:pt x="87" y="264"/>
                    </a:lnTo>
                    <a:lnTo>
                      <a:pt x="89" y="264"/>
                    </a:lnTo>
                    <a:lnTo>
                      <a:pt x="114" y="272"/>
                    </a:lnTo>
                    <a:lnTo>
                      <a:pt x="115" y="273"/>
                    </a:lnTo>
                    <a:lnTo>
                      <a:pt x="143" y="275"/>
                    </a:lnTo>
                    <a:lnTo>
                      <a:pt x="145" y="275"/>
                    </a:lnTo>
                    <a:lnTo>
                      <a:pt x="172" y="27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48" name="Freeform 42">
                <a:extLst>
                  <a:ext uri="{FF2B5EF4-FFF2-40B4-BE49-F238E27FC236}">
                    <a16:creationId xmlns:a16="http://schemas.microsoft.com/office/drawing/2014/main" id="{944EB9EB-EC64-4895-BA0E-A782402B6DE3}"/>
                  </a:ext>
                </a:extLst>
              </p:cNvPr>
              <p:cNvSpPr>
                <a:spLocks/>
              </p:cNvSpPr>
              <p:nvPr/>
            </p:nvSpPr>
            <p:spPr bwMode="auto">
              <a:xfrm>
                <a:off x="1404" y="1824"/>
                <a:ext cx="32" cy="19"/>
              </a:xfrm>
              <a:custGeom>
                <a:avLst/>
                <a:gdLst/>
                <a:ahLst/>
                <a:cxnLst>
                  <a:cxn ang="0">
                    <a:pos x="83" y="57"/>
                  </a:cxn>
                  <a:cxn ang="0">
                    <a:pos x="96" y="53"/>
                  </a:cxn>
                  <a:cxn ang="0">
                    <a:pos x="92" y="41"/>
                  </a:cxn>
                  <a:cxn ang="0">
                    <a:pos x="13" y="0"/>
                  </a:cxn>
                  <a:cxn ang="0">
                    <a:pos x="0" y="3"/>
                  </a:cxn>
                  <a:cxn ang="0">
                    <a:pos x="3" y="15"/>
                  </a:cxn>
                  <a:cxn ang="0">
                    <a:pos x="83" y="57"/>
                  </a:cxn>
                </a:cxnLst>
                <a:rect l="0" t="0" r="r" b="b"/>
                <a:pathLst>
                  <a:path w="96" h="57">
                    <a:moveTo>
                      <a:pt x="83" y="57"/>
                    </a:moveTo>
                    <a:lnTo>
                      <a:pt x="96" y="53"/>
                    </a:lnTo>
                    <a:lnTo>
                      <a:pt x="92" y="41"/>
                    </a:lnTo>
                    <a:lnTo>
                      <a:pt x="13" y="0"/>
                    </a:lnTo>
                    <a:lnTo>
                      <a:pt x="0" y="3"/>
                    </a:lnTo>
                    <a:lnTo>
                      <a:pt x="3" y="15"/>
                    </a:lnTo>
                    <a:lnTo>
                      <a:pt x="83"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49" name="Freeform 43">
                <a:extLst>
                  <a:ext uri="{FF2B5EF4-FFF2-40B4-BE49-F238E27FC236}">
                    <a16:creationId xmlns:a16="http://schemas.microsoft.com/office/drawing/2014/main" id="{94AEBE09-4FCB-481A-B4A2-97A77823038A}"/>
                  </a:ext>
                </a:extLst>
              </p:cNvPr>
              <p:cNvSpPr>
                <a:spLocks/>
              </p:cNvSpPr>
              <p:nvPr/>
            </p:nvSpPr>
            <p:spPr bwMode="auto">
              <a:xfrm>
                <a:off x="1513" y="1841"/>
                <a:ext cx="42" cy="8"/>
              </a:xfrm>
              <a:custGeom>
                <a:avLst/>
                <a:gdLst/>
                <a:ahLst/>
                <a:cxnLst>
                  <a:cxn ang="0">
                    <a:pos x="6" y="10"/>
                  </a:cxn>
                  <a:cxn ang="0">
                    <a:pos x="0" y="20"/>
                  </a:cxn>
                  <a:cxn ang="0">
                    <a:pos x="11" y="25"/>
                  </a:cxn>
                  <a:cxn ang="0">
                    <a:pos x="29" y="21"/>
                  </a:cxn>
                  <a:cxn ang="0">
                    <a:pos x="63" y="18"/>
                  </a:cxn>
                  <a:cxn ang="0">
                    <a:pos x="96" y="21"/>
                  </a:cxn>
                  <a:cxn ang="0">
                    <a:pos x="115" y="25"/>
                  </a:cxn>
                  <a:cxn ang="0">
                    <a:pos x="125" y="20"/>
                  </a:cxn>
                  <a:cxn ang="0">
                    <a:pos x="119" y="10"/>
                  </a:cxn>
                  <a:cxn ang="0">
                    <a:pos x="100" y="6"/>
                  </a:cxn>
                  <a:cxn ang="0">
                    <a:pos x="98" y="5"/>
                  </a:cxn>
                  <a:cxn ang="0">
                    <a:pos x="64" y="0"/>
                  </a:cxn>
                  <a:cxn ang="0">
                    <a:pos x="62" y="0"/>
                  </a:cxn>
                  <a:cxn ang="0">
                    <a:pos x="27" y="5"/>
                  </a:cxn>
                  <a:cxn ang="0">
                    <a:pos x="26" y="6"/>
                  </a:cxn>
                  <a:cxn ang="0">
                    <a:pos x="6" y="10"/>
                  </a:cxn>
                </a:cxnLst>
                <a:rect l="0" t="0" r="r" b="b"/>
                <a:pathLst>
                  <a:path w="125" h="25">
                    <a:moveTo>
                      <a:pt x="6" y="10"/>
                    </a:moveTo>
                    <a:lnTo>
                      <a:pt x="0" y="20"/>
                    </a:lnTo>
                    <a:lnTo>
                      <a:pt x="11" y="25"/>
                    </a:lnTo>
                    <a:lnTo>
                      <a:pt x="29" y="21"/>
                    </a:lnTo>
                    <a:lnTo>
                      <a:pt x="63" y="18"/>
                    </a:lnTo>
                    <a:lnTo>
                      <a:pt x="96" y="21"/>
                    </a:lnTo>
                    <a:lnTo>
                      <a:pt x="115" y="25"/>
                    </a:lnTo>
                    <a:lnTo>
                      <a:pt x="125" y="20"/>
                    </a:lnTo>
                    <a:lnTo>
                      <a:pt x="119" y="10"/>
                    </a:lnTo>
                    <a:lnTo>
                      <a:pt x="100" y="6"/>
                    </a:lnTo>
                    <a:lnTo>
                      <a:pt x="98" y="5"/>
                    </a:lnTo>
                    <a:lnTo>
                      <a:pt x="64" y="0"/>
                    </a:lnTo>
                    <a:lnTo>
                      <a:pt x="62" y="0"/>
                    </a:lnTo>
                    <a:lnTo>
                      <a:pt x="27" y="5"/>
                    </a:lnTo>
                    <a:lnTo>
                      <a:pt x="26" y="6"/>
                    </a:lnTo>
                    <a:lnTo>
                      <a:pt x="6"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50" name="Freeform 44">
                <a:extLst>
                  <a:ext uri="{FF2B5EF4-FFF2-40B4-BE49-F238E27FC236}">
                    <a16:creationId xmlns:a16="http://schemas.microsoft.com/office/drawing/2014/main" id="{06522198-CF3E-4729-A7C8-5273A4357EA3}"/>
                  </a:ext>
                </a:extLst>
              </p:cNvPr>
              <p:cNvSpPr>
                <a:spLocks/>
              </p:cNvSpPr>
              <p:nvPr/>
            </p:nvSpPr>
            <p:spPr bwMode="auto">
              <a:xfrm>
                <a:off x="1455" y="1984"/>
                <a:ext cx="158" cy="96"/>
              </a:xfrm>
              <a:custGeom>
                <a:avLst/>
                <a:gdLst/>
                <a:ahLst/>
                <a:cxnLst>
                  <a:cxn ang="0">
                    <a:pos x="19" y="9"/>
                  </a:cxn>
                  <a:cxn ang="0">
                    <a:pos x="10" y="0"/>
                  </a:cxn>
                  <a:cxn ang="0">
                    <a:pos x="0" y="9"/>
                  </a:cxn>
                  <a:cxn ang="0">
                    <a:pos x="0" y="120"/>
                  </a:cxn>
                  <a:cxn ang="0">
                    <a:pos x="4" y="127"/>
                  </a:cxn>
                  <a:cxn ang="0">
                    <a:pos x="231" y="287"/>
                  </a:cxn>
                  <a:cxn ang="0">
                    <a:pos x="242" y="287"/>
                  </a:cxn>
                  <a:cxn ang="0">
                    <a:pos x="471" y="127"/>
                  </a:cxn>
                  <a:cxn ang="0">
                    <a:pos x="474" y="120"/>
                  </a:cxn>
                  <a:cxn ang="0">
                    <a:pos x="474" y="9"/>
                  </a:cxn>
                  <a:cxn ang="0">
                    <a:pos x="465" y="0"/>
                  </a:cxn>
                  <a:cxn ang="0">
                    <a:pos x="456" y="9"/>
                  </a:cxn>
                  <a:cxn ang="0">
                    <a:pos x="456" y="116"/>
                  </a:cxn>
                  <a:cxn ang="0">
                    <a:pos x="237" y="271"/>
                  </a:cxn>
                  <a:cxn ang="0">
                    <a:pos x="19" y="116"/>
                  </a:cxn>
                  <a:cxn ang="0">
                    <a:pos x="19" y="9"/>
                  </a:cxn>
                </a:cxnLst>
                <a:rect l="0" t="0" r="r" b="b"/>
                <a:pathLst>
                  <a:path w="474" h="287">
                    <a:moveTo>
                      <a:pt x="19" y="9"/>
                    </a:moveTo>
                    <a:lnTo>
                      <a:pt x="10" y="0"/>
                    </a:lnTo>
                    <a:lnTo>
                      <a:pt x="0" y="9"/>
                    </a:lnTo>
                    <a:lnTo>
                      <a:pt x="0" y="120"/>
                    </a:lnTo>
                    <a:lnTo>
                      <a:pt x="4" y="127"/>
                    </a:lnTo>
                    <a:lnTo>
                      <a:pt x="231" y="287"/>
                    </a:lnTo>
                    <a:lnTo>
                      <a:pt x="242" y="287"/>
                    </a:lnTo>
                    <a:lnTo>
                      <a:pt x="471" y="127"/>
                    </a:lnTo>
                    <a:lnTo>
                      <a:pt x="474" y="120"/>
                    </a:lnTo>
                    <a:lnTo>
                      <a:pt x="474" y="9"/>
                    </a:lnTo>
                    <a:lnTo>
                      <a:pt x="465" y="0"/>
                    </a:lnTo>
                    <a:lnTo>
                      <a:pt x="456" y="9"/>
                    </a:lnTo>
                    <a:lnTo>
                      <a:pt x="456" y="116"/>
                    </a:lnTo>
                    <a:lnTo>
                      <a:pt x="237" y="271"/>
                    </a:lnTo>
                    <a:lnTo>
                      <a:pt x="19" y="116"/>
                    </a:lnTo>
                    <a:lnTo>
                      <a:pt x="19" y="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51" name="Freeform 45">
                <a:extLst>
                  <a:ext uri="{FF2B5EF4-FFF2-40B4-BE49-F238E27FC236}">
                    <a16:creationId xmlns:a16="http://schemas.microsoft.com/office/drawing/2014/main" id="{144C33AE-A92D-4B77-A45D-DEF7A85A0D1B}"/>
                  </a:ext>
                </a:extLst>
              </p:cNvPr>
              <p:cNvSpPr>
                <a:spLocks/>
              </p:cNvSpPr>
              <p:nvPr/>
            </p:nvSpPr>
            <p:spPr bwMode="auto">
              <a:xfrm>
                <a:off x="1532" y="2075"/>
                <a:ext cx="54" cy="43"/>
              </a:xfrm>
              <a:custGeom>
                <a:avLst/>
                <a:gdLst/>
                <a:ahLst/>
                <a:cxnLst>
                  <a:cxn ang="0">
                    <a:pos x="12" y="0"/>
                  </a:cxn>
                  <a:cxn ang="0">
                    <a:pos x="0" y="1"/>
                  </a:cxn>
                  <a:cxn ang="0">
                    <a:pos x="1" y="13"/>
                  </a:cxn>
                  <a:cxn ang="0">
                    <a:pos x="150" y="127"/>
                  </a:cxn>
                  <a:cxn ang="0">
                    <a:pos x="162" y="126"/>
                  </a:cxn>
                  <a:cxn ang="0">
                    <a:pos x="161" y="114"/>
                  </a:cxn>
                  <a:cxn ang="0">
                    <a:pos x="12" y="0"/>
                  </a:cxn>
                </a:cxnLst>
                <a:rect l="0" t="0" r="r" b="b"/>
                <a:pathLst>
                  <a:path w="162" h="127">
                    <a:moveTo>
                      <a:pt x="12" y="0"/>
                    </a:moveTo>
                    <a:lnTo>
                      <a:pt x="0" y="1"/>
                    </a:lnTo>
                    <a:lnTo>
                      <a:pt x="1" y="13"/>
                    </a:lnTo>
                    <a:lnTo>
                      <a:pt x="150" y="127"/>
                    </a:lnTo>
                    <a:lnTo>
                      <a:pt x="162" y="126"/>
                    </a:lnTo>
                    <a:lnTo>
                      <a:pt x="161" y="114"/>
                    </a:lnTo>
                    <a:lnTo>
                      <a:pt x="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52" name="Freeform 46">
                <a:extLst>
                  <a:ext uri="{FF2B5EF4-FFF2-40B4-BE49-F238E27FC236}">
                    <a16:creationId xmlns:a16="http://schemas.microsoft.com/office/drawing/2014/main" id="{7D857816-96C7-4620-8EF2-5BF9ACFC20F3}"/>
                  </a:ext>
                </a:extLst>
              </p:cNvPr>
              <p:cNvSpPr>
                <a:spLocks/>
              </p:cNvSpPr>
              <p:nvPr/>
            </p:nvSpPr>
            <p:spPr bwMode="auto">
              <a:xfrm>
                <a:off x="1384" y="2010"/>
                <a:ext cx="148" cy="288"/>
              </a:xfrm>
              <a:custGeom>
                <a:avLst/>
                <a:gdLst/>
                <a:ahLst/>
                <a:cxnLst>
                  <a:cxn ang="0">
                    <a:pos x="425" y="695"/>
                  </a:cxn>
                  <a:cxn ang="0">
                    <a:pos x="437" y="699"/>
                  </a:cxn>
                  <a:cxn ang="0">
                    <a:pos x="442" y="688"/>
                  </a:cxn>
                  <a:cxn ang="0">
                    <a:pos x="384" y="553"/>
                  </a:cxn>
                  <a:cxn ang="0">
                    <a:pos x="338" y="429"/>
                  </a:cxn>
                  <a:cxn ang="0">
                    <a:pos x="301" y="318"/>
                  </a:cxn>
                  <a:cxn ang="0">
                    <a:pos x="273" y="224"/>
                  </a:cxn>
                  <a:cxn ang="0">
                    <a:pos x="241" y="89"/>
                  </a:cxn>
                  <a:cxn ang="0">
                    <a:pos x="233" y="42"/>
                  </a:cxn>
                  <a:cxn ang="0">
                    <a:pos x="233" y="8"/>
                  </a:cxn>
                  <a:cxn ang="0">
                    <a:pos x="223" y="0"/>
                  </a:cxn>
                  <a:cxn ang="0">
                    <a:pos x="192" y="6"/>
                  </a:cxn>
                  <a:cxn ang="0">
                    <a:pos x="189" y="6"/>
                  </a:cxn>
                  <a:cxn ang="0">
                    <a:pos x="155" y="22"/>
                  </a:cxn>
                  <a:cxn ang="0">
                    <a:pos x="152" y="23"/>
                  </a:cxn>
                  <a:cxn ang="0">
                    <a:pos x="120" y="49"/>
                  </a:cxn>
                  <a:cxn ang="0">
                    <a:pos x="119" y="51"/>
                  </a:cxn>
                  <a:cxn ang="0">
                    <a:pos x="107" y="66"/>
                  </a:cxn>
                  <a:cxn ang="0">
                    <a:pos x="106" y="67"/>
                  </a:cxn>
                  <a:cxn ang="0">
                    <a:pos x="98" y="84"/>
                  </a:cxn>
                  <a:cxn ang="0">
                    <a:pos x="98" y="85"/>
                  </a:cxn>
                  <a:cxn ang="0">
                    <a:pos x="0" y="388"/>
                  </a:cxn>
                  <a:cxn ang="0">
                    <a:pos x="6" y="398"/>
                  </a:cxn>
                  <a:cxn ang="0">
                    <a:pos x="185" y="435"/>
                  </a:cxn>
                  <a:cxn ang="0">
                    <a:pos x="49" y="563"/>
                  </a:cxn>
                  <a:cxn ang="0">
                    <a:pos x="48" y="574"/>
                  </a:cxn>
                  <a:cxn ang="0">
                    <a:pos x="137" y="667"/>
                  </a:cxn>
                  <a:cxn ang="0">
                    <a:pos x="139" y="667"/>
                  </a:cxn>
                  <a:cxn ang="0">
                    <a:pos x="235" y="761"/>
                  </a:cxn>
                  <a:cxn ang="0">
                    <a:pos x="235" y="761"/>
                  </a:cxn>
                  <a:cxn ang="0">
                    <a:pos x="277" y="799"/>
                  </a:cxn>
                  <a:cxn ang="0">
                    <a:pos x="277" y="800"/>
                  </a:cxn>
                  <a:cxn ang="0">
                    <a:pos x="355" y="866"/>
                  </a:cxn>
                  <a:cxn ang="0">
                    <a:pos x="368" y="865"/>
                  </a:cxn>
                  <a:cxn ang="0">
                    <a:pos x="367" y="853"/>
                  </a:cxn>
                  <a:cxn ang="0">
                    <a:pos x="288" y="787"/>
                  </a:cxn>
                  <a:cxn ang="0">
                    <a:pos x="247" y="750"/>
                  </a:cxn>
                  <a:cxn ang="0">
                    <a:pos x="151" y="656"/>
                  </a:cxn>
                  <a:cxn ang="0">
                    <a:pos x="67" y="568"/>
                  </a:cxn>
                  <a:cxn ang="0">
                    <a:pos x="208" y="436"/>
                  </a:cxn>
                  <a:cxn ang="0">
                    <a:pos x="210" y="428"/>
                  </a:cxn>
                  <a:cxn ang="0">
                    <a:pos x="204" y="423"/>
                  </a:cxn>
                  <a:cxn ang="0">
                    <a:pos x="20" y="383"/>
                  </a:cxn>
                  <a:cxn ang="0">
                    <a:pos x="114" y="91"/>
                  </a:cxn>
                  <a:cxn ang="0">
                    <a:pos x="122" y="75"/>
                  </a:cxn>
                  <a:cxn ang="0">
                    <a:pos x="133" y="61"/>
                  </a:cxn>
                  <a:cxn ang="0">
                    <a:pos x="163" y="37"/>
                  </a:cxn>
                  <a:cxn ang="0">
                    <a:pos x="195" y="21"/>
                  </a:cxn>
                  <a:cxn ang="0">
                    <a:pos x="215" y="18"/>
                  </a:cxn>
                  <a:cxn ang="0">
                    <a:pos x="215" y="43"/>
                  </a:cxn>
                  <a:cxn ang="0">
                    <a:pos x="216" y="44"/>
                  </a:cxn>
                  <a:cxn ang="0">
                    <a:pos x="225" y="93"/>
                  </a:cxn>
                  <a:cxn ang="0">
                    <a:pos x="225" y="94"/>
                  </a:cxn>
                  <a:cxn ang="0">
                    <a:pos x="257" y="228"/>
                  </a:cxn>
                  <a:cxn ang="0">
                    <a:pos x="257" y="228"/>
                  </a:cxn>
                  <a:cxn ang="0">
                    <a:pos x="285" y="323"/>
                  </a:cxn>
                  <a:cxn ang="0">
                    <a:pos x="285" y="323"/>
                  </a:cxn>
                  <a:cxn ang="0">
                    <a:pos x="322" y="434"/>
                  </a:cxn>
                  <a:cxn ang="0">
                    <a:pos x="322" y="435"/>
                  </a:cxn>
                  <a:cxn ang="0">
                    <a:pos x="368" y="559"/>
                  </a:cxn>
                  <a:cxn ang="0">
                    <a:pos x="368" y="559"/>
                  </a:cxn>
                  <a:cxn ang="0">
                    <a:pos x="425" y="695"/>
                  </a:cxn>
                </a:cxnLst>
                <a:rect l="0" t="0" r="r" b="b"/>
                <a:pathLst>
                  <a:path w="442" h="866">
                    <a:moveTo>
                      <a:pt x="425" y="695"/>
                    </a:moveTo>
                    <a:lnTo>
                      <a:pt x="437" y="699"/>
                    </a:lnTo>
                    <a:lnTo>
                      <a:pt x="442" y="688"/>
                    </a:lnTo>
                    <a:lnTo>
                      <a:pt x="384" y="553"/>
                    </a:lnTo>
                    <a:lnTo>
                      <a:pt x="338" y="429"/>
                    </a:lnTo>
                    <a:lnTo>
                      <a:pt x="301" y="318"/>
                    </a:lnTo>
                    <a:lnTo>
                      <a:pt x="273" y="224"/>
                    </a:lnTo>
                    <a:lnTo>
                      <a:pt x="241" y="89"/>
                    </a:lnTo>
                    <a:lnTo>
                      <a:pt x="233" y="42"/>
                    </a:lnTo>
                    <a:lnTo>
                      <a:pt x="233" y="8"/>
                    </a:lnTo>
                    <a:lnTo>
                      <a:pt x="223" y="0"/>
                    </a:lnTo>
                    <a:lnTo>
                      <a:pt x="192" y="6"/>
                    </a:lnTo>
                    <a:lnTo>
                      <a:pt x="189" y="6"/>
                    </a:lnTo>
                    <a:lnTo>
                      <a:pt x="155" y="22"/>
                    </a:lnTo>
                    <a:lnTo>
                      <a:pt x="152" y="23"/>
                    </a:lnTo>
                    <a:lnTo>
                      <a:pt x="120" y="49"/>
                    </a:lnTo>
                    <a:lnTo>
                      <a:pt x="119" y="51"/>
                    </a:lnTo>
                    <a:lnTo>
                      <a:pt x="107" y="66"/>
                    </a:lnTo>
                    <a:lnTo>
                      <a:pt x="106" y="67"/>
                    </a:lnTo>
                    <a:lnTo>
                      <a:pt x="98" y="84"/>
                    </a:lnTo>
                    <a:lnTo>
                      <a:pt x="98" y="85"/>
                    </a:lnTo>
                    <a:lnTo>
                      <a:pt x="0" y="388"/>
                    </a:lnTo>
                    <a:lnTo>
                      <a:pt x="6" y="398"/>
                    </a:lnTo>
                    <a:lnTo>
                      <a:pt x="185" y="435"/>
                    </a:lnTo>
                    <a:lnTo>
                      <a:pt x="49" y="563"/>
                    </a:lnTo>
                    <a:lnTo>
                      <a:pt x="48" y="574"/>
                    </a:lnTo>
                    <a:lnTo>
                      <a:pt x="137" y="667"/>
                    </a:lnTo>
                    <a:lnTo>
                      <a:pt x="139" y="667"/>
                    </a:lnTo>
                    <a:lnTo>
                      <a:pt x="235" y="761"/>
                    </a:lnTo>
                    <a:lnTo>
                      <a:pt x="235" y="761"/>
                    </a:lnTo>
                    <a:lnTo>
                      <a:pt x="277" y="799"/>
                    </a:lnTo>
                    <a:lnTo>
                      <a:pt x="277" y="800"/>
                    </a:lnTo>
                    <a:lnTo>
                      <a:pt x="355" y="866"/>
                    </a:lnTo>
                    <a:lnTo>
                      <a:pt x="368" y="865"/>
                    </a:lnTo>
                    <a:lnTo>
                      <a:pt x="367" y="853"/>
                    </a:lnTo>
                    <a:lnTo>
                      <a:pt x="288" y="787"/>
                    </a:lnTo>
                    <a:lnTo>
                      <a:pt x="247" y="750"/>
                    </a:lnTo>
                    <a:lnTo>
                      <a:pt x="151" y="656"/>
                    </a:lnTo>
                    <a:lnTo>
                      <a:pt x="67" y="568"/>
                    </a:lnTo>
                    <a:lnTo>
                      <a:pt x="208" y="436"/>
                    </a:lnTo>
                    <a:lnTo>
                      <a:pt x="210" y="428"/>
                    </a:lnTo>
                    <a:lnTo>
                      <a:pt x="204" y="423"/>
                    </a:lnTo>
                    <a:lnTo>
                      <a:pt x="20" y="383"/>
                    </a:lnTo>
                    <a:lnTo>
                      <a:pt x="114" y="91"/>
                    </a:lnTo>
                    <a:lnTo>
                      <a:pt x="122" y="75"/>
                    </a:lnTo>
                    <a:lnTo>
                      <a:pt x="133" y="61"/>
                    </a:lnTo>
                    <a:lnTo>
                      <a:pt x="163" y="37"/>
                    </a:lnTo>
                    <a:lnTo>
                      <a:pt x="195" y="21"/>
                    </a:lnTo>
                    <a:lnTo>
                      <a:pt x="215" y="18"/>
                    </a:lnTo>
                    <a:lnTo>
                      <a:pt x="215" y="43"/>
                    </a:lnTo>
                    <a:lnTo>
                      <a:pt x="216" y="44"/>
                    </a:lnTo>
                    <a:lnTo>
                      <a:pt x="225" y="93"/>
                    </a:lnTo>
                    <a:lnTo>
                      <a:pt x="225" y="94"/>
                    </a:lnTo>
                    <a:lnTo>
                      <a:pt x="257" y="228"/>
                    </a:lnTo>
                    <a:lnTo>
                      <a:pt x="257" y="228"/>
                    </a:lnTo>
                    <a:lnTo>
                      <a:pt x="285" y="323"/>
                    </a:lnTo>
                    <a:lnTo>
                      <a:pt x="285" y="323"/>
                    </a:lnTo>
                    <a:lnTo>
                      <a:pt x="322" y="434"/>
                    </a:lnTo>
                    <a:lnTo>
                      <a:pt x="322" y="435"/>
                    </a:lnTo>
                    <a:lnTo>
                      <a:pt x="368" y="559"/>
                    </a:lnTo>
                    <a:lnTo>
                      <a:pt x="368" y="559"/>
                    </a:lnTo>
                    <a:lnTo>
                      <a:pt x="425" y="6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53" name="Freeform 47">
                <a:extLst>
                  <a:ext uri="{FF2B5EF4-FFF2-40B4-BE49-F238E27FC236}">
                    <a16:creationId xmlns:a16="http://schemas.microsoft.com/office/drawing/2014/main" id="{AA8DA2B3-6068-4777-9391-4542ADB0745C}"/>
                  </a:ext>
                </a:extLst>
              </p:cNvPr>
              <p:cNvSpPr>
                <a:spLocks/>
              </p:cNvSpPr>
              <p:nvPr/>
            </p:nvSpPr>
            <p:spPr bwMode="auto">
              <a:xfrm>
                <a:off x="1483" y="2075"/>
                <a:ext cx="54" cy="43"/>
              </a:xfrm>
              <a:custGeom>
                <a:avLst/>
                <a:gdLst/>
                <a:ahLst/>
                <a:cxnLst>
                  <a:cxn ang="0">
                    <a:pos x="161" y="13"/>
                  </a:cxn>
                  <a:cxn ang="0">
                    <a:pos x="162" y="1"/>
                  </a:cxn>
                  <a:cxn ang="0">
                    <a:pos x="149" y="0"/>
                  </a:cxn>
                  <a:cxn ang="0">
                    <a:pos x="2" y="114"/>
                  </a:cxn>
                  <a:cxn ang="0">
                    <a:pos x="0" y="126"/>
                  </a:cxn>
                  <a:cxn ang="0">
                    <a:pos x="13" y="127"/>
                  </a:cxn>
                  <a:cxn ang="0">
                    <a:pos x="161" y="13"/>
                  </a:cxn>
                </a:cxnLst>
                <a:rect l="0" t="0" r="r" b="b"/>
                <a:pathLst>
                  <a:path w="162" h="127">
                    <a:moveTo>
                      <a:pt x="161" y="13"/>
                    </a:moveTo>
                    <a:lnTo>
                      <a:pt x="162" y="1"/>
                    </a:lnTo>
                    <a:lnTo>
                      <a:pt x="149" y="0"/>
                    </a:lnTo>
                    <a:lnTo>
                      <a:pt x="2" y="114"/>
                    </a:lnTo>
                    <a:lnTo>
                      <a:pt x="0" y="126"/>
                    </a:lnTo>
                    <a:lnTo>
                      <a:pt x="13" y="127"/>
                    </a:lnTo>
                    <a:lnTo>
                      <a:pt x="161"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54" name="Freeform 48">
                <a:extLst>
                  <a:ext uri="{FF2B5EF4-FFF2-40B4-BE49-F238E27FC236}">
                    <a16:creationId xmlns:a16="http://schemas.microsoft.com/office/drawing/2014/main" id="{9C0269B9-5B8C-475B-96F4-C2D97AB5639B}"/>
                  </a:ext>
                </a:extLst>
              </p:cNvPr>
              <p:cNvSpPr>
                <a:spLocks/>
              </p:cNvSpPr>
              <p:nvPr/>
            </p:nvSpPr>
            <p:spPr bwMode="auto">
              <a:xfrm>
                <a:off x="1777" y="2236"/>
                <a:ext cx="36" cy="14"/>
              </a:xfrm>
              <a:custGeom>
                <a:avLst/>
                <a:gdLst/>
                <a:ahLst/>
                <a:cxnLst>
                  <a:cxn ang="0">
                    <a:pos x="103" y="16"/>
                  </a:cxn>
                  <a:cxn ang="0">
                    <a:pos x="108" y="6"/>
                  </a:cxn>
                  <a:cxn ang="0">
                    <a:pos x="98" y="0"/>
                  </a:cxn>
                  <a:cxn ang="0">
                    <a:pos x="6" y="27"/>
                  </a:cxn>
                  <a:cxn ang="0">
                    <a:pos x="0" y="36"/>
                  </a:cxn>
                  <a:cxn ang="0">
                    <a:pos x="11" y="42"/>
                  </a:cxn>
                  <a:cxn ang="0">
                    <a:pos x="103" y="16"/>
                  </a:cxn>
                </a:cxnLst>
                <a:rect l="0" t="0" r="r" b="b"/>
                <a:pathLst>
                  <a:path w="108" h="42">
                    <a:moveTo>
                      <a:pt x="103" y="16"/>
                    </a:moveTo>
                    <a:lnTo>
                      <a:pt x="108" y="6"/>
                    </a:lnTo>
                    <a:lnTo>
                      <a:pt x="98" y="0"/>
                    </a:lnTo>
                    <a:lnTo>
                      <a:pt x="6" y="27"/>
                    </a:lnTo>
                    <a:lnTo>
                      <a:pt x="0" y="36"/>
                    </a:lnTo>
                    <a:lnTo>
                      <a:pt x="11" y="42"/>
                    </a:lnTo>
                    <a:lnTo>
                      <a:pt x="103" y="1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55" name="Freeform 49">
                <a:extLst>
                  <a:ext uri="{FF2B5EF4-FFF2-40B4-BE49-F238E27FC236}">
                    <a16:creationId xmlns:a16="http://schemas.microsoft.com/office/drawing/2014/main" id="{7E5D089C-5231-476C-84EA-F8D5E819396A}"/>
                  </a:ext>
                </a:extLst>
              </p:cNvPr>
              <p:cNvSpPr>
                <a:spLocks/>
              </p:cNvSpPr>
              <p:nvPr/>
            </p:nvSpPr>
            <p:spPr bwMode="auto">
              <a:xfrm>
                <a:off x="1264" y="2249"/>
                <a:ext cx="36" cy="14"/>
              </a:xfrm>
              <a:custGeom>
                <a:avLst/>
                <a:gdLst/>
                <a:ahLst/>
                <a:cxnLst>
                  <a:cxn ang="0">
                    <a:pos x="10" y="0"/>
                  </a:cxn>
                  <a:cxn ang="0">
                    <a:pos x="0" y="5"/>
                  </a:cxn>
                  <a:cxn ang="0">
                    <a:pos x="5" y="15"/>
                  </a:cxn>
                  <a:cxn ang="0">
                    <a:pos x="98" y="42"/>
                  </a:cxn>
                  <a:cxn ang="0">
                    <a:pos x="108" y="36"/>
                  </a:cxn>
                  <a:cxn ang="0">
                    <a:pos x="102" y="26"/>
                  </a:cxn>
                  <a:cxn ang="0">
                    <a:pos x="10" y="0"/>
                  </a:cxn>
                </a:cxnLst>
                <a:rect l="0" t="0" r="r" b="b"/>
                <a:pathLst>
                  <a:path w="108" h="42">
                    <a:moveTo>
                      <a:pt x="10" y="0"/>
                    </a:moveTo>
                    <a:lnTo>
                      <a:pt x="0" y="5"/>
                    </a:lnTo>
                    <a:lnTo>
                      <a:pt x="5" y="15"/>
                    </a:lnTo>
                    <a:lnTo>
                      <a:pt x="98" y="42"/>
                    </a:lnTo>
                    <a:lnTo>
                      <a:pt x="108" y="36"/>
                    </a:lnTo>
                    <a:lnTo>
                      <a:pt x="102" y="26"/>
                    </a:lnTo>
                    <a:lnTo>
                      <a:pt x="1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56" name="Freeform 50">
                <a:extLst>
                  <a:ext uri="{FF2B5EF4-FFF2-40B4-BE49-F238E27FC236}">
                    <a16:creationId xmlns:a16="http://schemas.microsoft.com/office/drawing/2014/main" id="{D015A8FA-ED4B-4120-92A7-2C4368C08AE1}"/>
                  </a:ext>
                </a:extLst>
              </p:cNvPr>
              <p:cNvSpPr>
                <a:spLocks/>
              </p:cNvSpPr>
              <p:nvPr/>
            </p:nvSpPr>
            <p:spPr bwMode="auto">
              <a:xfrm>
                <a:off x="1488" y="2403"/>
                <a:ext cx="29" cy="28"/>
              </a:xfrm>
              <a:custGeom>
                <a:avLst/>
                <a:gdLst/>
                <a:ahLst/>
                <a:cxnLst>
                  <a:cxn ang="0">
                    <a:pos x="44" y="84"/>
                  </a:cxn>
                  <a:cxn ang="0">
                    <a:pos x="61" y="80"/>
                  </a:cxn>
                  <a:cxn ang="0">
                    <a:pos x="75" y="71"/>
                  </a:cxn>
                  <a:cxn ang="0">
                    <a:pos x="85" y="58"/>
                  </a:cxn>
                  <a:cxn ang="0">
                    <a:pos x="88" y="42"/>
                  </a:cxn>
                  <a:cxn ang="0">
                    <a:pos x="85" y="25"/>
                  </a:cxn>
                  <a:cxn ang="0">
                    <a:pos x="75" y="12"/>
                  </a:cxn>
                  <a:cxn ang="0">
                    <a:pos x="61" y="3"/>
                  </a:cxn>
                  <a:cxn ang="0">
                    <a:pos x="44" y="0"/>
                  </a:cxn>
                  <a:cxn ang="0">
                    <a:pos x="27" y="3"/>
                  </a:cxn>
                  <a:cxn ang="0">
                    <a:pos x="13" y="12"/>
                  </a:cxn>
                  <a:cxn ang="0">
                    <a:pos x="4" y="25"/>
                  </a:cxn>
                  <a:cxn ang="0">
                    <a:pos x="0" y="42"/>
                  </a:cxn>
                  <a:cxn ang="0">
                    <a:pos x="4" y="58"/>
                  </a:cxn>
                  <a:cxn ang="0">
                    <a:pos x="13" y="71"/>
                  </a:cxn>
                  <a:cxn ang="0">
                    <a:pos x="27" y="80"/>
                  </a:cxn>
                  <a:cxn ang="0">
                    <a:pos x="44" y="84"/>
                  </a:cxn>
                </a:cxnLst>
                <a:rect l="0" t="0" r="r" b="b"/>
                <a:pathLst>
                  <a:path w="88" h="84">
                    <a:moveTo>
                      <a:pt x="44" y="84"/>
                    </a:moveTo>
                    <a:lnTo>
                      <a:pt x="61" y="80"/>
                    </a:lnTo>
                    <a:lnTo>
                      <a:pt x="75" y="71"/>
                    </a:lnTo>
                    <a:lnTo>
                      <a:pt x="85" y="58"/>
                    </a:lnTo>
                    <a:lnTo>
                      <a:pt x="88" y="42"/>
                    </a:lnTo>
                    <a:lnTo>
                      <a:pt x="85" y="25"/>
                    </a:lnTo>
                    <a:lnTo>
                      <a:pt x="75" y="12"/>
                    </a:lnTo>
                    <a:lnTo>
                      <a:pt x="61" y="3"/>
                    </a:lnTo>
                    <a:lnTo>
                      <a:pt x="44" y="0"/>
                    </a:lnTo>
                    <a:lnTo>
                      <a:pt x="27" y="3"/>
                    </a:lnTo>
                    <a:lnTo>
                      <a:pt x="13" y="12"/>
                    </a:lnTo>
                    <a:lnTo>
                      <a:pt x="4" y="25"/>
                    </a:lnTo>
                    <a:lnTo>
                      <a:pt x="0" y="42"/>
                    </a:lnTo>
                    <a:lnTo>
                      <a:pt x="4" y="58"/>
                    </a:lnTo>
                    <a:lnTo>
                      <a:pt x="13" y="71"/>
                    </a:lnTo>
                    <a:lnTo>
                      <a:pt x="27" y="80"/>
                    </a:lnTo>
                    <a:lnTo>
                      <a:pt x="44" y="8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57" name="Freeform 51">
                <a:extLst>
                  <a:ext uri="{FF2B5EF4-FFF2-40B4-BE49-F238E27FC236}">
                    <a16:creationId xmlns:a16="http://schemas.microsoft.com/office/drawing/2014/main" id="{8CD61934-8DC3-4942-9E47-DB50A8FF4361}"/>
                  </a:ext>
                </a:extLst>
              </p:cNvPr>
              <p:cNvSpPr>
                <a:spLocks/>
              </p:cNvSpPr>
              <p:nvPr/>
            </p:nvSpPr>
            <p:spPr bwMode="auto">
              <a:xfrm>
                <a:off x="1485" y="2401"/>
                <a:ext cx="35" cy="33"/>
              </a:xfrm>
              <a:custGeom>
                <a:avLst/>
                <a:gdLst/>
                <a:ahLst/>
                <a:cxnLst>
                  <a:cxn ang="0">
                    <a:pos x="36" y="81"/>
                  </a:cxn>
                  <a:cxn ang="0">
                    <a:pos x="26" y="87"/>
                  </a:cxn>
                  <a:cxn ang="0">
                    <a:pos x="34" y="96"/>
                  </a:cxn>
                  <a:cxn ang="0">
                    <a:pos x="51" y="99"/>
                  </a:cxn>
                  <a:cxn ang="0">
                    <a:pos x="53" y="99"/>
                  </a:cxn>
                  <a:cxn ang="0">
                    <a:pos x="71" y="96"/>
                  </a:cxn>
                  <a:cxn ang="0">
                    <a:pos x="74" y="95"/>
                  </a:cxn>
                  <a:cxn ang="0">
                    <a:pos x="88" y="86"/>
                  </a:cxn>
                  <a:cxn ang="0">
                    <a:pos x="90" y="84"/>
                  </a:cxn>
                  <a:cxn ang="0">
                    <a:pos x="99" y="71"/>
                  </a:cxn>
                  <a:cxn ang="0">
                    <a:pos x="101" y="67"/>
                  </a:cxn>
                  <a:cxn ang="0">
                    <a:pos x="104" y="51"/>
                  </a:cxn>
                  <a:cxn ang="0">
                    <a:pos x="104" y="49"/>
                  </a:cxn>
                  <a:cxn ang="0">
                    <a:pos x="101" y="32"/>
                  </a:cxn>
                  <a:cxn ang="0">
                    <a:pos x="99" y="29"/>
                  </a:cxn>
                  <a:cxn ang="0">
                    <a:pos x="90" y="16"/>
                  </a:cxn>
                  <a:cxn ang="0">
                    <a:pos x="88" y="13"/>
                  </a:cxn>
                  <a:cxn ang="0">
                    <a:pos x="74" y="5"/>
                  </a:cxn>
                  <a:cxn ang="0">
                    <a:pos x="71" y="3"/>
                  </a:cxn>
                  <a:cxn ang="0">
                    <a:pos x="53" y="0"/>
                  </a:cxn>
                  <a:cxn ang="0">
                    <a:pos x="51" y="0"/>
                  </a:cxn>
                  <a:cxn ang="0">
                    <a:pos x="34" y="3"/>
                  </a:cxn>
                  <a:cxn ang="0">
                    <a:pos x="30" y="5"/>
                  </a:cxn>
                  <a:cxn ang="0">
                    <a:pos x="16" y="13"/>
                  </a:cxn>
                  <a:cxn ang="0">
                    <a:pos x="14" y="16"/>
                  </a:cxn>
                  <a:cxn ang="0">
                    <a:pos x="5" y="29"/>
                  </a:cxn>
                  <a:cxn ang="0">
                    <a:pos x="4" y="32"/>
                  </a:cxn>
                  <a:cxn ang="0">
                    <a:pos x="0" y="49"/>
                  </a:cxn>
                  <a:cxn ang="0">
                    <a:pos x="0" y="51"/>
                  </a:cxn>
                  <a:cxn ang="0">
                    <a:pos x="4" y="67"/>
                  </a:cxn>
                  <a:cxn ang="0">
                    <a:pos x="5" y="71"/>
                  </a:cxn>
                  <a:cxn ang="0">
                    <a:pos x="14" y="84"/>
                  </a:cxn>
                  <a:cxn ang="0">
                    <a:pos x="16" y="86"/>
                  </a:cxn>
                  <a:cxn ang="0">
                    <a:pos x="30" y="95"/>
                  </a:cxn>
                  <a:cxn ang="0">
                    <a:pos x="34" y="96"/>
                  </a:cxn>
                  <a:cxn ang="0">
                    <a:pos x="51" y="99"/>
                  </a:cxn>
                  <a:cxn ang="0">
                    <a:pos x="53" y="99"/>
                  </a:cxn>
                  <a:cxn ang="0">
                    <a:pos x="71" y="96"/>
                  </a:cxn>
                  <a:cxn ang="0">
                    <a:pos x="79" y="87"/>
                  </a:cxn>
                  <a:cxn ang="0">
                    <a:pos x="68" y="81"/>
                  </a:cxn>
                  <a:cxn ang="0">
                    <a:pos x="52" y="83"/>
                  </a:cxn>
                  <a:cxn ang="0">
                    <a:pos x="38" y="81"/>
                  </a:cxn>
                  <a:cxn ang="0">
                    <a:pos x="27" y="74"/>
                  </a:cxn>
                  <a:cxn ang="0">
                    <a:pos x="20" y="63"/>
                  </a:cxn>
                  <a:cxn ang="0">
                    <a:pos x="18" y="50"/>
                  </a:cxn>
                  <a:cxn ang="0">
                    <a:pos x="20" y="37"/>
                  </a:cxn>
                  <a:cxn ang="0">
                    <a:pos x="27" y="26"/>
                  </a:cxn>
                  <a:cxn ang="0">
                    <a:pos x="38" y="19"/>
                  </a:cxn>
                  <a:cxn ang="0">
                    <a:pos x="52" y="17"/>
                  </a:cxn>
                  <a:cxn ang="0">
                    <a:pos x="66" y="19"/>
                  </a:cxn>
                  <a:cxn ang="0">
                    <a:pos x="78" y="26"/>
                  </a:cxn>
                  <a:cxn ang="0">
                    <a:pos x="84" y="37"/>
                  </a:cxn>
                  <a:cxn ang="0">
                    <a:pos x="87" y="50"/>
                  </a:cxn>
                  <a:cxn ang="0">
                    <a:pos x="84" y="63"/>
                  </a:cxn>
                  <a:cxn ang="0">
                    <a:pos x="78" y="74"/>
                  </a:cxn>
                  <a:cxn ang="0">
                    <a:pos x="66" y="81"/>
                  </a:cxn>
                  <a:cxn ang="0">
                    <a:pos x="52" y="83"/>
                  </a:cxn>
                  <a:cxn ang="0">
                    <a:pos x="36" y="81"/>
                  </a:cxn>
                </a:cxnLst>
                <a:rect l="0" t="0" r="r" b="b"/>
                <a:pathLst>
                  <a:path w="104" h="99">
                    <a:moveTo>
                      <a:pt x="36" y="81"/>
                    </a:moveTo>
                    <a:lnTo>
                      <a:pt x="26" y="87"/>
                    </a:lnTo>
                    <a:lnTo>
                      <a:pt x="34" y="96"/>
                    </a:lnTo>
                    <a:lnTo>
                      <a:pt x="51" y="99"/>
                    </a:lnTo>
                    <a:lnTo>
                      <a:pt x="53" y="99"/>
                    </a:lnTo>
                    <a:lnTo>
                      <a:pt x="71" y="96"/>
                    </a:lnTo>
                    <a:lnTo>
                      <a:pt x="74" y="95"/>
                    </a:lnTo>
                    <a:lnTo>
                      <a:pt x="88" y="86"/>
                    </a:lnTo>
                    <a:lnTo>
                      <a:pt x="90" y="84"/>
                    </a:lnTo>
                    <a:lnTo>
                      <a:pt x="99" y="71"/>
                    </a:lnTo>
                    <a:lnTo>
                      <a:pt x="101" y="67"/>
                    </a:lnTo>
                    <a:lnTo>
                      <a:pt x="104" y="51"/>
                    </a:lnTo>
                    <a:lnTo>
                      <a:pt x="104" y="49"/>
                    </a:lnTo>
                    <a:lnTo>
                      <a:pt x="101" y="32"/>
                    </a:lnTo>
                    <a:lnTo>
                      <a:pt x="99" y="29"/>
                    </a:lnTo>
                    <a:lnTo>
                      <a:pt x="90" y="16"/>
                    </a:lnTo>
                    <a:lnTo>
                      <a:pt x="88" y="13"/>
                    </a:lnTo>
                    <a:lnTo>
                      <a:pt x="74" y="5"/>
                    </a:lnTo>
                    <a:lnTo>
                      <a:pt x="71" y="3"/>
                    </a:lnTo>
                    <a:lnTo>
                      <a:pt x="53" y="0"/>
                    </a:lnTo>
                    <a:lnTo>
                      <a:pt x="51" y="0"/>
                    </a:lnTo>
                    <a:lnTo>
                      <a:pt x="34" y="3"/>
                    </a:lnTo>
                    <a:lnTo>
                      <a:pt x="30" y="5"/>
                    </a:lnTo>
                    <a:lnTo>
                      <a:pt x="16" y="13"/>
                    </a:lnTo>
                    <a:lnTo>
                      <a:pt x="14" y="16"/>
                    </a:lnTo>
                    <a:lnTo>
                      <a:pt x="5" y="29"/>
                    </a:lnTo>
                    <a:lnTo>
                      <a:pt x="4" y="32"/>
                    </a:lnTo>
                    <a:lnTo>
                      <a:pt x="0" y="49"/>
                    </a:lnTo>
                    <a:lnTo>
                      <a:pt x="0" y="51"/>
                    </a:lnTo>
                    <a:lnTo>
                      <a:pt x="4" y="67"/>
                    </a:lnTo>
                    <a:lnTo>
                      <a:pt x="5" y="71"/>
                    </a:lnTo>
                    <a:lnTo>
                      <a:pt x="14" y="84"/>
                    </a:lnTo>
                    <a:lnTo>
                      <a:pt x="16" y="86"/>
                    </a:lnTo>
                    <a:lnTo>
                      <a:pt x="30" y="95"/>
                    </a:lnTo>
                    <a:lnTo>
                      <a:pt x="34" y="96"/>
                    </a:lnTo>
                    <a:lnTo>
                      <a:pt x="51" y="99"/>
                    </a:lnTo>
                    <a:lnTo>
                      <a:pt x="53" y="99"/>
                    </a:lnTo>
                    <a:lnTo>
                      <a:pt x="71" y="96"/>
                    </a:lnTo>
                    <a:lnTo>
                      <a:pt x="79" y="87"/>
                    </a:lnTo>
                    <a:lnTo>
                      <a:pt x="68" y="81"/>
                    </a:lnTo>
                    <a:lnTo>
                      <a:pt x="52" y="83"/>
                    </a:lnTo>
                    <a:lnTo>
                      <a:pt x="38" y="81"/>
                    </a:lnTo>
                    <a:lnTo>
                      <a:pt x="27" y="74"/>
                    </a:lnTo>
                    <a:lnTo>
                      <a:pt x="20" y="63"/>
                    </a:lnTo>
                    <a:lnTo>
                      <a:pt x="18" y="50"/>
                    </a:lnTo>
                    <a:lnTo>
                      <a:pt x="20" y="37"/>
                    </a:lnTo>
                    <a:lnTo>
                      <a:pt x="27" y="26"/>
                    </a:lnTo>
                    <a:lnTo>
                      <a:pt x="38" y="19"/>
                    </a:lnTo>
                    <a:lnTo>
                      <a:pt x="52" y="17"/>
                    </a:lnTo>
                    <a:lnTo>
                      <a:pt x="66" y="19"/>
                    </a:lnTo>
                    <a:lnTo>
                      <a:pt x="78" y="26"/>
                    </a:lnTo>
                    <a:lnTo>
                      <a:pt x="84" y="37"/>
                    </a:lnTo>
                    <a:lnTo>
                      <a:pt x="87" y="50"/>
                    </a:lnTo>
                    <a:lnTo>
                      <a:pt x="84" y="63"/>
                    </a:lnTo>
                    <a:lnTo>
                      <a:pt x="78" y="74"/>
                    </a:lnTo>
                    <a:lnTo>
                      <a:pt x="66" y="81"/>
                    </a:lnTo>
                    <a:lnTo>
                      <a:pt x="52" y="83"/>
                    </a:lnTo>
                    <a:lnTo>
                      <a:pt x="36" y="8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58" name="Freeform 52">
                <a:extLst>
                  <a:ext uri="{FF2B5EF4-FFF2-40B4-BE49-F238E27FC236}">
                    <a16:creationId xmlns:a16="http://schemas.microsoft.com/office/drawing/2014/main" id="{FC446163-09CF-4A81-96BC-9E92B9418940}"/>
                  </a:ext>
                </a:extLst>
              </p:cNvPr>
              <p:cNvSpPr>
                <a:spLocks/>
              </p:cNvSpPr>
              <p:nvPr/>
            </p:nvSpPr>
            <p:spPr bwMode="auto">
              <a:xfrm>
                <a:off x="1576" y="2403"/>
                <a:ext cx="29" cy="28"/>
              </a:xfrm>
              <a:custGeom>
                <a:avLst/>
                <a:gdLst/>
                <a:ahLst/>
                <a:cxnLst>
                  <a:cxn ang="0">
                    <a:pos x="44" y="84"/>
                  </a:cxn>
                  <a:cxn ang="0">
                    <a:pos x="27" y="80"/>
                  </a:cxn>
                  <a:cxn ang="0">
                    <a:pos x="13" y="71"/>
                  </a:cxn>
                  <a:cxn ang="0">
                    <a:pos x="4" y="58"/>
                  </a:cxn>
                  <a:cxn ang="0">
                    <a:pos x="0" y="42"/>
                  </a:cxn>
                  <a:cxn ang="0">
                    <a:pos x="4" y="25"/>
                  </a:cxn>
                  <a:cxn ang="0">
                    <a:pos x="13" y="12"/>
                  </a:cxn>
                  <a:cxn ang="0">
                    <a:pos x="27" y="3"/>
                  </a:cxn>
                  <a:cxn ang="0">
                    <a:pos x="44" y="0"/>
                  </a:cxn>
                  <a:cxn ang="0">
                    <a:pos x="60" y="3"/>
                  </a:cxn>
                  <a:cxn ang="0">
                    <a:pos x="74" y="12"/>
                  </a:cxn>
                  <a:cxn ang="0">
                    <a:pos x="83" y="25"/>
                  </a:cxn>
                  <a:cxn ang="0">
                    <a:pos x="87" y="42"/>
                  </a:cxn>
                  <a:cxn ang="0">
                    <a:pos x="83" y="58"/>
                  </a:cxn>
                  <a:cxn ang="0">
                    <a:pos x="74" y="71"/>
                  </a:cxn>
                  <a:cxn ang="0">
                    <a:pos x="60" y="80"/>
                  </a:cxn>
                  <a:cxn ang="0">
                    <a:pos x="44" y="84"/>
                  </a:cxn>
                </a:cxnLst>
                <a:rect l="0" t="0" r="r" b="b"/>
                <a:pathLst>
                  <a:path w="87" h="84">
                    <a:moveTo>
                      <a:pt x="44" y="84"/>
                    </a:moveTo>
                    <a:lnTo>
                      <a:pt x="27" y="80"/>
                    </a:lnTo>
                    <a:lnTo>
                      <a:pt x="13" y="71"/>
                    </a:lnTo>
                    <a:lnTo>
                      <a:pt x="4" y="58"/>
                    </a:lnTo>
                    <a:lnTo>
                      <a:pt x="0" y="42"/>
                    </a:lnTo>
                    <a:lnTo>
                      <a:pt x="4" y="25"/>
                    </a:lnTo>
                    <a:lnTo>
                      <a:pt x="13" y="12"/>
                    </a:lnTo>
                    <a:lnTo>
                      <a:pt x="27" y="3"/>
                    </a:lnTo>
                    <a:lnTo>
                      <a:pt x="44" y="0"/>
                    </a:lnTo>
                    <a:lnTo>
                      <a:pt x="60" y="3"/>
                    </a:lnTo>
                    <a:lnTo>
                      <a:pt x="74" y="12"/>
                    </a:lnTo>
                    <a:lnTo>
                      <a:pt x="83" y="25"/>
                    </a:lnTo>
                    <a:lnTo>
                      <a:pt x="87" y="42"/>
                    </a:lnTo>
                    <a:lnTo>
                      <a:pt x="83" y="58"/>
                    </a:lnTo>
                    <a:lnTo>
                      <a:pt x="74" y="71"/>
                    </a:lnTo>
                    <a:lnTo>
                      <a:pt x="60" y="80"/>
                    </a:lnTo>
                    <a:lnTo>
                      <a:pt x="44" y="8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59" name="Freeform 53">
                <a:extLst>
                  <a:ext uri="{FF2B5EF4-FFF2-40B4-BE49-F238E27FC236}">
                    <a16:creationId xmlns:a16="http://schemas.microsoft.com/office/drawing/2014/main" id="{DD2AD4BB-6582-4251-BED7-0A4A5E44EB2D}"/>
                  </a:ext>
                </a:extLst>
              </p:cNvPr>
              <p:cNvSpPr>
                <a:spLocks/>
              </p:cNvSpPr>
              <p:nvPr/>
            </p:nvSpPr>
            <p:spPr bwMode="auto">
              <a:xfrm>
                <a:off x="1574" y="2401"/>
                <a:ext cx="34" cy="33"/>
              </a:xfrm>
              <a:custGeom>
                <a:avLst/>
                <a:gdLst/>
                <a:ahLst/>
                <a:cxnLst>
                  <a:cxn ang="0">
                    <a:pos x="71" y="96"/>
                  </a:cxn>
                  <a:cxn ang="0">
                    <a:pos x="76" y="86"/>
                  </a:cxn>
                  <a:cxn ang="0">
                    <a:pos x="66" y="81"/>
                  </a:cxn>
                  <a:cxn ang="0">
                    <a:pos x="52" y="83"/>
                  </a:cxn>
                  <a:cxn ang="0">
                    <a:pos x="38" y="81"/>
                  </a:cxn>
                  <a:cxn ang="0">
                    <a:pos x="27" y="74"/>
                  </a:cxn>
                  <a:cxn ang="0">
                    <a:pos x="20" y="63"/>
                  </a:cxn>
                  <a:cxn ang="0">
                    <a:pos x="18" y="50"/>
                  </a:cxn>
                  <a:cxn ang="0">
                    <a:pos x="20" y="37"/>
                  </a:cxn>
                  <a:cxn ang="0">
                    <a:pos x="27" y="26"/>
                  </a:cxn>
                  <a:cxn ang="0">
                    <a:pos x="38" y="19"/>
                  </a:cxn>
                  <a:cxn ang="0">
                    <a:pos x="52" y="17"/>
                  </a:cxn>
                  <a:cxn ang="0">
                    <a:pos x="65" y="19"/>
                  </a:cxn>
                  <a:cxn ang="0">
                    <a:pos x="76" y="26"/>
                  </a:cxn>
                  <a:cxn ang="0">
                    <a:pos x="83" y="37"/>
                  </a:cxn>
                  <a:cxn ang="0">
                    <a:pos x="86" y="50"/>
                  </a:cxn>
                  <a:cxn ang="0">
                    <a:pos x="83" y="63"/>
                  </a:cxn>
                  <a:cxn ang="0">
                    <a:pos x="76" y="74"/>
                  </a:cxn>
                  <a:cxn ang="0">
                    <a:pos x="65" y="81"/>
                  </a:cxn>
                  <a:cxn ang="0">
                    <a:pos x="52" y="83"/>
                  </a:cxn>
                  <a:cxn ang="0">
                    <a:pos x="36" y="81"/>
                  </a:cxn>
                  <a:cxn ang="0">
                    <a:pos x="26" y="87"/>
                  </a:cxn>
                  <a:cxn ang="0">
                    <a:pos x="34" y="96"/>
                  </a:cxn>
                  <a:cxn ang="0">
                    <a:pos x="51" y="99"/>
                  </a:cxn>
                  <a:cxn ang="0">
                    <a:pos x="55" y="99"/>
                  </a:cxn>
                  <a:cxn ang="0">
                    <a:pos x="71" y="96"/>
                  </a:cxn>
                  <a:cxn ang="0">
                    <a:pos x="73" y="95"/>
                  </a:cxn>
                  <a:cxn ang="0">
                    <a:pos x="87" y="86"/>
                  </a:cxn>
                  <a:cxn ang="0">
                    <a:pos x="89" y="84"/>
                  </a:cxn>
                  <a:cxn ang="0">
                    <a:pos x="98" y="71"/>
                  </a:cxn>
                  <a:cxn ang="0">
                    <a:pos x="99" y="67"/>
                  </a:cxn>
                  <a:cxn ang="0">
                    <a:pos x="103" y="51"/>
                  </a:cxn>
                  <a:cxn ang="0">
                    <a:pos x="103" y="49"/>
                  </a:cxn>
                  <a:cxn ang="0">
                    <a:pos x="99" y="32"/>
                  </a:cxn>
                  <a:cxn ang="0">
                    <a:pos x="98" y="29"/>
                  </a:cxn>
                  <a:cxn ang="0">
                    <a:pos x="89" y="16"/>
                  </a:cxn>
                  <a:cxn ang="0">
                    <a:pos x="87" y="13"/>
                  </a:cxn>
                  <a:cxn ang="0">
                    <a:pos x="73" y="5"/>
                  </a:cxn>
                  <a:cxn ang="0">
                    <a:pos x="71" y="3"/>
                  </a:cxn>
                  <a:cxn ang="0">
                    <a:pos x="55" y="0"/>
                  </a:cxn>
                  <a:cxn ang="0">
                    <a:pos x="51" y="0"/>
                  </a:cxn>
                  <a:cxn ang="0">
                    <a:pos x="34" y="3"/>
                  </a:cxn>
                  <a:cxn ang="0">
                    <a:pos x="30" y="5"/>
                  </a:cxn>
                  <a:cxn ang="0">
                    <a:pos x="17" y="13"/>
                  </a:cxn>
                  <a:cxn ang="0">
                    <a:pos x="14" y="16"/>
                  </a:cxn>
                  <a:cxn ang="0">
                    <a:pos x="5" y="29"/>
                  </a:cxn>
                  <a:cxn ang="0">
                    <a:pos x="4" y="32"/>
                  </a:cxn>
                  <a:cxn ang="0">
                    <a:pos x="0" y="49"/>
                  </a:cxn>
                  <a:cxn ang="0">
                    <a:pos x="0" y="51"/>
                  </a:cxn>
                  <a:cxn ang="0">
                    <a:pos x="4" y="67"/>
                  </a:cxn>
                  <a:cxn ang="0">
                    <a:pos x="5" y="71"/>
                  </a:cxn>
                  <a:cxn ang="0">
                    <a:pos x="14" y="84"/>
                  </a:cxn>
                  <a:cxn ang="0">
                    <a:pos x="17" y="86"/>
                  </a:cxn>
                  <a:cxn ang="0">
                    <a:pos x="30" y="95"/>
                  </a:cxn>
                  <a:cxn ang="0">
                    <a:pos x="34" y="96"/>
                  </a:cxn>
                  <a:cxn ang="0">
                    <a:pos x="51" y="99"/>
                  </a:cxn>
                  <a:cxn ang="0">
                    <a:pos x="55" y="99"/>
                  </a:cxn>
                  <a:cxn ang="0">
                    <a:pos x="71" y="96"/>
                  </a:cxn>
                </a:cxnLst>
                <a:rect l="0" t="0" r="r" b="b"/>
                <a:pathLst>
                  <a:path w="103" h="99">
                    <a:moveTo>
                      <a:pt x="71" y="96"/>
                    </a:moveTo>
                    <a:lnTo>
                      <a:pt x="76" y="86"/>
                    </a:lnTo>
                    <a:lnTo>
                      <a:pt x="66" y="81"/>
                    </a:lnTo>
                    <a:lnTo>
                      <a:pt x="52" y="83"/>
                    </a:lnTo>
                    <a:lnTo>
                      <a:pt x="38" y="81"/>
                    </a:lnTo>
                    <a:lnTo>
                      <a:pt x="27" y="74"/>
                    </a:lnTo>
                    <a:lnTo>
                      <a:pt x="20" y="63"/>
                    </a:lnTo>
                    <a:lnTo>
                      <a:pt x="18" y="50"/>
                    </a:lnTo>
                    <a:lnTo>
                      <a:pt x="20" y="37"/>
                    </a:lnTo>
                    <a:lnTo>
                      <a:pt x="27" y="26"/>
                    </a:lnTo>
                    <a:lnTo>
                      <a:pt x="38" y="19"/>
                    </a:lnTo>
                    <a:lnTo>
                      <a:pt x="52" y="17"/>
                    </a:lnTo>
                    <a:lnTo>
                      <a:pt x="65" y="19"/>
                    </a:lnTo>
                    <a:lnTo>
                      <a:pt x="76" y="26"/>
                    </a:lnTo>
                    <a:lnTo>
                      <a:pt x="83" y="37"/>
                    </a:lnTo>
                    <a:lnTo>
                      <a:pt x="86" y="50"/>
                    </a:lnTo>
                    <a:lnTo>
                      <a:pt x="83" y="63"/>
                    </a:lnTo>
                    <a:lnTo>
                      <a:pt x="76" y="74"/>
                    </a:lnTo>
                    <a:lnTo>
                      <a:pt x="65" y="81"/>
                    </a:lnTo>
                    <a:lnTo>
                      <a:pt x="52" y="83"/>
                    </a:lnTo>
                    <a:lnTo>
                      <a:pt x="36" y="81"/>
                    </a:lnTo>
                    <a:lnTo>
                      <a:pt x="26" y="87"/>
                    </a:lnTo>
                    <a:lnTo>
                      <a:pt x="34" y="96"/>
                    </a:lnTo>
                    <a:lnTo>
                      <a:pt x="51" y="99"/>
                    </a:lnTo>
                    <a:lnTo>
                      <a:pt x="55" y="99"/>
                    </a:lnTo>
                    <a:lnTo>
                      <a:pt x="71" y="96"/>
                    </a:lnTo>
                    <a:lnTo>
                      <a:pt x="73" y="95"/>
                    </a:lnTo>
                    <a:lnTo>
                      <a:pt x="87" y="86"/>
                    </a:lnTo>
                    <a:lnTo>
                      <a:pt x="89" y="84"/>
                    </a:lnTo>
                    <a:lnTo>
                      <a:pt x="98" y="71"/>
                    </a:lnTo>
                    <a:lnTo>
                      <a:pt x="99" y="67"/>
                    </a:lnTo>
                    <a:lnTo>
                      <a:pt x="103" y="51"/>
                    </a:lnTo>
                    <a:lnTo>
                      <a:pt x="103" y="49"/>
                    </a:lnTo>
                    <a:lnTo>
                      <a:pt x="99" y="32"/>
                    </a:lnTo>
                    <a:lnTo>
                      <a:pt x="98" y="29"/>
                    </a:lnTo>
                    <a:lnTo>
                      <a:pt x="89" y="16"/>
                    </a:lnTo>
                    <a:lnTo>
                      <a:pt x="87" y="13"/>
                    </a:lnTo>
                    <a:lnTo>
                      <a:pt x="73" y="5"/>
                    </a:lnTo>
                    <a:lnTo>
                      <a:pt x="71" y="3"/>
                    </a:lnTo>
                    <a:lnTo>
                      <a:pt x="55" y="0"/>
                    </a:lnTo>
                    <a:lnTo>
                      <a:pt x="51" y="0"/>
                    </a:lnTo>
                    <a:lnTo>
                      <a:pt x="34" y="3"/>
                    </a:lnTo>
                    <a:lnTo>
                      <a:pt x="30" y="5"/>
                    </a:lnTo>
                    <a:lnTo>
                      <a:pt x="17" y="13"/>
                    </a:lnTo>
                    <a:lnTo>
                      <a:pt x="14" y="16"/>
                    </a:lnTo>
                    <a:lnTo>
                      <a:pt x="5" y="29"/>
                    </a:lnTo>
                    <a:lnTo>
                      <a:pt x="4" y="32"/>
                    </a:lnTo>
                    <a:lnTo>
                      <a:pt x="0" y="49"/>
                    </a:lnTo>
                    <a:lnTo>
                      <a:pt x="0" y="51"/>
                    </a:lnTo>
                    <a:lnTo>
                      <a:pt x="4" y="67"/>
                    </a:lnTo>
                    <a:lnTo>
                      <a:pt x="5" y="71"/>
                    </a:lnTo>
                    <a:lnTo>
                      <a:pt x="14" y="84"/>
                    </a:lnTo>
                    <a:lnTo>
                      <a:pt x="17" y="86"/>
                    </a:lnTo>
                    <a:lnTo>
                      <a:pt x="30" y="95"/>
                    </a:lnTo>
                    <a:lnTo>
                      <a:pt x="34" y="96"/>
                    </a:lnTo>
                    <a:lnTo>
                      <a:pt x="51" y="99"/>
                    </a:lnTo>
                    <a:lnTo>
                      <a:pt x="55" y="99"/>
                    </a:lnTo>
                    <a:lnTo>
                      <a:pt x="71"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60" name="Freeform 54">
                <a:extLst>
                  <a:ext uri="{FF2B5EF4-FFF2-40B4-BE49-F238E27FC236}">
                    <a16:creationId xmlns:a16="http://schemas.microsoft.com/office/drawing/2014/main" id="{20E16F12-4C29-474C-A451-F4F6DC1D0807}"/>
                  </a:ext>
                </a:extLst>
              </p:cNvPr>
              <p:cNvSpPr>
                <a:spLocks/>
              </p:cNvSpPr>
              <p:nvPr/>
            </p:nvSpPr>
            <p:spPr bwMode="auto">
              <a:xfrm>
                <a:off x="1488" y="2603"/>
                <a:ext cx="29" cy="27"/>
              </a:xfrm>
              <a:custGeom>
                <a:avLst/>
                <a:gdLst/>
                <a:ahLst/>
                <a:cxnLst>
                  <a:cxn ang="0">
                    <a:pos x="44" y="83"/>
                  </a:cxn>
                  <a:cxn ang="0">
                    <a:pos x="61" y="80"/>
                  </a:cxn>
                  <a:cxn ang="0">
                    <a:pos x="75" y="71"/>
                  </a:cxn>
                  <a:cxn ang="0">
                    <a:pos x="85" y="58"/>
                  </a:cxn>
                  <a:cxn ang="0">
                    <a:pos x="88" y="42"/>
                  </a:cxn>
                  <a:cxn ang="0">
                    <a:pos x="85" y="26"/>
                  </a:cxn>
                  <a:cxn ang="0">
                    <a:pos x="75" y="13"/>
                  </a:cxn>
                  <a:cxn ang="0">
                    <a:pos x="61" y="4"/>
                  </a:cxn>
                  <a:cxn ang="0">
                    <a:pos x="44" y="0"/>
                  </a:cxn>
                  <a:cxn ang="0">
                    <a:pos x="27" y="4"/>
                  </a:cxn>
                  <a:cxn ang="0">
                    <a:pos x="13" y="13"/>
                  </a:cxn>
                  <a:cxn ang="0">
                    <a:pos x="4" y="26"/>
                  </a:cxn>
                  <a:cxn ang="0">
                    <a:pos x="0" y="42"/>
                  </a:cxn>
                  <a:cxn ang="0">
                    <a:pos x="4" y="58"/>
                  </a:cxn>
                  <a:cxn ang="0">
                    <a:pos x="13" y="71"/>
                  </a:cxn>
                  <a:cxn ang="0">
                    <a:pos x="27" y="80"/>
                  </a:cxn>
                  <a:cxn ang="0">
                    <a:pos x="44" y="83"/>
                  </a:cxn>
                </a:cxnLst>
                <a:rect l="0" t="0" r="r" b="b"/>
                <a:pathLst>
                  <a:path w="88" h="83">
                    <a:moveTo>
                      <a:pt x="44" y="83"/>
                    </a:moveTo>
                    <a:lnTo>
                      <a:pt x="61" y="80"/>
                    </a:lnTo>
                    <a:lnTo>
                      <a:pt x="75" y="71"/>
                    </a:lnTo>
                    <a:lnTo>
                      <a:pt x="85" y="58"/>
                    </a:lnTo>
                    <a:lnTo>
                      <a:pt x="88" y="42"/>
                    </a:lnTo>
                    <a:lnTo>
                      <a:pt x="85" y="26"/>
                    </a:lnTo>
                    <a:lnTo>
                      <a:pt x="75" y="13"/>
                    </a:lnTo>
                    <a:lnTo>
                      <a:pt x="61" y="4"/>
                    </a:lnTo>
                    <a:lnTo>
                      <a:pt x="44" y="0"/>
                    </a:lnTo>
                    <a:lnTo>
                      <a:pt x="27" y="4"/>
                    </a:lnTo>
                    <a:lnTo>
                      <a:pt x="13" y="13"/>
                    </a:lnTo>
                    <a:lnTo>
                      <a:pt x="4" y="26"/>
                    </a:lnTo>
                    <a:lnTo>
                      <a:pt x="0" y="42"/>
                    </a:lnTo>
                    <a:lnTo>
                      <a:pt x="4" y="58"/>
                    </a:lnTo>
                    <a:lnTo>
                      <a:pt x="13" y="71"/>
                    </a:lnTo>
                    <a:lnTo>
                      <a:pt x="27" y="80"/>
                    </a:lnTo>
                    <a:lnTo>
                      <a:pt x="44"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61" name="Freeform 55">
                <a:extLst>
                  <a:ext uri="{FF2B5EF4-FFF2-40B4-BE49-F238E27FC236}">
                    <a16:creationId xmlns:a16="http://schemas.microsoft.com/office/drawing/2014/main" id="{82FA1861-A7AC-4AF1-AD8F-C3125F395646}"/>
                  </a:ext>
                </a:extLst>
              </p:cNvPr>
              <p:cNvSpPr>
                <a:spLocks/>
              </p:cNvSpPr>
              <p:nvPr/>
            </p:nvSpPr>
            <p:spPr bwMode="auto">
              <a:xfrm>
                <a:off x="1485" y="2600"/>
                <a:ext cx="35" cy="33"/>
              </a:xfrm>
              <a:custGeom>
                <a:avLst/>
                <a:gdLst/>
                <a:ahLst/>
                <a:cxnLst>
                  <a:cxn ang="0">
                    <a:pos x="36" y="79"/>
                  </a:cxn>
                  <a:cxn ang="0">
                    <a:pos x="26" y="86"/>
                  </a:cxn>
                  <a:cxn ang="0">
                    <a:pos x="34" y="94"/>
                  </a:cxn>
                  <a:cxn ang="0">
                    <a:pos x="51" y="98"/>
                  </a:cxn>
                  <a:cxn ang="0">
                    <a:pos x="53" y="98"/>
                  </a:cxn>
                  <a:cxn ang="0">
                    <a:pos x="71" y="94"/>
                  </a:cxn>
                  <a:cxn ang="0">
                    <a:pos x="74" y="93"/>
                  </a:cxn>
                  <a:cxn ang="0">
                    <a:pos x="88" y="84"/>
                  </a:cxn>
                  <a:cxn ang="0">
                    <a:pos x="90" y="82"/>
                  </a:cxn>
                  <a:cxn ang="0">
                    <a:pos x="99" y="69"/>
                  </a:cxn>
                  <a:cxn ang="0">
                    <a:pos x="101" y="67"/>
                  </a:cxn>
                  <a:cxn ang="0">
                    <a:pos x="104" y="51"/>
                  </a:cxn>
                  <a:cxn ang="0">
                    <a:pos x="104" y="48"/>
                  </a:cxn>
                  <a:cxn ang="0">
                    <a:pos x="101" y="32"/>
                  </a:cxn>
                  <a:cxn ang="0">
                    <a:pos x="99" y="28"/>
                  </a:cxn>
                  <a:cxn ang="0">
                    <a:pos x="90" y="15"/>
                  </a:cxn>
                  <a:cxn ang="0">
                    <a:pos x="88" y="13"/>
                  </a:cxn>
                  <a:cxn ang="0">
                    <a:pos x="74" y="4"/>
                  </a:cxn>
                  <a:cxn ang="0">
                    <a:pos x="71" y="3"/>
                  </a:cxn>
                  <a:cxn ang="0">
                    <a:pos x="53" y="0"/>
                  </a:cxn>
                  <a:cxn ang="0">
                    <a:pos x="51" y="0"/>
                  </a:cxn>
                  <a:cxn ang="0">
                    <a:pos x="34" y="3"/>
                  </a:cxn>
                  <a:cxn ang="0">
                    <a:pos x="30" y="4"/>
                  </a:cxn>
                  <a:cxn ang="0">
                    <a:pos x="16" y="13"/>
                  </a:cxn>
                  <a:cxn ang="0">
                    <a:pos x="14" y="15"/>
                  </a:cxn>
                  <a:cxn ang="0">
                    <a:pos x="5" y="28"/>
                  </a:cxn>
                  <a:cxn ang="0">
                    <a:pos x="4" y="32"/>
                  </a:cxn>
                  <a:cxn ang="0">
                    <a:pos x="0" y="48"/>
                  </a:cxn>
                  <a:cxn ang="0">
                    <a:pos x="0" y="51"/>
                  </a:cxn>
                  <a:cxn ang="0">
                    <a:pos x="4" y="67"/>
                  </a:cxn>
                  <a:cxn ang="0">
                    <a:pos x="5" y="69"/>
                  </a:cxn>
                  <a:cxn ang="0">
                    <a:pos x="14" y="82"/>
                  </a:cxn>
                  <a:cxn ang="0">
                    <a:pos x="16" y="84"/>
                  </a:cxn>
                  <a:cxn ang="0">
                    <a:pos x="30" y="93"/>
                  </a:cxn>
                  <a:cxn ang="0">
                    <a:pos x="34" y="94"/>
                  </a:cxn>
                  <a:cxn ang="0">
                    <a:pos x="51" y="98"/>
                  </a:cxn>
                  <a:cxn ang="0">
                    <a:pos x="53" y="98"/>
                  </a:cxn>
                  <a:cxn ang="0">
                    <a:pos x="71" y="94"/>
                  </a:cxn>
                  <a:cxn ang="0">
                    <a:pos x="79" y="86"/>
                  </a:cxn>
                  <a:cxn ang="0">
                    <a:pos x="68" y="79"/>
                  </a:cxn>
                  <a:cxn ang="0">
                    <a:pos x="52" y="81"/>
                  </a:cxn>
                  <a:cxn ang="0">
                    <a:pos x="38" y="79"/>
                  </a:cxn>
                  <a:cxn ang="0">
                    <a:pos x="27" y="72"/>
                  </a:cxn>
                  <a:cxn ang="0">
                    <a:pos x="20" y="61"/>
                  </a:cxn>
                  <a:cxn ang="0">
                    <a:pos x="18" y="49"/>
                  </a:cxn>
                  <a:cxn ang="0">
                    <a:pos x="20" y="36"/>
                  </a:cxn>
                  <a:cxn ang="0">
                    <a:pos x="27" y="25"/>
                  </a:cxn>
                  <a:cxn ang="0">
                    <a:pos x="38" y="18"/>
                  </a:cxn>
                  <a:cxn ang="0">
                    <a:pos x="52" y="16"/>
                  </a:cxn>
                  <a:cxn ang="0">
                    <a:pos x="66" y="18"/>
                  </a:cxn>
                  <a:cxn ang="0">
                    <a:pos x="78" y="25"/>
                  </a:cxn>
                  <a:cxn ang="0">
                    <a:pos x="84" y="36"/>
                  </a:cxn>
                  <a:cxn ang="0">
                    <a:pos x="87" y="49"/>
                  </a:cxn>
                  <a:cxn ang="0">
                    <a:pos x="84" y="61"/>
                  </a:cxn>
                  <a:cxn ang="0">
                    <a:pos x="78" y="72"/>
                  </a:cxn>
                  <a:cxn ang="0">
                    <a:pos x="66" y="79"/>
                  </a:cxn>
                  <a:cxn ang="0">
                    <a:pos x="52" y="81"/>
                  </a:cxn>
                  <a:cxn ang="0">
                    <a:pos x="36" y="79"/>
                  </a:cxn>
                </a:cxnLst>
                <a:rect l="0" t="0" r="r" b="b"/>
                <a:pathLst>
                  <a:path w="104" h="98">
                    <a:moveTo>
                      <a:pt x="36" y="79"/>
                    </a:moveTo>
                    <a:lnTo>
                      <a:pt x="26" y="86"/>
                    </a:lnTo>
                    <a:lnTo>
                      <a:pt x="34" y="94"/>
                    </a:lnTo>
                    <a:lnTo>
                      <a:pt x="51" y="98"/>
                    </a:lnTo>
                    <a:lnTo>
                      <a:pt x="53" y="98"/>
                    </a:lnTo>
                    <a:lnTo>
                      <a:pt x="71" y="94"/>
                    </a:lnTo>
                    <a:lnTo>
                      <a:pt x="74" y="93"/>
                    </a:lnTo>
                    <a:lnTo>
                      <a:pt x="88" y="84"/>
                    </a:lnTo>
                    <a:lnTo>
                      <a:pt x="90" y="82"/>
                    </a:lnTo>
                    <a:lnTo>
                      <a:pt x="99" y="69"/>
                    </a:lnTo>
                    <a:lnTo>
                      <a:pt x="101" y="67"/>
                    </a:lnTo>
                    <a:lnTo>
                      <a:pt x="104" y="51"/>
                    </a:lnTo>
                    <a:lnTo>
                      <a:pt x="104" y="48"/>
                    </a:lnTo>
                    <a:lnTo>
                      <a:pt x="101" y="32"/>
                    </a:lnTo>
                    <a:lnTo>
                      <a:pt x="99" y="28"/>
                    </a:lnTo>
                    <a:lnTo>
                      <a:pt x="90" y="15"/>
                    </a:lnTo>
                    <a:lnTo>
                      <a:pt x="88" y="13"/>
                    </a:lnTo>
                    <a:lnTo>
                      <a:pt x="74" y="4"/>
                    </a:lnTo>
                    <a:lnTo>
                      <a:pt x="71" y="3"/>
                    </a:lnTo>
                    <a:lnTo>
                      <a:pt x="53" y="0"/>
                    </a:lnTo>
                    <a:lnTo>
                      <a:pt x="51" y="0"/>
                    </a:lnTo>
                    <a:lnTo>
                      <a:pt x="34" y="3"/>
                    </a:lnTo>
                    <a:lnTo>
                      <a:pt x="30" y="4"/>
                    </a:lnTo>
                    <a:lnTo>
                      <a:pt x="16" y="13"/>
                    </a:lnTo>
                    <a:lnTo>
                      <a:pt x="14" y="15"/>
                    </a:lnTo>
                    <a:lnTo>
                      <a:pt x="5" y="28"/>
                    </a:lnTo>
                    <a:lnTo>
                      <a:pt x="4" y="32"/>
                    </a:lnTo>
                    <a:lnTo>
                      <a:pt x="0" y="48"/>
                    </a:lnTo>
                    <a:lnTo>
                      <a:pt x="0" y="51"/>
                    </a:lnTo>
                    <a:lnTo>
                      <a:pt x="4" y="67"/>
                    </a:lnTo>
                    <a:lnTo>
                      <a:pt x="5" y="69"/>
                    </a:lnTo>
                    <a:lnTo>
                      <a:pt x="14" y="82"/>
                    </a:lnTo>
                    <a:lnTo>
                      <a:pt x="16" y="84"/>
                    </a:lnTo>
                    <a:lnTo>
                      <a:pt x="30" y="93"/>
                    </a:lnTo>
                    <a:lnTo>
                      <a:pt x="34" y="94"/>
                    </a:lnTo>
                    <a:lnTo>
                      <a:pt x="51" y="98"/>
                    </a:lnTo>
                    <a:lnTo>
                      <a:pt x="53" y="98"/>
                    </a:lnTo>
                    <a:lnTo>
                      <a:pt x="71" y="94"/>
                    </a:lnTo>
                    <a:lnTo>
                      <a:pt x="79" y="86"/>
                    </a:lnTo>
                    <a:lnTo>
                      <a:pt x="68" y="79"/>
                    </a:lnTo>
                    <a:lnTo>
                      <a:pt x="52" y="81"/>
                    </a:lnTo>
                    <a:lnTo>
                      <a:pt x="38" y="79"/>
                    </a:lnTo>
                    <a:lnTo>
                      <a:pt x="27" y="72"/>
                    </a:lnTo>
                    <a:lnTo>
                      <a:pt x="20" y="61"/>
                    </a:lnTo>
                    <a:lnTo>
                      <a:pt x="18" y="49"/>
                    </a:lnTo>
                    <a:lnTo>
                      <a:pt x="20" y="36"/>
                    </a:lnTo>
                    <a:lnTo>
                      <a:pt x="27" y="25"/>
                    </a:lnTo>
                    <a:lnTo>
                      <a:pt x="38" y="18"/>
                    </a:lnTo>
                    <a:lnTo>
                      <a:pt x="52" y="16"/>
                    </a:lnTo>
                    <a:lnTo>
                      <a:pt x="66" y="18"/>
                    </a:lnTo>
                    <a:lnTo>
                      <a:pt x="78" y="25"/>
                    </a:lnTo>
                    <a:lnTo>
                      <a:pt x="84" y="36"/>
                    </a:lnTo>
                    <a:lnTo>
                      <a:pt x="87" y="49"/>
                    </a:lnTo>
                    <a:lnTo>
                      <a:pt x="84" y="61"/>
                    </a:lnTo>
                    <a:lnTo>
                      <a:pt x="78" y="72"/>
                    </a:lnTo>
                    <a:lnTo>
                      <a:pt x="66" y="79"/>
                    </a:lnTo>
                    <a:lnTo>
                      <a:pt x="52" y="81"/>
                    </a:lnTo>
                    <a:lnTo>
                      <a:pt x="36" y="7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62" name="Freeform 56">
                <a:extLst>
                  <a:ext uri="{FF2B5EF4-FFF2-40B4-BE49-F238E27FC236}">
                    <a16:creationId xmlns:a16="http://schemas.microsoft.com/office/drawing/2014/main" id="{803A5EF8-DD6E-4D13-A7F1-4C891685A90D}"/>
                  </a:ext>
                </a:extLst>
              </p:cNvPr>
              <p:cNvSpPr>
                <a:spLocks/>
              </p:cNvSpPr>
              <p:nvPr/>
            </p:nvSpPr>
            <p:spPr bwMode="auto">
              <a:xfrm>
                <a:off x="1576" y="2603"/>
                <a:ext cx="29" cy="27"/>
              </a:xfrm>
              <a:custGeom>
                <a:avLst/>
                <a:gdLst/>
                <a:ahLst/>
                <a:cxnLst>
                  <a:cxn ang="0">
                    <a:pos x="44" y="83"/>
                  </a:cxn>
                  <a:cxn ang="0">
                    <a:pos x="27" y="80"/>
                  </a:cxn>
                  <a:cxn ang="0">
                    <a:pos x="13" y="71"/>
                  </a:cxn>
                  <a:cxn ang="0">
                    <a:pos x="4" y="58"/>
                  </a:cxn>
                  <a:cxn ang="0">
                    <a:pos x="0" y="42"/>
                  </a:cxn>
                  <a:cxn ang="0">
                    <a:pos x="4" y="26"/>
                  </a:cxn>
                  <a:cxn ang="0">
                    <a:pos x="13" y="13"/>
                  </a:cxn>
                  <a:cxn ang="0">
                    <a:pos x="27" y="4"/>
                  </a:cxn>
                  <a:cxn ang="0">
                    <a:pos x="44" y="0"/>
                  </a:cxn>
                  <a:cxn ang="0">
                    <a:pos x="60" y="4"/>
                  </a:cxn>
                  <a:cxn ang="0">
                    <a:pos x="74" y="13"/>
                  </a:cxn>
                  <a:cxn ang="0">
                    <a:pos x="83" y="26"/>
                  </a:cxn>
                  <a:cxn ang="0">
                    <a:pos x="87" y="42"/>
                  </a:cxn>
                  <a:cxn ang="0">
                    <a:pos x="83" y="58"/>
                  </a:cxn>
                  <a:cxn ang="0">
                    <a:pos x="74" y="71"/>
                  </a:cxn>
                  <a:cxn ang="0">
                    <a:pos x="60" y="80"/>
                  </a:cxn>
                  <a:cxn ang="0">
                    <a:pos x="44" y="83"/>
                  </a:cxn>
                </a:cxnLst>
                <a:rect l="0" t="0" r="r" b="b"/>
                <a:pathLst>
                  <a:path w="87" h="83">
                    <a:moveTo>
                      <a:pt x="44" y="83"/>
                    </a:moveTo>
                    <a:lnTo>
                      <a:pt x="27" y="80"/>
                    </a:lnTo>
                    <a:lnTo>
                      <a:pt x="13" y="71"/>
                    </a:lnTo>
                    <a:lnTo>
                      <a:pt x="4" y="58"/>
                    </a:lnTo>
                    <a:lnTo>
                      <a:pt x="0" y="42"/>
                    </a:lnTo>
                    <a:lnTo>
                      <a:pt x="4" y="26"/>
                    </a:lnTo>
                    <a:lnTo>
                      <a:pt x="13" y="13"/>
                    </a:lnTo>
                    <a:lnTo>
                      <a:pt x="27" y="4"/>
                    </a:lnTo>
                    <a:lnTo>
                      <a:pt x="44" y="0"/>
                    </a:lnTo>
                    <a:lnTo>
                      <a:pt x="60" y="4"/>
                    </a:lnTo>
                    <a:lnTo>
                      <a:pt x="74" y="13"/>
                    </a:lnTo>
                    <a:lnTo>
                      <a:pt x="83" y="26"/>
                    </a:lnTo>
                    <a:lnTo>
                      <a:pt x="87" y="42"/>
                    </a:lnTo>
                    <a:lnTo>
                      <a:pt x="83" y="58"/>
                    </a:lnTo>
                    <a:lnTo>
                      <a:pt x="74" y="71"/>
                    </a:lnTo>
                    <a:lnTo>
                      <a:pt x="60" y="80"/>
                    </a:lnTo>
                    <a:lnTo>
                      <a:pt x="44"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63" name="Freeform 57">
                <a:extLst>
                  <a:ext uri="{FF2B5EF4-FFF2-40B4-BE49-F238E27FC236}">
                    <a16:creationId xmlns:a16="http://schemas.microsoft.com/office/drawing/2014/main" id="{DF862813-65CD-4D88-84CD-457BFC4AC202}"/>
                  </a:ext>
                </a:extLst>
              </p:cNvPr>
              <p:cNvSpPr>
                <a:spLocks/>
              </p:cNvSpPr>
              <p:nvPr/>
            </p:nvSpPr>
            <p:spPr bwMode="auto">
              <a:xfrm>
                <a:off x="1574" y="2600"/>
                <a:ext cx="34" cy="33"/>
              </a:xfrm>
              <a:custGeom>
                <a:avLst/>
                <a:gdLst/>
                <a:ahLst/>
                <a:cxnLst>
                  <a:cxn ang="0">
                    <a:pos x="71" y="94"/>
                  </a:cxn>
                  <a:cxn ang="0">
                    <a:pos x="76" y="84"/>
                  </a:cxn>
                  <a:cxn ang="0">
                    <a:pos x="66" y="79"/>
                  </a:cxn>
                  <a:cxn ang="0">
                    <a:pos x="52" y="81"/>
                  </a:cxn>
                  <a:cxn ang="0">
                    <a:pos x="38" y="79"/>
                  </a:cxn>
                  <a:cxn ang="0">
                    <a:pos x="27" y="72"/>
                  </a:cxn>
                  <a:cxn ang="0">
                    <a:pos x="20" y="61"/>
                  </a:cxn>
                  <a:cxn ang="0">
                    <a:pos x="18" y="49"/>
                  </a:cxn>
                  <a:cxn ang="0">
                    <a:pos x="20" y="36"/>
                  </a:cxn>
                  <a:cxn ang="0">
                    <a:pos x="27" y="25"/>
                  </a:cxn>
                  <a:cxn ang="0">
                    <a:pos x="38" y="18"/>
                  </a:cxn>
                  <a:cxn ang="0">
                    <a:pos x="52" y="16"/>
                  </a:cxn>
                  <a:cxn ang="0">
                    <a:pos x="65" y="18"/>
                  </a:cxn>
                  <a:cxn ang="0">
                    <a:pos x="76" y="25"/>
                  </a:cxn>
                  <a:cxn ang="0">
                    <a:pos x="83" y="36"/>
                  </a:cxn>
                  <a:cxn ang="0">
                    <a:pos x="86" y="49"/>
                  </a:cxn>
                  <a:cxn ang="0">
                    <a:pos x="83" y="61"/>
                  </a:cxn>
                  <a:cxn ang="0">
                    <a:pos x="76" y="72"/>
                  </a:cxn>
                  <a:cxn ang="0">
                    <a:pos x="65" y="79"/>
                  </a:cxn>
                  <a:cxn ang="0">
                    <a:pos x="52" y="81"/>
                  </a:cxn>
                  <a:cxn ang="0">
                    <a:pos x="36" y="79"/>
                  </a:cxn>
                  <a:cxn ang="0">
                    <a:pos x="26" y="86"/>
                  </a:cxn>
                  <a:cxn ang="0">
                    <a:pos x="34" y="94"/>
                  </a:cxn>
                  <a:cxn ang="0">
                    <a:pos x="51" y="98"/>
                  </a:cxn>
                  <a:cxn ang="0">
                    <a:pos x="55" y="98"/>
                  </a:cxn>
                  <a:cxn ang="0">
                    <a:pos x="71" y="94"/>
                  </a:cxn>
                  <a:cxn ang="0">
                    <a:pos x="73" y="93"/>
                  </a:cxn>
                  <a:cxn ang="0">
                    <a:pos x="87" y="84"/>
                  </a:cxn>
                  <a:cxn ang="0">
                    <a:pos x="89" y="82"/>
                  </a:cxn>
                  <a:cxn ang="0">
                    <a:pos x="98" y="69"/>
                  </a:cxn>
                  <a:cxn ang="0">
                    <a:pos x="99" y="67"/>
                  </a:cxn>
                  <a:cxn ang="0">
                    <a:pos x="103" y="51"/>
                  </a:cxn>
                  <a:cxn ang="0">
                    <a:pos x="103" y="48"/>
                  </a:cxn>
                  <a:cxn ang="0">
                    <a:pos x="99" y="32"/>
                  </a:cxn>
                  <a:cxn ang="0">
                    <a:pos x="98" y="28"/>
                  </a:cxn>
                  <a:cxn ang="0">
                    <a:pos x="89" y="15"/>
                  </a:cxn>
                  <a:cxn ang="0">
                    <a:pos x="87" y="13"/>
                  </a:cxn>
                  <a:cxn ang="0">
                    <a:pos x="73" y="4"/>
                  </a:cxn>
                  <a:cxn ang="0">
                    <a:pos x="71" y="3"/>
                  </a:cxn>
                  <a:cxn ang="0">
                    <a:pos x="55" y="0"/>
                  </a:cxn>
                  <a:cxn ang="0">
                    <a:pos x="51" y="0"/>
                  </a:cxn>
                  <a:cxn ang="0">
                    <a:pos x="34" y="3"/>
                  </a:cxn>
                  <a:cxn ang="0">
                    <a:pos x="30" y="4"/>
                  </a:cxn>
                  <a:cxn ang="0">
                    <a:pos x="17" y="13"/>
                  </a:cxn>
                  <a:cxn ang="0">
                    <a:pos x="14" y="15"/>
                  </a:cxn>
                  <a:cxn ang="0">
                    <a:pos x="5" y="28"/>
                  </a:cxn>
                  <a:cxn ang="0">
                    <a:pos x="4" y="32"/>
                  </a:cxn>
                  <a:cxn ang="0">
                    <a:pos x="0" y="48"/>
                  </a:cxn>
                  <a:cxn ang="0">
                    <a:pos x="0" y="51"/>
                  </a:cxn>
                  <a:cxn ang="0">
                    <a:pos x="4" y="67"/>
                  </a:cxn>
                  <a:cxn ang="0">
                    <a:pos x="5" y="69"/>
                  </a:cxn>
                  <a:cxn ang="0">
                    <a:pos x="14" y="82"/>
                  </a:cxn>
                  <a:cxn ang="0">
                    <a:pos x="17" y="84"/>
                  </a:cxn>
                  <a:cxn ang="0">
                    <a:pos x="30" y="93"/>
                  </a:cxn>
                  <a:cxn ang="0">
                    <a:pos x="34" y="94"/>
                  </a:cxn>
                  <a:cxn ang="0">
                    <a:pos x="51" y="98"/>
                  </a:cxn>
                  <a:cxn ang="0">
                    <a:pos x="55" y="98"/>
                  </a:cxn>
                  <a:cxn ang="0">
                    <a:pos x="71" y="94"/>
                  </a:cxn>
                </a:cxnLst>
                <a:rect l="0" t="0" r="r" b="b"/>
                <a:pathLst>
                  <a:path w="103" h="98">
                    <a:moveTo>
                      <a:pt x="71" y="94"/>
                    </a:moveTo>
                    <a:lnTo>
                      <a:pt x="76" y="84"/>
                    </a:lnTo>
                    <a:lnTo>
                      <a:pt x="66" y="79"/>
                    </a:lnTo>
                    <a:lnTo>
                      <a:pt x="52" y="81"/>
                    </a:lnTo>
                    <a:lnTo>
                      <a:pt x="38" y="79"/>
                    </a:lnTo>
                    <a:lnTo>
                      <a:pt x="27" y="72"/>
                    </a:lnTo>
                    <a:lnTo>
                      <a:pt x="20" y="61"/>
                    </a:lnTo>
                    <a:lnTo>
                      <a:pt x="18" y="49"/>
                    </a:lnTo>
                    <a:lnTo>
                      <a:pt x="20" y="36"/>
                    </a:lnTo>
                    <a:lnTo>
                      <a:pt x="27" y="25"/>
                    </a:lnTo>
                    <a:lnTo>
                      <a:pt x="38" y="18"/>
                    </a:lnTo>
                    <a:lnTo>
                      <a:pt x="52" y="16"/>
                    </a:lnTo>
                    <a:lnTo>
                      <a:pt x="65" y="18"/>
                    </a:lnTo>
                    <a:lnTo>
                      <a:pt x="76" y="25"/>
                    </a:lnTo>
                    <a:lnTo>
                      <a:pt x="83" y="36"/>
                    </a:lnTo>
                    <a:lnTo>
                      <a:pt x="86" y="49"/>
                    </a:lnTo>
                    <a:lnTo>
                      <a:pt x="83" y="61"/>
                    </a:lnTo>
                    <a:lnTo>
                      <a:pt x="76" y="72"/>
                    </a:lnTo>
                    <a:lnTo>
                      <a:pt x="65" y="79"/>
                    </a:lnTo>
                    <a:lnTo>
                      <a:pt x="52" y="81"/>
                    </a:lnTo>
                    <a:lnTo>
                      <a:pt x="36" y="79"/>
                    </a:lnTo>
                    <a:lnTo>
                      <a:pt x="26" y="86"/>
                    </a:lnTo>
                    <a:lnTo>
                      <a:pt x="34" y="94"/>
                    </a:lnTo>
                    <a:lnTo>
                      <a:pt x="51" y="98"/>
                    </a:lnTo>
                    <a:lnTo>
                      <a:pt x="55" y="98"/>
                    </a:lnTo>
                    <a:lnTo>
                      <a:pt x="71" y="94"/>
                    </a:lnTo>
                    <a:lnTo>
                      <a:pt x="73" y="93"/>
                    </a:lnTo>
                    <a:lnTo>
                      <a:pt x="87" y="84"/>
                    </a:lnTo>
                    <a:lnTo>
                      <a:pt x="89" y="82"/>
                    </a:lnTo>
                    <a:lnTo>
                      <a:pt x="98" y="69"/>
                    </a:lnTo>
                    <a:lnTo>
                      <a:pt x="99" y="67"/>
                    </a:lnTo>
                    <a:lnTo>
                      <a:pt x="103" y="51"/>
                    </a:lnTo>
                    <a:lnTo>
                      <a:pt x="103" y="48"/>
                    </a:lnTo>
                    <a:lnTo>
                      <a:pt x="99" y="32"/>
                    </a:lnTo>
                    <a:lnTo>
                      <a:pt x="98" y="28"/>
                    </a:lnTo>
                    <a:lnTo>
                      <a:pt x="89" y="15"/>
                    </a:lnTo>
                    <a:lnTo>
                      <a:pt x="87" y="13"/>
                    </a:lnTo>
                    <a:lnTo>
                      <a:pt x="73" y="4"/>
                    </a:lnTo>
                    <a:lnTo>
                      <a:pt x="71" y="3"/>
                    </a:lnTo>
                    <a:lnTo>
                      <a:pt x="55" y="0"/>
                    </a:lnTo>
                    <a:lnTo>
                      <a:pt x="51" y="0"/>
                    </a:lnTo>
                    <a:lnTo>
                      <a:pt x="34" y="3"/>
                    </a:lnTo>
                    <a:lnTo>
                      <a:pt x="30" y="4"/>
                    </a:lnTo>
                    <a:lnTo>
                      <a:pt x="17" y="13"/>
                    </a:lnTo>
                    <a:lnTo>
                      <a:pt x="14" y="15"/>
                    </a:lnTo>
                    <a:lnTo>
                      <a:pt x="5" y="28"/>
                    </a:lnTo>
                    <a:lnTo>
                      <a:pt x="4" y="32"/>
                    </a:lnTo>
                    <a:lnTo>
                      <a:pt x="0" y="48"/>
                    </a:lnTo>
                    <a:lnTo>
                      <a:pt x="0" y="51"/>
                    </a:lnTo>
                    <a:lnTo>
                      <a:pt x="4" y="67"/>
                    </a:lnTo>
                    <a:lnTo>
                      <a:pt x="5" y="69"/>
                    </a:lnTo>
                    <a:lnTo>
                      <a:pt x="14" y="82"/>
                    </a:lnTo>
                    <a:lnTo>
                      <a:pt x="17" y="84"/>
                    </a:lnTo>
                    <a:lnTo>
                      <a:pt x="30" y="93"/>
                    </a:lnTo>
                    <a:lnTo>
                      <a:pt x="34" y="94"/>
                    </a:lnTo>
                    <a:lnTo>
                      <a:pt x="51" y="98"/>
                    </a:lnTo>
                    <a:lnTo>
                      <a:pt x="55" y="98"/>
                    </a:lnTo>
                    <a:lnTo>
                      <a:pt x="71" y="9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64" name="Freeform 58">
                <a:extLst>
                  <a:ext uri="{FF2B5EF4-FFF2-40B4-BE49-F238E27FC236}">
                    <a16:creationId xmlns:a16="http://schemas.microsoft.com/office/drawing/2014/main" id="{B6555567-85FE-4668-B313-6D0FC8EB44CC}"/>
                  </a:ext>
                </a:extLst>
              </p:cNvPr>
              <p:cNvSpPr>
                <a:spLocks/>
              </p:cNvSpPr>
              <p:nvPr/>
            </p:nvSpPr>
            <p:spPr bwMode="auto">
              <a:xfrm>
                <a:off x="1488" y="2802"/>
                <a:ext cx="29" cy="28"/>
              </a:xfrm>
              <a:custGeom>
                <a:avLst/>
                <a:gdLst/>
                <a:ahLst/>
                <a:cxnLst>
                  <a:cxn ang="0">
                    <a:pos x="44" y="83"/>
                  </a:cxn>
                  <a:cxn ang="0">
                    <a:pos x="61" y="80"/>
                  </a:cxn>
                  <a:cxn ang="0">
                    <a:pos x="75" y="71"/>
                  </a:cxn>
                  <a:cxn ang="0">
                    <a:pos x="85" y="58"/>
                  </a:cxn>
                  <a:cxn ang="0">
                    <a:pos x="88" y="42"/>
                  </a:cxn>
                  <a:cxn ang="0">
                    <a:pos x="85" y="25"/>
                  </a:cxn>
                  <a:cxn ang="0">
                    <a:pos x="75" y="12"/>
                  </a:cxn>
                  <a:cxn ang="0">
                    <a:pos x="61" y="3"/>
                  </a:cxn>
                  <a:cxn ang="0">
                    <a:pos x="44" y="0"/>
                  </a:cxn>
                  <a:cxn ang="0">
                    <a:pos x="27" y="3"/>
                  </a:cxn>
                  <a:cxn ang="0">
                    <a:pos x="13" y="12"/>
                  </a:cxn>
                  <a:cxn ang="0">
                    <a:pos x="4" y="25"/>
                  </a:cxn>
                  <a:cxn ang="0">
                    <a:pos x="0" y="42"/>
                  </a:cxn>
                  <a:cxn ang="0">
                    <a:pos x="4" y="58"/>
                  </a:cxn>
                  <a:cxn ang="0">
                    <a:pos x="13" y="71"/>
                  </a:cxn>
                  <a:cxn ang="0">
                    <a:pos x="27" y="80"/>
                  </a:cxn>
                  <a:cxn ang="0">
                    <a:pos x="44" y="83"/>
                  </a:cxn>
                </a:cxnLst>
                <a:rect l="0" t="0" r="r" b="b"/>
                <a:pathLst>
                  <a:path w="88" h="83">
                    <a:moveTo>
                      <a:pt x="44" y="83"/>
                    </a:moveTo>
                    <a:lnTo>
                      <a:pt x="61" y="80"/>
                    </a:lnTo>
                    <a:lnTo>
                      <a:pt x="75" y="71"/>
                    </a:lnTo>
                    <a:lnTo>
                      <a:pt x="85" y="58"/>
                    </a:lnTo>
                    <a:lnTo>
                      <a:pt x="88" y="42"/>
                    </a:lnTo>
                    <a:lnTo>
                      <a:pt x="85" y="25"/>
                    </a:lnTo>
                    <a:lnTo>
                      <a:pt x="75" y="12"/>
                    </a:lnTo>
                    <a:lnTo>
                      <a:pt x="61" y="3"/>
                    </a:lnTo>
                    <a:lnTo>
                      <a:pt x="44" y="0"/>
                    </a:lnTo>
                    <a:lnTo>
                      <a:pt x="27" y="3"/>
                    </a:lnTo>
                    <a:lnTo>
                      <a:pt x="13" y="12"/>
                    </a:lnTo>
                    <a:lnTo>
                      <a:pt x="4" y="25"/>
                    </a:lnTo>
                    <a:lnTo>
                      <a:pt x="0" y="42"/>
                    </a:lnTo>
                    <a:lnTo>
                      <a:pt x="4" y="58"/>
                    </a:lnTo>
                    <a:lnTo>
                      <a:pt x="13" y="71"/>
                    </a:lnTo>
                    <a:lnTo>
                      <a:pt x="27" y="80"/>
                    </a:lnTo>
                    <a:lnTo>
                      <a:pt x="44"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65" name="Freeform 59">
                <a:extLst>
                  <a:ext uri="{FF2B5EF4-FFF2-40B4-BE49-F238E27FC236}">
                    <a16:creationId xmlns:a16="http://schemas.microsoft.com/office/drawing/2014/main" id="{23120E4D-E7E8-4CE2-B840-FFEFF78350BB}"/>
                  </a:ext>
                </a:extLst>
              </p:cNvPr>
              <p:cNvSpPr>
                <a:spLocks/>
              </p:cNvSpPr>
              <p:nvPr/>
            </p:nvSpPr>
            <p:spPr bwMode="auto">
              <a:xfrm>
                <a:off x="1485" y="2799"/>
                <a:ext cx="35" cy="33"/>
              </a:xfrm>
              <a:custGeom>
                <a:avLst/>
                <a:gdLst/>
                <a:ahLst/>
                <a:cxnLst>
                  <a:cxn ang="0">
                    <a:pos x="36" y="80"/>
                  </a:cxn>
                  <a:cxn ang="0">
                    <a:pos x="26" y="87"/>
                  </a:cxn>
                  <a:cxn ang="0">
                    <a:pos x="34" y="96"/>
                  </a:cxn>
                  <a:cxn ang="0">
                    <a:pos x="51" y="99"/>
                  </a:cxn>
                  <a:cxn ang="0">
                    <a:pos x="53" y="99"/>
                  </a:cxn>
                  <a:cxn ang="0">
                    <a:pos x="71" y="96"/>
                  </a:cxn>
                  <a:cxn ang="0">
                    <a:pos x="74" y="95"/>
                  </a:cxn>
                  <a:cxn ang="0">
                    <a:pos x="88" y="86"/>
                  </a:cxn>
                  <a:cxn ang="0">
                    <a:pos x="90" y="84"/>
                  </a:cxn>
                  <a:cxn ang="0">
                    <a:pos x="99" y="71"/>
                  </a:cxn>
                  <a:cxn ang="0">
                    <a:pos x="101" y="67"/>
                  </a:cxn>
                  <a:cxn ang="0">
                    <a:pos x="104" y="51"/>
                  </a:cxn>
                  <a:cxn ang="0">
                    <a:pos x="104" y="49"/>
                  </a:cxn>
                  <a:cxn ang="0">
                    <a:pos x="101" y="32"/>
                  </a:cxn>
                  <a:cxn ang="0">
                    <a:pos x="99" y="29"/>
                  </a:cxn>
                  <a:cxn ang="0">
                    <a:pos x="90" y="16"/>
                  </a:cxn>
                  <a:cxn ang="0">
                    <a:pos x="88" y="13"/>
                  </a:cxn>
                  <a:cxn ang="0">
                    <a:pos x="74" y="5"/>
                  </a:cxn>
                  <a:cxn ang="0">
                    <a:pos x="71" y="3"/>
                  </a:cxn>
                  <a:cxn ang="0">
                    <a:pos x="53" y="0"/>
                  </a:cxn>
                  <a:cxn ang="0">
                    <a:pos x="51" y="0"/>
                  </a:cxn>
                  <a:cxn ang="0">
                    <a:pos x="34" y="3"/>
                  </a:cxn>
                  <a:cxn ang="0">
                    <a:pos x="30" y="5"/>
                  </a:cxn>
                  <a:cxn ang="0">
                    <a:pos x="16" y="13"/>
                  </a:cxn>
                  <a:cxn ang="0">
                    <a:pos x="14" y="16"/>
                  </a:cxn>
                  <a:cxn ang="0">
                    <a:pos x="5" y="29"/>
                  </a:cxn>
                  <a:cxn ang="0">
                    <a:pos x="4" y="32"/>
                  </a:cxn>
                  <a:cxn ang="0">
                    <a:pos x="0" y="49"/>
                  </a:cxn>
                  <a:cxn ang="0">
                    <a:pos x="0" y="51"/>
                  </a:cxn>
                  <a:cxn ang="0">
                    <a:pos x="4" y="67"/>
                  </a:cxn>
                  <a:cxn ang="0">
                    <a:pos x="5" y="71"/>
                  </a:cxn>
                  <a:cxn ang="0">
                    <a:pos x="14" y="84"/>
                  </a:cxn>
                  <a:cxn ang="0">
                    <a:pos x="16" y="86"/>
                  </a:cxn>
                  <a:cxn ang="0">
                    <a:pos x="30" y="95"/>
                  </a:cxn>
                  <a:cxn ang="0">
                    <a:pos x="34" y="96"/>
                  </a:cxn>
                  <a:cxn ang="0">
                    <a:pos x="51" y="99"/>
                  </a:cxn>
                  <a:cxn ang="0">
                    <a:pos x="53" y="99"/>
                  </a:cxn>
                  <a:cxn ang="0">
                    <a:pos x="71" y="96"/>
                  </a:cxn>
                  <a:cxn ang="0">
                    <a:pos x="79" y="87"/>
                  </a:cxn>
                  <a:cxn ang="0">
                    <a:pos x="68" y="80"/>
                  </a:cxn>
                  <a:cxn ang="0">
                    <a:pos x="52" y="83"/>
                  </a:cxn>
                  <a:cxn ang="0">
                    <a:pos x="38" y="80"/>
                  </a:cxn>
                  <a:cxn ang="0">
                    <a:pos x="27" y="74"/>
                  </a:cxn>
                  <a:cxn ang="0">
                    <a:pos x="20" y="63"/>
                  </a:cxn>
                  <a:cxn ang="0">
                    <a:pos x="18" y="50"/>
                  </a:cxn>
                  <a:cxn ang="0">
                    <a:pos x="20" y="36"/>
                  </a:cxn>
                  <a:cxn ang="0">
                    <a:pos x="27" y="25"/>
                  </a:cxn>
                  <a:cxn ang="0">
                    <a:pos x="38" y="19"/>
                  </a:cxn>
                  <a:cxn ang="0">
                    <a:pos x="52" y="17"/>
                  </a:cxn>
                  <a:cxn ang="0">
                    <a:pos x="66" y="19"/>
                  </a:cxn>
                  <a:cxn ang="0">
                    <a:pos x="78" y="25"/>
                  </a:cxn>
                  <a:cxn ang="0">
                    <a:pos x="84" y="36"/>
                  </a:cxn>
                  <a:cxn ang="0">
                    <a:pos x="87" y="50"/>
                  </a:cxn>
                  <a:cxn ang="0">
                    <a:pos x="84" y="63"/>
                  </a:cxn>
                  <a:cxn ang="0">
                    <a:pos x="78" y="74"/>
                  </a:cxn>
                  <a:cxn ang="0">
                    <a:pos x="66" y="80"/>
                  </a:cxn>
                  <a:cxn ang="0">
                    <a:pos x="52" y="83"/>
                  </a:cxn>
                  <a:cxn ang="0">
                    <a:pos x="36" y="80"/>
                  </a:cxn>
                </a:cxnLst>
                <a:rect l="0" t="0" r="r" b="b"/>
                <a:pathLst>
                  <a:path w="104" h="99">
                    <a:moveTo>
                      <a:pt x="36" y="80"/>
                    </a:moveTo>
                    <a:lnTo>
                      <a:pt x="26" y="87"/>
                    </a:lnTo>
                    <a:lnTo>
                      <a:pt x="34" y="96"/>
                    </a:lnTo>
                    <a:lnTo>
                      <a:pt x="51" y="99"/>
                    </a:lnTo>
                    <a:lnTo>
                      <a:pt x="53" y="99"/>
                    </a:lnTo>
                    <a:lnTo>
                      <a:pt x="71" y="96"/>
                    </a:lnTo>
                    <a:lnTo>
                      <a:pt x="74" y="95"/>
                    </a:lnTo>
                    <a:lnTo>
                      <a:pt x="88" y="86"/>
                    </a:lnTo>
                    <a:lnTo>
                      <a:pt x="90" y="84"/>
                    </a:lnTo>
                    <a:lnTo>
                      <a:pt x="99" y="71"/>
                    </a:lnTo>
                    <a:lnTo>
                      <a:pt x="101" y="67"/>
                    </a:lnTo>
                    <a:lnTo>
                      <a:pt x="104" y="51"/>
                    </a:lnTo>
                    <a:lnTo>
                      <a:pt x="104" y="49"/>
                    </a:lnTo>
                    <a:lnTo>
                      <a:pt x="101" y="32"/>
                    </a:lnTo>
                    <a:lnTo>
                      <a:pt x="99" y="29"/>
                    </a:lnTo>
                    <a:lnTo>
                      <a:pt x="90" y="16"/>
                    </a:lnTo>
                    <a:lnTo>
                      <a:pt x="88" y="13"/>
                    </a:lnTo>
                    <a:lnTo>
                      <a:pt x="74" y="5"/>
                    </a:lnTo>
                    <a:lnTo>
                      <a:pt x="71" y="3"/>
                    </a:lnTo>
                    <a:lnTo>
                      <a:pt x="53" y="0"/>
                    </a:lnTo>
                    <a:lnTo>
                      <a:pt x="51" y="0"/>
                    </a:lnTo>
                    <a:lnTo>
                      <a:pt x="34" y="3"/>
                    </a:lnTo>
                    <a:lnTo>
                      <a:pt x="30" y="5"/>
                    </a:lnTo>
                    <a:lnTo>
                      <a:pt x="16" y="13"/>
                    </a:lnTo>
                    <a:lnTo>
                      <a:pt x="14" y="16"/>
                    </a:lnTo>
                    <a:lnTo>
                      <a:pt x="5" y="29"/>
                    </a:lnTo>
                    <a:lnTo>
                      <a:pt x="4" y="32"/>
                    </a:lnTo>
                    <a:lnTo>
                      <a:pt x="0" y="49"/>
                    </a:lnTo>
                    <a:lnTo>
                      <a:pt x="0" y="51"/>
                    </a:lnTo>
                    <a:lnTo>
                      <a:pt x="4" y="67"/>
                    </a:lnTo>
                    <a:lnTo>
                      <a:pt x="5" y="71"/>
                    </a:lnTo>
                    <a:lnTo>
                      <a:pt x="14" y="84"/>
                    </a:lnTo>
                    <a:lnTo>
                      <a:pt x="16" y="86"/>
                    </a:lnTo>
                    <a:lnTo>
                      <a:pt x="30" y="95"/>
                    </a:lnTo>
                    <a:lnTo>
                      <a:pt x="34" y="96"/>
                    </a:lnTo>
                    <a:lnTo>
                      <a:pt x="51" y="99"/>
                    </a:lnTo>
                    <a:lnTo>
                      <a:pt x="53" y="99"/>
                    </a:lnTo>
                    <a:lnTo>
                      <a:pt x="71" y="96"/>
                    </a:lnTo>
                    <a:lnTo>
                      <a:pt x="79" y="87"/>
                    </a:lnTo>
                    <a:lnTo>
                      <a:pt x="68" y="80"/>
                    </a:lnTo>
                    <a:lnTo>
                      <a:pt x="52" y="83"/>
                    </a:lnTo>
                    <a:lnTo>
                      <a:pt x="38" y="80"/>
                    </a:lnTo>
                    <a:lnTo>
                      <a:pt x="27" y="74"/>
                    </a:lnTo>
                    <a:lnTo>
                      <a:pt x="20" y="63"/>
                    </a:lnTo>
                    <a:lnTo>
                      <a:pt x="18" y="50"/>
                    </a:lnTo>
                    <a:lnTo>
                      <a:pt x="20" y="36"/>
                    </a:lnTo>
                    <a:lnTo>
                      <a:pt x="27" y="25"/>
                    </a:lnTo>
                    <a:lnTo>
                      <a:pt x="38" y="19"/>
                    </a:lnTo>
                    <a:lnTo>
                      <a:pt x="52" y="17"/>
                    </a:lnTo>
                    <a:lnTo>
                      <a:pt x="66" y="19"/>
                    </a:lnTo>
                    <a:lnTo>
                      <a:pt x="78" y="25"/>
                    </a:lnTo>
                    <a:lnTo>
                      <a:pt x="84" y="36"/>
                    </a:lnTo>
                    <a:lnTo>
                      <a:pt x="87" y="50"/>
                    </a:lnTo>
                    <a:lnTo>
                      <a:pt x="84" y="63"/>
                    </a:lnTo>
                    <a:lnTo>
                      <a:pt x="78" y="74"/>
                    </a:lnTo>
                    <a:lnTo>
                      <a:pt x="66" y="80"/>
                    </a:lnTo>
                    <a:lnTo>
                      <a:pt x="52" y="83"/>
                    </a:lnTo>
                    <a:lnTo>
                      <a:pt x="36" y="8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66" name="Freeform 60">
                <a:extLst>
                  <a:ext uri="{FF2B5EF4-FFF2-40B4-BE49-F238E27FC236}">
                    <a16:creationId xmlns:a16="http://schemas.microsoft.com/office/drawing/2014/main" id="{C8B6C7BF-5FA4-4EDD-B627-E853A3C11D96}"/>
                  </a:ext>
                </a:extLst>
              </p:cNvPr>
              <p:cNvSpPr>
                <a:spLocks/>
              </p:cNvSpPr>
              <p:nvPr/>
            </p:nvSpPr>
            <p:spPr bwMode="auto">
              <a:xfrm>
                <a:off x="1576" y="2802"/>
                <a:ext cx="29" cy="28"/>
              </a:xfrm>
              <a:custGeom>
                <a:avLst/>
                <a:gdLst/>
                <a:ahLst/>
                <a:cxnLst>
                  <a:cxn ang="0">
                    <a:pos x="44" y="83"/>
                  </a:cxn>
                  <a:cxn ang="0">
                    <a:pos x="27" y="80"/>
                  </a:cxn>
                  <a:cxn ang="0">
                    <a:pos x="13" y="71"/>
                  </a:cxn>
                  <a:cxn ang="0">
                    <a:pos x="4" y="58"/>
                  </a:cxn>
                  <a:cxn ang="0">
                    <a:pos x="0" y="42"/>
                  </a:cxn>
                  <a:cxn ang="0">
                    <a:pos x="4" y="25"/>
                  </a:cxn>
                  <a:cxn ang="0">
                    <a:pos x="13" y="12"/>
                  </a:cxn>
                  <a:cxn ang="0">
                    <a:pos x="27" y="3"/>
                  </a:cxn>
                  <a:cxn ang="0">
                    <a:pos x="44" y="0"/>
                  </a:cxn>
                  <a:cxn ang="0">
                    <a:pos x="60" y="3"/>
                  </a:cxn>
                  <a:cxn ang="0">
                    <a:pos x="74" y="12"/>
                  </a:cxn>
                  <a:cxn ang="0">
                    <a:pos x="83" y="25"/>
                  </a:cxn>
                  <a:cxn ang="0">
                    <a:pos x="87" y="42"/>
                  </a:cxn>
                  <a:cxn ang="0">
                    <a:pos x="83" y="58"/>
                  </a:cxn>
                  <a:cxn ang="0">
                    <a:pos x="74" y="71"/>
                  </a:cxn>
                  <a:cxn ang="0">
                    <a:pos x="60" y="80"/>
                  </a:cxn>
                  <a:cxn ang="0">
                    <a:pos x="44" y="83"/>
                  </a:cxn>
                </a:cxnLst>
                <a:rect l="0" t="0" r="r" b="b"/>
                <a:pathLst>
                  <a:path w="87" h="83">
                    <a:moveTo>
                      <a:pt x="44" y="83"/>
                    </a:moveTo>
                    <a:lnTo>
                      <a:pt x="27" y="80"/>
                    </a:lnTo>
                    <a:lnTo>
                      <a:pt x="13" y="71"/>
                    </a:lnTo>
                    <a:lnTo>
                      <a:pt x="4" y="58"/>
                    </a:lnTo>
                    <a:lnTo>
                      <a:pt x="0" y="42"/>
                    </a:lnTo>
                    <a:lnTo>
                      <a:pt x="4" y="25"/>
                    </a:lnTo>
                    <a:lnTo>
                      <a:pt x="13" y="12"/>
                    </a:lnTo>
                    <a:lnTo>
                      <a:pt x="27" y="3"/>
                    </a:lnTo>
                    <a:lnTo>
                      <a:pt x="44" y="0"/>
                    </a:lnTo>
                    <a:lnTo>
                      <a:pt x="60" y="3"/>
                    </a:lnTo>
                    <a:lnTo>
                      <a:pt x="74" y="12"/>
                    </a:lnTo>
                    <a:lnTo>
                      <a:pt x="83" y="25"/>
                    </a:lnTo>
                    <a:lnTo>
                      <a:pt x="87" y="42"/>
                    </a:lnTo>
                    <a:lnTo>
                      <a:pt x="83" y="58"/>
                    </a:lnTo>
                    <a:lnTo>
                      <a:pt x="74" y="71"/>
                    </a:lnTo>
                    <a:lnTo>
                      <a:pt x="60" y="80"/>
                    </a:lnTo>
                    <a:lnTo>
                      <a:pt x="44"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67" name="Freeform 61">
                <a:extLst>
                  <a:ext uri="{FF2B5EF4-FFF2-40B4-BE49-F238E27FC236}">
                    <a16:creationId xmlns:a16="http://schemas.microsoft.com/office/drawing/2014/main" id="{221BCD79-0B0F-4A5A-A0E3-1E4B2DAEBEA6}"/>
                  </a:ext>
                </a:extLst>
              </p:cNvPr>
              <p:cNvSpPr>
                <a:spLocks/>
              </p:cNvSpPr>
              <p:nvPr/>
            </p:nvSpPr>
            <p:spPr bwMode="auto">
              <a:xfrm>
                <a:off x="1574" y="2799"/>
                <a:ext cx="34" cy="33"/>
              </a:xfrm>
              <a:custGeom>
                <a:avLst/>
                <a:gdLst/>
                <a:ahLst/>
                <a:cxnLst>
                  <a:cxn ang="0">
                    <a:pos x="71" y="96"/>
                  </a:cxn>
                  <a:cxn ang="0">
                    <a:pos x="76" y="86"/>
                  </a:cxn>
                  <a:cxn ang="0">
                    <a:pos x="66" y="80"/>
                  </a:cxn>
                  <a:cxn ang="0">
                    <a:pos x="52" y="83"/>
                  </a:cxn>
                  <a:cxn ang="0">
                    <a:pos x="38" y="80"/>
                  </a:cxn>
                  <a:cxn ang="0">
                    <a:pos x="27" y="74"/>
                  </a:cxn>
                  <a:cxn ang="0">
                    <a:pos x="20" y="63"/>
                  </a:cxn>
                  <a:cxn ang="0">
                    <a:pos x="18" y="50"/>
                  </a:cxn>
                  <a:cxn ang="0">
                    <a:pos x="20" y="36"/>
                  </a:cxn>
                  <a:cxn ang="0">
                    <a:pos x="27" y="25"/>
                  </a:cxn>
                  <a:cxn ang="0">
                    <a:pos x="38" y="19"/>
                  </a:cxn>
                  <a:cxn ang="0">
                    <a:pos x="52" y="17"/>
                  </a:cxn>
                  <a:cxn ang="0">
                    <a:pos x="65" y="19"/>
                  </a:cxn>
                  <a:cxn ang="0">
                    <a:pos x="76" y="25"/>
                  </a:cxn>
                  <a:cxn ang="0">
                    <a:pos x="83" y="36"/>
                  </a:cxn>
                  <a:cxn ang="0">
                    <a:pos x="86" y="50"/>
                  </a:cxn>
                  <a:cxn ang="0">
                    <a:pos x="83" y="63"/>
                  </a:cxn>
                  <a:cxn ang="0">
                    <a:pos x="76" y="74"/>
                  </a:cxn>
                  <a:cxn ang="0">
                    <a:pos x="65" y="80"/>
                  </a:cxn>
                  <a:cxn ang="0">
                    <a:pos x="52" y="83"/>
                  </a:cxn>
                  <a:cxn ang="0">
                    <a:pos x="36" y="80"/>
                  </a:cxn>
                  <a:cxn ang="0">
                    <a:pos x="26" y="87"/>
                  </a:cxn>
                  <a:cxn ang="0">
                    <a:pos x="34" y="96"/>
                  </a:cxn>
                  <a:cxn ang="0">
                    <a:pos x="51" y="99"/>
                  </a:cxn>
                  <a:cxn ang="0">
                    <a:pos x="55" y="99"/>
                  </a:cxn>
                  <a:cxn ang="0">
                    <a:pos x="71" y="96"/>
                  </a:cxn>
                  <a:cxn ang="0">
                    <a:pos x="73" y="95"/>
                  </a:cxn>
                  <a:cxn ang="0">
                    <a:pos x="87" y="86"/>
                  </a:cxn>
                  <a:cxn ang="0">
                    <a:pos x="89" y="84"/>
                  </a:cxn>
                  <a:cxn ang="0">
                    <a:pos x="98" y="71"/>
                  </a:cxn>
                  <a:cxn ang="0">
                    <a:pos x="99" y="67"/>
                  </a:cxn>
                  <a:cxn ang="0">
                    <a:pos x="103" y="51"/>
                  </a:cxn>
                  <a:cxn ang="0">
                    <a:pos x="103" y="49"/>
                  </a:cxn>
                  <a:cxn ang="0">
                    <a:pos x="99" y="32"/>
                  </a:cxn>
                  <a:cxn ang="0">
                    <a:pos x="98" y="29"/>
                  </a:cxn>
                  <a:cxn ang="0">
                    <a:pos x="89" y="16"/>
                  </a:cxn>
                  <a:cxn ang="0">
                    <a:pos x="87" y="13"/>
                  </a:cxn>
                  <a:cxn ang="0">
                    <a:pos x="73" y="5"/>
                  </a:cxn>
                  <a:cxn ang="0">
                    <a:pos x="71" y="3"/>
                  </a:cxn>
                  <a:cxn ang="0">
                    <a:pos x="55" y="0"/>
                  </a:cxn>
                  <a:cxn ang="0">
                    <a:pos x="51" y="0"/>
                  </a:cxn>
                  <a:cxn ang="0">
                    <a:pos x="34" y="3"/>
                  </a:cxn>
                  <a:cxn ang="0">
                    <a:pos x="30" y="5"/>
                  </a:cxn>
                  <a:cxn ang="0">
                    <a:pos x="17" y="13"/>
                  </a:cxn>
                  <a:cxn ang="0">
                    <a:pos x="14" y="16"/>
                  </a:cxn>
                  <a:cxn ang="0">
                    <a:pos x="5" y="29"/>
                  </a:cxn>
                  <a:cxn ang="0">
                    <a:pos x="4" y="32"/>
                  </a:cxn>
                  <a:cxn ang="0">
                    <a:pos x="0" y="49"/>
                  </a:cxn>
                  <a:cxn ang="0">
                    <a:pos x="0" y="51"/>
                  </a:cxn>
                  <a:cxn ang="0">
                    <a:pos x="4" y="67"/>
                  </a:cxn>
                  <a:cxn ang="0">
                    <a:pos x="5" y="71"/>
                  </a:cxn>
                  <a:cxn ang="0">
                    <a:pos x="14" y="84"/>
                  </a:cxn>
                  <a:cxn ang="0">
                    <a:pos x="17" y="86"/>
                  </a:cxn>
                  <a:cxn ang="0">
                    <a:pos x="30" y="95"/>
                  </a:cxn>
                  <a:cxn ang="0">
                    <a:pos x="34" y="96"/>
                  </a:cxn>
                  <a:cxn ang="0">
                    <a:pos x="51" y="99"/>
                  </a:cxn>
                  <a:cxn ang="0">
                    <a:pos x="55" y="99"/>
                  </a:cxn>
                  <a:cxn ang="0">
                    <a:pos x="71" y="96"/>
                  </a:cxn>
                </a:cxnLst>
                <a:rect l="0" t="0" r="r" b="b"/>
                <a:pathLst>
                  <a:path w="103" h="99">
                    <a:moveTo>
                      <a:pt x="71" y="96"/>
                    </a:moveTo>
                    <a:lnTo>
                      <a:pt x="76" y="86"/>
                    </a:lnTo>
                    <a:lnTo>
                      <a:pt x="66" y="80"/>
                    </a:lnTo>
                    <a:lnTo>
                      <a:pt x="52" y="83"/>
                    </a:lnTo>
                    <a:lnTo>
                      <a:pt x="38" y="80"/>
                    </a:lnTo>
                    <a:lnTo>
                      <a:pt x="27" y="74"/>
                    </a:lnTo>
                    <a:lnTo>
                      <a:pt x="20" y="63"/>
                    </a:lnTo>
                    <a:lnTo>
                      <a:pt x="18" y="50"/>
                    </a:lnTo>
                    <a:lnTo>
                      <a:pt x="20" y="36"/>
                    </a:lnTo>
                    <a:lnTo>
                      <a:pt x="27" y="25"/>
                    </a:lnTo>
                    <a:lnTo>
                      <a:pt x="38" y="19"/>
                    </a:lnTo>
                    <a:lnTo>
                      <a:pt x="52" y="17"/>
                    </a:lnTo>
                    <a:lnTo>
                      <a:pt x="65" y="19"/>
                    </a:lnTo>
                    <a:lnTo>
                      <a:pt x="76" y="25"/>
                    </a:lnTo>
                    <a:lnTo>
                      <a:pt x="83" y="36"/>
                    </a:lnTo>
                    <a:lnTo>
                      <a:pt x="86" y="50"/>
                    </a:lnTo>
                    <a:lnTo>
                      <a:pt x="83" y="63"/>
                    </a:lnTo>
                    <a:lnTo>
                      <a:pt x="76" y="74"/>
                    </a:lnTo>
                    <a:lnTo>
                      <a:pt x="65" y="80"/>
                    </a:lnTo>
                    <a:lnTo>
                      <a:pt x="52" y="83"/>
                    </a:lnTo>
                    <a:lnTo>
                      <a:pt x="36" y="80"/>
                    </a:lnTo>
                    <a:lnTo>
                      <a:pt x="26" y="87"/>
                    </a:lnTo>
                    <a:lnTo>
                      <a:pt x="34" y="96"/>
                    </a:lnTo>
                    <a:lnTo>
                      <a:pt x="51" y="99"/>
                    </a:lnTo>
                    <a:lnTo>
                      <a:pt x="55" y="99"/>
                    </a:lnTo>
                    <a:lnTo>
                      <a:pt x="71" y="96"/>
                    </a:lnTo>
                    <a:lnTo>
                      <a:pt x="73" y="95"/>
                    </a:lnTo>
                    <a:lnTo>
                      <a:pt x="87" y="86"/>
                    </a:lnTo>
                    <a:lnTo>
                      <a:pt x="89" y="84"/>
                    </a:lnTo>
                    <a:lnTo>
                      <a:pt x="98" y="71"/>
                    </a:lnTo>
                    <a:lnTo>
                      <a:pt x="99" y="67"/>
                    </a:lnTo>
                    <a:lnTo>
                      <a:pt x="103" y="51"/>
                    </a:lnTo>
                    <a:lnTo>
                      <a:pt x="103" y="49"/>
                    </a:lnTo>
                    <a:lnTo>
                      <a:pt x="99" y="32"/>
                    </a:lnTo>
                    <a:lnTo>
                      <a:pt x="98" y="29"/>
                    </a:lnTo>
                    <a:lnTo>
                      <a:pt x="89" y="16"/>
                    </a:lnTo>
                    <a:lnTo>
                      <a:pt x="87" y="13"/>
                    </a:lnTo>
                    <a:lnTo>
                      <a:pt x="73" y="5"/>
                    </a:lnTo>
                    <a:lnTo>
                      <a:pt x="71" y="3"/>
                    </a:lnTo>
                    <a:lnTo>
                      <a:pt x="55" y="0"/>
                    </a:lnTo>
                    <a:lnTo>
                      <a:pt x="51" y="0"/>
                    </a:lnTo>
                    <a:lnTo>
                      <a:pt x="34" y="3"/>
                    </a:lnTo>
                    <a:lnTo>
                      <a:pt x="30" y="5"/>
                    </a:lnTo>
                    <a:lnTo>
                      <a:pt x="17" y="13"/>
                    </a:lnTo>
                    <a:lnTo>
                      <a:pt x="14" y="16"/>
                    </a:lnTo>
                    <a:lnTo>
                      <a:pt x="5" y="29"/>
                    </a:lnTo>
                    <a:lnTo>
                      <a:pt x="4" y="32"/>
                    </a:lnTo>
                    <a:lnTo>
                      <a:pt x="0" y="49"/>
                    </a:lnTo>
                    <a:lnTo>
                      <a:pt x="0" y="51"/>
                    </a:lnTo>
                    <a:lnTo>
                      <a:pt x="4" y="67"/>
                    </a:lnTo>
                    <a:lnTo>
                      <a:pt x="5" y="71"/>
                    </a:lnTo>
                    <a:lnTo>
                      <a:pt x="14" y="84"/>
                    </a:lnTo>
                    <a:lnTo>
                      <a:pt x="17" y="86"/>
                    </a:lnTo>
                    <a:lnTo>
                      <a:pt x="30" y="95"/>
                    </a:lnTo>
                    <a:lnTo>
                      <a:pt x="34" y="96"/>
                    </a:lnTo>
                    <a:lnTo>
                      <a:pt x="51" y="99"/>
                    </a:lnTo>
                    <a:lnTo>
                      <a:pt x="55" y="99"/>
                    </a:lnTo>
                    <a:lnTo>
                      <a:pt x="71"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68" name="Freeform 62">
                <a:extLst>
                  <a:ext uri="{FF2B5EF4-FFF2-40B4-BE49-F238E27FC236}">
                    <a16:creationId xmlns:a16="http://schemas.microsoft.com/office/drawing/2014/main" id="{A98E4364-F22C-49C2-99DB-9F4848D8808C}"/>
                  </a:ext>
                </a:extLst>
              </p:cNvPr>
              <p:cNvSpPr>
                <a:spLocks/>
              </p:cNvSpPr>
              <p:nvPr/>
            </p:nvSpPr>
            <p:spPr bwMode="auto">
              <a:xfrm>
                <a:off x="1548" y="2098"/>
                <a:ext cx="23" cy="74"/>
              </a:xfrm>
              <a:custGeom>
                <a:avLst/>
                <a:gdLst/>
                <a:ahLst/>
                <a:cxnLst>
                  <a:cxn ang="0">
                    <a:pos x="55" y="10"/>
                  </a:cxn>
                  <a:cxn ang="0">
                    <a:pos x="49" y="0"/>
                  </a:cxn>
                  <a:cxn ang="0">
                    <a:pos x="39" y="8"/>
                  </a:cxn>
                  <a:cxn ang="0">
                    <a:pos x="34" y="36"/>
                  </a:cxn>
                  <a:cxn ang="0">
                    <a:pos x="23" y="64"/>
                  </a:cxn>
                  <a:cxn ang="0">
                    <a:pos x="0" y="112"/>
                  </a:cxn>
                  <a:cxn ang="0">
                    <a:pos x="0" y="119"/>
                  </a:cxn>
                  <a:cxn ang="0">
                    <a:pos x="35" y="178"/>
                  </a:cxn>
                  <a:cxn ang="0">
                    <a:pos x="53" y="217"/>
                  </a:cxn>
                  <a:cxn ang="0">
                    <a:pos x="65" y="222"/>
                  </a:cxn>
                  <a:cxn ang="0">
                    <a:pos x="69" y="211"/>
                  </a:cxn>
                  <a:cxn ang="0">
                    <a:pos x="51" y="171"/>
                  </a:cxn>
                  <a:cxn ang="0">
                    <a:pos x="51" y="170"/>
                  </a:cxn>
                  <a:cxn ang="0">
                    <a:pos x="19" y="115"/>
                  </a:cxn>
                  <a:cxn ang="0">
                    <a:pos x="39" y="71"/>
                  </a:cxn>
                  <a:cxn ang="0">
                    <a:pos x="39" y="70"/>
                  </a:cxn>
                  <a:cxn ang="0">
                    <a:pos x="50" y="40"/>
                  </a:cxn>
                  <a:cxn ang="0">
                    <a:pos x="50" y="39"/>
                  </a:cxn>
                  <a:cxn ang="0">
                    <a:pos x="55" y="10"/>
                  </a:cxn>
                </a:cxnLst>
                <a:rect l="0" t="0" r="r" b="b"/>
                <a:pathLst>
                  <a:path w="69" h="222">
                    <a:moveTo>
                      <a:pt x="55" y="10"/>
                    </a:moveTo>
                    <a:lnTo>
                      <a:pt x="49" y="0"/>
                    </a:lnTo>
                    <a:lnTo>
                      <a:pt x="39" y="8"/>
                    </a:lnTo>
                    <a:lnTo>
                      <a:pt x="34" y="36"/>
                    </a:lnTo>
                    <a:lnTo>
                      <a:pt x="23" y="64"/>
                    </a:lnTo>
                    <a:lnTo>
                      <a:pt x="0" y="112"/>
                    </a:lnTo>
                    <a:lnTo>
                      <a:pt x="0" y="119"/>
                    </a:lnTo>
                    <a:lnTo>
                      <a:pt x="35" y="178"/>
                    </a:lnTo>
                    <a:lnTo>
                      <a:pt x="53" y="217"/>
                    </a:lnTo>
                    <a:lnTo>
                      <a:pt x="65" y="222"/>
                    </a:lnTo>
                    <a:lnTo>
                      <a:pt x="69" y="211"/>
                    </a:lnTo>
                    <a:lnTo>
                      <a:pt x="51" y="171"/>
                    </a:lnTo>
                    <a:lnTo>
                      <a:pt x="51" y="170"/>
                    </a:lnTo>
                    <a:lnTo>
                      <a:pt x="19" y="115"/>
                    </a:lnTo>
                    <a:lnTo>
                      <a:pt x="39" y="71"/>
                    </a:lnTo>
                    <a:lnTo>
                      <a:pt x="39" y="70"/>
                    </a:lnTo>
                    <a:lnTo>
                      <a:pt x="50" y="40"/>
                    </a:lnTo>
                    <a:lnTo>
                      <a:pt x="50" y="39"/>
                    </a:lnTo>
                    <a:lnTo>
                      <a:pt x="55"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69" name="Freeform 63">
                <a:extLst>
                  <a:ext uri="{FF2B5EF4-FFF2-40B4-BE49-F238E27FC236}">
                    <a16:creationId xmlns:a16="http://schemas.microsoft.com/office/drawing/2014/main" id="{8D61F4D9-A4FD-417E-81DF-0426E2F0E610}"/>
                  </a:ext>
                </a:extLst>
              </p:cNvPr>
              <p:cNvSpPr>
                <a:spLocks/>
              </p:cNvSpPr>
              <p:nvPr/>
            </p:nvSpPr>
            <p:spPr bwMode="auto">
              <a:xfrm>
                <a:off x="1498" y="2098"/>
                <a:ext cx="23" cy="73"/>
              </a:xfrm>
              <a:custGeom>
                <a:avLst/>
                <a:gdLst/>
                <a:ahLst/>
                <a:cxnLst>
                  <a:cxn ang="0">
                    <a:pos x="30" y="8"/>
                  </a:cxn>
                  <a:cxn ang="0">
                    <a:pos x="21" y="0"/>
                  </a:cxn>
                  <a:cxn ang="0">
                    <a:pos x="14" y="10"/>
                  </a:cxn>
                  <a:cxn ang="0">
                    <a:pos x="20" y="39"/>
                  </a:cxn>
                  <a:cxn ang="0">
                    <a:pos x="20" y="40"/>
                  </a:cxn>
                  <a:cxn ang="0">
                    <a:pos x="30" y="70"/>
                  </a:cxn>
                  <a:cxn ang="0">
                    <a:pos x="30" y="71"/>
                  </a:cxn>
                  <a:cxn ang="0">
                    <a:pos x="51" y="115"/>
                  </a:cxn>
                  <a:cxn ang="0">
                    <a:pos x="19" y="169"/>
                  </a:cxn>
                  <a:cxn ang="0">
                    <a:pos x="19" y="170"/>
                  </a:cxn>
                  <a:cxn ang="0">
                    <a:pos x="0" y="208"/>
                  </a:cxn>
                  <a:cxn ang="0">
                    <a:pos x="5" y="219"/>
                  </a:cxn>
                  <a:cxn ang="0">
                    <a:pos x="16" y="215"/>
                  </a:cxn>
                  <a:cxn ang="0">
                    <a:pos x="35" y="176"/>
                  </a:cxn>
                  <a:cxn ang="0">
                    <a:pos x="70" y="119"/>
                  </a:cxn>
                  <a:cxn ang="0">
                    <a:pos x="70" y="112"/>
                  </a:cxn>
                  <a:cxn ang="0">
                    <a:pos x="46" y="64"/>
                  </a:cxn>
                  <a:cxn ang="0">
                    <a:pos x="36" y="36"/>
                  </a:cxn>
                  <a:cxn ang="0">
                    <a:pos x="30" y="8"/>
                  </a:cxn>
                </a:cxnLst>
                <a:rect l="0" t="0" r="r" b="b"/>
                <a:pathLst>
                  <a:path w="70" h="219">
                    <a:moveTo>
                      <a:pt x="30" y="8"/>
                    </a:moveTo>
                    <a:lnTo>
                      <a:pt x="21" y="0"/>
                    </a:lnTo>
                    <a:lnTo>
                      <a:pt x="14" y="10"/>
                    </a:lnTo>
                    <a:lnTo>
                      <a:pt x="20" y="39"/>
                    </a:lnTo>
                    <a:lnTo>
                      <a:pt x="20" y="40"/>
                    </a:lnTo>
                    <a:lnTo>
                      <a:pt x="30" y="70"/>
                    </a:lnTo>
                    <a:lnTo>
                      <a:pt x="30" y="71"/>
                    </a:lnTo>
                    <a:lnTo>
                      <a:pt x="51" y="115"/>
                    </a:lnTo>
                    <a:lnTo>
                      <a:pt x="19" y="169"/>
                    </a:lnTo>
                    <a:lnTo>
                      <a:pt x="19" y="170"/>
                    </a:lnTo>
                    <a:lnTo>
                      <a:pt x="0" y="208"/>
                    </a:lnTo>
                    <a:lnTo>
                      <a:pt x="5" y="219"/>
                    </a:lnTo>
                    <a:lnTo>
                      <a:pt x="16" y="215"/>
                    </a:lnTo>
                    <a:lnTo>
                      <a:pt x="35" y="176"/>
                    </a:lnTo>
                    <a:lnTo>
                      <a:pt x="70" y="119"/>
                    </a:lnTo>
                    <a:lnTo>
                      <a:pt x="70" y="112"/>
                    </a:lnTo>
                    <a:lnTo>
                      <a:pt x="46" y="64"/>
                    </a:lnTo>
                    <a:lnTo>
                      <a:pt x="36" y="36"/>
                    </a:lnTo>
                    <a:lnTo>
                      <a:pt x="30" y="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70" name="Freeform 64">
                <a:extLst>
                  <a:ext uri="{FF2B5EF4-FFF2-40B4-BE49-F238E27FC236}">
                    <a16:creationId xmlns:a16="http://schemas.microsoft.com/office/drawing/2014/main" id="{5C3EE888-0683-4D26-A959-E48FA76C0B6C}"/>
                  </a:ext>
                </a:extLst>
              </p:cNvPr>
              <p:cNvSpPr>
                <a:spLocks/>
              </p:cNvSpPr>
              <p:nvPr/>
            </p:nvSpPr>
            <p:spPr bwMode="auto">
              <a:xfrm>
                <a:off x="1516" y="2133"/>
                <a:ext cx="37" cy="8"/>
              </a:xfrm>
              <a:custGeom>
                <a:avLst/>
                <a:gdLst/>
                <a:ahLst/>
                <a:cxnLst>
                  <a:cxn ang="0">
                    <a:pos x="11" y="0"/>
                  </a:cxn>
                  <a:cxn ang="0">
                    <a:pos x="0" y="6"/>
                  </a:cxn>
                  <a:cxn ang="0">
                    <a:pos x="6" y="16"/>
                  </a:cxn>
                  <a:cxn ang="0">
                    <a:pos x="31" y="21"/>
                  </a:cxn>
                  <a:cxn ang="0">
                    <a:pos x="34" y="22"/>
                  </a:cxn>
                  <a:cxn ang="0">
                    <a:pos x="61" y="23"/>
                  </a:cxn>
                  <a:cxn ang="0">
                    <a:pos x="61" y="23"/>
                  </a:cxn>
                  <a:cxn ang="0">
                    <a:pos x="87" y="22"/>
                  </a:cxn>
                  <a:cxn ang="0">
                    <a:pos x="89" y="21"/>
                  </a:cxn>
                  <a:cxn ang="0">
                    <a:pos x="108" y="16"/>
                  </a:cxn>
                  <a:cxn ang="0">
                    <a:pos x="113" y="6"/>
                  </a:cxn>
                  <a:cxn ang="0">
                    <a:pos x="103" y="0"/>
                  </a:cxn>
                  <a:cxn ang="0">
                    <a:pos x="86" y="5"/>
                  </a:cxn>
                  <a:cxn ang="0">
                    <a:pos x="61" y="6"/>
                  </a:cxn>
                  <a:cxn ang="0">
                    <a:pos x="35" y="5"/>
                  </a:cxn>
                  <a:cxn ang="0">
                    <a:pos x="11" y="0"/>
                  </a:cxn>
                </a:cxnLst>
                <a:rect l="0" t="0" r="r" b="b"/>
                <a:pathLst>
                  <a:path w="113" h="23">
                    <a:moveTo>
                      <a:pt x="11" y="0"/>
                    </a:moveTo>
                    <a:lnTo>
                      <a:pt x="0" y="6"/>
                    </a:lnTo>
                    <a:lnTo>
                      <a:pt x="6" y="16"/>
                    </a:lnTo>
                    <a:lnTo>
                      <a:pt x="31" y="21"/>
                    </a:lnTo>
                    <a:lnTo>
                      <a:pt x="34" y="22"/>
                    </a:lnTo>
                    <a:lnTo>
                      <a:pt x="61" y="23"/>
                    </a:lnTo>
                    <a:lnTo>
                      <a:pt x="61" y="23"/>
                    </a:lnTo>
                    <a:lnTo>
                      <a:pt x="87" y="22"/>
                    </a:lnTo>
                    <a:lnTo>
                      <a:pt x="89" y="21"/>
                    </a:lnTo>
                    <a:lnTo>
                      <a:pt x="108" y="16"/>
                    </a:lnTo>
                    <a:lnTo>
                      <a:pt x="113" y="6"/>
                    </a:lnTo>
                    <a:lnTo>
                      <a:pt x="103" y="0"/>
                    </a:lnTo>
                    <a:lnTo>
                      <a:pt x="86" y="5"/>
                    </a:lnTo>
                    <a:lnTo>
                      <a:pt x="61" y="6"/>
                    </a:lnTo>
                    <a:lnTo>
                      <a:pt x="35" y="5"/>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71" name="Freeform 65">
                <a:extLst>
                  <a:ext uri="{FF2B5EF4-FFF2-40B4-BE49-F238E27FC236}">
                    <a16:creationId xmlns:a16="http://schemas.microsoft.com/office/drawing/2014/main" id="{01248346-3BE0-42E7-83A5-CE6BE4079C5A}"/>
                  </a:ext>
                </a:extLst>
              </p:cNvPr>
              <p:cNvSpPr>
                <a:spLocks/>
              </p:cNvSpPr>
              <p:nvPr/>
            </p:nvSpPr>
            <p:spPr bwMode="auto">
              <a:xfrm>
                <a:off x="1097" y="2140"/>
                <a:ext cx="123" cy="45"/>
              </a:xfrm>
              <a:custGeom>
                <a:avLst/>
                <a:gdLst/>
                <a:ahLst/>
                <a:cxnLst>
                  <a:cxn ang="0">
                    <a:pos x="368" y="55"/>
                  </a:cxn>
                  <a:cxn ang="0">
                    <a:pos x="355" y="0"/>
                  </a:cxn>
                  <a:cxn ang="0">
                    <a:pos x="317" y="2"/>
                  </a:cxn>
                  <a:cxn ang="0">
                    <a:pos x="269" y="10"/>
                  </a:cxn>
                  <a:cxn ang="0">
                    <a:pos x="158" y="33"/>
                  </a:cxn>
                  <a:cxn ang="0">
                    <a:pos x="57" y="59"/>
                  </a:cxn>
                  <a:cxn ang="0">
                    <a:pos x="0" y="77"/>
                  </a:cxn>
                  <a:cxn ang="0">
                    <a:pos x="15" y="135"/>
                  </a:cxn>
                  <a:cxn ang="0">
                    <a:pos x="368" y="55"/>
                  </a:cxn>
                </a:cxnLst>
                <a:rect l="0" t="0" r="r" b="b"/>
                <a:pathLst>
                  <a:path w="368" h="135">
                    <a:moveTo>
                      <a:pt x="368" y="55"/>
                    </a:moveTo>
                    <a:lnTo>
                      <a:pt x="355" y="0"/>
                    </a:lnTo>
                    <a:lnTo>
                      <a:pt x="317" y="2"/>
                    </a:lnTo>
                    <a:lnTo>
                      <a:pt x="269" y="10"/>
                    </a:lnTo>
                    <a:lnTo>
                      <a:pt x="158" y="33"/>
                    </a:lnTo>
                    <a:lnTo>
                      <a:pt x="57" y="59"/>
                    </a:lnTo>
                    <a:lnTo>
                      <a:pt x="0" y="77"/>
                    </a:lnTo>
                    <a:lnTo>
                      <a:pt x="15" y="135"/>
                    </a:lnTo>
                    <a:lnTo>
                      <a:pt x="368" y="55"/>
                    </a:lnTo>
                    <a:close/>
                  </a:path>
                </a:pathLst>
              </a:custGeom>
              <a:solidFill>
                <a:srgbClr val="CCF3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72" name="Freeform 66">
                <a:extLst>
                  <a:ext uri="{FF2B5EF4-FFF2-40B4-BE49-F238E27FC236}">
                    <a16:creationId xmlns:a16="http://schemas.microsoft.com/office/drawing/2014/main" id="{8711572C-EEDE-4CCB-8C2A-31E6B32B1F2C}"/>
                  </a:ext>
                </a:extLst>
              </p:cNvPr>
              <p:cNvSpPr>
                <a:spLocks/>
              </p:cNvSpPr>
              <p:nvPr/>
            </p:nvSpPr>
            <p:spPr bwMode="auto">
              <a:xfrm>
                <a:off x="1095" y="2137"/>
                <a:ext cx="128" cy="51"/>
              </a:xfrm>
              <a:custGeom>
                <a:avLst/>
                <a:gdLst/>
                <a:ahLst/>
                <a:cxnLst>
                  <a:cxn ang="0">
                    <a:pos x="368" y="66"/>
                  </a:cxn>
                  <a:cxn ang="0">
                    <a:pos x="378" y="72"/>
                  </a:cxn>
                  <a:cxn ang="0">
                    <a:pos x="384" y="62"/>
                  </a:cxn>
                  <a:cxn ang="0">
                    <a:pos x="371" y="7"/>
                  </a:cxn>
                  <a:cxn ang="0">
                    <a:pos x="363" y="0"/>
                  </a:cxn>
                  <a:cxn ang="0">
                    <a:pos x="325" y="2"/>
                  </a:cxn>
                  <a:cxn ang="0">
                    <a:pos x="324" y="3"/>
                  </a:cxn>
                  <a:cxn ang="0">
                    <a:pos x="276" y="11"/>
                  </a:cxn>
                  <a:cxn ang="0">
                    <a:pos x="275" y="11"/>
                  </a:cxn>
                  <a:cxn ang="0">
                    <a:pos x="164" y="34"/>
                  </a:cxn>
                  <a:cxn ang="0">
                    <a:pos x="164" y="34"/>
                  </a:cxn>
                  <a:cxn ang="0">
                    <a:pos x="63" y="61"/>
                  </a:cxn>
                  <a:cxn ang="0">
                    <a:pos x="63" y="61"/>
                  </a:cxn>
                  <a:cxn ang="0">
                    <a:pos x="6" y="78"/>
                  </a:cxn>
                  <a:cxn ang="0">
                    <a:pos x="0" y="88"/>
                  </a:cxn>
                  <a:cxn ang="0">
                    <a:pos x="15" y="146"/>
                  </a:cxn>
                  <a:cxn ang="0">
                    <a:pos x="26" y="152"/>
                  </a:cxn>
                  <a:cxn ang="0">
                    <a:pos x="31" y="142"/>
                  </a:cxn>
                  <a:cxn ang="0">
                    <a:pos x="19" y="91"/>
                  </a:cxn>
                  <a:cxn ang="0">
                    <a:pos x="67" y="76"/>
                  </a:cxn>
                  <a:cxn ang="0">
                    <a:pos x="169" y="50"/>
                  </a:cxn>
                  <a:cxn ang="0">
                    <a:pos x="278" y="27"/>
                  </a:cxn>
                  <a:cxn ang="0">
                    <a:pos x="326" y="20"/>
                  </a:cxn>
                  <a:cxn ang="0">
                    <a:pos x="356" y="18"/>
                  </a:cxn>
                  <a:cxn ang="0">
                    <a:pos x="368" y="66"/>
                  </a:cxn>
                </a:cxnLst>
                <a:rect l="0" t="0" r="r" b="b"/>
                <a:pathLst>
                  <a:path w="384" h="152">
                    <a:moveTo>
                      <a:pt x="368" y="66"/>
                    </a:moveTo>
                    <a:lnTo>
                      <a:pt x="378" y="72"/>
                    </a:lnTo>
                    <a:lnTo>
                      <a:pt x="384" y="62"/>
                    </a:lnTo>
                    <a:lnTo>
                      <a:pt x="371" y="7"/>
                    </a:lnTo>
                    <a:lnTo>
                      <a:pt x="363" y="0"/>
                    </a:lnTo>
                    <a:lnTo>
                      <a:pt x="325" y="2"/>
                    </a:lnTo>
                    <a:lnTo>
                      <a:pt x="324" y="3"/>
                    </a:lnTo>
                    <a:lnTo>
                      <a:pt x="276" y="11"/>
                    </a:lnTo>
                    <a:lnTo>
                      <a:pt x="275" y="11"/>
                    </a:lnTo>
                    <a:lnTo>
                      <a:pt x="164" y="34"/>
                    </a:lnTo>
                    <a:lnTo>
                      <a:pt x="164" y="34"/>
                    </a:lnTo>
                    <a:lnTo>
                      <a:pt x="63" y="61"/>
                    </a:lnTo>
                    <a:lnTo>
                      <a:pt x="63" y="61"/>
                    </a:lnTo>
                    <a:lnTo>
                      <a:pt x="6" y="78"/>
                    </a:lnTo>
                    <a:lnTo>
                      <a:pt x="0" y="88"/>
                    </a:lnTo>
                    <a:lnTo>
                      <a:pt x="15" y="146"/>
                    </a:lnTo>
                    <a:lnTo>
                      <a:pt x="26" y="152"/>
                    </a:lnTo>
                    <a:lnTo>
                      <a:pt x="31" y="142"/>
                    </a:lnTo>
                    <a:lnTo>
                      <a:pt x="19" y="91"/>
                    </a:lnTo>
                    <a:lnTo>
                      <a:pt x="67" y="76"/>
                    </a:lnTo>
                    <a:lnTo>
                      <a:pt x="169" y="50"/>
                    </a:lnTo>
                    <a:lnTo>
                      <a:pt x="278" y="27"/>
                    </a:lnTo>
                    <a:lnTo>
                      <a:pt x="326" y="20"/>
                    </a:lnTo>
                    <a:lnTo>
                      <a:pt x="356" y="18"/>
                    </a:lnTo>
                    <a:lnTo>
                      <a:pt x="368" y="6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73" name="Freeform 67">
                <a:extLst>
                  <a:ext uri="{FF2B5EF4-FFF2-40B4-BE49-F238E27FC236}">
                    <a16:creationId xmlns:a16="http://schemas.microsoft.com/office/drawing/2014/main" id="{81C4EB45-5DBF-4C86-AE46-EB4FFFC68CED}"/>
                  </a:ext>
                </a:extLst>
              </p:cNvPr>
              <p:cNvSpPr>
                <a:spLocks/>
              </p:cNvSpPr>
              <p:nvPr/>
            </p:nvSpPr>
            <p:spPr bwMode="auto">
              <a:xfrm>
                <a:off x="1198" y="2086"/>
                <a:ext cx="18" cy="55"/>
              </a:xfrm>
              <a:custGeom>
                <a:avLst/>
                <a:gdLst/>
                <a:ahLst/>
                <a:cxnLst>
                  <a:cxn ang="0">
                    <a:pos x="53" y="9"/>
                  </a:cxn>
                  <a:cxn ang="0">
                    <a:pos x="44" y="0"/>
                  </a:cxn>
                  <a:cxn ang="0">
                    <a:pos x="35" y="9"/>
                  </a:cxn>
                  <a:cxn ang="0">
                    <a:pos x="37" y="45"/>
                  </a:cxn>
                  <a:cxn ang="0">
                    <a:pos x="31" y="81"/>
                  </a:cxn>
                  <a:cxn ang="0">
                    <a:pos x="17" y="110"/>
                  </a:cxn>
                  <a:cxn ang="0">
                    <a:pos x="1" y="133"/>
                  </a:cxn>
                  <a:cxn ang="0">
                    <a:pos x="0" y="139"/>
                  </a:cxn>
                  <a:cxn ang="0">
                    <a:pos x="4" y="159"/>
                  </a:cxn>
                  <a:cxn ang="0">
                    <a:pos x="13" y="166"/>
                  </a:cxn>
                  <a:cxn ang="0">
                    <a:pos x="20" y="156"/>
                  </a:cxn>
                  <a:cxn ang="0">
                    <a:pos x="17" y="140"/>
                  </a:cxn>
                  <a:cxn ang="0">
                    <a:pos x="32" y="119"/>
                  </a:cxn>
                  <a:cxn ang="0">
                    <a:pos x="34" y="118"/>
                  </a:cxn>
                  <a:cxn ang="0">
                    <a:pos x="47" y="86"/>
                  </a:cxn>
                  <a:cxn ang="0">
                    <a:pos x="47" y="84"/>
                  </a:cxn>
                  <a:cxn ang="0">
                    <a:pos x="54" y="46"/>
                  </a:cxn>
                  <a:cxn ang="0">
                    <a:pos x="56" y="45"/>
                  </a:cxn>
                  <a:cxn ang="0">
                    <a:pos x="53" y="9"/>
                  </a:cxn>
                </a:cxnLst>
                <a:rect l="0" t="0" r="r" b="b"/>
                <a:pathLst>
                  <a:path w="56" h="166">
                    <a:moveTo>
                      <a:pt x="53" y="9"/>
                    </a:moveTo>
                    <a:lnTo>
                      <a:pt x="44" y="0"/>
                    </a:lnTo>
                    <a:lnTo>
                      <a:pt x="35" y="9"/>
                    </a:lnTo>
                    <a:lnTo>
                      <a:pt x="37" y="45"/>
                    </a:lnTo>
                    <a:lnTo>
                      <a:pt x="31" y="81"/>
                    </a:lnTo>
                    <a:lnTo>
                      <a:pt x="17" y="110"/>
                    </a:lnTo>
                    <a:lnTo>
                      <a:pt x="1" y="133"/>
                    </a:lnTo>
                    <a:lnTo>
                      <a:pt x="0" y="139"/>
                    </a:lnTo>
                    <a:lnTo>
                      <a:pt x="4" y="159"/>
                    </a:lnTo>
                    <a:lnTo>
                      <a:pt x="13" y="166"/>
                    </a:lnTo>
                    <a:lnTo>
                      <a:pt x="20" y="156"/>
                    </a:lnTo>
                    <a:lnTo>
                      <a:pt x="17" y="140"/>
                    </a:lnTo>
                    <a:lnTo>
                      <a:pt x="32" y="119"/>
                    </a:lnTo>
                    <a:lnTo>
                      <a:pt x="34" y="118"/>
                    </a:lnTo>
                    <a:lnTo>
                      <a:pt x="47" y="86"/>
                    </a:lnTo>
                    <a:lnTo>
                      <a:pt x="47" y="84"/>
                    </a:lnTo>
                    <a:lnTo>
                      <a:pt x="54" y="46"/>
                    </a:lnTo>
                    <a:lnTo>
                      <a:pt x="56" y="45"/>
                    </a:lnTo>
                    <a:lnTo>
                      <a:pt x="53" y="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74" name="Freeform 68">
                <a:extLst>
                  <a:ext uri="{FF2B5EF4-FFF2-40B4-BE49-F238E27FC236}">
                    <a16:creationId xmlns:a16="http://schemas.microsoft.com/office/drawing/2014/main" id="{0CE0EC31-0957-4CDC-9F93-7C52E36D4200}"/>
                  </a:ext>
                </a:extLst>
              </p:cNvPr>
              <p:cNvSpPr>
                <a:spLocks/>
              </p:cNvSpPr>
              <p:nvPr/>
            </p:nvSpPr>
            <p:spPr bwMode="auto">
              <a:xfrm>
                <a:off x="1659" y="1862"/>
                <a:ext cx="26" cy="11"/>
              </a:xfrm>
              <a:custGeom>
                <a:avLst/>
                <a:gdLst/>
                <a:ahLst/>
                <a:cxnLst>
                  <a:cxn ang="0">
                    <a:pos x="66" y="33"/>
                  </a:cxn>
                  <a:cxn ang="0">
                    <a:pos x="78" y="34"/>
                  </a:cxn>
                  <a:cxn ang="0">
                    <a:pos x="80" y="22"/>
                  </a:cxn>
                  <a:cxn ang="0">
                    <a:pos x="67" y="9"/>
                  </a:cxn>
                  <a:cxn ang="0">
                    <a:pos x="62" y="7"/>
                  </a:cxn>
                  <a:cxn ang="0">
                    <a:pos x="45" y="1"/>
                  </a:cxn>
                  <a:cxn ang="0">
                    <a:pos x="42" y="0"/>
                  </a:cxn>
                  <a:cxn ang="0">
                    <a:pos x="24" y="1"/>
                  </a:cxn>
                  <a:cxn ang="0">
                    <a:pos x="21" y="2"/>
                  </a:cxn>
                  <a:cxn ang="0">
                    <a:pos x="4" y="11"/>
                  </a:cxn>
                  <a:cxn ang="0">
                    <a:pos x="0" y="23"/>
                  </a:cxn>
                  <a:cxn ang="0">
                    <a:pos x="13" y="26"/>
                  </a:cxn>
                  <a:cxn ang="0">
                    <a:pos x="28" y="18"/>
                  </a:cxn>
                  <a:cxn ang="0">
                    <a:pos x="42" y="18"/>
                  </a:cxn>
                  <a:cxn ang="0">
                    <a:pos x="55" y="22"/>
                  </a:cxn>
                  <a:cxn ang="0">
                    <a:pos x="66" y="33"/>
                  </a:cxn>
                </a:cxnLst>
                <a:rect l="0" t="0" r="r" b="b"/>
                <a:pathLst>
                  <a:path w="80" h="34">
                    <a:moveTo>
                      <a:pt x="66" y="33"/>
                    </a:moveTo>
                    <a:lnTo>
                      <a:pt x="78" y="34"/>
                    </a:lnTo>
                    <a:lnTo>
                      <a:pt x="80" y="22"/>
                    </a:lnTo>
                    <a:lnTo>
                      <a:pt x="67" y="9"/>
                    </a:lnTo>
                    <a:lnTo>
                      <a:pt x="62" y="7"/>
                    </a:lnTo>
                    <a:lnTo>
                      <a:pt x="45" y="1"/>
                    </a:lnTo>
                    <a:lnTo>
                      <a:pt x="42" y="0"/>
                    </a:lnTo>
                    <a:lnTo>
                      <a:pt x="24" y="1"/>
                    </a:lnTo>
                    <a:lnTo>
                      <a:pt x="21" y="2"/>
                    </a:lnTo>
                    <a:lnTo>
                      <a:pt x="4" y="11"/>
                    </a:lnTo>
                    <a:lnTo>
                      <a:pt x="0" y="23"/>
                    </a:lnTo>
                    <a:lnTo>
                      <a:pt x="13" y="26"/>
                    </a:lnTo>
                    <a:lnTo>
                      <a:pt x="28" y="18"/>
                    </a:lnTo>
                    <a:lnTo>
                      <a:pt x="42" y="18"/>
                    </a:lnTo>
                    <a:lnTo>
                      <a:pt x="55" y="22"/>
                    </a:lnTo>
                    <a:lnTo>
                      <a:pt x="66" y="3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75" name="Freeform 69">
                <a:extLst>
                  <a:ext uri="{FF2B5EF4-FFF2-40B4-BE49-F238E27FC236}">
                    <a16:creationId xmlns:a16="http://schemas.microsoft.com/office/drawing/2014/main" id="{38A10382-03C6-427F-AA2B-5067FE398368}"/>
                  </a:ext>
                </a:extLst>
              </p:cNvPr>
              <p:cNvSpPr>
                <a:spLocks/>
              </p:cNvSpPr>
              <p:nvPr/>
            </p:nvSpPr>
            <p:spPr bwMode="auto">
              <a:xfrm>
                <a:off x="1384" y="1862"/>
                <a:ext cx="26" cy="11"/>
              </a:xfrm>
              <a:custGeom>
                <a:avLst/>
                <a:gdLst/>
                <a:ahLst/>
                <a:cxnLst>
                  <a:cxn ang="0">
                    <a:pos x="0" y="22"/>
                  </a:cxn>
                  <a:cxn ang="0">
                    <a:pos x="1" y="34"/>
                  </a:cxn>
                  <a:cxn ang="0">
                    <a:pos x="14" y="33"/>
                  </a:cxn>
                  <a:cxn ang="0">
                    <a:pos x="24" y="22"/>
                  </a:cxn>
                  <a:cxn ang="0">
                    <a:pos x="38" y="18"/>
                  </a:cxn>
                  <a:cxn ang="0">
                    <a:pos x="52" y="18"/>
                  </a:cxn>
                  <a:cxn ang="0">
                    <a:pos x="67" y="26"/>
                  </a:cxn>
                  <a:cxn ang="0">
                    <a:pos x="79" y="23"/>
                  </a:cxn>
                  <a:cxn ang="0">
                    <a:pos x="76" y="11"/>
                  </a:cxn>
                  <a:cxn ang="0">
                    <a:pos x="59" y="2"/>
                  </a:cxn>
                  <a:cxn ang="0">
                    <a:pos x="55" y="1"/>
                  </a:cxn>
                  <a:cxn ang="0">
                    <a:pos x="38" y="0"/>
                  </a:cxn>
                  <a:cxn ang="0">
                    <a:pos x="35" y="1"/>
                  </a:cxn>
                  <a:cxn ang="0">
                    <a:pos x="17" y="7"/>
                  </a:cxn>
                  <a:cxn ang="0">
                    <a:pos x="13" y="9"/>
                  </a:cxn>
                  <a:cxn ang="0">
                    <a:pos x="0" y="22"/>
                  </a:cxn>
                </a:cxnLst>
                <a:rect l="0" t="0" r="r" b="b"/>
                <a:pathLst>
                  <a:path w="79" h="34">
                    <a:moveTo>
                      <a:pt x="0" y="22"/>
                    </a:moveTo>
                    <a:lnTo>
                      <a:pt x="1" y="34"/>
                    </a:lnTo>
                    <a:lnTo>
                      <a:pt x="14" y="33"/>
                    </a:lnTo>
                    <a:lnTo>
                      <a:pt x="24" y="22"/>
                    </a:lnTo>
                    <a:lnTo>
                      <a:pt x="38" y="18"/>
                    </a:lnTo>
                    <a:lnTo>
                      <a:pt x="52" y="18"/>
                    </a:lnTo>
                    <a:lnTo>
                      <a:pt x="67" y="26"/>
                    </a:lnTo>
                    <a:lnTo>
                      <a:pt x="79" y="23"/>
                    </a:lnTo>
                    <a:lnTo>
                      <a:pt x="76" y="11"/>
                    </a:lnTo>
                    <a:lnTo>
                      <a:pt x="59" y="2"/>
                    </a:lnTo>
                    <a:lnTo>
                      <a:pt x="55" y="1"/>
                    </a:lnTo>
                    <a:lnTo>
                      <a:pt x="38" y="0"/>
                    </a:lnTo>
                    <a:lnTo>
                      <a:pt x="35" y="1"/>
                    </a:lnTo>
                    <a:lnTo>
                      <a:pt x="17" y="7"/>
                    </a:lnTo>
                    <a:lnTo>
                      <a:pt x="13" y="9"/>
                    </a:lnTo>
                    <a:lnTo>
                      <a:pt x="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76" name="Freeform 70">
                <a:extLst>
                  <a:ext uri="{FF2B5EF4-FFF2-40B4-BE49-F238E27FC236}">
                    <a16:creationId xmlns:a16="http://schemas.microsoft.com/office/drawing/2014/main" id="{94663AF2-5AEF-42DF-842B-5E64E290B505}"/>
                  </a:ext>
                </a:extLst>
              </p:cNvPr>
              <p:cNvSpPr>
                <a:spLocks/>
              </p:cNvSpPr>
              <p:nvPr/>
            </p:nvSpPr>
            <p:spPr bwMode="auto">
              <a:xfrm>
                <a:off x="1654" y="2047"/>
                <a:ext cx="224" cy="674"/>
              </a:xfrm>
              <a:custGeom>
                <a:avLst/>
                <a:gdLst/>
                <a:ahLst/>
                <a:cxnLst>
                  <a:cxn ang="0">
                    <a:pos x="0" y="5"/>
                  </a:cxn>
                  <a:cxn ang="0">
                    <a:pos x="85" y="46"/>
                  </a:cxn>
                  <a:cxn ang="0">
                    <a:pos x="187" y="87"/>
                  </a:cxn>
                  <a:cxn ang="0">
                    <a:pos x="384" y="166"/>
                  </a:cxn>
                  <a:cxn ang="0">
                    <a:pos x="420" y="178"/>
                  </a:cxn>
                  <a:cxn ang="0">
                    <a:pos x="492" y="252"/>
                  </a:cxn>
                  <a:cxn ang="0">
                    <a:pos x="551" y="384"/>
                  </a:cxn>
                  <a:cxn ang="0">
                    <a:pos x="580" y="512"/>
                  </a:cxn>
                  <a:cxn ang="0">
                    <a:pos x="589" y="660"/>
                  </a:cxn>
                  <a:cxn ang="0">
                    <a:pos x="592" y="779"/>
                  </a:cxn>
                  <a:cxn ang="0">
                    <a:pos x="600" y="932"/>
                  </a:cxn>
                  <a:cxn ang="0">
                    <a:pos x="646" y="1660"/>
                  </a:cxn>
                  <a:cxn ang="0">
                    <a:pos x="650" y="1815"/>
                  </a:cxn>
                  <a:cxn ang="0">
                    <a:pos x="649" y="1936"/>
                  </a:cxn>
                  <a:cxn ang="0">
                    <a:pos x="600" y="1967"/>
                  </a:cxn>
                  <a:cxn ang="0">
                    <a:pos x="513" y="1990"/>
                  </a:cxn>
                  <a:cxn ang="0">
                    <a:pos x="396" y="2004"/>
                  </a:cxn>
                  <a:cxn ang="0">
                    <a:pos x="398" y="2022"/>
                  </a:cxn>
                  <a:cxn ang="0">
                    <a:pos x="434" y="2018"/>
                  </a:cxn>
                  <a:cxn ang="0">
                    <a:pos x="517" y="2005"/>
                  </a:cxn>
                  <a:cxn ang="0">
                    <a:pos x="563" y="1995"/>
                  </a:cxn>
                  <a:cxn ang="0">
                    <a:pos x="607" y="1982"/>
                  </a:cxn>
                  <a:cxn ang="0">
                    <a:pos x="643" y="1964"/>
                  </a:cxn>
                  <a:cxn ang="0">
                    <a:pos x="668" y="1939"/>
                  </a:cxn>
                  <a:cxn ang="0">
                    <a:pos x="670" y="1869"/>
                  </a:cxn>
                  <a:cxn ang="0">
                    <a:pos x="669" y="1815"/>
                  </a:cxn>
                  <a:cxn ang="0">
                    <a:pos x="664" y="1660"/>
                  </a:cxn>
                  <a:cxn ang="0">
                    <a:pos x="642" y="1294"/>
                  </a:cxn>
                  <a:cxn ang="0">
                    <a:pos x="610" y="779"/>
                  </a:cxn>
                  <a:cxn ang="0">
                    <a:pos x="608" y="660"/>
                  </a:cxn>
                  <a:cxn ang="0">
                    <a:pos x="604" y="558"/>
                  </a:cxn>
                  <a:cxn ang="0">
                    <a:pos x="597" y="510"/>
                  </a:cxn>
                  <a:cxn ang="0">
                    <a:pos x="589" y="464"/>
                  </a:cxn>
                  <a:cxn ang="0">
                    <a:pos x="567" y="379"/>
                  </a:cxn>
                  <a:cxn ang="0">
                    <a:pos x="540" y="305"/>
                  </a:cxn>
                  <a:cxn ang="0">
                    <a:pos x="506" y="243"/>
                  </a:cxn>
                  <a:cxn ang="0">
                    <a:pos x="468" y="194"/>
                  </a:cxn>
                  <a:cxn ang="0">
                    <a:pos x="428" y="163"/>
                  </a:cxn>
                  <a:cxn ang="0">
                    <a:pos x="408" y="155"/>
                  </a:cxn>
                  <a:cxn ang="0">
                    <a:pos x="194" y="72"/>
                  </a:cxn>
                  <a:cxn ang="0">
                    <a:pos x="91" y="30"/>
                  </a:cxn>
                </a:cxnLst>
                <a:rect l="0" t="0" r="r" b="b"/>
                <a:pathLst>
                  <a:path w="670" h="2022">
                    <a:moveTo>
                      <a:pt x="12" y="0"/>
                    </a:moveTo>
                    <a:lnTo>
                      <a:pt x="0" y="5"/>
                    </a:lnTo>
                    <a:lnTo>
                      <a:pt x="5" y="16"/>
                    </a:lnTo>
                    <a:lnTo>
                      <a:pt x="85" y="46"/>
                    </a:lnTo>
                    <a:lnTo>
                      <a:pt x="187" y="87"/>
                    </a:lnTo>
                    <a:lnTo>
                      <a:pt x="187" y="87"/>
                    </a:lnTo>
                    <a:lnTo>
                      <a:pt x="383" y="166"/>
                    </a:lnTo>
                    <a:lnTo>
                      <a:pt x="384" y="166"/>
                    </a:lnTo>
                    <a:lnTo>
                      <a:pt x="403" y="170"/>
                    </a:lnTo>
                    <a:lnTo>
                      <a:pt x="420" y="178"/>
                    </a:lnTo>
                    <a:lnTo>
                      <a:pt x="456" y="206"/>
                    </a:lnTo>
                    <a:lnTo>
                      <a:pt x="492" y="252"/>
                    </a:lnTo>
                    <a:lnTo>
                      <a:pt x="524" y="312"/>
                    </a:lnTo>
                    <a:lnTo>
                      <a:pt x="551" y="384"/>
                    </a:lnTo>
                    <a:lnTo>
                      <a:pt x="573" y="468"/>
                    </a:lnTo>
                    <a:lnTo>
                      <a:pt x="580" y="512"/>
                    </a:lnTo>
                    <a:lnTo>
                      <a:pt x="586" y="560"/>
                    </a:lnTo>
                    <a:lnTo>
                      <a:pt x="589" y="660"/>
                    </a:lnTo>
                    <a:lnTo>
                      <a:pt x="592" y="779"/>
                    </a:lnTo>
                    <a:lnTo>
                      <a:pt x="592" y="779"/>
                    </a:lnTo>
                    <a:lnTo>
                      <a:pt x="600" y="932"/>
                    </a:lnTo>
                    <a:lnTo>
                      <a:pt x="600" y="932"/>
                    </a:lnTo>
                    <a:lnTo>
                      <a:pt x="624" y="1294"/>
                    </a:lnTo>
                    <a:lnTo>
                      <a:pt x="646" y="1660"/>
                    </a:lnTo>
                    <a:lnTo>
                      <a:pt x="650" y="1815"/>
                    </a:lnTo>
                    <a:lnTo>
                      <a:pt x="650" y="1815"/>
                    </a:lnTo>
                    <a:lnTo>
                      <a:pt x="651" y="1869"/>
                    </a:lnTo>
                    <a:lnTo>
                      <a:pt x="649" y="1936"/>
                    </a:lnTo>
                    <a:lnTo>
                      <a:pt x="633" y="1952"/>
                    </a:lnTo>
                    <a:lnTo>
                      <a:pt x="600" y="1967"/>
                    </a:lnTo>
                    <a:lnTo>
                      <a:pt x="558" y="1980"/>
                    </a:lnTo>
                    <a:lnTo>
                      <a:pt x="513" y="1990"/>
                    </a:lnTo>
                    <a:lnTo>
                      <a:pt x="431" y="2001"/>
                    </a:lnTo>
                    <a:lnTo>
                      <a:pt x="396" y="2004"/>
                    </a:lnTo>
                    <a:lnTo>
                      <a:pt x="388" y="2014"/>
                    </a:lnTo>
                    <a:lnTo>
                      <a:pt x="398" y="2022"/>
                    </a:lnTo>
                    <a:lnTo>
                      <a:pt x="434" y="2018"/>
                    </a:lnTo>
                    <a:lnTo>
                      <a:pt x="434" y="2018"/>
                    </a:lnTo>
                    <a:lnTo>
                      <a:pt x="516" y="2006"/>
                    </a:lnTo>
                    <a:lnTo>
                      <a:pt x="517" y="2005"/>
                    </a:lnTo>
                    <a:lnTo>
                      <a:pt x="563" y="1995"/>
                    </a:lnTo>
                    <a:lnTo>
                      <a:pt x="563" y="1995"/>
                    </a:lnTo>
                    <a:lnTo>
                      <a:pt x="605" y="1982"/>
                    </a:lnTo>
                    <a:lnTo>
                      <a:pt x="607" y="1982"/>
                    </a:lnTo>
                    <a:lnTo>
                      <a:pt x="641" y="1967"/>
                    </a:lnTo>
                    <a:lnTo>
                      <a:pt x="643" y="1964"/>
                    </a:lnTo>
                    <a:lnTo>
                      <a:pt x="664" y="1945"/>
                    </a:lnTo>
                    <a:lnTo>
                      <a:pt x="668" y="1939"/>
                    </a:lnTo>
                    <a:lnTo>
                      <a:pt x="670" y="1869"/>
                    </a:lnTo>
                    <a:lnTo>
                      <a:pt x="670" y="1869"/>
                    </a:lnTo>
                    <a:lnTo>
                      <a:pt x="669" y="1815"/>
                    </a:lnTo>
                    <a:lnTo>
                      <a:pt x="669" y="1815"/>
                    </a:lnTo>
                    <a:lnTo>
                      <a:pt x="664" y="1660"/>
                    </a:lnTo>
                    <a:lnTo>
                      <a:pt x="664" y="1660"/>
                    </a:lnTo>
                    <a:lnTo>
                      <a:pt x="642" y="1294"/>
                    </a:lnTo>
                    <a:lnTo>
                      <a:pt x="642" y="1294"/>
                    </a:lnTo>
                    <a:lnTo>
                      <a:pt x="618" y="932"/>
                    </a:lnTo>
                    <a:lnTo>
                      <a:pt x="610" y="779"/>
                    </a:lnTo>
                    <a:lnTo>
                      <a:pt x="608" y="660"/>
                    </a:lnTo>
                    <a:lnTo>
                      <a:pt x="608" y="660"/>
                    </a:lnTo>
                    <a:lnTo>
                      <a:pt x="604" y="559"/>
                    </a:lnTo>
                    <a:lnTo>
                      <a:pt x="604" y="558"/>
                    </a:lnTo>
                    <a:lnTo>
                      <a:pt x="598" y="510"/>
                    </a:lnTo>
                    <a:lnTo>
                      <a:pt x="597" y="510"/>
                    </a:lnTo>
                    <a:lnTo>
                      <a:pt x="589" y="465"/>
                    </a:lnTo>
                    <a:lnTo>
                      <a:pt x="589" y="464"/>
                    </a:lnTo>
                    <a:lnTo>
                      <a:pt x="567" y="380"/>
                    </a:lnTo>
                    <a:lnTo>
                      <a:pt x="567" y="379"/>
                    </a:lnTo>
                    <a:lnTo>
                      <a:pt x="540" y="305"/>
                    </a:lnTo>
                    <a:lnTo>
                      <a:pt x="540" y="305"/>
                    </a:lnTo>
                    <a:lnTo>
                      <a:pt x="507" y="245"/>
                    </a:lnTo>
                    <a:lnTo>
                      <a:pt x="506" y="243"/>
                    </a:lnTo>
                    <a:lnTo>
                      <a:pt x="469" y="195"/>
                    </a:lnTo>
                    <a:lnTo>
                      <a:pt x="468" y="194"/>
                    </a:lnTo>
                    <a:lnTo>
                      <a:pt x="430" y="164"/>
                    </a:lnTo>
                    <a:lnTo>
                      <a:pt x="428" y="163"/>
                    </a:lnTo>
                    <a:lnTo>
                      <a:pt x="409" y="155"/>
                    </a:lnTo>
                    <a:lnTo>
                      <a:pt x="408" y="155"/>
                    </a:lnTo>
                    <a:lnTo>
                      <a:pt x="389" y="150"/>
                    </a:lnTo>
                    <a:lnTo>
                      <a:pt x="194" y="72"/>
                    </a:lnTo>
                    <a:lnTo>
                      <a:pt x="91" y="30"/>
                    </a:lnTo>
                    <a:lnTo>
                      <a:pt x="91" y="30"/>
                    </a:lnTo>
                    <a:lnTo>
                      <a:pt x="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77" name="Freeform 71">
                <a:extLst>
                  <a:ext uri="{FF2B5EF4-FFF2-40B4-BE49-F238E27FC236}">
                    <a16:creationId xmlns:a16="http://schemas.microsoft.com/office/drawing/2014/main" id="{DD9C2ABA-43A5-405D-86A3-9E8A373824DE}"/>
                  </a:ext>
                </a:extLst>
              </p:cNvPr>
              <p:cNvSpPr>
                <a:spLocks/>
              </p:cNvSpPr>
              <p:nvPr/>
            </p:nvSpPr>
            <p:spPr bwMode="auto">
              <a:xfrm>
                <a:off x="1462" y="2010"/>
                <a:ext cx="346" cy="1163"/>
              </a:xfrm>
              <a:custGeom>
                <a:avLst/>
                <a:gdLst/>
                <a:ahLst/>
                <a:cxnLst>
                  <a:cxn ang="0">
                    <a:pos x="1005" y="622"/>
                  </a:cxn>
                  <a:cxn ang="0">
                    <a:pos x="891" y="793"/>
                  </a:cxn>
                  <a:cxn ang="0">
                    <a:pos x="1019" y="3335"/>
                  </a:cxn>
                  <a:cxn ang="0">
                    <a:pos x="786" y="3399"/>
                  </a:cxn>
                  <a:cxn ang="0">
                    <a:pos x="508" y="3443"/>
                  </a:cxn>
                  <a:cxn ang="0">
                    <a:pos x="236" y="3467"/>
                  </a:cxn>
                  <a:cxn ang="0">
                    <a:pos x="27" y="3470"/>
                  </a:cxn>
                  <a:cxn ang="0">
                    <a:pos x="22" y="3126"/>
                  </a:cxn>
                  <a:cxn ang="0">
                    <a:pos x="24" y="1889"/>
                  </a:cxn>
                  <a:cxn ang="0">
                    <a:pos x="46" y="1314"/>
                  </a:cxn>
                  <a:cxn ang="0">
                    <a:pos x="75" y="1058"/>
                  </a:cxn>
                  <a:cxn ang="0">
                    <a:pos x="92" y="989"/>
                  </a:cxn>
                  <a:cxn ang="0">
                    <a:pos x="192" y="799"/>
                  </a:cxn>
                  <a:cxn ang="0">
                    <a:pos x="273" y="623"/>
                  </a:cxn>
                  <a:cxn ang="0">
                    <a:pos x="337" y="461"/>
                  </a:cxn>
                  <a:cxn ang="0">
                    <a:pos x="384" y="322"/>
                  </a:cxn>
                  <a:cxn ang="0">
                    <a:pos x="417" y="206"/>
                  </a:cxn>
                  <a:cxn ang="0">
                    <a:pos x="438" y="118"/>
                  </a:cxn>
                  <a:cxn ang="0">
                    <a:pos x="454" y="43"/>
                  </a:cxn>
                  <a:cxn ang="0">
                    <a:pos x="474" y="21"/>
                  </a:cxn>
                  <a:cxn ang="0">
                    <a:pos x="521" y="48"/>
                  </a:cxn>
                  <a:cxn ang="0">
                    <a:pos x="553" y="91"/>
                  </a:cxn>
                  <a:cxn ang="0">
                    <a:pos x="464" y="423"/>
                  </a:cxn>
                  <a:cxn ang="0">
                    <a:pos x="602" y="568"/>
                  </a:cxn>
                  <a:cxn ang="0">
                    <a:pos x="464" y="708"/>
                  </a:cxn>
                  <a:cxn ang="0">
                    <a:pos x="234" y="907"/>
                  </a:cxn>
                  <a:cxn ang="0">
                    <a:pos x="146" y="982"/>
                  </a:cxn>
                  <a:cxn ang="0">
                    <a:pos x="245" y="920"/>
                  </a:cxn>
                  <a:cxn ang="0">
                    <a:pos x="330" y="852"/>
                  </a:cxn>
                  <a:cxn ang="0">
                    <a:pos x="476" y="720"/>
                  </a:cxn>
                  <a:cxn ang="0">
                    <a:pos x="580" y="615"/>
                  </a:cxn>
                  <a:cxn ang="0">
                    <a:pos x="620" y="574"/>
                  </a:cxn>
                  <a:cxn ang="0">
                    <a:pos x="484" y="435"/>
                  </a:cxn>
                  <a:cxn ang="0">
                    <a:pos x="667" y="388"/>
                  </a:cxn>
                  <a:cxn ang="0">
                    <a:pos x="569" y="83"/>
                  </a:cxn>
                  <a:cxn ang="0">
                    <a:pos x="547" y="50"/>
                  </a:cxn>
                  <a:cxn ang="0">
                    <a:pos x="531" y="34"/>
                  </a:cxn>
                  <a:cxn ang="0">
                    <a:pos x="514" y="22"/>
                  </a:cxn>
                  <a:cxn ang="0">
                    <a:pos x="477" y="6"/>
                  </a:cxn>
                  <a:cxn ang="0">
                    <a:pos x="436" y="8"/>
                  </a:cxn>
                  <a:cxn ang="0">
                    <a:pos x="422" y="115"/>
                  </a:cxn>
                  <a:cxn ang="0">
                    <a:pos x="368" y="317"/>
                  </a:cxn>
                  <a:cxn ang="0">
                    <a:pos x="257" y="616"/>
                  </a:cxn>
                  <a:cxn ang="0">
                    <a:pos x="76" y="983"/>
                  </a:cxn>
                  <a:cxn ang="0">
                    <a:pos x="66" y="1014"/>
                  </a:cxn>
                  <a:cxn ang="0">
                    <a:pos x="58" y="1055"/>
                  </a:cxn>
                  <a:cxn ang="0">
                    <a:pos x="40" y="1167"/>
                  </a:cxn>
                  <a:cxn ang="0">
                    <a:pos x="28" y="1312"/>
                  </a:cxn>
                  <a:cxn ang="0">
                    <a:pos x="18" y="1486"/>
                  </a:cxn>
                  <a:cxn ang="0">
                    <a:pos x="6" y="1889"/>
                  </a:cxn>
                  <a:cxn ang="0">
                    <a:pos x="0" y="2331"/>
                  </a:cxn>
                  <a:cxn ang="0">
                    <a:pos x="3" y="3126"/>
                  </a:cxn>
                  <a:cxn ang="0">
                    <a:pos x="8" y="3479"/>
                  </a:cxn>
                  <a:cxn ang="0">
                    <a:pos x="118" y="3489"/>
                  </a:cxn>
                  <a:cxn ang="0">
                    <a:pos x="236" y="3485"/>
                  </a:cxn>
                  <a:cxn ang="0">
                    <a:pos x="370" y="3475"/>
                  </a:cxn>
                  <a:cxn ang="0">
                    <a:pos x="511" y="3461"/>
                  </a:cxn>
                  <a:cxn ang="0">
                    <a:pos x="652" y="3440"/>
                  </a:cxn>
                  <a:cxn ang="0">
                    <a:pos x="789" y="3414"/>
                  </a:cxn>
                  <a:cxn ang="0">
                    <a:pos x="918" y="3384"/>
                  </a:cxn>
                  <a:cxn ang="0">
                    <a:pos x="1030" y="3348"/>
                  </a:cxn>
                  <a:cxn ang="0">
                    <a:pos x="908" y="799"/>
                  </a:cxn>
                </a:cxnLst>
                <a:rect l="0" t="0" r="r" b="b"/>
                <a:pathLst>
                  <a:path w="1037" h="3489">
                    <a:moveTo>
                      <a:pt x="1008" y="634"/>
                    </a:moveTo>
                    <a:lnTo>
                      <a:pt x="1005" y="622"/>
                    </a:lnTo>
                    <a:lnTo>
                      <a:pt x="992" y="625"/>
                    </a:lnTo>
                    <a:lnTo>
                      <a:pt x="891" y="793"/>
                    </a:lnTo>
                    <a:lnTo>
                      <a:pt x="890" y="797"/>
                    </a:lnTo>
                    <a:lnTo>
                      <a:pt x="1019" y="3335"/>
                    </a:lnTo>
                    <a:lnTo>
                      <a:pt x="914" y="3368"/>
                    </a:lnTo>
                    <a:lnTo>
                      <a:pt x="786" y="3399"/>
                    </a:lnTo>
                    <a:lnTo>
                      <a:pt x="650" y="3423"/>
                    </a:lnTo>
                    <a:lnTo>
                      <a:pt x="508" y="3443"/>
                    </a:lnTo>
                    <a:lnTo>
                      <a:pt x="368" y="3457"/>
                    </a:lnTo>
                    <a:lnTo>
                      <a:pt x="236" y="3467"/>
                    </a:lnTo>
                    <a:lnTo>
                      <a:pt x="118" y="3472"/>
                    </a:lnTo>
                    <a:lnTo>
                      <a:pt x="27" y="3470"/>
                    </a:lnTo>
                    <a:lnTo>
                      <a:pt x="22" y="3126"/>
                    </a:lnTo>
                    <a:lnTo>
                      <a:pt x="22" y="3126"/>
                    </a:lnTo>
                    <a:lnTo>
                      <a:pt x="18" y="2331"/>
                    </a:lnTo>
                    <a:lnTo>
                      <a:pt x="24" y="1889"/>
                    </a:lnTo>
                    <a:lnTo>
                      <a:pt x="37" y="1486"/>
                    </a:lnTo>
                    <a:lnTo>
                      <a:pt x="46" y="1314"/>
                    </a:lnTo>
                    <a:lnTo>
                      <a:pt x="59" y="1169"/>
                    </a:lnTo>
                    <a:lnTo>
                      <a:pt x="75" y="1058"/>
                    </a:lnTo>
                    <a:lnTo>
                      <a:pt x="82" y="1018"/>
                    </a:lnTo>
                    <a:lnTo>
                      <a:pt x="92" y="989"/>
                    </a:lnTo>
                    <a:lnTo>
                      <a:pt x="192" y="799"/>
                    </a:lnTo>
                    <a:lnTo>
                      <a:pt x="192" y="799"/>
                    </a:lnTo>
                    <a:lnTo>
                      <a:pt x="273" y="623"/>
                    </a:lnTo>
                    <a:lnTo>
                      <a:pt x="273" y="623"/>
                    </a:lnTo>
                    <a:lnTo>
                      <a:pt x="337" y="462"/>
                    </a:lnTo>
                    <a:lnTo>
                      <a:pt x="337" y="461"/>
                    </a:lnTo>
                    <a:lnTo>
                      <a:pt x="384" y="322"/>
                    </a:lnTo>
                    <a:lnTo>
                      <a:pt x="384" y="322"/>
                    </a:lnTo>
                    <a:lnTo>
                      <a:pt x="417" y="206"/>
                    </a:lnTo>
                    <a:lnTo>
                      <a:pt x="417" y="206"/>
                    </a:lnTo>
                    <a:lnTo>
                      <a:pt x="438" y="119"/>
                    </a:lnTo>
                    <a:lnTo>
                      <a:pt x="438" y="118"/>
                    </a:lnTo>
                    <a:lnTo>
                      <a:pt x="453" y="44"/>
                    </a:lnTo>
                    <a:lnTo>
                      <a:pt x="454" y="43"/>
                    </a:lnTo>
                    <a:lnTo>
                      <a:pt x="454" y="18"/>
                    </a:lnTo>
                    <a:lnTo>
                      <a:pt x="474" y="21"/>
                    </a:lnTo>
                    <a:lnTo>
                      <a:pt x="506" y="38"/>
                    </a:lnTo>
                    <a:lnTo>
                      <a:pt x="521" y="48"/>
                    </a:lnTo>
                    <a:lnTo>
                      <a:pt x="535" y="61"/>
                    </a:lnTo>
                    <a:lnTo>
                      <a:pt x="553" y="91"/>
                    </a:lnTo>
                    <a:lnTo>
                      <a:pt x="648" y="383"/>
                    </a:lnTo>
                    <a:lnTo>
                      <a:pt x="464" y="423"/>
                    </a:lnTo>
                    <a:lnTo>
                      <a:pt x="461" y="436"/>
                    </a:lnTo>
                    <a:lnTo>
                      <a:pt x="602" y="568"/>
                    </a:lnTo>
                    <a:lnTo>
                      <a:pt x="567" y="604"/>
                    </a:lnTo>
                    <a:lnTo>
                      <a:pt x="464" y="708"/>
                    </a:lnTo>
                    <a:lnTo>
                      <a:pt x="318" y="839"/>
                    </a:lnTo>
                    <a:lnTo>
                      <a:pt x="234" y="907"/>
                    </a:lnTo>
                    <a:lnTo>
                      <a:pt x="148" y="970"/>
                    </a:lnTo>
                    <a:lnTo>
                      <a:pt x="146" y="982"/>
                    </a:lnTo>
                    <a:lnTo>
                      <a:pt x="159" y="983"/>
                    </a:lnTo>
                    <a:lnTo>
                      <a:pt x="245" y="920"/>
                    </a:lnTo>
                    <a:lnTo>
                      <a:pt x="245" y="920"/>
                    </a:lnTo>
                    <a:lnTo>
                      <a:pt x="330" y="852"/>
                    </a:lnTo>
                    <a:lnTo>
                      <a:pt x="330" y="852"/>
                    </a:lnTo>
                    <a:lnTo>
                      <a:pt x="476" y="720"/>
                    </a:lnTo>
                    <a:lnTo>
                      <a:pt x="476" y="719"/>
                    </a:lnTo>
                    <a:lnTo>
                      <a:pt x="580" y="615"/>
                    </a:lnTo>
                    <a:lnTo>
                      <a:pt x="581" y="615"/>
                    </a:lnTo>
                    <a:lnTo>
                      <a:pt x="620" y="574"/>
                    </a:lnTo>
                    <a:lnTo>
                      <a:pt x="619" y="563"/>
                    </a:lnTo>
                    <a:lnTo>
                      <a:pt x="484" y="435"/>
                    </a:lnTo>
                    <a:lnTo>
                      <a:pt x="662" y="398"/>
                    </a:lnTo>
                    <a:lnTo>
                      <a:pt x="667" y="388"/>
                    </a:lnTo>
                    <a:lnTo>
                      <a:pt x="569" y="85"/>
                    </a:lnTo>
                    <a:lnTo>
                      <a:pt x="569" y="83"/>
                    </a:lnTo>
                    <a:lnTo>
                      <a:pt x="550" y="51"/>
                    </a:lnTo>
                    <a:lnTo>
                      <a:pt x="547" y="50"/>
                    </a:lnTo>
                    <a:lnTo>
                      <a:pt x="532" y="36"/>
                    </a:lnTo>
                    <a:lnTo>
                      <a:pt x="531" y="34"/>
                    </a:lnTo>
                    <a:lnTo>
                      <a:pt x="515" y="23"/>
                    </a:lnTo>
                    <a:lnTo>
                      <a:pt x="514" y="22"/>
                    </a:lnTo>
                    <a:lnTo>
                      <a:pt x="479" y="6"/>
                    </a:lnTo>
                    <a:lnTo>
                      <a:pt x="477" y="6"/>
                    </a:lnTo>
                    <a:lnTo>
                      <a:pt x="446" y="0"/>
                    </a:lnTo>
                    <a:lnTo>
                      <a:pt x="436" y="8"/>
                    </a:lnTo>
                    <a:lnTo>
                      <a:pt x="436" y="42"/>
                    </a:lnTo>
                    <a:lnTo>
                      <a:pt x="422" y="115"/>
                    </a:lnTo>
                    <a:lnTo>
                      <a:pt x="401" y="202"/>
                    </a:lnTo>
                    <a:lnTo>
                      <a:pt x="368" y="317"/>
                    </a:lnTo>
                    <a:lnTo>
                      <a:pt x="320" y="457"/>
                    </a:lnTo>
                    <a:lnTo>
                      <a:pt x="257" y="616"/>
                    </a:lnTo>
                    <a:lnTo>
                      <a:pt x="176" y="793"/>
                    </a:lnTo>
                    <a:lnTo>
                      <a:pt x="76" y="983"/>
                    </a:lnTo>
                    <a:lnTo>
                      <a:pt x="76" y="984"/>
                    </a:lnTo>
                    <a:lnTo>
                      <a:pt x="66" y="1014"/>
                    </a:lnTo>
                    <a:lnTo>
                      <a:pt x="66" y="1015"/>
                    </a:lnTo>
                    <a:lnTo>
                      <a:pt x="58" y="1055"/>
                    </a:lnTo>
                    <a:lnTo>
                      <a:pt x="57" y="1055"/>
                    </a:lnTo>
                    <a:lnTo>
                      <a:pt x="40" y="1167"/>
                    </a:lnTo>
                    <a:lnTo>
                      <a:pt x="40" y="1167"/>
                    </a:lnTo>
                    <a:lnTo>
                      <a:pt x="28" y="1312"/>
                    </a:lnTo>
                    <a:lnTo>
                      <a:pt x="28" y="1313"/>
                    </a:lnTo>
                    <a:lnTo>
                      <a:pt x="18" y="1486"/>
                    </a:lnTo>
                    <a:lnTo>
                      <a:pt x="18" y="1486"/>
                    </a:lnTo>
                    <a:lnTo>
                      <a:pt x="6" y="1889"/>
                    </a:lnTo>
                    <a:lnTo>
                      <a:pt x="6" y="1889"/>
                    </a:lnTo>
                    <a:lnTo>
                      <a:pt x="0" y="2331"/>
                    </a:lnTo>
                    <a:lnTo>
                      <a:pt x="0" y="2331"/>
                    </a:lnTo>
                    <a:lnTo>
                      <a:pt x="3" y="3126"/>
                    </a:lnTo>
                    <a:lnTo>
                      <a:pt x="3" y="3126"/>
                    </a:lnTo>
                    <a:lnTo>
                      <a:pt x="8" y="3479"/>
                    </a:lnTo>
                    <a:lnTo>
                      <a:pt x="17" y="3488"/>
                    </a:lnTo>
                    <a:lnTo>
                      <a:pt x="118" y="3489"/>
                    </a:lnTo>
                    <a:lnTo>
                      <a:pt x="118" y="3489"/>
                    </a:lnTo>
                    <a:lnTo>
                      <a:pt x="236" y="3485"/>
                    </a:lnTo>
                    <a:lnTo>
                      <a:pt x="237" y="3485"/>
                    </a:lnTo>
                    <a:lnTo>
                      <a:pt x="370" y="3475"/>
                    </a:lnTo>
                    <a:lnTo>
                      <a:pt x="370" y="3475"/>
                    </a:lnTo>
                    <a:lnTo>
                      <a:pt x="511" y="3461"/>
                    </a:lnTo>
                    <a:lnTo>
                      <a:pt x="511" y="3461"/>
                    </a:lnTo>
                    <a:lnTo>
                      <a:pt x="652" y="3440"/>
                    </a:lnTo>
                    <a:lnTo>
                      <a:pt x="652" y="3439"/>
                    </a:lnTo>
                    <a:lnTo>
                      <a:pt x="789" y="3414"/>
                    </a:lnTo>
                    <a:lnTo>
                      <a:pt x="791" y="3414"/>
                    </a:lnTo>
                    <a:lnTo>
                      <a:pt x="918" y="3384"/>
                    </a:lnTo>
                    <a:lnTo>
                      <a:pt x="918" y="3384"/>
                    </a:lnTo>
                    <a:lnTo>
                      <a:pt x="1030" y="3348"/>
                    </a:lnTo>
                    <a:lnTo>
                      <a:pt x="1037" y="3341"/>
                    </a:lnTo>
                    <a:lnTo>
                      <a:pt x="908" y="799"/>
                    </a:lnTo>
                    <a:lnTo>
                      <a:pt x="1008" y="6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78" name="Freeform 72">
                <a:extLst>
                  <a:ext uri="{FF2B5EF4-FFF2-40B4-BE49-F238E27FC236}">
                    <a16:creationId xmlns:a16="http://schemas.microsoft.com/office/drawing/2014/main" id="{E3F9803A-CE55-4E6F-BC8B-8CD2B395AE56}"/>
                  </a:ext>
                </a:extLst>
              </p:cNvPr>
              <p:cNvSpPr>
                <a:spLocks/>
              </p:cNvSpPr>
              <p:nvPr/>
            </p:nvSpPr>
            <p:spPr bwMode="auto">
              <a:xfrm>
                <a:off x="1261" y="2223"/>
                <a:ext cx="201" cy="942"/>
              </a:xfrm>
              <a:custGeom>
                <a:avLst/>
                <a:gdLst/>
                <a:ahLst/>
                <a:cxnLst>
                  <a:cxn ang="0">
                    <a:pos x="57" y="3"/>
                  </a:cxn>
                  <a:cxn ang="0">
                    <a:pos x="44" y="0"/>
                  </a:cxn>
                  <a:cxn ang="0">
                    <a:pos x="41" y="12"/>
                  </a:cxn>
                  <a:cxn ang="0">
                    <a:pos x="129" y="158"/>
                  </a:cxn>
                  <a:cxn ang="0">
                    <a:pos x="0" y="2701"/>
                  </a:cxn>
                  <a:cxn ang="0">
                    <a:pos x="7" y="2708"/>
                  </a:cxn>
                  <a:cxn ang="0">
                    <a:pos x="133" y="2747"/>
                  </a:cxn>
                  <a:cxn ang="0">
                    <a:pos x="133" y="2747"/>
                  </a:cxn>
                  <a:cxn ang="0">
                    <a:pos x="278" y="2780"/>
                  </a:cxn>
                  <a:cxn ang="0">
                    <a:pos x="279" y="2780"/>
                  </a:cxn>
                  <a:cxn ang="0">
                    <a:pos x="435" y="2806"/>
                  </a:cxn>
                  <a:cxn ang="0">
                    <a:pos x="435" y="2807"/>
                  </a:cxn>
                  <a:cxn ang="0">
                    <a:pos x="594" y="2827"/>
                  </a:cxn>
                  <a:cxn ang="0">
                    <a:pos x="604" y="2819"/>
                  </a:cxn>
                  <a:cxn ang="0">
                    <a:pos x="596" y="2810"/>
                  </a:cxn>
                  <a:cxn ang="0">
                    <a:pos x="437" y="2790"/>
                  </a:cxn>
                  <a:cxn ang="0">
                    <a:pos x="283" y="2764"/>
                  </a:cxn>
                  <a:cxn ang="0">
                    <a:pos x="137" y="2731"/>
                  </a:cxn>
                  <a:cxn ang="0">
                    <a:pos x="19" y="2695"/>
                  </a:cxn>
                  <a:cxn ang="0">
                    <a:pos x="148" y="156"/>
                  </a:cxn>
                  <a:cxn ang="0">
                    <a:pos x="147" y="151"/>
                  </a:cxn>
                  <a:cxn ang="0">
                    <a:pos x="57" y="3"/>
                  </a:cxn>
                </a:cxnLst>
                <a:rect l="0" t="0" r="r" b="b"/>
                <a:pathLst>
                  <a:path w="604" h="2827">
                    <a:moveTo>
                      <a:pt x="57" y="3"/>
                    </a:moveTo>
                    <a:lnTo>
                      <a:pt x="44" y="0"/>
                    </a:lnTo>
                    <a:lnTo>
                      <a:pt x="41" y="12"/>
                    </a:lnTo>
                    <a:lnTo>
                      <a:pt x="129" y="158"/>
                    </a:lnTo>
                    <a:lnTo>
                      <a:pt x="0" y="2701"/>
                    </a:lnTo>
                    <a:lnTo>
                      <a:pt x="7" y="2708"/>
                    </a:lnTo>
                    <a:lnTo>
                      <a:pt x="133" y="2747"/>
                    </a:lnTo>
                    <a:lnTo>
                      <a:pt x="133" y="2747"/>
                    </a:lnTo>
                    <a:lnTo>
                      <a:pt x="278" y="2780"/>
                    </a:lnTo>
                    <a:lnTo>
                      <a:pt x="279" y="2780"/>
                    </a:lnTo>
                    <a:lnTo>
                      <a:pt x="435" y="2806"/>
                    </a:lnTo>
                    <a:lnTo>
                      <a:pt x="435" y="2807"/>
                    </a:lnTo>
                    <a:lnTo>
                      <a:pt x="594" y="2827"/>
                    </a:lnTo>
                    <a:lnTo>
                      <a:pt x="604" y="2819"/>
                    </a:lnTo>
                    <a:lnTo>
                      <a:pt x="596" y="2810"/>
                    </a:lnTo>
                    <a:lnTo>
                      <a:pt x="437" y="2790"/>
                    </a:lnTo>
                    <a:lnTo>
                      <a:pt x="283" y="2764"/>
                    </a:lnTo>
                    <a:lnTo>
                      <a:pt x="137" y="2731"/>
                    </a:lnTo>
                    <a:lnTo>
                      <a:pt x="19" y="2695"/>
                    </a:lnTo>
                    <a:lnTo>
                      <a:pt x="148" y="156"/>
                    </a:lnTo>
                    <a:lnTo>
                      <a:pt x="147" y="151"/>
                    </a:lnTo>
                    <a:lnTo>
                      <a:pt x="57"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79" name="Freeform 73">
                <a:extLst>
                  <a:ext uri="{FF2B5EF4-FFF2-40B4-BE49-F238E27FC236}">
                    <a16:creationId xmlns:a16="http://schemas.microsoft.com/office/drawing/2014/main" id="{3FC61897-AE82-40DD-9D26-4CD8B464E600}"/>
                  </a:ext>
                </a:extLst>
              </p:cNvPr>
              <p:cNvSpPr>
                <a:spLocks/>
              </p:cNvSpPr>
              <p:nvPr/>
            </p:nvSpPr>
            <p:spPr bwMode="auto">
              <a:xfrm>
                <a:off x="1692" y="2595"/>
                <a:ext cx="98" cy="190"/>
              </a:xfrm>
              <a:custGeom>
                <a:avLst/>
                <a:gdLst/>
                <a:ahLst/>
                <a:cxnLst>
                  <a:cxn ang="0">
                    <a:pos x="291" y="286"/>
                  </a:cxn>
                  <a:cxn ang="0">
                    <a:pos x="110" y="0"/>
                  </a:cxn>
                  <a:cxn ang="0">
                    <a:pos x="0" y="66"/>
                  </a:cxn>
                  <a:cxn ang="0">
                    <a:pos x="171" y="358"/>
                  </a:cxn>
                  <a:cxn ang="0">
                    <a:pos x="293" y="569"/>
                  </a:cxn>
                  <a:cxn ang="0">
                    <a:pos x="291" y="286"/>
                  </a:cxn>
                </a:cxnLst>
                <a:rect l="0" t="0" r="r" b="b"/>
                <a:pathLst>
                  <a:path w="293" h="569">
                    <a:moveTo>
                      <a:pt x="291" y="286"/>
                    </a:moveTo>
                    <a:lnTo>
                      <a:pt x="110" y="0"/>
                    </a:lnTo>
                    <a:lnTo>
                      <a:pt x="0" y="66"/>
                    </a:lnTo>
                    <a:lnTo>
                      <a:pt x="171" y="358"/>
                    </a:lnTo>
                    <a:lnTo>
                      <a:pt x="293" y="569"/>
                    </a:lnTo>
                    <a:lnTo>
                      <a:pt x="291" y="28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80" name="Freeform 74">
                <a:extLst>
                  <a:ext uri="{FF2B5EF4-FFF2-40B4-BE49-F238E27FC236}">
                    <a16:creationId xmlns:a16="http://schemas.microsoft.com/office/drawing/2014/main" id="{D0CC398F-E0EC-425A-A14A-5829E2D0C612}"/>
                  </a:ext>
                </a:extLst>
              </p:cNvPr>
              <p:cNvSpPr>
                <a:spLocks/>
              </p:cNvSpPr>
              <p:nvPr/>
            </p:nvSpPr>
            <p:spPr bwMode="auto">
              <a:xfrm>
                <a:off x="1690" y="2593"/>
                <a:ext cx="103" cy="195"/>
              </a:xfrm>
              <a:custGeom>
                <a:avLst/>
                <a:gdLst/>
                <a:ahLst/>
                <a:cxnLst>
                  <a:cxn ang="0">
                    <a:pos x="292" y="576"/>
                  </a:cxn>
                  <a:cxn ang="0">
                    <a:pos x="301" y="585"/>
                  </a:cxn>
                  <a:cxn ang="0">
                    <a:pos x="310" y="576"/>
                  </a:cxn>
                  <a:cxn ang="0">
                    <a:pos x="308" y="293"/>
                  </a:cxn>
                  <a:cxn ang="0">
                    <a:pos x="307" y="289"/>
                  </a:cxn>
                  <a:cxn ang="0">
                    <a:pos x="126" y="3"/>
                  </a:cxn>
                  <a:cxn ang="0">
                    <a:pos x="113" y="1"/>
                  </a:cxn>
                  <a:cxn ang="0">
                    <a:pos x="4" y="67"/>
                  </a:cxn>
                  <a:cxn ang="0">
                    <a:pos x="0" y="78"/>
                  </a:cxn>
                  <a:cxn ang="0">
                    <a:pos x="171" y="369"/>
                  </a:cxn>
                  <a:cxn ang="0">
                    <a:pos x="171" y="369"/>
                  </a:cxn>
                  <a:cxn ang="0">
                    <a:pos x="293" y="581"/>
                  </a:cxn>
                  <a:cxn ang="0">
                    <a:pos x="310" y="576"/>
                  </a:cxn>
                  <a:cxn ang="0">
                    <a:pos x="308" y="293"/>
                  </a:cxn>
                  <a:cxn ang="0">
                    <a:pos x="307" y="289"/>
                  </a:cxn>
                  <a:cxn ang="0">
                    <a:pos x="126" y="3"/>
                  </a:cxn>
                  <a:cxn ang="0">
                    <a:pos x="113" y="0"/>
                  </a:cxn>
                  <a:cxn ang="0">
                    <a:pos x="110" y="12"/>
                  </a:cxn>
                  <a:cxn ang="0">
                    <a:pos x="290" y="296"/>
                  </a:cxn>
                  <a:cxn ang="0">
                    <a:pos x="292" y="543"/>
                  </a:cxn>
                  <a:cxn ang="0">
                    <a:pos x="187" y="360"/>
                  </a:cxn>
                  <a:cxn ang="0">
                    <a:pos x="187" y="360"/>
                  </a:cxn>
                  <a:cxn ang="0">
                    <a:pos x="20" y="77"/>
                  </a:cxn>
                  <a:cxn ang="0">
                    <a:pos x="116" y="19"/>
                  </a:cxn>
                  <a:cxn ang="0">
                    <a:pos x="290" y="296"/>
                  </a:cxn>
                  <a:cxn ang="0">
                    <a:pos x="292" y="576"/>
                  </a:cxn>
                </a:cxnLst>
                <a:rect l="0" t="0" r="r" b="b"/>
                <a:pathLst>
                  <a:path w="310" h="585">
                    <a:moveTo>
                      <a:pt x="292" y="576"/>
                    </a:moveTo>
                    <a:lnTo>
                      <a:pt x="301" y="585"/>
                    </a:lnTo>
                    <a:lnTo>
                      <a:pt x="310" y="576"/>
                    </a:lnTo>
                    <a:lnTo>
                      <a:pt x="308" y="293"/>
                    </a:lnTo>
                    <a:lnTo>
                      <a:pt x="307" y="289"/>
                    </a:lnTo>
                    <a:lnTo>
                      <a:pt x="126" y="3"/>
                    </a:lnTo>
                    <a:lnTo>
                      <a:pt x="113" y="1"/>
                    </a:lnTo>
                    <a:lnTo>
                      <a:pt x="4" y="67"/>
                    </a:lnTo>
                    <a:lnTo>
                      <a:pt x="0" y="78"/>
                    </a:lnTo>
                    <a:lnTo>
                      <a:pt x="171" y="369"/>
                    </a:lnTo>
                    <a:lnTo>
                      <a:pt x="171" y="369"/>
                    </a:lnTo>
                    <a:lnTo>
                      <a:pt x="293" y="581"/>
                    </a:lnTo>
                    <a:lnTo>
                      <a:pt x="310" y="576"/>
                    </a:lnTo>
                    <a:lnTo>
                      <a:pt x="308" y="293"/>
                    </a:lnTo>
                    <a:lnTo>
                      <a:pt x="307" y="289"/>
                    </a:lnTo>
                    <a:lnTo>
                      <a:pt x="126" y="3"/>
                    </a:lnTo>
                    <a:lnTo>
                      <a:pt x="113" y="0"/>
                    </a:lnTo>
                    <a:lnTo>
                      <a:pt x="110" y="12"/>
                    </a:lnTo>
                    <a:lnTo>
                      <a:pt x="290" y="296"/>
                    </a:lnTo>
                    <a:lnTo>
                      <a:pt x="292" y="543"/>
                    </a:lnTo>
                    <a:lnTo>
                      <a:pt x="187" y="360"/>
                    </a:lnTo>
                    <a:lnTo>
                      <a:pt x="187" y="360"/>
                    </a:lnTo>
                    <a:lnTo>
                      <a:pt x="20" y="77"/>
                    </a:lnTo>
                    <a:lnTo>
                      <a:pt x="116" y="19"/>
                    </a:lnTo>
                    <a:lnTo>
                      <a:pt x="290" y="296"/>
                    </a:lnTo>
                    <a:lnTo>
                      <a:pt x="292" y="5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81" name="Freeform 75">
                <a:extLst>
                  <a:ext uri="{FF2B5EF4-FFF2-40B4-BE49-F238E27FC236}">
                    <a16:creationId xmlns:a16="http://schemas.microsoft.com/office/drawing/2014/main" id="{79F2A234-B129-4DE1-A1CF-299FC73D34DF}"/>
                  </a:ext>
                </a:extLst>
              </p:cNvPr>
              <p:cNvSpPr>
                <a:spLocks/>
              </p:cNvSpPr>
              <p:nvPr/>
            </p:nvSpPr>
            <p:spPr bwMode="auto">
              <a:xfrm>
                <a:off x="1279" y="2595"/>
                <a:ext cx="97" cy="190"/>
              </a:xfrm>
              <a:custGeom>
                <a:avLst/>
                <a:gdLst/>
                <a:ahLst/>
                <a:cxnLst>
                  <a:cxn ang="0">
                    <a:pos x="3" y="286"/>
                  </a:cxn>
                  <a:cxn ang="0">
                    <a:pos x="184" y="0"/>
                  </a:cxn>
                  <a:cxn ang="0">
                    <a:pos x="293" y="66"/>
                  </a:cxn>
                  <a:cxn ang="0">
                    <a:pos x="123" y="358"/>
                  </a:cxn>
                  <a:cxn ang="0">
                    <a:pos x="0" y="569"/>
                  </a:cxn>
                  <a:cxn ang="0">
                    <a:pos x="3" y="286"/>
                  </a:cxn>
                </a:cxnLst>
                <a:rect l="0" t="0" r="r" b="b"/>
                <a:pathLst>
                  <a:path w="293" h="569">
                    <a:moveTo>
                      <a:pt x="3" y="286"/>
                    </a:moveTo>
                    <a:lnTo>
                      <a:pt x="184" y="0"/>
                    </a:lnTo>
                    <a:lnTo>
                      <a:pt x="293" y="66"/>
                    </a:lnTo>
                    <a:lnTo>
                      <a:pt x="123" y="358"/>
                    </a:lnTo>
                    <a:lnTo>
                      <a:pt x="0" y="569"/>
                    </a:lnTo>
                    <a:lnTo>
                      <a:pt x="3" y="28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82" name="Freeform 76">
                <a:extLst>
                  <a:ext uri="{FF2B5EF4-FFF2-40B4-BE49-F238E27FC236}">
                    <a16:creationId xmlns:a16="http://schemas.microsoft.com/office/drawing/2014/main" id="{BB8A5A7A-36E0-46CF-AC01-8AFDF8C098E2}"/>
                  </a:ext>
                </a:extLst>
              </p:cNvPr>
              <p:cNvSpPr>
                <a:spLocks/>
              </p:cNvSpPr>
              <p:nvPr/>
            </p:nvSpPr>
            <p:spPr bwMode="auto">
              <a:xfrm>
                <a:off x="1276" y="2593"/>
                <a:ext cx="103" cy="195"/>
              </a:xfrm>
              <a:custGeom>
                <a:avLst/>
                <a:gdLst/>
                <a:ahLst/>
                <a:cxnLst>
                  <a:cxn ang="0">
                    <a:pos x="0" y="576"/>
                  </a:cxn>
                  <a:cxn ang="0">
                    <a:pos x="9" y="585"/>
                  </a:cxn>
                  <a:cxn ang="0">
                    <a:pos x="19" y="576"/>
                  </a:cxn>
                  <a:cxn ang="0">
                    <a:pos x="21" y="296"/>
                  </a:cxn>
                  <a:cxn ang="0">
                    <a:pos x="195" y="19"/>
                  </a:cxn>
                  <a:cxn ang="0">
                    <a:pos x="291" y="77"/>
                  </a:cxn>
                  <a:cxn ang="0">
                    <a:pos x="123" y="360"/>
                  </a:cxn>
                  <a:cxn ang="0">
                    <a:pos x="123" y="360"/>
                  </a:cxn>
                  <a:cxn ang="0">
                    <a:pos x="19" y="543"/>
                  </a:cxn>
                  <a:cxn ang="0">
                    <a:pos x="21" y="296"/>
                  </a:cxn>
                  <a:cxn ang="0">
                    <a:pos x="201" y="12"/>
                  </a:cxn>
                  <a:cxn ang="0">
                    <a:pos x="197" y="0"/>
                  </a:cxn>
                  <a:cxn ang="0">
                    <a:pos x="185" y="3"/>
                  </a:cxn>
                  <a:cxn ang="0">
                    <a:pos x="4" y="289"/>
                  </a:cxn>
                  <a:cxn ang="0">
                    <a:pos x="2" y="293"/>
                  </a:cxn>
                  <a:cxn ang="0">
                    <a:pos x="0" y="576"/>
                  </a:cxn>
                  <a:cxn ang="0">
                    <a:pos x="7" y="584"/>
                  </a:cxn>
                  <a:cxn ang="0">
                    <a:pos x="17" y="581"/>
                  </a:cxn>
                  <a:cxn ang="0">
                    <a:pos x="140" y="369"/>
                  </a:cxn>
                  <a:cxn ang="0">
                    <a:pos x="140" y="369"/>
                  </a:cxn>
                  <a:cxn ang="0">
                    <a:pos x="310" y="78"/>
                  </a:cxn>
                  <a:cxn ang="0">
                    <a:pos x="307" y="67"/>
                  </a:cxn>
                  <a:cxn ang="0">
                    <a:pos x="197" y="1"/>
                  </a:cxn>
                  <a:cxn ang="0">
                    <a:pos x="185" y="3"/>
                  </a:cxn>
                  <a:cxn ang="0">
                    <a:pos x="4" y="289"/>
                  </a:cxn>
                  <a:cxn ang="0">
                    <a:pos x="2" y="293"/>
                  </a:cxn>
                  <a:cxn ang="0">
                    <a:pos x="0" y="576"/>
                  </a:cxn>
                </a:cxnLst>
                <a:rect l="0" t="0" r="r" b="b"/>
                <a:pathLst>
                  <a:path w="310" h="585">
                    <a:moveTo>
                      <a:pt x="0" y="576"/>
                    </a:moveTo>
                    <a:lnTo>
                      <a:pt x="9" y="585"/>
                    </a:lnTo>
                    <a:lnTo>
                      <a:pt x="19" y="576"/>
                    </a:lnTo>
                    <a:lnTo>
                      <a:pt x="21" y="296"/>
                    </a:lnTo>
                    <a:lnTo>
                      <a:pt x="195" y="19"/>
                    </a:lnTo>
                    <a:lnTo>
                      <a:pt x="291" y="77"/>
                    </a:lnTo>
                    <a:lnTo>
                      <a:pt x="123" y="360"/>
                    </a:lnTo>
                    <a:lnTo>
                      <a:pt x="123" y="360"/>
                    </a:lnTo>
                    <a:lnTo>
                      <a:pt x="19" y="543"/>
                    </a:lnTo>
                    <a:lnTo>
                      <a:pt x="21" y="296"/>
                    </a:lnTo>
                    <a:lnTo>
                      <a:pt x="201" y="12"/>
                    </a:lnTo>
                    <a:lnTo>
                      <a:pt x="197" y="0"/>
                    </a:lnTo>
                    <a:lnTo>
                      <a:pt x="185" y="3"/>
                    </a:lnTo>
                    <a:lnTo>
                      <a:pt x="4" y="289"/>
                    </a:lnTo>
                    <a:lnTo>
                      <a:pt x="2" y="293"/>
                    </a:lnTo>
                    <a:lnTo>
                      <a:pt x="0" y="576"/>
                    </a:lnTo>
                    <a:lnTo>
                      <a:pt x="7" y="584"/>
                    </a:lnTo>
                    <a:lnTo>
                      <a:pt x="17" y="581"/>
                    </a:lnTo>
                    <a:lnTo>
                      <a:pt x="140" y="369"/>
                    </a:lnTo>
                    <a:lnTo>
                      <a:pt x="140" y="369"/>
                    </a:lnTo>
                    <a:lnTo>
                      <a:pt x="310" y="78"/>
                    </a:lnTo>
                    <a:lnTo>
                      <a:pt x="307" y="67"/>
                    </a:lnTo>
                    <a:lnTo>
                      <a:pt x="197" y="1"/>
                    </a:lnTo>
                    <a:lnTo>
                      <a:pt x="185" y="3"/>
                    </a:lnTo>
                    <a:lnTo>
                      <a:pt x="4" y="289"/>
                    </a:lnTo>
                    <a:lnTo>
                      <a:pt x="2" y="293"/>
                    </a:lnTo>
                    <a:lnTo>
                      <a:pt x="0" y="5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83" name="Freeform 77">
                <a:extLst>
                  <a:ext uri="{FF2B5EF4-FFF2-40B4-BE49-F238E27FC236}">
                    <a16:creationId xmlns:a16="http://schemas.microsoft.com/office/drawing/2014/main" id="{677F0449-6898-4B04-891E-36D3199DCFC2}"/>
                  </a:ext>
                </a:extLst>
              </p:cNvPr>
              <p:cNvSpPr>
                <a:spLocks/>
              </p:cNvSpPr>
              <p:nvPr/>
            </p:nvSpPr>
            <p:spPr bwMode="auto">
              <a:xfrm>
                <a:off x="1547" y="3144"/>
                <a:ext cx="194" cy="354"/>
              </a:xfrm>
              <a:custGeom>
                <a:avLst/>
                <a:gdLst/>
                <a:ahLst/>
                <a:cxnLst>
                  <a:cxn ang="0">
                    <a:pos x="18" y="68"/>
                  </a:cxn>
                  <a:cxn ang="0">
                    <a:pos x="8" y="60"/>
                  </a:cxn>
                  <a:cxn ang="0">
                    <a:pos x="0" y="70"/>
                  </a:cxn>
                  <a:cxn ang="0">
                    <a:pos x="42" y="569"/>
                  </a:cxn>
                  <a:cxn ang="0">
                    <a:pos x="42" y="569"/>
                  </a:cxn>
                  <a:cxn ang="0">
                    <a:pos x="65" y="869"/>
                  </a:cxn>
                  <a:cxn ang="0">
                    <a:pos x="65" y="867"/>
                  </a:cxn>
                  <a:cxn ang="0">
                    <a:pos x="72" y="969"/>
                  </a:cxn>
                  <a:cxn ang="0">
                    <a:pos x="72" y="970"/>
                  </a:cxn>
                  <a:cxn ang="0">
                    <a:pos x="75" y="997"/>
                  </a:cxn>
                  <a:cxn ang="0">
                    <a:pos x="73" y="1037"/>
                  </a:cxn>
                  <a:cxn ang="0">
                    <a:pos x="82" y="1046"/>
                  </a:cxn>
                  <a:cxn ang="0">
                    <a:pos x="215" y="1057"/>
                  </a:cxn>
                  <a:cxn ang="0">
                    <a:pos x="216" y="1057"/>
                  </a:cxn>
                  <a:cxn ang="0">
                    <a:pos x="287" y="1060"/>
                  </a:cxn>
                  <a:cxn ang="0">
                    <a:pos x="287" y="1060"/>
                  </a:cxn>
                  <a:cxn ang="0">
                    <a:pos x="356" y="1060"/>
                  </a:cxn>
                  <a:cxn ang="0">
                    <a:pos x="357" y="1060"/>
                  </a:cxn>
                  <a:cxn ang="0">
                    <a:pos x="421" y="1056"/>
                  </a:cxn>
                  <a:cxn ang="0">
                    <a:pos x="421" y="1055"/>
                  </a:cxn>
                  <a:cxn ang="0">
                    <a:pos x="481" y="1045"/>
                  </a:cxn>
                  <a:cxn ang="0">
                    <a:pos x="484" y="1045"/>
                  </a:cxn>
                  <a:cxn ang="0">
                    <a:pos x="536" y="1027"/>
                  </a:cxn>
                  <a:cxn ang="0">
                    <a:pos x="537" y="1026"/>
                  </a:cxn>
                  <a:cxn ang="0">
                    <a:pos x="577" y="999"/>
                  </a:cxn>
                  <a:cxn ang="0">
                    <a:pos x="581" y="988"/>
                  </a:cxn>
                  <a:cxn ang="0">
                    <a:pos x="567" y="964"/>
                  </a:cxn>
                  <a:cxn ang="0">
                    <a:pos x="557" y="937"/>
                  </a:cxn>
                  <a:cxn ang="0">
                    <a:pos x="555" y="926"/>
                  </a:cxn>
                  <a:cxn ang="0">
                    <a:pos x="554" y="905"/>
                  </a:cxn>
                  <a:cxn ang="0">
                    <a:pos x="548" y="419"/>
                  </a:cxn>
                  <a:cxn ang="0">
                    <a:pos x="549" y="169"/>
                  </a:cxn>
                  <a:cxn ang="0">
                    <a:pos x="552" y="9"/>
                  </a:cxn>
                  <a:cxn ang="0">
                    <a:pos x="542" y="0"/>
                  </a:cxn>
                  <a:cxn ang="0">
                    <a:pos x="533" y="9"/>
                  </a:cxn>
                  <a:cxn ang="0">
                    <a:pos x="531" y="169"/>
                  </a:cxn>
                  <a:cxn ang="0">
                    <a:pos x="531" y="169"/>
                  </a:cxn>
                  <a:cxn ang="0">
                    <a:pos x="530" y="419"/>
                  </a:cxn>
                  <a:cxn ang="0">
                    <a:pos x="530" y="419"/>
                  </a:cxn>
                  <a:cxn ang="0">
                    <a:pos x="536" y="905"/>
                  </a:cxn>
                  <a:cxn ang="0">
                    <a:pos x="536" y="905"/>
                  </a:cxn>
                  <a:cxn ang="0">
                    <a:pos x="537" y="927"/>
                  </a:cxn>
                  <a:cxn ang="0">
                    <a:pos x="538" y="929"/>
                  </a:cxn>
                  <a:cxn ang="0">
                    <a:pos x="541" y="941"/>
                  </a:cxn>
                  <a:cxn ang="0">
                    <a:pos x="541" y="941"/>
                  </a:cxn>
                  <a:cxn ang="0">
                    <a:pos x="551" y="970"/>
                  </a:cxn>
                  <a:cxn ang="0">
                    <a:pos x="551" y="972"/>
                  </a:cxn>
                  <a:cxn ang="0">
                    <a:pos x="561" y="991"/>
                  </a:cxn>
                  <a:cxn ang="0">
                    <a:pos x="529" y="1012"/>
                  </a:cxn>
                  <a:cxn ang="0">
                    <a:pos x="478" y="1029"/>
                  </a:cxn>
                  <a:cxn ang="0">
                    <a:pos x="419" y="1038"/>
                  </a:cxn>
                  <a:cxn ang="0">
                    <a:pos x="356" y="1042"/>
                  </a:cxn>
                  <a:cxn ang="0">
                    <a:pos x="287" y="1042"/>
                  </a:cxn>
                  <a:cxn ang="0">
                    <a:pos x="216" y="1039"/>
                  </a:cxn>
                  <a:cxn ang="0">
                    <a:pos x="92" y="1029"/>
                  </a:cxn>
                  <a:cxn ang="0">
                    <a:pos x="93" y="997"/>
                  </a:cxn>
                  <a:cxn ang="0">
                    <a:pos x="93" y="996"/>
                  </a:cxn>
                  <a:cxn ang="0">
                    <a:pos x="91" y="968"/>
                  </a:cxn>
                  <a:cxn ang="0">
                    <a:pos x="84" y="867"/>
                  </a:cxn>
                  <a:cxn ang="0">
                    <a:pos x="84" y="866"/>
                  </a:cxn>
                  <a:cxn ang="0">
                    <a:pos x="61" y="567"/>
                  </a:cxn>
                  <a:cxn ang="0">
                    <a:pos x="61" y="567"/>
                  </a:cxn>
                  <a:cxn ang="0">
                    <a:pos x="18" y="68"/>
                  </a:cxn>
                </a:cxnLst>
                <a:rect l="0" t="0" r="r" b="b"/>
                <a:pathLst>
                  <a:path w="581" h="1060">
                    <a:moveTo>
                      <a:pt x="18" y="68"/>
                    </a:moveTo>
                    <a:lnTo>
                      <a:pt x="8" y="60"/>
                    </a:lnTo>
                    <a:lnTo>
                      <a:pt x="0" y="70"/>
                    </a:lnTo>
                    <a:lnTo>
                      <a:pt x="42" y="569"/>
                    </a:lnTo>
                    <a:lnTo>
                      <a:pt x="42" y="569"/>
                    </a:lnTo>
                    <a:lnTo>
                      <a:pt x="65" y="869"/>
                    </a:lnTo>
                    <a:lnTo>
                      <a:pt x="65" y="867"/>
                    </a:lnTo>
                    <a:lnTo>
                      <a:pt x="72" y="969"/>
                    </a:lnTo>
                    <a:lnTo>
                      <a:pt x="72" y="970"/>
                    </a:lnTo>
                    <a:lnTo>
                      <a:pt x="75" y="997"/>
                    </a:lnTo>
                    <a:lnTo>
                      <a:pt x="73" y="1037"/>
                    </a:lnTo>
                    <a:lnTo>
                      <a:pt x="82" y="1046"/>
                    </a:lnTo>
                    <a:lnTo>
                      <a:pt x="215" y="1057"/>
                    </a:lnTo>
                    <a:lnTo>
                      <a:pt x="216" y="1057"/>
                    </a:lnTo>
                    <a:lnTo>
                      <a:pt x="287" y="1060"/>
                    </a:lnTo>
                    <a:lnTo>
                      <a:pt x="287" y="1060"/>
                    </a:lnTo>
                    <a:lnTo>
                      <a:pt x="356" y="1060"/>
                    </a:lnTo>
                    <a:lnTo>
                      <a:pt x="357" y="1060"/>
                    </a:lnTo>
                    <a:lnTo>
                      <a:pt x="421" y="1056"/>
                    </a:lnTo>
                    <a:lnTo>
                      <a:pt x="421" y="1055"/>
                    </a:lnTo>
                    <a:lnTo>
                      <a:pt x="481" y="1045"/>
                    </a:lnTo>
                    <a:lnTo>
                      <a:pt x="484" y="1045"/>
                    </a:lnTo>
                    <a:lnTo>
                      <a:pt x="536" y="1027"/>
                    </a:lnTo>
                    <a:lnTo>
                      <a:pt x="537" y="1026"/>
                    </a:lnTo>
                    <a:lnTo>
                      <a:pt x="577" y="999"/>
                    </a:lnTo>
                    <a:lnTo>
                      <a:pt x="581" y="988"/>
                    </a:lnTo>
                    <a:lnTo>
                      <a:pt x="567" y="964"/>
                    </a:lnTo>
                    <a:lnTo>
                      <a:pt x="557" y="937"/>
                    </a:lnTo>
                    <a:lnTo>
                      <a:pt x="555" y="926"/>
                    </a:lnTo>
                    <a:lnTo>
                      <a:pt x="554" y="905"/>
                    </a:lnTo>
                    <a:lnTo>
                      <a:pt x="548" y="419"/>
                    </a:lnTo>
                    <a:lnTo>
                      <a:pt x="549" y="169"/>
                    </a:lnTo>
                    <a:lnTo>
                      <a:pt x="552" y="9"/>
                    </a:lnTo>
                    <a:lnTo>
                      <a:pt x="542" y="0"/>
                    </a:lnTo>
                    <a:lnTo>
                      <a:pt x="533" y="9"/>
                    </a:lnTo>
                    <a:lnTo>
                      <a:pt x="531" y="169"/>
                    </a:lnTo>
                    <a:lnTo>
                      <a:pt x="531" y="169"/>
                    </a:lnTo>
                    <a:lnTo>
                      <a:pt x="530" y="419"/>
                    </a:lnTo>
                    <a:lnTo>
                      <a:pt x="530" y="419"/>
                    </a:lnTo>
                    <a:lnTo>
                      <a:pt x="536" y="905"/>
                    </a:lnTo>
                    <a:lnTo>
                      <a:pt x="536" y="905"/>
                    </a:lnTo>
                    <a:lnTo>
                      <a:pt x="537" y="927"/>
                    </a:lnTo>
                    <a:lnTo>
                      <a:pt x="538" y="929"/>
                    </a:lnTo>
                    <a:lnTo>
                      <a:pt x="541" y="941"/>
                    </a:lnTo>
                    <a:lnTo>
                      <a:pt x="541" y="941"/>
                    </a:lnTo>
                    <a:lnTo>
                      <a:pt x="551" y="970"/>
                    </a:lnTo>
                    <a:lnTo>
                      <a:pt x="551" y="972"/>
                    </a:lnTo>
                    <a:lnTo>
                      <a:pt x="561" y="991"/>
                    </a:lnTo>
                    <a:lnTo>
                      <a:pt x="529" y="1012"/>
                    </a:lnTo>
                    <a:lnTo>
                      <a:pt x="478" y="1029"/>
                    </a:lnTo>
                    <a:lnTo>
                      <a:pt x="419" y="1038"/>
                    </a:lnTo>
                    <a:lnTo>
                      <a:pt x="356" y="1042"/>
                    </a:lnTo>
                    <a:lnTo>
                      <a:pt x="287" y="1042"/>
                    </a:lnTo>
                    <a:lnTo>
                      <a:pt x="216" y="1039"/>
                    </a:lnTo>
                    <a:lnTo>
                      <a:pt x="92" y="1029"/>
                    </a:lnTo>
                    <a:lnTo>
                      <a:pt x="93" y="997"/>
                    </a:lnTo>
                    <a:lnTo>
                      <a:pt x="93" y="996"/>
                    </a:lnTo>
                    <a:lnTo>
                      <a:pt x="91" y="968"/>
                    </a:lnTo>
                    <a:lnTo>
                      <a:pt x="84" y="867"/>
                    </a:lnTo>
                    <a:lnTo>
                      <a:pt x="84" y="866"/>
                    </a:lnTo>
                    <a:lnTo>
                      <a:pt x="61" y="567"/>
                    </a:lnTo>
                    <a:lnTo>
                      <a:pt x="61" y="567"/>
                    </a:lnTo>
                    <a:lnTo>
                      <a:pt x="18" y="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84" name="Freeform 78">
                <a:extLst>
                  <a:ext uri="{FF2B5EF4-FFF2-40B4-BE49-F238E27FC236}">
                    <a16:creationId xmlns:a16="http://schemas.microsoft.com/office/drawing/2014/main" id="{D3E40613-0320-45CD-A054-4F9EA04D5D8B}"/>
                  </a:ext>
                </a:extLst>
              </p:cNvPr>
              <p:cNvSpPr>
                <a:spLocks/>
              </p:cNvSpPr>
              <p:nvPr/>
            </p:nvSpPr>
            <p:spPr bwMode="auto">
              <a:xfrm>
                <a:off x="1577" y="3479"/>
                <a:ext cx="292" cy="131"/>
              </a:xfrm>
              <a:custGeom>
                <a:avLst/>
                <a:gdLst/>
                <a:ahLst/>
                <a:cxnLst>
                  <a:cxn ang="0">
                    <a:pos x="29" y="31"/>
                  </a:cxn>
                  <a:cxn ang="0">
                    <a:pos x="7" y="84"/>
                  </a:cxn>
                  <a:cxn ang="0">
                    <a:pos x="0" y="141"/>
                  </a:cxn>
                  <a:cxn ang="0">
                    <a:pos x="3" y="201"/>
                  </a:cxn>
                  <a:cxn ang="0">
                    <a:pos x="14" y="232"/>
                  </a:cxn>
                  <a:cxn ang="0">
                    <a:pos x="26" y="262"/>
                  </a:cxn>
                  <a:cxn ang="0">
                    <a:pos x="77" y="266"/>
                  </a:cxn>
                  <a:cxn ang="0">
                    <a:pos x="258" y="286"/>
                  </a:cxn>
                  <a:cxn ang="0">
                    <a:pos x="426" y="327"/>
                  </a:cxn>
                  <a:cxn ang="0">
                    <a:pos x="518" y="369"/>
                  </a:cxn>
                  <a:cxn ang="0">
                    <a:pos x="553" y="380"/>
                  </a:cxn>
                  <a:cxn ang="0">
                    <a:pos x="590" y="387"/>
                  </a:cxn>
                  <a:cxn ang="0">
                    <a:pos x="632" y="392"/>
                  </a:cxn>
                  <a:cxn ang="0">
                    <a:pos x="679" y="392"/>
                  </a:cxn>
                  <a:cxn ang="0">
                    <a:pos x="729" y="387"/>
                  </a:cxn>
                  <a:cxn ang="0">
                    <a:pos x="785" y="377"/>
                  </a:cxn>
                  <a:cxn ang="0">
                    <a:pos x="823" y="364"/>
                  </a:cxn>
                  <a:cxn ang="0">
                    <a:pos x="850" y="343"/>
                  </a:cxn>
                  <a:cxn ang="0">
                    <a:pos x="868" y="317"/>
                  </a:cxn>
                  <a:cxn ang="0">
                    <a:pos x="873" y="289"/>
                  </a:cxn>
                  <a:cxn ang="0">
                    <a:pos x="872" y="262"/>
                  </a:cxn>
                  <a:cxn ang="0">
                    <a:pos x="861" y="237"/>
                  </a:cxn>
                  <a:cxn ang="0">
                    <a:pos x="843" y="217"/>
                  </a:cxn>
                  <a:cxn ang="0">
                    <a:pos x="819" y="204"/>
                  </a:cxn>
                  <a:cxn ang="0">
                    <a:pos x="726" y="172"/>
                  </a:cxn>
                  <a:cxn ang="0">
                    <a:pos x="616" y="121"/>
                  </a:cxn>
                  <a:cxn ang="0">
                    <a:pos x="598" y="113"/>
                  </a:cxn>
                  <a:cxn ang="0">
                    <a:pos x="526" y="56"/>
                  </a:cxn>
                  <a:cxn ang="0">
                    <a:pos x="455" y="0"/>
                  </a:cxn>
                  <a:cxn ang="0">
                    <a:pos x="515" y="68"/>
                  </a:cxn>
                  <a:cxn ang="0">
                    <a:pos x="564" y="110"/>
                  </a:cxn>
                  <a:cxn ang="0">
                    <a:pos x="587" y="127"/>
                  </a:cxn>
                  <a:cxn ang="0">
                    <a:pos x="608" y="136"/>
                  </a:cxn>
                  <a:cxn ang="0">
                    <a:pos x="666" y="165"/>
                  </a:cxn>
                  <a:cxn ang="0">
                    <a:pos x="719" y="187"/>
                  </a:cxn>
                  <a:cxn ang="0">
                    <a:pos x="831" y="229"/>
                  </a:cxn>
                  <a:cxn ang="0">
                    <a:pos x="855" y="265"/>
                  </a:cxn>
                  <a:cxn ang="0">
                    <a:pos x="851" y="309"/>
                  </a:cxn>
                  <a:cxn ang="0">
                    <a:pos x="814" y="349"/>
                  </a:cxn>
                  <a:cxn ang="0">
                    <a:pos x="727" y="370"/>
                  </a:cxn>
                  <a:cxn ang="0">
                    <a:pos x="634" y="374"/>
                  </a:cxn>
                  <a:cxn ang="0">
                    <a:pos x="558" y="364"/>
                  </a:cxn>
                  <a:cxn ang="0">
                    <a:pos x="466" y="326"/>
                  </a:cxn>
                  <a:cxn ang="0">
                    <a:pos x="433" y="311"/>
                  </a:cxn>
                  <a:cxn ang="0">
                    <a:pos x="384" y="296"/>
                  </a:cxn>
                  <a:cxn ang="0">
                    <a:pos x="261" y="271"/>
                  </a:cxn>
                  <a:cxn ang="0">
                    <a:pos x="132" y="252"/>
                  </a:cxn>
                  <a:cxn ang="0">
                    <a:pos x="77" y="249"/>
                  </a:cxn>
                  <a:cxn ang="0">
                    <a:pos x="40" y="250"/>
                  </a:cxn>
                  <a:cxn ang="0">
                    <a:pos x="22" y="200"/>
                  </a:cxn>
                  <a:cxn ang="0">
                    <a:pos x="24" y="87"/>
                  </a:cxn>
                </a:cxnLst>
                <a:rect l="0" t="0" r="r" b="b"/>
                <a:pathLst>
                  <a:path w="874" h="392">
                    <a:moveTo>
                      <a:pt x="34" y="41"/>
                    </a:moveTo>
                    <a:lnTo>
                      <a:pt x="29" y="31"/>
                    </a:lnTo>
                    <a:lnTo>
                      <a:pt x="18" y="36"/>
                    </a:lnTo>
                    <a:lnTo>
                      <a:pt x="7" y="84"/>
                    </a:lnTo>
                    <a:lnTo>
                      <a:pt x="6" y="85"/>
                    </a:lnTo>
                    <a:lnTo>
                      <a:pt x="0" y="141"/>
                    </a:lnTo>
                    <a:lnTo>
                      <a:pt x="0" y="142"/>
                    </a:lnTo>
                    <a:lnTo>
                      <a:pt x="3" y="201"/>
                    </a:lnTo>
                    <a:lnTo>
                      <a:pt x="4" y="204"/>
                    </a:lnTo>
                    <a:lnTo>
                      <a:pt x="14" y="232"/>
                    </a:lnTo>
                    <a:lnTo>
                      <a:pt x="14" y="233"/>
                    </a:lnTo>
                    <a:lnTo>
                      <a:pt x="26" y="262"/>
                    </a:lnTo>
                    <a:lnTo>
                      <a:pt x="34" y="267"/>
                    </a:lnTo>
                    <a:lnTo>
                      <a:pt x="77" y="266"/>
                    </a:lnTo>
                    <a:lnTo>
                      <a:pt x="130" y="270"/>
                    </a:lnTo>
                    <a:lnTo>
                      <a:pt x="258" y="286"/>
                    </a:lnTo>
                    <a:lnTo>
                      <a:pt x="379" y="311"/>
                    </a:lnTo>
                    <a:lnTo>
                      <a:pt x="426" y="327"/>
                    </a:lnTo>
                    <a:lnTo>
                      <a:pt x="460" y="341"/>
                    </a:lnTo>
                    <a:lnTo>
                      <a:pt x="518" y="369"/>
                    </a:lnTo>
                    <a:lnTo>
                      <a:pt x="519" y="369"/>
                    </a:lnTo>
                    <a:lnTo>
                      <a:pt x="553" y="380"/>
                    </a:lnTo>
                    <a:lnTo>
                      <a:pt x="553" y="380"/>
                    </a:lnTo>
                    <a:lnTo>
                      <a:pt x="590" y="387"/>
                    </a:lnTo>
                    <a:lnTo>
                      <a:pt x="591" y="388"/>
                    </a:lnTo>
                    <a:lnTo>
                      <a:pt x="632" y="392"/>
                    </a:lnTo>
                    <a:lnTo>
                      <a:pt x="634" y="392"/>
                    </a:lnTo>
                    <a:lnTo>
                      <a:pt x="679" y="392"/>
                    </a:lnTo>
                    <a:lnTo>
                      <a:pt x="680" y="392"/>
                    </a:lnTo>
                    <a:lnTo>
                      <a:pt x="729" y="387"/>
                    </a:lnTo>
                    <a:lnTo>
                      <a:pt x="729" y="386"/>
                    </a:lnTo>
                    <a:lnTo>
                      <a:pt x="785" y="377"/>
                    </a:lnTo>
                    <a:lnTo>
                      <a:pt x="787" y="377"/>
                    </a:lnTo>
                    <a:lnTo>
                      <a:pt x="823" y="364"/>
                    </a:lnTo>
                    <a:lnTo>
                      <a:pt x="825" y="363"/>
                    </a:lnTo>
                    <a:lnTo>
                      <a:pt x="850" y="343"/>
                    </a:lnTo>
                    <a:lnTo>
                      <a:pt x="853" y="341"/>
                    </a:lnTo>
                    <a:lnTo>
                      <a:pt x="868" y="317"/>
                    </a:lnTo>
                    <a:lnTo>
                      <a:pt x="868" y="315"/>
                    </a:lnTo>
                    <a:lnTo>
                      <a:pt x="873" y="289"/>
                    </a:lnTo>
                    <a:lnTo>
                      <a:pt x="874" y="286"/>
                    </a:lnTo>
                    <a:lnTo>
                      <a:pt x="872" y="262"/>
                    </a:lnTo>
                    <a:lnTo>
                      <a:pt x="871" y="260"/>
                    </a:lnTo>
                    <a:lnTo>
                      <a:pt x="861" y="237"/>
                    </a:lnTo>
                    <a:lnTo>
                      <a:pt x="859" y="234"/>
                    </a:lnTo>
                    <a:lnTo>
                      <a:pt x="843" y="217"/>
                    </a:lnTo>
                    <a:lnTo>
                      <a:pt x="841" y="215"/>
                    </a:lnTo>
                    <a:lnTo>
                      <a:pt x="819" y="204"/>
                    </a:lnTo>
                    <a:lnTo>
                      <a:pt x="818" y="204"/>
                    </a:lnTo>
                    <a:lnTo>
                      <a:pt x="726" y="172"/>
                    </a:lnTo>
                    <a:lnTo>
                      <a:pt x="673" y="150"/>
                    </a:lnTo>
                    <a:lnTo>
                      <a:pt x="616" y="121"/>
                    </a:lnTo>
                    <a:lnTo>
                      <a:pt x="615" y="121"/>
                    </a:lnTo>
                    <a:lnTo>
                      <a:pt x="598" y="113"/>
                    </a:lnTo>
                    <a:lnTo>
                      <a:pt x="576" y="97"/>
                    </a:lnTo>
                    <a:lnTo>
                      <a:pt x="526" y="56"/>
                    </a:lnTo>
                    <a:lnTo>
                      <a:pt x="466" y="0"/>
                    </a:lnTo>
                    <a:lnTo>
                      <a:pt x="455" y="0"/>
                    </a:lnTo>
                    <a:lnTo>
                      <a:pt x="455" y="11"/>
                    </a:lnTo>
                    <a:lnTo>
                      <a:pt x="515" y="68"/>
                    </a:lnTo>
                    <a:lnTo>
                      <a:pt x="515" y="69"/>
                    </a:lnTo>
                    <a:lnTo>
                      <a:pt x="564" y="110"/>
                    </a:lnTo>
                    <a:lnTo>
                      <a:pt x="564" y="110"/>
                    </a:lnTo>
                    <a:lnTo>
                      <a:pt x="587" y="127"/>
                    </a:lnTo>
                    <a:lnTo>
                      <a:pt x="590" y="128"/>
                    </a:lnTo>
                    <a:lnTo>
                      <a:pt x="608" y="136"/>
                    </a:lnTo>
                    <a:lnTo>
                      <a:pt x="665" y="165"/>
                    </a:lnTo>
                    <a:lnTo>
                      <a:pt x="666" y="165"/>
                    </a:lnTo>
                    <a:lnTo>
                      <a:pt x="719" y="187"/>
                    </a:lnTo>
                    <a:lnTo>
                      <a:pt x="719" y="187"/>
                    </a:lnTo>
                    <a:lnTo>
                      <a:pt x="811" y="219"/>
                    </a:lnTo>
                    <a:lnTo>
                      <a:pt x="831" y="229"/>
                    </a:lnTo>
                    <a:lnTo>
                      <a:pt x="844" y="244"/>
                    </a:lnTo>
                    <a:lnTo>
                      <a:pt x="855" y="265"/>
                    </a:lnTo>
                    <a:lnTo>
                      <a:pt x="856" y="287"/>
                    </a:lnTo>
                    <a:lnTo>
                      <a:pt x="851" y="309"/>
                    </a:lnTo>
                    <a:lnTo>
                      <a:pt x="838" y="331"/>
                    </a:lnTo>
                    <a:lnTo>
                      <a:pt x="814" y="349"/>
                    </a:lnTo>
                    <a:lnTo>
                      <a:pt x="781" y="362"/>
                    </a:lnTo>
                    <a:lnTo>
                      <a:pt x="727" y="370"/>
                    </a:lnTo>
                    <a:lnTo>
                      <a:pt x="679" y="374"/>
                    </a:lnTo>
                    <a:lnTo>
                      <a:pt x="634" y="374"/>
                    </a:lnTo>
                    <a:lnTo>
                      <a:pt x="593" y="371"/>
                    </a:lnTo>
                    <a:lnTo>
                      <a:pt x="558" y="364"/>
                    </a:lnTo>
                    <a:lnTo>
                      <a:pt x="525" y="353"/>
                    </a:lnTo>
                    <a:lnTo>
                      <a:pt x="466" y="326"/>
                    </a:lnTo>
                    <a:lnTo>
                      <a:pt x="466" y="326"/>
                    </a:lnTo>
                    <a:lnTo>
                      <a:pt x="433" y="311"/>
                    </a:lnTo>
                    <a:lnTo>
                      <a:pt x="432" y="311"/>
                    </a:lnTo>
                    <a:lnTo>
                      <a:pt x="384" y="296"/>
                    </a:lnTo>
                    <a:lnTo>
                      <a:pt x="384" y="296"/>
                    </a:lnTo>
                    <a:lnTo>
                      <a:pt x="261" y="271"/>
                    </a:lnTo>
                    <a:lnTo>
                      <a:pt x="260" y="270"/>
                    </a:lnTo>
                    <a:lnTo>
                      <a:pt x="132" y="252"/>
                    </a:lnTo>
                    <a:lnTo>
                      <a:pt x="131" y="252"/>
                    </a:lnTo>
                    <a:lnTo>
                      <a:pt x="77" y="249"/>
                    </a:lnTo>
                    <a:lnTo>
                      <a:pt x="77" y="249"/>
                    </a:lnTo>
                    <a:lnTo>
                      <a:pt x="40" y="250"/>
                    </a:lnTo>
                    <a:lnTo>
                      <a:pt x="30" y="227"/>
                    </a:lnTo>
                    <a:lnTo>
                      <a:pt x="22" y="200"/>
                    </a:lnTo>
                    <a:lnTo>
                      <a:pt x="18" y="142"/>
                    </a:lnTo>
                    <a:lnTo>
                      <a:pt x="24" y="87"/>
                    </a:lnTo>
                    <a:lnTo>
                      <a:pt x="34"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85" name="Freeform 79">
                <a:extLst>
                  <a:ext uri="{FF2B5EF4-FFF2-40B4-BE49-F238E27FC236}">
                    <a16:creationId xmlns:a16="http://schemas.microsoft.com/office/drawing/2014/main" id="{ADAD4383-1EA7-4159-A225-FF887434D214}"/>
                  </a:ext>
                </a:extLst>
              </p:cNvPr>
              <p:cNvSpPr>
                <a:spLocks/>
              </p:cNvSpPr>
              <p:nvPr/>
            </p:nvSpPr>
            <p:spPr bwMode="auto">
              <a:xfrm>
                <a:off x="1686" y="3574"/>
                <a:ext cx="185" cy="49"/>
              </a:xfrm>
              <a:custGeom>
                <a:avLst/>
                <a:gdLst/>
                <a:ahLst/>
                <a:cxnLst>
                  <a:cxn ang="0">
                    <a:pos x="555" y="10"/>
                  </a:cxn>
                  <a:cxn ang="0">
                    <a:pos x="547" y="0"/>
                  </a:cxn>
                  <a:cxn ang="0">
                    <a:pos x="537" y="8"/>
                  </a:cxn>
                  <a:cxn ang="0">
                    <a:pos x="535" y="41"/>
                  </a:cxn>
                  <a:cxn ang="0">
                    <a:pos x="521" y="70"/>
                  </a:cxn>
                  <a:cxn ang="0">
                    <a:pos x="499" y="95"/>
                  </a:cxn>
                  <a:cxn ang="0">
                    <a:pos x="467" y="115"/>
                  </a:cxn>
                  <a:cxn ang="0">
                    <a:pos x="416" y="124"/>
                  </a:cxn>
                  <a:cxn ang="0">
                    <a:pos x="368" y="130"/>
                  </a:cxn>
                  <a:cxn ang="0">
                    <a:pos x="284" y="130"/>
                  </a:cxn>
                  <a:cxn ang="0">
                    <a:pos x="213" y="119"/>
                  </a:cxn>
                  <a:cxn ang="0">
                    <a:pos x="158" y="100"/>
                  </a:cxn>
                  <a:cxn ang="0">
                    <a:pos x="118" y="78"/>
                  </a:cxn>
                  <a:cxn ang="0">
                    <a:pos x="69" y="47"/>
                  </a:cxn>
                  <a:cxn ang="0">
                    <a:pos x="13" y="7"/>
                  </a:cxn>
                  <a:cxn ang="0">
                    <a:pos x="0" y="8"/>
                  </a:cxn>
                  <a:cxn ang="0">
                    <a:pos x="1" y="20"/>
                  </a:cxn>
                  <a:cxn ang="0">
                    <a:pos x="59" y="60"/>
                  </a:cxn>
                  <a:cxn ang="0">
                    <a:pos x="60" y="60"/>
                  </a:cxn>
                  <a:cxn ang="0">
                    <a:pos x="108" y="91"/>
                  </a:cxn>
                  <a:cxn ang="0">
                    <a:pos x="108" y="92"/>
                  </a:cxn>
                  <a:cxn ang="0">
                    <a:pos x="150" y="115"/>
                  </a:cxn>
                  <a:cxn ang="0">
                    <a:pos x="152" y="115"/>
                  </a:cxn>
                  <a:cxn ang="0">
                    <a:pos x="209" y="134"/>
                  </a:cxn>
                  <a:cxn ang="0">
                    <a:pos x="210" y="134"/>
                  </a:cxn>
                  <a:cxn ang="0">
                    <a:pos x="281" y="146"/>
                  </a:cxn>
                  <a:cxn ang="0">
                    <a:pos x="282" y="147"/>
                  </a:cxn>
                  <a:cxn ang="0">
                    <a:pos x="368" y="147"/>
                  </a:cxn>
                  <a:cxn ang="0">
                    <a:pos x="369" y="147"/>
                  </a:cxn>
                  <a:cxn ang="0">
                    <a:pos x="418" y="142"/>
                  </a:cxn>
                  <a:cxn ang="0">
                    <a:pos x="418" y="141"/>
                  </a:cxn>
                  <a:cxn ang="0">
                    <a:pos x="471" y="131"/>
                  </a:cxn>
                  <a:cxn ang="0">
                    <a:pos x="475" y="130"/>
                  </a:cxn>
                  <a:cxn ang="0">
                    <a:pos x="509" y="108"/>
                  </a:cxn>
                  <a:cxn ang="0">
                    <a:pos x="512" y="107"/>
                  </a:cxn>
                  <a:cxn ang="0">
                    <a:pos x="536" y="80"/>
                  </a:cxn>
                  <a:cxn ang="0">
                    <a:pos x="537" y="78"/>
                  </a:cxn>
                  <a:cxn ang="0">
                    <a:pos x="551" y="46"/>
                  </a:cxn>
                  <a:cxn ang="0">
                    <a:pos x="552" y="44"/>
                  </a:cxn>
                  <a:cxn ang="0">
                    <a:pos x="555" y="10"/>
                  </a:cxn>
                </a:cxnLst>
                <a:rect l="0" t="0" r="r" b="b"/>
                <a:pathLst>
                  <a:path w="555" h="147">
                    <a:moveTo>
                      <a:pt x="555" y="10"/>
                    </a:moveTo>
                    <a:lnTo>
                      <a:pt x="547" y="0"/>
                    </a:lnTo>
                    <a:lnTo>
                      <a:pt x="537" y="8"/>
                    </a:lnTo>
                    <a:lnTo>
                      <a:pt x="535" y="41"/>
                    </a:lnTo>
                    <a:lnTo>
                      <a:pt x="521" y="70"/>
                    </a:lnTo>
                    <a:lnTo>
                      <a:pt x="499" y="95"/>
                    </a:lnTo>
                    <a:lnTo>
                      <a:pt x="467" y="115"/>
                    </a:lnTo>
                    <a:lnTo>
                      <a:pt x="416" y="124"/>
                    </a:lnTo>
                    <a:lnTo>
                      <a:pt x="368" y="130"/>
                    </a:lnTo>
                    <a:lnTo>
                      <a:pt x="284" y="130"/>
                    </a:lnTo>
                    <a:lnTo>
                      <a:pt x="213" y="119"/>
                    </a:lnTo>
                    <a:lnTo>
                      <a:pt x="158" y="100"/>
                    </a:lnTo>
                    <a:lnTo>
                      <a:pt x="118" y="78"/>
                    </a:lnTo>
                    <a:lnTo>
                      <a:pt x="69" y="47"/>
                    </a:lnTo>
                    <a:lnTo>
                      <a:pt x="13" y="7"/>
                    </a:lnTo>
                    <a:lnTo>
                      <a:pt x="0" y="8"/>
                    </a:lnTo>
                    <a:lnTo>
                      <a:pt x="1" y="20"/>
                    </a:lnTo>
                    <a:lnTo>
                      <a:pt x="59" y="60"/>
                    </a:lnTo>
                    <a:lnTo>
                      <a:pt x="60" y="60"/>
                    </a:lnTo>
                    <a:lnTo>
                      <a:pt x="108" y="91"/>
                    </a:lnTo>
                    <a:lnTo>
                      <a:pt x="108" y="92"/>
                    </a:lnTo>
                    <a:lnTo>
                      <a:pt x="150" y="115"/>
                    </a:lnTo>
                    <a:lnTo>
                      <a:pt x="152" y="115"/>
                    </a:lnTo>
                    <a:lnTo>
                      <a:pt x="209" y="134"/>
                    </a:lnTo>
                    <a:lnTo>
                      <a:pt x="210" y="134"/>
                    </a:lnTo>
                    <a:lnTo>
                      <a:pt x="281" y="146"/>
                    </a:lnTo>
                    <a:lnTo>
                      <a:pt x="282" y="147"/>
                    </a:lnTo>
                    <a:lnTo>
                      <a:pt x="368" y="147"/>
                    </a:lnTo>
                    <a:lnTo>
                      <a:pt x="369" y="147"/>
                    </a:lnTo>
                    <a:lnTo>
                      <a:pt x="418" y="142"/>
                    </a:lnTo>
                    <a:lnTo>
                      <a:pt x="418" y="141"/>
                    </a:lnTo>
                    <a:lnTo>
                      <a:pt x="471" y="131"/>
                    </a:lnTo>
                    <a:lnTo>
                      <a:pt x="475" y="130"/>
                    </a:lnTo>
                    <a:lnTo>
                      <a:pt x="509" y="108"/>
                    </a:lnTo>
                    <a:lnTo>
                      <a:pt x="512" y="107"/>
                    </a:lnTo>
                    <a:lnTo>
                      <a:pt x="536" y="80"/>
                    </a:lnTo>
                    <a:lnTo>
                      <a:pt x="537" y="78"/>
                    </a:lnTo>
                    <a:lnTo>
                      <a:pt x="551" y="46"/>
                    </a:lnTo>
                    <a:lnTo>
                      <a:pt x="552" y="44"/>
                    </a:lnTo>
                    <a:lnTo>
                      <a:pt x="555"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86" name="Freeform 80">
                <a:extLst>
                  <a:ext uri="{FF2B5EF4-FFF2-40B4-BE49-F238E27FC236}">
                    <a16:creationId xmlns:a16="http://schemas.microsoft.com/office/drawing/2014/main" id="{3B5275A8-0E0D-43C5-BFF7-02115FAF1FE5}"/>
                  </a:ext>
                </a:extLst>
              </p:cNvPr>
              <p:cNvSpPr>
                <a:spLocks/>
              </p:cNvSpPr>
              <p:nvPr/>
            </p:nvSpPr>
            <p:spPr bwMode="auto">
              <a:xfrm>
                <a:off x="1586" y="3563"/>
                <a:ext cx="83" cy="29"/>
              </a:xfrm>
              <a:custGeom>
                <a:avLst/>
                <a:gdLst/>
                <a:ahLst/>
                <a:cxnLst>
                  <a:cxn ang="0">
                    <a:pos x="16" y="5"/>
                  </a:cxn>
                  <a:cxn ang="0">
                    <a:pos x="6" y="0"/>
                  </a:cxn>
                  <a:cxn ang="0">
                    <a:pos x="0" y="10"/>
                  </a:cxn>
                  <a:cxn ang="0">
                    <a:pos x="9" y="50"/>
                  </a:cxn>
                  <a:cxn ang="0">
                    <a:pos x="16" y="57"/>
                  </a:cxn>
                  <a:cxn ang="0">
                    <a:pos x="140" y="76"/>
                  </a:cxn>
                  <a:cxn ang="0">
                    <a:pos x="140" y="76"/>
                  </a:cxn>
                  <a:cxn ang="0">
                    <a:pos x="231" y="87"/>
                  </a:cxn>
                  <a:cxn ang="0">
                    <a:pos x="241" y="79"/>
                  </a:cxn>
                  <a:cxn ang="0">
                    <a:pos x="248" y="35"/>
                  </a:cxn>
                  <a:cxn ang="0">
                    <a:pos x="240" y="25"/>
                  </a:cxn>
                  <a:cxn ang="0">
                    <a:pos x="230" y="33"/>
                  </a:cxn>
                  <a:cxn ang="0">
                    <a:pos x="225" y="69"/>
                  </a:cxn>
                  <a:cxn ang="0">
                    <a:pos x="142" y="58"/>
                  </a:cxn>
                  <a:cxn ang="0">
                    <a:pos x="24" y="41"/>
                  </a:cxn>
                  <a:cxn ang="0">
                    <a:pos x="16" y="5"/>
                  </a:cxn>
                </a:cxnLst>
                <a:rect l="0" t="0" r="r" b="b"/>
                <a:pathLst>
                  <a:path w="248" h="87">
                    <a:moveTo>
                      <a:pt x="16" y="5"/>
                    </a:moveTo>
                    <a:lnTo>
                      <a:pt x="6" y="0"/>
                    </a:lnTo>
                    <a:lnTo>
                      <a:pt x="0" y="10"/>
                    </a:lnTo>
                    <a:lnTo>
                      <a:pt x="9" y="50"/>
                    </a:lnTo>
                    <a:lnTo>
                      <a:pt x="16" y="57"/>
                    </a:lnTo>
                    <a:lnTo>
                      <a:pt x="140" y="76"/>
                    </a:lnTo>
                    <a:lnTo>
                      <a:pt x="140" y="76"/>
                    </a:lnTo>
                    <a:lnTo>
                      <a:pt x="231" y="87"/>
                    </a:lnTo>
                    <a:lnTo>
                      <a:pt x="241" y="79"/>
                    </a:lnTo>
                    <a:lnTo>
                      <a:pt x="248" y="35"/>
                    </a:lnTo>
                    <a:lnTo>
                      <a:pt x="240" y="25"/>
                    </a:lnTo>
                    <a:lnTo>
                      <a:pt x="230" y="33"/>
                    </a:lnTo>
                    <a:lnTo>
                      <a:pt x="225" y="69"/>
                    </a:lnTo>
                    <a:lnTo>
                      <a:pt x="142" y="58"/>
                    </a:lnTo>
                    <a:lnTo>
                      <a:pt x="24" y="41"/>
                    </a:lnTo>
                    <a:lnTo>
                      <a:pt x="16" y="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87" name="Freeform 81">
                <a:extLst>
                  <a:ext uri="{FF2B5EF4-FFF2-40B4-BE49-F238E27FC236}">
                    <a16:creationId xmlns:a16="http://schemas.microsoft.com/office/drawing/2014/main" id="{DEA4D9EE-7AC0-499B-BC08-692523301E82}"/>
                  </a:ext>
                </a:extLst>
              </p:cNvPr>
              <p:cNvSpPr>
                <a:spLocks/>
              </p:cNvSpPr>
              <p:nvPr/>
            </p:nvSpPr>
            <p:spPr bwMode="auto">
              <a:xfrm>
                <a:off x="1664" y="3575"/>
                <a:ext cx="19" cy="15"/>
              </a:xfrm>
              <a:custGeom>
                <a:avLst/>
                <a:gdLst/>
                <a:ahLst/>
                <a:cxnLst>
                  <a:cxn ang="0">
                    <a:pos x="1" y="32"/>
                  </a:cxn>
                  <a:cxn ang="0">
                    <a:pos x="0" y="44"/>
                  </a:cxn>
                  <a:cxn ang="0">
                    <a:pos x="13" y="45"/>
                  </a:cxn>
                  <a:cxn ang="0">
                    <a:pos x="57" y="13"/>
                  </a:cxn>
                  <a:cxn ang="0">
                    <a:pos x="58" y="1"/>
                  </a:cxn>
                  <a:cxn ang="0">
                    <a:pos x="45" y="0"/>
                  </a:cxn>
                  <a:cxn ang="0">
                    <a:pos x="1" y="32"/>
                  </a:cxn>
                </a:cxnLst>
                <a:rect l="0" t="0" r="r" b="b"/>
                <a:pathLst>
                  <a:path w="58" h="45">
                    <a:moveTo>
                      <a:pt x="1" y="32"/>
                    </a:moveTo>
                    <a:lnTo>
                      <a:pt x="0" y="44"/>
                    </a:lnTo>
                    <a:lnTo>
                      <a:pt x="13" y="45"/>
                    </a:lnTo>
                    <a:lnTo>
                      <a:pt x="57" y="13"/>
                    </a:lnTo>
                    <a:lnTo>
                      <a:pt x="58" y="1"/>
                    </a:lnTo>
                    <a:lnTo>
                      <a:pt x="45" y="0"/>
                    </a:lnTo>
                    <a:lnTo>
                      <a:pt x="1"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88" name="Freeform 82">
                <a:extLst>
                  <a:ext uri="{FF2B5EF4-FFF2-40B4-BE49-F238E27FC236}">
                    <a16:creationId xmlns:a16="http://schemas.microsoft.com/office/drawing/2014/main" id="{DB8FBB6A-4E9E-4EE3-B120-0F6689383943}"/>
                  </a:ext>
                </a:extLst>
              </p:cNvPr>
              <p:cNvSpPr>
                <a:spLocks/>
              </p:cNvSpPr>
              <p:nvPr/>
            </p:nvSpPr>
            <p:spPr bwMode="auto">
              <a:xfrm>
                <a:off x="1705" y="3483"/>
                <a:ext cx="31" cy="30"/>
              </a:xfrm>
              <a:custGeom>
                <a:avLst/>
                <a:gdLst/>
                <a:ahLst/>
                <a:cxnLst>
                  <a:cxn ang="0">
                    <a:pos x="94" y="13"/>
                  </a:cxn>
                  <a:cxn ang="0">
                    <a:pos x="95" y="1"/>
                  </a:cxn>
                  <a:cxn ang="0">
                    <a:pos x="82" y="0"/>
                  </a:cxn>
                  <a:cxn ang="0">
                    <a:pos x="42" y="36"/>
                  </a:cxn>
                  <a:cxn ang="0">
                    <a:pos x="41" y="37"/>
                  </a:cxn>
                  <a:cxn ang="0">
                    <a:pos x="0" y="79"/>
                  </a:cxn>
                  <a:cxn ang="0">
                    <a:pos x="2" y="91"/>
                  </a:cxn>
                  <a:cxn ang="0">
                    <a:pos x="14" y="90"/>
                  </a:cxn>
                  <a:cxn ang="0">
                    <a:pos x="53" y="48"/>
                  </a:cxn>
                  <a:cxn ang="0">
                    <a:pos x="94" y="13"/>
                  </a:cxn>
                </a:cxnLst>
                <a:rect l="0" t="0" r="r" b="b"/>
                <a:pathLst>
                  <a:path w="95" h="91">
                    <a:moveTo>
                      <a:pt x="94" y="13"/>
                    </a:moveTo>
                    <a:lnTo>
                      <a:pt x="95" y="1"/>
                    </a:lnTo>
                    <a:lnTo>
                      <a:pt x="82" y="0"/>
                    </a:lnTo>
                    <a:lnTo>
                      <a:pt x="42" y="36"/>
                    </a:lnTo>
                    <a:lnTo>
                      <a:pt x="41" y="37"/>
                    </a:lnTo>
                    <a:lnTo>
                      <a:pt x="0" y="79"/>
                    </a:lnTo>
                    <a:lnTo>
                      <a:pt x="2" y="91"/>
                    </a:lnTo>
                    <a:lnTo>
                      <a:pt x="14" y="90"/>
                    </a:lnTo>
                    <a:lnTo>
                      <a:pt x="53" y="48"/>
                    </a:lnTo>
                    <a:lnTo>
                      <a:pt x="94"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89" name="Freeform 83">
                <a:extLst>
                  <a:ext uri="{FF2B5EF4-FFF2-40B4-BE49-F238E27FC236}">
                    <a16:creationId xmlns:a16="http://schemas.microsoft.com/office/drawing/2014/main" id="{1AA9644C-E28B-4CEB-BBCA-B44F016383B7}"/>
                  </a:ext>
                </a:extLst>
              </p:cNvPr>
              <p:cNvSpPr>
                <a:spLocks/>
              </p:cNvSpPr>
              <p:nvPr/>
            </p:nvSpPr>
            <p:spPr bwMode="auto">
              <a:xfrm>
                <a:off x="1721" y="3496"/>
                <a:ext cx="29" cy="29"/>
              </a:xfrm>
              <a:custGeom>
                <a:avLst/>
                <a:gdLst/>
                <a:ahLst/>
                <a:cxnLst>
                  <a:cxn ang="0">
                    <a:pos x="86" y="11"/>
                  </a:cxn>
                  <a:cxn ang="0">
                    <a:pos x="86" y="0"/>
                  </a:cxn>
                  <a:cxn ang="0">
                    <a:pos x="75" y="0"/>
                  </a:cxn>
                  <a:cxn ang="0">
                    <a:pos x="40" y="32"/>
                  </a:cxn>
                  <a:cxn ang="0">
                    <a:pos x="39" y="32"/>
                  </a:cxn>
                  <a:cxn ang="0">
                    <a:pos x="0" y="74"/>
                  </a:cxn>
                  <a:cxn ang="0">
                    <a:pos x="1" y="87"/>
                  </a:cxn>
                  <a:cxn ang="0">
                    <a:pos x="14" y="85"/>
                  </a:cxn>
                  <a:cxn ang="0">
                    <a:pos x="53" y="43"/>
                  </a:cxn>
                  <a:cxn ang="0">
                    <a:pos x="86" y="11"/>
                  </a:cxn>
                </a:cxnLst>
                <a:rect l="0" t="0" r="r" b="b"/>
                <a:pathLst>
                  <a:path w="86" h="87">
                    <a:moveTo>
                      <a:pt x="86" y="11"/>
                    </a:moveTo>
                    <a:lnTo>
                      <a:pt x="86" y="0"/>
                    </a:lnTo>
                    <a:lnTo>
                      <a:pt x="75" y="0"/>
                    </a:lnTo>
                    <a:lnTo>
                      <a:pt x="40" y="32"/>
                    </a:lnTo>
                    <a:lnTo>
                      <a:pt x="39" y="32"/>
                    </a:lnTo>
                    <a:lnTo>
                      <a:pt x="0" y="74"/>
                    </a:lnTo>
                    <a:lnTo>
                      <a:pt x="1" y="87"/>
                    </a:lnTo>
                    <a:lnTo>
                      <a:pt x="14" y="85"/>
                    </a:lnTo>
                    <a:lnTo>
                      <a:pt x="53" y="43"/>
                    </a:lnTo>
                    <a:lnTo>
                      <a:pt x="86"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90" name="Freeform 84">
                <a:extLst>
                  <a:ext uri="{FF2B5EF4-FFF2-40B4-BE49-F238E27FC236}">
                    <a16:creationId xmlns:a16="http://schemas.microsoft.com/office/drawing/2014/main" id="{DC54017D-D151-4655-9143-9906CC46782B}"/>
                  </a:ext>
                </a:extLst>
              </p:cNvPr>
              <p:cNvSpPr>
                <a:spLocks/>
              </p:cNvSpPr>
              <p:nvPr/>
            </p:nvSpPr>
            <p:spPr bwMode="auto">
              <a:xfrm>
                <a:off x="1736" y="3508"/>
                <a:ext cx="29" cy="28"/>
              </a:xfrm>
              <a:custGeom>
                <a:avLst/>
                <a:gdLst/>
                <a:ahLst/>
                <a:cxnLst>
                  <a:cxn ang="0">
                    <a:pos x="85" y="13"/>
                  </a:cxn>
                  <a:cxn ang="0">
                    <a:pos x="86" y="1"/>
                  </a:cxn>
                  <a:cxn ang="0">
                    <a:pos x="74" y="0"/>
                  </a:cxn>
                  <a:cxn ang="0">
                    <a:pos x="39" y="30"/>
                  </a:cxn>
                  <a:cxn ang="0">
                    <a:pos x="39" y="30"/>
                  </a:cxn>
                  <a:cxn ang="0">
                    <a:pos x="19" y="47"/>
                  </a:cxn>
                  <a:cxn ang="0">
                    <a:pos x="18" y="48"/>
                  </a:cxn>
                  <a:cxn ang="0">
                    <a:pos x="0" y="70"/>
                  </a:cxn>
                  <a:cxn ang="0">
                    <a:pos x="1" y="82"/>
                  </a:cxn>
                  <a:cxn ang="0">
                    <a:pos x="14" y="81"/>
                  </a:cxn>
                  <a:cxn ang="0">
                    <a:pos x="32" y="59"/>
                  </a:cxn>
                  <a:cxn ang="0">
                    <a:pos x="51" y="43"/>
                  </a:cxn>
                  <a:cxn ang="0">
                    <a:pos x="85" y="13"/>
                  </a:cxn>
                </a:cxnLst>
                <a:rect l="0" t="0" r="r" b="b"/>
                <a:pathLst>
                  <a:path w="86" h="82">
                    <a:moveTo>
                      <a:pt x="85" y="13"/>
                    </a:moveTo>
                    <a:lnTo>
                      <a:pt x="86" y="1"/>
                    </a:lnTo>
                    <a:lnTo>
                      <a:pt x="74" y="0"/>
                    </a:lnTo>
                    <a:lnTo>
                      <a:pt x="39" y="30"/>
                    </a:lnTo>
                    <a:lnTo>
                      <a:pt x="39" y="30"/>
                    </a:lnTo>
                    <a:lnTo>
                      <a:pt x="19" y="47"/>
                    </a:lnTo>
                    <a:lnTo>
                      <a:pt x="18" y="48"/>
                    </a:lnTo>
                    <a:lnTo>
                      <a:pt x="0" y="70"/>
                    </a:lnTo>
                    <a:lnTo>
                      <a:pt x="1" y="82"/>
                    </a:lnTo>
                    <a:lnTo>
                      <a:pt x="14" y="81"/>
                    </a:lnTo>
                    <a:lnTo>
                      <a:pt x="32" y="59"/>
                    </a:lnTo>
                    <a:lnTo>
                      <a:pt x="51" y="43"/>
                    </a:lnTo>
                    <a:lnTo>
                      <a:pt x="85"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91" name="Freeform 85">
                <a:extLst>
                  <a:ext uri="{FF2B5EF4-FFF2-40B4-BE49-F238E27FC236}">
                    <a16:creationId xmlns:a16="http://schemas.microsoft.com/office/drawing/2014/main" id="{A08694CB-F784-4C05-96F4-6F605DB0EFC3}"/>
                  </a:ext>
                </a:extLst>
              </p:cNvPr>
              <p:cNvSpPr>
                <a:spLocks/>
              </p:cNvSpPr>
              <p:nvPr/>
            </p:nvSpPr>
            <p:spPr bwMode="auto">
              <a:xfrm>
                <a:off x="1328" y="3144"/>
                <a:ext cx="194" cy="354"/>
              </a:xfrm>
              <a:custGeom>
                <a:avLst/>
                <a:gdLst/>
                <a:ahLst/>
                <a:cxnLst>
                  <a:cxn ang="0">
                    <a:pos x="582" y="85"/>
                  </a:cxn>
                  <a:cxn ang="0">
                    <a:pos x="574" y="75"/>
                  </a:cxn>
                  <a:cxn ang="0">
                    <a:pos x="564" y="83"/>
                  </a:cxn>
                  <a:cxn ang="0">
                    <a:pos x="521" y="575"/>
                  </a:cxn>
                  <a:cxn ang="0">
                    <a:pos x="521" y="575"/>
                  </a:cxn>
                  <a:cxn ang="0">
                    <a:pos x="497" y="869"/>
                  </a:cxn>
                  <a:cxn ang="0">
                    <a:pos x="497" y="869"/>
                  </a:cxn>
                  <a:cxn ang="0">
                    <a:pos x="490" y="968"/>
                  </a:cxn>
                  <a:cxn ang="0">
                    <a:pos x="490" y="969"/>
                  </a:cxn>
                  <a:cxn ang="0">
                    <a:pos x="490" y="1029"/>
                  </a:cxn>
                  <a:cxn ang="0">
                    <a:pos x="364" y="1039"/>
                  </a:cxn>
                  <a:cxn ang="0">
                    <a:pos x="294" y="1042"/>
                  </a:cxn>
                  <a:cxn ang="0">
                    <a:pos x="226" y="1042"/>
                  </a:cxn>
                  <a:cxn ang="0">
                    <a:pos x="161" y="1038"/>
                  </a:cxn>
                  <a:cxn ang="0">
                    <a:pos x="103" y="1029"/>
                  </a:cxn>
                  <a:cxn ang="0">
                    <a:pos x="52" y="1012"/>
                  </a:cxn>
                  <a:cxn ang="0">
                    <a:pos x="20" y="991"/>
                  </a:cxn>
                  <a:cxn ang="0">
                    <a:pos x="30" y="972"/>
                  </a:cxn>
                  <a:cxn ang="0">
                    <a:pos x="30" y="970"/>
                  </a:cxn>
                  <a:cxn ang="0">
                    <a:pos x="39" y="941"/>
                  </a:cxn>
                  <a:cxn ang="0">
                    <a:pos x="39" y="941"/>
                  </a:cxn>
                  <a:cxn ang="0">
                    <a:pos x="43" y="929"/>
                  </a:cxn>
                  <a:cxn ang="0">
                    <a:pos x="44" y="927"/>
                  </a:cxn>
                  <a:cxn ang="0">
                    <a:pos x="45" y="905"/>
                  </a:cxn>
                  <a:cxn ang="0">
                    <a:pos x="45" y="905"/>
                  </a:cxn>
                  <a:cxn ang="0">
                    <a:pos x="51" y="419"/>
                  </a:cxn>
                  <a:cxn ang="0">
                    <a:pos x="51" y="419"/>
                  </a:cxn>
                  <a:cxn ang="0">
                    <a:pos x="47" y="9"/>
                  </a:cxn>
                  <a:cxn ang="0">
                    <a:pos x="38" y="0"/>
                  </a:cxn>
                  <a:cxn ang="0">
                    <a:pos x="29" y="9"/>
                  </a:cxn>
                  <a:cxn ang="0">
                    <a:pos x="32" y="419"/>
                  </a:cxn>
                  <a:cxn ang="0">
                    <a:pos x="27" y="905"/>
                  </a:cxn>
                  <a:cxn ang="0">
                    <a:pos x="25" y="926"/>
                  </a:cxn>
                  <a:cxn ang="0">
                    <a:pos x="23" y="937"/>
                  </a:cxn>
                  <a:cxn ang="0">
                    <a:pos x="14" y="964"/>
                  </a:cxn>
                  <a:cxn ang="0">
                    <a:pos x="0" y="988"/>
                  </a:cxn>
                  <a:cxn ang="0">
                    <a:pos x="3" y="999"/>
                  </a:cxn>
                  <a:cxn ang="0">
                    <a:pos x="44" y="1026"/>
                  </a:cxn>
                  <a:cxn ang="0">
                    <a:pos x="45" y="1027"/>
                  </a:cxn>
                  <a:cxn ang="0">
                    <a:pos x="97" y="1045"/>
                  </a:cxn>
                  <a:cxn ang="0">
                    <a:pos x="99" y="1045"/>
                  </a:cxn>
                  <a:cxn ang="0">
                    <a:pos x="159" y="1055"/>
                  </a:cxn>
                  <a:cxn ang="0">
                    <a:pos x="159" y="1056"/>
                  </a:cxn>
                  <a:cxn ang="0">
                    <a:pos x="225" y="1060"/>
                  </a:cxn>
                  <a:cxn ang="0">
                    <a:pos x="226" y="1060"/>
                  </a:cxn>
                  <a:cxn ang="0">
                    <a:pos x="294" y="1060"/>
                  </a:cxn>
                  <a:cxn ang="0">
                    <a:pos x="294" y="1060"/>
                  </a:cxn>
                  <a:cxn ang="0">
                    <a:pos x="364" y="1057"/>
                  </a:cxn>
                  <a:cxn ang="0">
                    <a:pos x="365" y="1057"/>
                  </a:cxn>
                  <a:cxn ang="0">
                    <a:pos x="499" y="1046"/>
                  </a:cxn>
                  <a:cxn ang="0">
                    <a:pos x="507" y="1037"/>
                  </a:cxn>
                  <a:cxn ang="0">
                    <a:pos x="508" y="969"/>
                  </a:cxn>
                  <a:cxn ang="0">
                    <a:pos x="515" y="871"/>
                  </a:cxn>
                  <a:cxn ang="0">
                    <a:pos x="539" y="577"/>
                  </a:cxn>
                  <a:cxn ang="0">
                    <a:pos x="539" y="577"/>
                  </a:cxn>
                  <a:cxn ang="0">
                    <a:pos x="582" y="85"/>
                  </a:cxn>
                </a:cxnLst>
                <a:rect l="0" t="0" r="r" b="b"/>
                <a:pathLst>
                  <a:path w="582" h="1060">
                    <a:moveTo>
                      <a:pt x="582" y="85"/>
                    </a:moveTo>
                    <a:lnTo>
                      <a:pt x="574" y="75"/>
                    </a:lnTo>
                    <a:lnTo>
                      <a:pt x="564" y="83"/>
                    </a:lnTo>
                    <a:lnTo>
                      <a:pt x="521" y="575"/>
                    </a:lnTo>
                    <a:lnTo>
                      <a:pt x="521" y="575"/>
                    </a:lnTo>
                    <a:lnTo>
                      <a:pt x="497" y="869"/>
                    </a:lnTo>
                    <a:lnTo>
                      <a:pt x="497" y="869"/>
                    </a:lnTo>
                    <a:lnTo>
                      <a:pt x="490" y="968"/>
                    </a:lnTo>
                    <a:lnTo>
                      <a:pt x="490" y="969"/>
                    </a:lnTo>
                    <a:lnTo>
                      <a:pt x="490" y="1029"/>
                    </a:lnTo>
                    <a:lnTo>
                      <a:pt x="364" y="1039"/>
                    </a:lnTo>
                    <a:lnTo>
                      <a:pt x="294" y="1042"/>
                    </a:lnTo>
                    <a:lnTo>
                      <a:pt x="226" y="1042"/>
                    </a:lnTo>
                    <a:lnTo>
                      <a:pt x="161" y="1038"/>
                    </a:lnTo>
                    <a:lnTo>
                      <a:pt x="103" y="1029"/>
                    </a:lnTo>
                    <a:lnTo>
                      <a:pt x="52" y="1012"/>
                    </a:lnTo>
                    <a:lnTo>
                      <a:pt x="20" y="991"/>
                    </a:lnTo>
                    <a:lnTo>
                      <a:pt x="30" y="972"/>
                    </a:lnTo>
                    <a:lnTo>
                      <a:pt x="30" y="970"/>
                    </a:lnTo>
                    <a:lnTo>
                      <a:pt x="39" y="941"/>
                    </a:lnTo>
                    <a:lnTo>
                      <a:pt x="39" y="941"/>
                    </a:lnTo>
                    <a:lnTo>
                      <a:pt x="43" y="929"/>
                    </a:lnTo>
                    <a:lnTo>
                      <a:pt x="44" y="927"/>
                    </a:lnTo>
                    <a:lnTo>
                      <a:pt x="45" y="905"/>
                    </a:lnTo>
                    <a:lnTo>
                      <a:pt x="45" y="905"/>
                    </a:lnTo>
                    <a:lnTo>
                      <a:pt x="51" y="419"/>
                    </a:lnTo>
                    <a:lnTo>
                      <a:pt x="51" y="419"/>
                    </a:lnTo>
                    <a:lnTo>
                      <a:pt x="47" y="9"/>
                    </a:lnTo>
                    <a:lnTo>
                      <a:pt x="38" y="0"/>
                    </a:lnTo>
                    <a:lnTo>
                      <a:pt x="29" y="9"/>
                    </a:lnTo>
                    <a:lnTo>
                      <a:pt x="32" y="419"/>
                    </a:lnTo>
                    <a:lnTo>
                      <a:pt x="27" y="905"/>
                    </a:lnTo>
                    <a:lnTo>
                      <a:pt x="25" y="926"/>
                    </a:lnTo>
                    <a:lnTo>
                      <a:pt x="23" y="937"/>
                    </a:lnTo>
                    <a:lnTo>
                      <a:pt x="14" y="964"/>
                    </a:lnTo>
                    <a:lnTo>
                      <a:pt x="0" y="988"/>
                    </a:lnTo>
                    <a:lnTo>
                      <a:pt x="3" y="999"/>
                    </a:lnTo>
                    <a:lnTo>
                      <a:pt x="44" y="1026"/>
                    </a:lnTo>
                    <a:lnTo>
                      <a:pt x="45" y="1027"/>
                    </a:lnTo>
                    <a:lnTo>
                      <a:pt x="97" y="1045"/>
                    </a:lnTo>
                    <a:lnTo>
                      <a:pt x="99" y="1045"/>
                    </a:lnTo>
                    <a:lnTo>
                      <a:pt x="159" y="1055"/>
                    </a:lnTo>
                    <a:lnTo>
                      <a:pt x="159" y="1056"/>
                    </a:lnTo>
                    <a:lnTo>
                      <a:pt x="225" y="1060"/>
                    </a:lnTo>
                    <a:lnTo>
                      <a:pt x="226" y="1060"/>
                    </a:lnTo>
                    <a:lnTo>
                      <a:pt x="294" y="1060"/>
                    </a:lnTo>
                    <a:lnTo>
                      <a:pt x="294" y="1060"/>
                    </a:lnTo>
                    <a:lnTo>
                      <a:pt x="364" y="1057"/>
                    </a:lnTo>
                    <a:lnTo>
                      <a:pt x="365" y="1057"/>
                    </a:lnTo>
                    <a:lnTo>
                      <a:pt x="499" y="1046"/>
                    </a:lnTo>
                    <a:lnTo>
                      <a:pt x="507" y="1037"/>
                    </a:lnTo>
                    <a:lnTo>
                      <a:pt x="508" y="969"/>
                    </a:lnTo>
                    <a:lnTo>
                      <a:pt x="515" y="871"/>
                    </a:lnTo>
                    <a:lnTo>
                      <a:pt x="539" y="577"/>
                    </a:lnTo>
                    <a:lnTo>
                      <a:pt x="539" y="577"/>
                    </a:lnTo>
                    <a:lnTo>
                      <a:pt x="582" y="8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92" name="Freeform 86">
                <a:extLst>
                  <a:ext uri="{FF2B5EF4-FFF2-40B4-BE49-F238E27FC236}">
                    <a16:creationId xmlns:a16="http://schemas.microsoft.com/office/drawing/2014/main" id="{909FCACE-C169-4989-80DD-3BBC3166451D}"/>
                  </a:ext>
                </a:extLst>
              </p:cNvPr>
              <p:cNvSpPr>
                <a:spLocks/>
              </p:cNvSpPr>
              <p:nvPr/>
            </p:nvSpPr>
            <p:spPr bwMode="auto">
              <a:xfrm>
                <a:off x="1200" y="3479"/>
                <a:ext cx="292" cy="131"/>
              </a:xfrm>
              <a:custGeom>
                <a:avLst/>
                <a:gdLst/>
                <a:ahLst/>
                <a:cxnLst>
                  <a:cxn ang="0">
                    <a:pos x="847" y="34"/>
                  </a:cxn>
                  <a:cxn ang="0">
                    <a:pos x="851" y="90"/>
                  </a:cxn>
                  <a:cxn ang="0">
                    <a:pos x="852" y="201"/>
                  </a:cxn>
                  <a:cxn ang="0">
                    <a:pos x="834" y="250"/>
                  </a:cxn>
                  <a:cxn ang="0">
                    <a:pos x="798" y="249"/>
                  </a:cxn>
                  <a:cxn ang="0">
                    <a:pos x="742" y="252"/>
                  </a:cxn>
                  <a:cxn ang="0">
                    <a:pos x="613" y="271"/>
                  </a:cxn>
                  <a:cxn ang="0">
                    <a:pos x="491" y="296"/>
                  </a:cxn>
                  <a:cxn ang="0">
                    <a:pos x="441" y="311"/>
                  </a:cxn>
                  <a:cxn ang="0">
                    <a:pos x="408" y="326"/>
                  </a:cxn>
                  <a:cxn ang="0">
                    <a:pos x="317" y="364"/>
                  </a:cxn>
                  <a:cxn ang="0">
                    <a:pos x="242" y="374"/>
                  </a:cxn>
                  <a:cxn ang="0">
                    <a:pos x="148" y="370"/>
                  </a:cxn>
                  <a:cxn ang="0">
                    <a:pos x="60" y="349"/>
                  </a:cxn>
                  <a:cxn ang="0">
                    <a:pos x="23" y="309"/>
                  </a:cxn>
                  <a:cxn ang="0">
                    <a:pos x="20" y="265"/>
                  </a:cxn>
                  <a:cxn ang="0">
                    <a:pos x="44" y="229"/>
                  </a:cxn>
                  <a:cxn ang="0">
                    <a:pos x="156" y="187"/>
                  </a:cxn>
                  <a:cxn ang="0">
                    <a:pos x="266" y="136"/>
                  </a:cxn>
                  <a:cxn ang="0">
                    <a:pos x="285" y="128"/>
                  </a:cxn>
                  <a:cxn ang="0">
                    <a:pos x="310" y="110"/>
                  </a:cxn>
                  <a:cxn ang="0">
                    <a:pos x="360" y="69"/>
                  </a:cxn>
                  <a:cxn ang="0">
                    <a:pos x="420" y="11"/>
                  </a:cxn>
                  <a:cxn ang="0">
                    <a:pos x="408" y="0"/>
                  </a:cxn>
                  <a:cxn ang="0">
                    <a:pos x="299" y="97"/>
                  </a:cxn>
                  <a:cxn ang="0">
                    <a:pos x="259" y="121"/>
                  </a:cxn>
                  <a:cxn ang="0">
                    <a:pos x="57" y="204"/>
                  </a:cxn>
                  <a:cxn ang="0">
                    <a:pos x="34" y="215"/>
                  </a:cxn>
                  <a:cxn ang="0">
                    <a:pos x="15" y="234"/>
                  </a:cxn>
                  <a:cxn ang="0">
                    <a:pos x="4" y="260"/>
                  </a:cxn>
                  <a:cxn ang="0">
                    <a:pos x="0" y="286"/>
                  </a:cxn>
                  <a:cxn ang="0">
                    <a:pos x="7" y="315"/>
                  </a:cxn>
                  <a:cxn ang="0">
                    <a:pos x="22" y="341"/>
                  </a:cxn>
                  <a:cxn ang="0">
                    <a:pos x="50" y="363"/>
                  </a:cxn>
                  <a:cxn ang="0">
                    <a:pos x="88" y="377"/>
                  </a:cxn>
                  <a:cxn ang="0">
                    <a:pos x="145" y="386"/>
                  </a:cxn>
                  <a:cxn ang="0">
                    <a:pos x="195" y="392"/>
                  </a:cxn>
                  <a:cxn ang="0">
                    <a:pos x="242" y="392"/>
                  </a:cxn>
                  <a:cxn ang="0">
                    <a:pos x="284" y="388"/>
                  </a:cxn>
                  <a:cxn ang="0">
                    <a:pos x="322" y="380"/>
                  </a:cxn>
                  <a:cxn ang="0">
                    <a:pos x="355" y="369"/>
                  </a:cxn>
                  <a:cxn ang="0">
                    <a:pos x="415" y="341"/>
                  </a:cxn>
                  <a:cxn ang="0">
                    <a:pos x="496" y="311"/>
                  </a:cxn>
                  <a:cxn ang="0">
                    <a:pos x="745" y="270"/>
                  </a:cxn>
                  <a:cxn ang="0">
                    <a:pos x="840" y="267"/>
                  </a:cxn>
                  <a:cxn ang="0">
                    <a:pos x="861" y="234"/>
                  </a:cxn>
                  <a:cxn ang="0">
                    <a:pos x="869" y="205"/>
                  </a:cxn>
                  <a:cxn ang="0">
                    <a:pos x="875" y="145"/>
                  </a:cxn>
                  <a:cxn ang="0">
                    <a:pos x="869" y="88"/>
                  </a:cxn>
                  <a:cxn ang="0">
                    <a:pos x="857" y="40"/>
                  </a:cxn>
                </a:cxnLst>
                <a:rect l="0" t="0" r="r" b="b"/>
                <a:pathLst>
                  <a:path w="875" h="392">
                    <a:moveTo>
                      <a:pt x="857" y="40"/>
                    </a:moveTo>
                    <a:lnTo>
                      <a:pt x="847" y="34"/>
                    </a:lnTo>
                    <a:lnTo>
                      <a:pt x="841" y="44"/>
                    </a:lnTo>
                    <a:lnTo>
                      <a:pt x="851" y="90"/>
                    </a:lnTo>
                    <a:lnTo>
                      <a:pt x="856" y="144"/>
                    </a:lnTo>
                    <a:lnTo>
                      <a:pt x="852" y="201"/>
                    </a:lnTo>
                    <a:lnTo>
                      <a:pt x="845" y="228"/>
                    </a:lnTo>
                    <a:lnTo>
                      <a:pt x="834" y="250"/>
                    </a:lnTo>
                    <a:lnTo>
                      <a:pt x="798" y="249"/>
                    </a:lnTo>
                    <a:lnTo>
                      <a:pt x="798" y="249"/>
                    </a:lnTo>
                    <a:lnTo>
                      <a:pt x="743" y="252"/>
                    </a:lnTo>
                    <a:lnTo>
                      <a:pt x="742" y="252"/>
                    </a:lnTo>
                    <a:lnTo>
                      <a:pt x="614" y="270"/>
                    </a:lnTo>
                    <a:lnTo>
                      <a:pt x="613" y="271"/>
                    </a:lnTo>
                    <a:lnTo>
                      <a:pt x="491" y="296"/>
                    </a:lnTo>
                    <a:lnTo>
                      <a:pt x="491" y="296"/>
                    </a:lnTo>
                    <a:lnTo>
                      <a:pt x="443" y="311"/>
                    </a:lnTo>
                    <a:lnTo>
                      <a:pt x="441" y="311"/>
                    </a:lnTo>
                    <a:lnTo>
                      <a:pt x="408" y="326"/>
                    </a:lnTo>
                    <a:lnTo>
                      <a:pt x="408" y="326"/>
                    </a:lnTo>
                    <a:lnTo>
                      <a:pt x="349" y="353"/>
                    </a:lnTo>
                    <a:lnTo>
                      <a:pt x="317" y="364"/>
                    </a:lnTo>
                    <a:lnTo>
                      <a:pt x="281" y="371"/>
                    </a:lnTo>
                    <a:lnTo>
                      <a:pt x="242" y="374"/>
                    </a:lnTo>
                    <a:lnTo>
                      <a:pt x="196" y="374"/>
                    </a:lnTo>
                    <a:lnTo>
                      <a:pt x="148" y="370"/>
                    </a:lnTo>
                    <a:lnTo>
                      <a:pt x="93" y="362"/>
                    </a:lnTo>
                    <a:lnTo>
                      <a:pt x="60" y="349"/>
                    </a:lnTo>
                    <a:lnTo>
                      <a:pt x="37" y="331"/>
                    </a:lnTo>
                    <a:lnTo>
                      <a:pt x="23" y="309"/>
                    </a:lnTo>
                    <a:lnTo>
                      <a:pt x="19" y="287"/>
                    </a:lnTo>
                    <a:lnTo>
                      <a:pt x="20" y="265"/>
                    </a:lnTo>
                    <a:lnTo>
                      <a:pt x="30" y="244"/>
                    </a:lnTo>
                    <a:lnTo>
                      <a:pt x="44" y="229"/>
                    </a:lnTo>
                    <a:lnTo>
                      <a:pt x="63" y="219"/>
                    </a:lnTo>
                    <a:lnTo>
                      <a:pt x="156" y="187"/>
                    </a:lnTo>
                    <a:lnTo>
                      <a:pt x="156" y="187"/>
                    </a:lnTo>
                    <a:lnTo>
                      <a:pt x="266" y="136"/>
                    </a:lnTo>
                    <a:lnTo>
                      <a:pt x="266" y="136"/>
                    </a:lnTo>
                    <a:lnTo>
                      <a:pt x="285" y="128"/>
                    </a:lnTo>
                    <a:lnTo>
                      <a:pt x="287" y="127"/>
                    </a:lnTo>
                    <a:lnTo>
                      <a:pt x="310" y="110"/>
                    </a:lnTo>
                    <a:lnTo>
                      <a:pt x="310" y="110"/>
                    </a:lnTo>
                    <a:lnTo>
                      <a:pt x="360" y="69"/>
                    </a:lnTo>
                    <a:lnTo>
                      <a:pt x="360" y="68"/>
                    </a:lnTo>
                    <a:lnTo>
                      <a:pt x="420" y="11"/>
                    </a:lnTo>
                    <a:lnTo>
                      <a:pt x="420" y="0"/>
                    </a:lnTo>
                    <a:lnTo>
                      <a:pt x="408" y="0"/>
                    </a:lnTo>
                    <a:lnTo>
                      <a:pt x="348" y="56"/>
                    </a:lnTo>
                    <a:lnTo>
                      <a:pt x="299" y="97"/>
                    </a:lnTo>
                    <a:lnTo>
                      <a:pt x="277" y="113"/>
                    </a:lnTo>
                    <a:lnTo>
                      <a:pt x="259" y="121"/>
                    </a:lnTo>
                    <a:lnTo>
                      <a:pt x="149" y="172"/>
                    </a:lnTo>
                    <a:lnTo>
                      <a:pt x="57" y="204"/>
                    </a:lnTo>
                    <a:lnTo>
                      <a:pt x="55" y="204"/>
                    </a:lnTo>
                    <a:lnTo>
                      <a:pt x="34" y="215"/>
                    </a:lnTo>
                    <a:lnTo>
                      <a:pt x="31" y="217"/>
                    </a:lnTo>
                    <a:lnTo>
                      <a:pt x="15" y="234"/>
                    </a:lnTo>
                    <a:lnTo>
                      <a:pt x="14" y="237"/>
                    </a:lnTo>
                    <a:lnTo>
                      <a:pt x="4" y="260"/>
                    </a:lnTo>
                    <a:lnTo>
                      <a:pt x="2" y="262"/>
                    </a:lnTo>
                    <a:lnTo>
                      <a:pt x="0" y="286"/>
                    </a:lnTo>
                    <a:lnTo>
                      <a:pt x="1" y="289"/>
                    </a:lnTo>
                    <a:lnTo>
                      <a:pt x="7" y="315"/>
                    </a:lnTo>
                    <a:lnTo>
                      <a:pt x="7" y="317"/>
                    </a:lnTo>
                    <a:lnTo>
                      <a:pt x="22" y="341"/>
                    </a:lnTo>
                    <a:lnTo>
                      <a:pt x="24" y="343"/>
                    </a:lnTo>
                    <a:lnTo>
                      <a:pt x="50" y="363"/>
                    </a:lnTo>
                    <a:lnTo>
                      <a:pt x="52" y="364"/>
                    </a:lnTo>
                    <a:lnTo>
                      <a:pt x="88" y="377"/>
                    </a:lnTo>
                    <a:lnTo>
                      <a:pt x="90" y="377"/>
                    </a:lnTo>
                    <a:lnTo>
                      <a:pt x="145" y="386"/>
                    </a:lnTo>
                    <a:lnTo>
                      <a:pt x="145" y="387"/>
                    </a:lnTo>
                    <a:lnTo>
                      <a:pt x="195" y="392"/>
                    </a:lnTo>
                    <a:lnTo>
                      <a:pt x="196" y="392"/>
                    </a:lnTo>
                    <a:lnTo>
                      <a:pt x="242" y="392"/>
                    </a:lnTo>
                    <a:lnTo>
                      <a:pt x="243" y="392"/>
                    </a:lnTo>
                    <a:lnTo>
                      <a:pt x="284" y="388"/>
                    </a:lnTo>
                    <a:lnTo>
                      <a:pt x="285" y="387"/>
                    </a:lnTo>
                    <a:lnTo>
                      <a:pt x="322" y="380"/>
                    </a:lnTo>
                    <a:lnTo>
                      <a:pt x="322" y="380"/>
                    </a:lnTo>
                    <a:lnTo>
                      <a:pt x="355" y="369"/>
                    </a:lnTo>
                    <a:lnTo>
                      <a:pt x="356" y="369"/>
                    </a:lnTo>
                    <a:lnTo>
                      <a:pt x="415" y="341"/>
                    </a:lnTo>
                    <a:lnTo>
                      <a:pt x="448" y="327"/>
                    </a:lnTo>
                    <a:lnTo>
                      <a:pt x="496" y="311"/>
                    </a:lnTo>
                    <a:lnTo>
                      <a:pt x="617" y="286"/>
                    </a:lnTo>
                    <a:lnTo>
                      <a:pt x="745" y="270"/>
                    </a:lnTo>
                    <a:lnTo>
                      <a:pt x="798" y="266"/>
                    </a:lnTo>
                    <a:lnTo>
                      <a:pt x="840" y="267"/>
                    </a:lnTo>
                    <a:lnTo>
                      <a:pt x="848" y="262"/>
                    </a:lnTo>
                    <a:lnTo>
                      <a:pt x="861" y="234"/>
                    </a:lnTo>
                    <a:lnTo>
                      <a:pt x="861" y="233"/>
                    </a:lnTo>
                    <a:lnTo>
                      <a:pt x="869" y="205"/>
                    </a:lnTo>
                    <a:lnTo>
                      <a:pt x="870" y="204"/>
                    </a:lnTo>
                    <a:lnTo>
                      <a:pt x="875" y="145"/>
                    </a:lnTo>
                    <a:lnTo>
                      <a:pt x="875" y="143"/>
                    </a:lnTo>
                    <a:lnTo>
                      <a:pt x="869" y="88"/>
                    </a:lnTo>
                    <a:lnTo>
                      <a:pt x="868" y="87"/>
                    </a:lnTo>
                    <a:lnTo>
                      <a:pt x="857"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93" name="Freeform 87">
                <a:extLst>
                  <a:ext uri="{FF2B5EF4-FFF2-40B4-BE49-F238E27FC236}">
                    <a16:creationId xmlns:a16="http://schemas.microsoft.com/office/drawing/2014/main" id="{141EEFE0-2E2F-41F9-8F78-6939C0C4DAAE}"/>
                  </a:ext>
                </a:extLst>
              </p:cNvPr>
              <p:cNvSpPr>
                <a:spLocks/>
              </p:cNvSpPr>
              <p:nvPr/>
            </p:nvSpPr>
            <p:spPr bwMode="auto">
              <a:xfrm>
                <a:off x="1197" y="3574"/>
                <a:ext cx="185" cy="49"/>
              </a:xfrm>
              <a:custGeom>
                <a:avLst/>
                <a:gdLst/>
                <a:ahLst/>
                <a:cxnLst>
                  <a:cxn ang="0">
                    <a:pos x="18" y="8"/>
                  </a:cxn>
                  <a:cxn ang="0">
                    <a:pos x="8" y="0"/>
                  </a:cxn>
                  <a:cxn ang="0">
                    <a:pos x="0" y="10"/>
                  </a:cxn>
                  <a:cxn ang="0">
                    <a:pos x="3" y="44"/>
                  </a:cxn>
                  <a:cxn ang="0">
                    <a:pos x="5" y="46"/>
                  </a:cxn>
                  <a:cxn ang="0">
                    <a:pos x="18" y="78"/>
                  </a:cxn>
                  <a:cxn ang="0">
                    <a:pos x="20" y="80"/>
                  </a:cxn>
                  <a:cxn ang="0">
                    <a:pos x="44" y="107"/>
                  </a:cxn>
                  <a:cxn ang="0">
                    <a:pos x="46" y="108"/>
                  </a:cxn>
                  <a:cxn ang="0">
                    <a:pos x="81" y="130"/>
                  </a:cxn>
                  <a:cxn ang="0">
                    <a:pos x="84" y="131"/>
                  </a:cxn>
                  <a:cxn ang="0">
                    <a:pos x="137" y="141"/>
                  </a:cxn>
                  <a:cxn ang="0">
                    <a:pos x="137" y="142"/>
                  </a:cxn>
                  <a:cxn ang="0">
                    <a:pos x="187" y="147"/>
                  </a:cxn>
                  <a:cxn ang="0">
                    <a:pos x="188" y="147"/>
                  </a:cxn>
                  <a:cxn ang="0">
                    <a:pos x="273" y="147"/>
                  </a:cxn>
                  <a:cxn ang="0">
                    <a:pos x="274" y="146"/>
                  </a:cxn>
                  <a:cxn ang="0">
                    <a:pos x="346" y="134"/>
                  </a:cxn>
                  <a:cxn ang="0">
                    <a:pos x="347" y="134"/>
                  </a:cxn>
                  <a:cxn ang="0">
                    <a:pos x="403" y="115"/>
                  </a:cxn>
                  <a:cxn ang="0">
                    <a:pos x="406" y="115"/>
                  </a:cxn>
                  <a:cxn ang="0">
                    <a:pos x="447" y="92"/>
                  </a:cxn>
                  <a:cxn ang="0">
                    <a:pos x="447" y="91"/>
                  </a:cxn>
                  <a:cxn ang="0">
                    <a:pos x="496" y="60"/>
                  </a:cxn>
                  <a:cxn ang="0">
                    <a:pos x="497" y="60"/>
                  </a:cxn>
                  <a:cxn ang="0">
                    <a:pos x="554" y="20"/>
                  </a:cxn>
                  <a:cxn ang="0">
                    <a:pos x="555" y="8"/>
                  </a:cxn>
                  <a:cxn ang="0">
                    <a:pos x="543" y="7"/>
                  </a:cxn>
                  <a:cxn ang="0">
                    <a:pos x="486" y="47"/>
                  </a:cxn>
                  <a:cxn ang="0">
                    <a:pos x="438" y="78"/>
                  </a:cxn>
                  <a:cxn ang="0">
                    <a:pos x="398" y="100"/>
                  </a:cxn>
                  <a:cxn ang="0">
                    <a:pos x="342" y="119"/>
                  </a:cxn>
                  <a:cxn ang="0">
                    <a:pos x="272" y="130"/>
                  </a:cxn>
                  <a:cxn ang="0">
                    <a:pos x="188" y="130"/>
                  </a:cxn>
                  <a:cxn ang="0">
                    <a:pos x="139" y="124"/>
                  </a:cxn>
                  <a:cxn ang="0">
                    <a:pos x="89" y="115"/>
                  </a:cxn>
                  <a:cxn ang="0">
                    <a:pos x="57" y="95"/>
                  </a:cxn>
                  <a:cxn ang="0">
                    <a:pos x="35" y="70"/>
                  </a:cxn>
                  <a:cxn ang="0">
                    <a:pos x="21" y="41"/>
                  </a:cxn>
                  <a:cxn ang="0">
                    <a:pos x="18" y="8"/>
                  </a:cxn>
                </a:cxnLst>
                <a:rect l="0" t="0" r="r" b="b"/>
                <a:pathLst>
                  <a:path w="555" h="147">
                    <a:moveTo>
                      <a:pt x="18" y="8"/>
                    </a:moveTo>
                    <a:lnTo>
                      <a:pt x="8" y="0"/>
                    </a:lnTo>
                    <a:lnTo>
                      <a:pt x="0" y="10"/>
                    </a:lnTo>
                    <a:lnTo>
                      <a:pt x="3" y="44"/>
                    </a:lnTo>
                    <a:lnTo>
                      <a:pt x="5" y="46"/>
                    </a:lnTo>
                    <a:lnTo>
                      <a:pt x="18" y="78"/>
                    </a:lnTo>
                    <a:lnTo>
                      <a:pt x="20" y="80"/>
                    </a:lnTo>
                    <a:lnTo>
                      <a:pt x="44" y="107"/>
                    </a:lnTo>
                    <a:lnTo>
                      <a:pt x="46" y="108"/>
                    </a:lnTo>
                    <a:lnTo>
                      <a:pt x="81" y="130"/>
                    </a:lnTo>
                    <a:lnTo>
                      <a:pt x="84" y="131"/>
                    </a:lnTo>
                    <a:lnTo>
                      <a:pt x="137" y="141"/>
                    </a:lnTo>
                    <a:lnTo>
                      <a:pt x="137" y="142"/>
                    </a:lnTo>
                    <a:lnTo>
                      <a:pt x="187" y="147"/>
                    </a:lnTo>
                    <a:lnTo>
                      <a:pt x="188" y="147"/>
                    </a:lnTo>
                    <a:lnTo>
                      <a:pt x="273" y="147"/>
                    </a:lnTo>
                    <a:lnTo>
                      <a:pt x="274" y="146"/>
                    </a:lnTo>
                    <a:lnTo>
                      <a:pt x="346" y="134"/>
                    </a:lnTo>
                    <a:lnTo>
                      <a:pt x="347" y="134"/>
                    </a:lnTo>
                    <a:lnTo>
                      <a:pt x="403" y="115"/>
                    </a:lnTo>
                    <a:lnTo>
                      <a:pt x="406" y="115"/>
                    </a:lnTo>
                    <a:lnTo>
                      <a:pt x="447" y="92"/>
                    </a:lnTo>
                    <a:lnTo>
                      <a:pt x="447" y="91"/>
                    </a:lnTo>
                    <a:lnTo>
                      <a:pt x="496" y="60"/>
                    </a:lnTo>
                    <a:lnTo>
                      <a:pt x="497" y="60"/>
                    </a:lnTo>
                    <a:lnTo>
                      <a:pt x="554" y="20"/>
                    </a:lnTo>
                    <a:lnTo>
                      <a:pt x="555" y="8"/>
                    </a:lnTo>
                    <a:lnTo>
                      <a:pt x="543" y="7"/>
                    </a:lnTo>
                    <a:lnTo>
                      <a:pt x="486" y="47"/>
                    </a:lnTo>
                    <a:lnTo>
                      <a:pt x="438" y="78"/>
                    </a:lnTo>
                    <a:lnTo>
                      <a:pt x="398" y="100"/>
                    </a:lnTo>
                    <a:lnTo>
                      <a:pt x="342" y="119"/>
                    </a:lnTo>
                    <a:lnTo>
                      <a:pt x="272" y="130"/>
                    </a:lnTo>
                    <a:lnTo>
                      <a:pt x="188" y="130"/>
                    </a:lnTo>
                    <a:lnTo>
                      <a:pt x="139" y="124"/>
                    </a:lnTo>
                    <a:lnTo>
                      <a:pt x="89" y="115"/>
                    </a:lnTo>
                    <a:lnTo>
                      <a:pt x="57" y="95"/>
                    </a:lnTo>
                    <a:lnTo>
                      <a:pt x="35" y="70"/>
                    </a:lnTo>
                    <a:lnTo>
                      <a:pt x="21" y="41"/>
                    </a:lnTo>
                    <a:lnTo>
                      <a:pt x="18" y="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94" name="Freeform 88">
                <a:extLst>
                  <a:ext uri="{FF2B5EF4-FFF2-40B4-BE49-F238E27FC236}">
                    <a16:creationId xmlns:a16="http://schemas.microsoft.com/office/drawing/2014/main" id="{73A95CF0-64E2-4FF2-A013-E5E528E8DEE2}"/>
                  </a:ext>
                </a:extLst>
              </p:cNvPr>
              <p:cNvSpPr>
                <a:spLocks/>
              </p:cNvSpPr>
              <p:nvPr/>
            </p:nvSpPr>
            <p:spPr bwMode="auto">
              <a:xfrm>
                <a:off x="1400" y="3563"/>
                <a:ext cx="83" cy="29"/>
              </a:xfrm>
              <a:custGeom>
                <a:avLst/>
                <a:gdLst/>
                <a:ahLst/>
                <a:cxnLst>
                  <a:cxn ang="0">
                    <a:pos x="247" y="10"/>
                  </a:cxn>
                  <a:cxn ang="0">
                    <a:pos x="242" y="0"/>
                  </a:cxn>
                  <a:cxn ang="0">
                    <a:pos x="231" y="5"/>
                  </a:cxn>
                  <a:cxn ang="0">
                    <a:pos x="223" y="41"/>
                  </a:cxn>
                  <a:cxn ang="0">
                    <a:pos x="107" y="58"/>
                  </a:cxn>
                  <a:cxn ang="0">
                    <a:pos x="23" y="69"/>
                  </a:cxn>
                  <a:cxn ang="0">
                    <a:pos x="18" y="33"/>
                  </a:cxn>
                  <a:cxn ang="0">
                    <a:pos x="8" y="25"/>
                  </a:cxn>
                  <a:cxn ang="0">
                    <a:pos x="0" y="35"/>
                  </a:cxn>
                  <a:cxn ang="0">
                    <a:pos x="6" y="79"/>
                  </a:cxn>
                  <a:cxn ang="0">
                    <a:pos x="17" y="87"/>
                  </a:cxn>
                  <a:cxn ang="0">
                    <a:pos x="109" y="76"/>
                  </a:cxn>
                  <a:cxn ang="0">
                    <a:pos x="109" y="76"/>
                  </a:cxn>
                  <a:cxn ang="0">
                    <a:pos x="231" y="57"/>
                  </a:cxn>
                  <a:cxn ang="0">
                    <a:pos x="238" y="50"/>
                  </a:cxn>
                  <a:cxn ang="0">
                    <a:pos x="247" y="10"/>
                  </a:cxn>
                </a:cxnLst>
                <a:rect l="0" t="0" r="r" b="b"/>
                <a:pathLst>
                  <a:path w="247" h="87">
                    <a:moveTo>
                      <a:pt x="247" y="10"/>
                    </a:moveTo>
                    <a:lnTo>
                      <a:pt x="242" y="0"/>
                    </a:lnTo>
                    <a:lnTo>
                      <a:pt x="231" y="5"/>
                    </a:lnTo>
                    <a:lnTo>
                      <a:pt x="223" y="41"/>
                    </a:lnTo>
                    <a:lnTo>
                      <a:pt x="107" y="58"/>
                    </a:lnTo>
                    <a:lnTo>
                      <a:pt x="23" y="69"/>
                    </a:lnTo>
                    <a:lnTo>
                      <a:pt x="18" y="33"/>
                    </a:lnTo>
                    <a:lnTo>
                      <a:pt x="8" y="25"/>
                    </a:lnTo>
                    <a:lnTo>
                      <a:pt x="0" y="35"/>
                    </a:lnTo>
                    <a:lnTo>
                      <a:pt x="6" y="79"/>
                    </a:lnTo>
                    <a:lnTo>
                      <a:pt x="17" y="87"/>
                    </a:lnTo>
                    <a:lnTo>
                      <a:pt x="109" y="76"/>
                    </a:lnTo>
                    <a:lnTo>
                      <a:pt x="109" y="76"/>
                    </a:lnTo>
                    <a:lnTo>
                      <a:pt x="231" y="57"/>
                    </a:lnTo>
                    <a:lnTo>
                      <a:pt x="238" y="50"/>
                    </a:lnTo>
                    <a:lnTo>
                      <a:pt x="247"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95" name="Freeform 89">
                <a:extLst>
                  <a:ext uri="{FF2B5EF4-FFF2-40B4-BE49-F238E27FC236}">
                    <a16:creationId xmlns:a16="http://schemas.microsoft.com/office/drawing/2014/main" id="{0673B809-0DF3-471D-9CD1-741393618A4C}"/>
                  </a:ext>
                </a:extLst>
              </p:cNvPr>
              <p:cNvSpPr>
                <a:spLocks/>
              </p:cNvSpPr>
              <p:nvPr/>
            </p:nvSpPr>
            <p:spPr bwMode="auto">
              <a:xfrm>
                <a:off x="1386" y="3575"/>
                <a:ext cx="19" cy="15"/>
              </a:xfrm>
              <a:custGeom>
                <a:avLst/>
                <a:gdLst/>
                <a:ahLst/>
                <a:cxnLst>
                  <a:cxn ang="0">
                    <a:pos x="45" y="45"/>
                  </a:cxn>
                  <a:cxn ang="0">
                    <a:pos x="57" y="44"/>
                  </a:cxn>
                  <a:cxn ang="0">
                    <a:pos x="56" y="32"/>
                  </a:cxn>
                  <a:cxn ang="0">
                    <a:pos x="12" y="0"/>
                  </a:cxn>
                  <a:cxn ang="0">
                    <a:pos x="0" y="1"/>
                  </a:cxn>
                  <a:cxn ang="0">
                    <a:pos x="1" y="13"/>
                  </a:cxn>
                  <a:cxn ang="0">
                    <a:pos x="45" y="45"/>
                  </a:cxn>
                </a:cxnLst>
                <a:rect l="0" t="0" r="r" b="b"/>
                <a:pathLst>
                  <a:path w="57" h="45">
                    <a:moveTo>
                      <a:pt x="45" y="45"/>
                    </a:moveTo>
                    <a:lnTo>
                      <a:pt x="57" y="44"/>
                    </a:lnTo>
                    <a:lnTo>
                      <a:pt x="56" y="32"/>
                    </a:lnTo>
                    <a:lnTo>
                      <a:pt x="12" y="0"/>
                    </a:lnTo>
                    <a:lnTo>
                      <a:pt x="0" y="1"/>
                    </a:lnTo>
                    <a:lnTo>
                      <a:pt x="1" y="13"/>
                    </a:lnTo>
                    <a:lnTo>
                      <a:pt x="45"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96" name="Freeform 90">
                <a:extLst>
                  <a:ext uri="{FF2B5EF4-FFF2-40B4-BE49-F238E27FC236}">
                    <a16:creationId xmlns:a16="http://schemas.microsoft.com/office/drawing/2014/main" id="{DAA0D560-1391-4B12-8DB6-F89927A2D1CE}"/>
                  </a:ext>
                </a:extLst>
              </p:cNvPr>
              <p:cNvSpPr>
                <a:spLocks/>
              </p:cNvSpPr>
              <p:nvPr/>
            </p:nvSpPr>
            <p:spPr bwMode="auto">
              <a:xfrm>
                <a:off x="1333" y="3483"/>
                <a:ext cx="31" cy="30"/>
              </a:xfrm>
              <a:custGeom>
                <a:avLst/>
                <a:gdLst/>
                <a:ahLst/>
                <a:cxnLst>
                  <a:cxn ang="0">
                    <a:pos x="12" y="0"/>
                  </a:cxn>
                  <a:cxn ang="0">
                    <a:pos x="0" y="1"/>
                  </a:cxn>
                  <a:cxn ang="0">
                    <a:pos x="1" y="13"/>
                  </a:cxn>
                  <a:cxn ang="0">
                    <a:pos x="41" y="48"/>
                  </a:cxn>
                  <a:cxn ang="0">
                    <a:pos x="80" y="90"/>
                  </a:cxn>
                  <a:cxn ang="0">
                    <a:pos x="93" y="91"/>
                  </a:cxn>
                  <a:cxn ang="0">
                    <a:pos x="94" y="79"/>
                  </a:cxn>
                  <a:cxn ang="0">
                    <a:pos x="54" y="37"/>
                  </a:cxn>
                  <a:cxn ang="0">
                    <a:pos x="53" y="36"/>
                  </a:cxn>
                  <a:cxn ang="0">
                    <a:pos x="12" y="0"/>
                  </a:cxn>
                </a:cxnLst>
                <a:rect l="0" t="0" r="r" b="b"/>
                <a:pathLst>
                  <a:path w="94" h="91">
                    <a:moveTo>
                      <a:pt x="12" y="0"/>
                    </a:moveTo>
                    <a:lnTo>
                      <a:pt x="0" y="1"/>
                    </a:lnTo>
                    <a:lnTo>
                      <a:pt x="1" y="13"/>
                    </a:lnTo>
                    <a:lnTo>
                      <a:pt x="41" y="48"/>
                    </a:lnTo>
                    <a:lnTo>
                      <a:pt x="80" y="90"/>
                    </a:lnTo>
                    <a:lnTo>
                      <a:pt x="93" y="91"/>
                    </a:lnTo>
                    <a:lnTo>
                      <a:pt x="94" y="79"/>
                    </a:lnTo>
                    <a:lnTo>
                      <a:pt x="54" y="37"/>
                    </a:lnTo>
                    <a:lnTo>
                      <a:pt x="53" y="36"/>
                    </a:lnTo>
                    <a:lnTo>
                      <a:pt x="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97" name="Freeform 91">
                <a:extLst>
                  <a:ext uri="{FF2B5EF4-FFF2-40B4-BE49-F238E27FC236}">
                    <a16:creationId xmlns:a16="http://schemas.microsoft.com/office/drawing/2014/main" id="{833EE3B7-95B6-434A-A667-48E61CD7082E}"/>
                  </a:ext>
                </a:extLst>
              </p:cNvPr>
              <p:cNvSpPr>
                <a:spLocks/>
              </p:cNvSpPr>
              <p:nvPr/>
            </p:nvSpPr>
            <p:spPr bwMode="auto">
              <a:xfrm>
                <a:off x="1318" y="3497"/>
                <a:ext cx="29" cy="29"/>
              </a:xfrm>
              <a:custGeom>
                <a:avLst/>
                <a:gdLst/>
                <a:ahLst/>
                <a:cxnLst>
                  <a:cxn ang="0">
                    <a:pos x="12" y="0"/>
                  </a:cxn>
                  <a:cxn ang="0">
                    <a:pos x="0" y="0"/>
                  </a:cxn>
                  <a:cxn ang="0">
                    <a:pos x="0" y="11"/>
                  </a:cxn>
                  <a:cxn ang="0">
                    <a:pos x="33" y="43"/>
                  </a:cxn>
                  <a:cxn ang="0">
                    <a:pos x="73" y="86"/>
                  </a:cxn>
                  <a:cxn ang="0">
                    <a:pos x="85" y="87"/>
                  </a:cxn>
                  <a:cxn ang="0">
                    <a:pos x="86" y="75"/>
                  </a:cxn>
                  <a:cxn ang="0">
                    <a:pos x="47" y="32"/>
                  </a:cxn>
                  <a:cxn ang="0">
                    <a:pos x="46" y="32"/>
                  </a:cxn>
                  <a:cxn ang="0">
                    <a:pos x="12" y="0"/>
                  </a:cxn>
                </a:cxnLst>
                <a:rect l="0" t="0" r="r" b="b"/>
                <a:pathLst>
                  <a:path w="86" h="87">
                    <a:moveTo>
                      <a:pt x="12" y="0"/>
                    </a:moveTo>
                    <a:lnTo>
                      <a:pt x="0" y="0"/>
                    </a:lnTo>
                    <a:lnTo>
                      <a:pt x="0" y="11"/>
                    </a:lnTo>
                    <a:lnTo>
                      <a:pt x="33" y="43"/>
                    </a:lnTo>
                    <a:lnTo>
                      <a:pt x="73" y="86"/>
                    </a:lnTo>
                    <a:lnTo>
                      <a:pt x="85" y="87"/>
                    </a:lnTo>
                    <a:lnTo>
                      <a:pt x="86" y="75"/>
                    </a:lnTo>
                    <a:lnTo>
                      <a:pt x="47" y="32"/>
                    </a:lnTo>
                    <a:lnTo>
                      <a:pt x="46" y="32"/>
                    </a:lnTo>
                    <a:lnTo>
                      <a:pt x="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98" name="Freeform 92">
                <a:extLst>
                  <a:ext uri="{FF2B5EF4-FFF2-40B4-BE49-F238E27FC236}">
                    <a16:creationId xmlns:a16="http://schemas.microsoft.com/office/drawing/2014/main" id="{F9483CF1-0A1E-42A2-BE78-B7CDFF6B5D80}"/>
                  </a:ext>
                </a:extLst>
              </p:cNvPr>
              <p:cNvSpPr>
                <a:spLocks/>
              </p:cNvSpPr>
              <p:nvPr/>
            </p:nvSpPr>
            <p:spPr bwMode="auto">
              <a:xfrm>
                <a:off x="1304" y="3508"/>
                <a:ext cx="29" cy="28"/>
              </a:xfrm>
              <a:custGeom>
                <a:avLst/>
                <a:gdLst/>
                <a:ahLst/>
                <a:cxnLst>
                  <a:cxn ang="0">
                    <a:pos x="13" y="0"/>
                  </a:cxn>
                  <a:cxn ang="0">
                    <a:pos x="0" y="1"/>
                  </a:cxn>
                  <a:cxn ang="0">
                    <a:pos x="1" y="13"/>
                  </a:cxn>
                  <a:cxn ang="0">
                    <a:pos x="36" y="42"/>
                  </a:cxn>
                  <a:cxn ang="0">
                    <a:pos x="73" y="81"/>
                  </a:cxn>
                  <a:cxn ang="0">
                    <a:pos x="86" y="82"/>
                  </a:cxn>
                  <a:cxn ang="0">
                    <a:pos x="87" y="70"/>
                  </a:cxn>
                  <a:cxn ang="0">
                    <a:pos x="49" y="31"/>
                  </a:cxn>
                  <a:cxn ang="0">
                    <a:pos x="48" y="30"/>
                  </a:cxn>
                  <a:cxn ang="0">
                    <a:pos x="13" y="0"/>
                  </a:cxn>
                </a:cxnLst>
                <a:rect l="0" t="0" r="r" b="b"/>
                <a:pathLst>
                  <a:path w="87" h="82">
                    <a:moveTo>
                      <a:pt x="13" y="0"/>
                    </a:moveTo>
                    <a:lnTo>
                      <a:pt x="0" y="1"/>
                    </a:lnTo>
                    <a:lnTo>
                      <a:pt x="1" y="13"/>
                    </a:lnTo>
                    <a:lnTo>
                      <a:pt x="36" y="42"/>
                    </a:lnTo>
                    <a:lnTo>
                      <a:pt x="73" y="81"/>
                    </a:lnTo>
                    <a:lnTo>
                      <a:pt x="86" y="82"/>
                    </a:lnTo>
                    <a:lnTo>
                      <a:pt x="87" y="70"/>
                    </a:lnTo>
                    <a:lnTo>
                      <a:pt x="49" y="31"/>
                    </a:lnTo>
                    <a:lnTo>
                      <a:pt x="48" y="30"/>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99" name="Freeform 93">
                <a:extLst>
                  <a:ext uri="{FF2B5EF4-FFF2-40B4-BE49-F238E27FC236}">
                    <a16:creationId xmlns:a16="http://schemas.microsoft.com/office/drawing/2014/main" id="{58FC2500-2568-47CE-89A8-EAE39936EEF8}"/>
                  </a:ext>
                </a:extLst>
              </p:cNvPr>
              <p:cNvSpPr>
                <a:spLocks/>
              </p:cNvSpPr>
              <p:nvPr/>
            </p:nvSpPr>
            <p:spPr bwMode="auto">
              <a:xfrm>
                <a:off x="1789" y="2700"/>
                <a:ext cx="80" cy="37"/>
              </a:xfrm>
              <a:custGeom>
                <a:avLst/>
                <a:gdLst/>
                <a:ahLst/>
                <a:cxnLst>
                  <a:cxn ang="0">
                    <a:pos x="237" y="8"/>
                  </a:cxn>
                  <a:cxn ang="0">
                    <a:pos x="227" y="0"/>
                  </a:cxn>
                  <a:cxn ang="0">
                    <a:pos x="219" y="10"/>
                  </a:cxn>
                  <a:cxn ang="0">
                    <a:pos x="222" y="45"/>
                  </a:cxn>
                  <a:cxn ang="0">
                    <a:pos x="189" y="62"/>
                  </a:cxn>
                  <a:cxn ang="0">
                    <a:pos x="133" y="78"/>
                  </a:cxn>
                  <a:cxn ang="0">
                    <a:pos x="71" y="89"/>
                  </a:cxn>
                  <a:cxn ang="0">
                    <a:pos x="8" y="94"/>
                  </a:cxn>
                  <a:cxn ang="0">
                    <a:pos x="0" y="103"/>
                  </a:cxn>
                  <a:cxn ang="0">
                    <a:pos x="10" y="111"/>
                  </a:cxn>
                  <a:cxn ang="0">
                    <a:pos x="73" y="107"/>
                  </a:cxn>
                  <a:cxn ang="0">
                    <a:pos x="73" y="106"/>
                  </a:cxn>
                  <a:cxn ang="0">
                    <a:pos x="137" y="94"/>
                  </a:cxn>
                  <a:cxn ang="0">
                    <a:pos x="138" y="94"/>
                  </a:cxn>
                  <a:cxn ang="0">
                    <a:pos x="194" y="77"/>
                  </a:cxn>
                  <a:cxn ang="0">
                    <a:pos x="197" y="77"/>
                  </a:cxn>
                  <a:cxn ang="0">
                    <a:pos x="236" y="57"/>
                  </a:cxn>
                  <a:cxn ang="0">
                    <a:pos x="241" y="48"/>
                  </a:cxn>
                  <a:cxn ang="0">
                    <a:pos x="237" y="8"/>
                  </a:cxn>
                </a:cxnLst>
                <a:rect l="0" t="0" r="r" b="b"/>
                <a:pathLst>
                  <a:path w="241" h="111">
                    <a:moveTo>
                      <a:pt x="237" y="8"/>
                    </a:moveTo>
                    <a:lnTo>
                      <a:pt x="227" y="0"/>
                    </a:lnTo>
                    <a:lnTo>
                      <a:pt x="219" y="10"/>
                    </a:lnTo>
                    <a:lnTo>
                      <a:pt x="222" y="45"/>
                    </a:lnTo>
                    <a:lnTo>
                      <a:pt x="189" y="62"/>
                    </a:lnTo>
                    <a:lnTo>
                      <a:pt x="133" y="78"/>
                    </a:lnTo>
                    <a:lnTo>
                      <a:pt x="71" y="89"/>
                    </a:lnTo>
                    <a:lnTo>
                      <a:pt x="8" y="94"/>
                    </a:lnTo>
                    <a:lnTo>
                      <a:pt x="0" y="103"/>
                    </a:lnTo>
                    <a:lnTo>
                      <a:pt x="10" y="111"/>
                    </a:lnTo>
                    <a:lnTo>
                      <a:pt x="73" y="107"/>
                    </a:lnTo>
                    <a:lnTo>
                      <a:pt x="73" y="106"/>
                    </a:lnTo>
                    <a:lnTo>
                      <a:pt x="137" y="94"/>
                    </a:lnTo>
                    <a:lnTo>
                      <a:pt x="138" y="94"/>
                    </a:lnTo>
                    <a:lnTo>
                      <a:pt x="194" y="77"/>
                    </a:lnTo>
                    <a:lnTo>
                      <a:pt x="197" y="77"/>
                    </a:lnTo>
                    <a:lnTo>
                      <a:pt x="236" y="57"/>
                    </a:lnTo>
                    <a:lnTo>
                      <a:pt x="241" y="48"/>
                    </a:lnTo>
                    <a:lnTo>
                      <a:pt x="237" y="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00" name="Freeform 94">
                <a:extLst>
                  <a:ext uri="{FF2B5EF4-FFF2-40B4-BE49-F238E27FC236}">
                    <a16:creationId xmlns:a16="http://schemas.microsoft.com/office/drawing/2014/main" id="{CAD2BBCF-595B-4195-9A25-82B23068E230}"/>
                  </a:ext>
                </a:extLst>
              </p:cNvPr>
              <p:cNvSpPr>
                <a:spLocks/>
              </p:cNvSpPr>
              <p:nvPr/>
            </p:nvSpPr>
            <p:spPr bwMode="auto">
              <a:xfrm>
                <a:off x="1793" y="2727"/>
                <a:ext cx="67" cy="149"/>
              </a:xfrm>
              <a:custGeom>
                <a:avLst/>
                <a:gdLst/>
                <a:ahLst/>
                <a:cxnLst>
                  <a:cxn ang="0">
                    <a:pos x="5" y="433"/>
                  </a:cxn>
                  <a:cxn ang="0">
                    <a:pos x="0" y="444"/>
                  </a:cxn>
                  <a:cxn ang="0">
                    <a:pos x="12" y="448"/>
                  </a:cxn>
                  <a:cxn ang="0">
                    <a:pos x="49" y="433"/>
                  </a:cxn>
                  <a:cxn ang="0">
                    <a:pos x="51" y="432"/>
                  </a:cxn>
                  <a:cxn ang="0">
                    <a:pos x="87" y="406"/>
                  </a:cxn>
                  <a:cxn ang="0">
                    <a:pos x="87" y="405"/>
                  </a:cxn>
                  <a:cxn ang="0">
                    <a:pos x="119" y="373"/>
                  </a:cxn>
                  <a:cxn ang="0">
                    <a:pos x="120" y="372"/>
                  </a:cxn>
                  <a:cxn ang="0">
                    <a:pos x="148" y="336"/>
                  </a:cxn>
                  <a:cxn ang="0">
                    <a:pos x="149" y="336"/>
                  </a:cxn>
                  <a:cxn ang="0">
                    <a:pos x="172" y="298"/>
                  </a:cxn>
                  <a:cxn ang="0">
                    <a:pos x="172" y="297"/>
                  </a:cxn>
                  <a:cxn ang="0">
                    <a:pos x="188" y="262"/>
                  </a:cxn>
                  <a:cxn ang="0">
                    <a:pos x="188" y="261"/>
                  </a:cxn>
                  <a:cxn ang="0">
                    <a:pos x="199" y="231"/>
                  </a:cxn>
                  <a:cxn ang="0">
                    <a:pos x="200" y="230"/>
                  </a:cxn>
                  <a:cxn ang="0">
                    <a:pos x="202" y="207"/>
                  </a:cxn>
                  <a:cxn ang="0">
                    <a:pos x="202" y="205"/>
                  </a:cxn>
                  <a:cxn ang="0">
                    <a:pos x="199" y="172"/>
                  </a:cxn>
                  <a:cxn ang="0">
                    <a:pos x="197" y="172"/>
                  </a:cxn>
                  <a:cxn ang="0">
                    <a:pos x="189" y="126"/>
                  </a:cxn>
                  <a:cxn ang="0">
                    <a:pos x="189" y="125"/>
                  </a:cxn>
                  <a:cxn ang="0">
                    <a:pos x="176" y="69"/>
                  </a:cxn>
                  <a:cxn ang="0">
                    <a:pos x="176" y="69"/>
                  </a:cxn>
                  <a:cxn ang="0">
                    <a:pos x="155" y="6"/>
                  </a:cxn>
                  <a:cxn ang="0">
                    <a:pos x="144" y="0"/>
                  </a:cxn>
                  <a:cxn ang="0">
                    <a:pos x="139" y="10"/>
                  </a:cxn>
                  <a:cxn ang="0">
                    <a:pos x="159" y="73"/>
                  </a:cxn>
                  <a:cxn ang="0">
                    <a:pos x="173" y="128"/>
                  </a:cxn>
                  <a:cxn ang="0">
                    <a:pos x="180" y="174"/>
                  </a:cxn>
                  <a:cxn ang="0">
                    <a:pos x="184" y="206"/>
                  </a:cxn>
                  <a:cxn ang="0">
                    <a:pos x="182" y="227"/>
                  </a:cxn>
                  <a:cxn ang="0">
                    <a:pos x="172" y="256"/>
                  </a:cxn>
                  <a:cxn ang="0">
                    <a:pos x="156" y="291"/>
                  </a:cxn>
                  <a:cxn ang="0">
                    <a:pos x="134" y="327"/>
                  </a:cxn>
                  <a:cxn ang="0">
                    <a:pos x="106" y="362"/>
                  </a:cxn>
                  <a:cxn ang="0">
                    <a:pos x="75" y="393"/>
                  </a:cxn>
                  <a:cxn ang="0">
                    <a:pos x="41" y="417"/>
                  </a:cxn>
                  <a:cxn ang="0">
                    <a:pos x="5" y="433"/>
                  </a:cxn>
                </a:cxnLst>
                <a:rect l="0" t="0" r="r" b="b"/>
                <a:pathLst>
                  <a:path w="202" h="448">
                    <a:moveTo>
                      <a:pt x="5" y="433"/>
                    </a:moveTo>
                    <a:lnTo>
                      <a:pt x="0" y="444"/>
                    </a:lnTo>
                    <a:lnTo>
                      <a:pt x="12" y="448"/>
                    </a:lnTo>
                    <a:lnTo>
                      <a:pt x="49" y="433"/>
                    </a:lnTo>
                    <a:lnTo>
                      <a:pt x="51" y="432"/>
                    </a:lnTo>
                    <a:lnTo>
                      <a:pt x="87" y="406"/>
                    </a:lnTo>
                    <a:lnTo>
                      <a:pt x="87" y="405"/>
                    </a:lnTo>
                    <a:lnTo>
                      <a:pt x="119" y="373"/>
                    </a:lnTo>
                    <a:lnTo>
                      <a:pt x="120" y="372"/>
                    </a:lnTo>
                    <a:lnTo>
                      <a:pt x="148" y="336"/>
                    </a:lnTo>
                    <a:lnTo>
                      <a:pt x="149" y="336"/>
                    </a:lnTo>
                    <a:lnTo>
                      <a:pt x="172" y="298"/>
                    </a:lnTo>
                    <a:lnTo>
                      <a:pt x="172" y="297"/>
                    </a:lnTo>
                    <a:lnTo>
                      <a:pt x="188" y="262"/>
                    </a:lnTo>
                    <a:lnTo>
                      <a:pt x="188" y="261"/>
                    </a:lnTo>
                    <a:lnTo>
                      <a:pt x="199" y="231"/>
                    </a:lnTo>
                    <a:lnTo>
                      <a:pt x="200" y="230"/>
                    </a:lnTo>
                    <a:lnTo>
                      <a:pt x="202" y="207"/>
                    </a:lnTo>
                    <a:lnTo>
                      <a:pt x="202" y="205"/>
                    </a:lnTo>
                    <a:lnTo>
                      <a:pt x="199" y="172"/>
                    </a:lnTo>
                    <a:lnTo>
                      <a:pt x="197" y="172"/>
                    </a:lnTo>
                    <a:lnTo>
                      <a:pt x="189" y="126"/>
                    </a:lnTo>
                    <a:lnTo>
                      <a:pt x="189" y="125"/>
                    </a:lnTo>
                    <a:lnTo>
                      <a:pt x="176" y="69"/>
                    </a:lnTo>
                    <a:lnTo>
                      <a:pt x="176" y="69"/>
                    </a:lnTo>
                    <a:lnTo>
                      <a:pt x="155" y="6"/>
                    </a:lnTo>
                    <a:lnTo>
                      <a:pt x="144" y="0"/>
                    </a:lnTo>
                    <a:lnTo>
                      <a:pt x="139" y="10"/>
                    </a:lnTo>
                    <a:lnTo>
                      <a:pt x="159" y="73"/>
                    </a:lnTo>
                    <a:lnTo>
                      <a:pt x="173" y="128"/>
                    </a:lnTo>
                    <a:lnTo>
                      <a:pt x="180" y="174"/>
                    </a:lnTo>
                    <a:lnTo>
                      <a:pt x="184" y="206"/>
                    </a:lnTo>
                    <a:lnTo>
                      <a:pt x="182" y="227"/>
                    </a:lnTo>
                    <a:lnTo>
                      <a:pt x="172" y="256"/>
                    </a:lnTo>
                    <a:lnTo>
                      <a:pt x="156" y="291"/>
                    </a:lnTo>
                    <a:lnTo>
                      <a:pt x="134" y="327"/>
                    </a:lnTo>
                    <a:lnTo>
                      <a:pt x="106" y="362"/>
                    </a:lnTo>
                    <a:lnTo>
                      <a:pt x="75" y="393"/>
                    </a:lnTo>
                    <a:lnTo>
                      <a:pt x="41" y="417"/>
                    </a:lnTo>
                    <a:lnTo>
                      <a:pt x="5" y="43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01" name="Freeform 95">
                <a:extLst>
                  <a:ext uri="{FF2B5EF4-FFF2-40B4-BE49-F238E27FC236}">
                    <a16:creationId xmlns:a16="http://schemas.microsoft.com/office/drawing/2014/main" id="{A56781E9-F2E9-449F-ACEE-8023CFD88D4A}"/>
                  </a:ext>
                </a:extLst>
              </p:cNvPr>
              <p:cNvSpPr>
                <a:spLocks/>
              </p:cNvSpPr>
              <p:nvPr/>
            </p:nvSpPr>
            <p:spPr bwMode="auto">
              <a:xfrm>
                <a:off x="1791" y="2775"/>
                <a:ext cx="29" cy="61"/>
              </a:xfrm>
              <a:custGeom>
                <a:avLst/>
                <a:gdLst/>
                <a:ahLst/>
                <a:cxnLst>
                  <a:cxn ang="0">
                    <a:pos x="88" y="9"/>
                  </a:cxn>
                  <a:cxn ang="0">
                    <a:pos x="80" y="0"/>
                  </a:cxn>
                  <a:cxn ang="0">
                    <a:pos x="70" y="7"/>
                  </a:cxn>
                  <a:cxn ang="0">
                    <a:pos x="64" y="53"/>
                  </a:cxn>
                  <a:cxn ang="0">
                    <a:pos x="50" y="105"/>
                  </a:cxn>
                  <a:cxn ang="0">
                    <a:pos x="40" y="128"/>
                  </a:cxn>
                  <a:cxn ang="0">
                    <a:pos x="29" y="148"/>
                  </a:cxn>
                  <a:cxn ang="0">
                    <a:pos x="17" y="160"/>
                  </a:cxn>
                  <a:cxn ang="0">
                    <a:pos x="3" y="169"/>
                  </a:cxn>
                  <a:cxn ang="0">
                    <a:pos x="0" y="180"/>
                  </a:cxn>
                  <a:cxn ang="0">
                    <a:pos x="12" y="182"/>
                  </a:cxn>
                  <a:cxn ang="0">
                    <a:pos x="27" y="173"/>
                  </a:cxn>
                  <a:cxn ang="0">
                    <a:pos x="29" y="172"/>
                  </a:cxn>
                  <a:cxn ang="0">
                    <a:pos x="43" y="158"/>
                  </a:cxn>
                  <a:cxn ang="0">
                    <a:pos x="44" y="157"/>
                  </a:cxn>
                  <a:cxn ang="0">
                    <a:pos x="56" y="136"/>
                  </a:cxn>
                  <a:cxn ang="0">
                    <a:pos x="56" y="135"/>
                  </a:cxn>
                  <a:cxn ang="0">
                    <a:pos x="66" y="111"/>
                  </a:cxn>
                  <a:cxn ang="0">
                    <a:pos x="66" y="110"/>
                  </a:cxn>
                  <a:cxn ang="0">
                    <a:pos x="80" y="57"/>
                  </a:cxn>
                  <a:cxn ang="0">
                    <a:pos x="81" y="56"/>
                  </a:cxn>
                  <a:cxn ang="0">
                    <a:pos x="88" y="9"/>
                  </a:cxn>
                </a:cxnLst>
                <a:rect l="0" t="0" r="r" b="b"/>
                <a:pathLst>
                  <a:path w="88" h="182">
                    <a:moveTo>
                      <a:pt x="88" y="9"/>
                    </a:moveTo>
                    <a:lnTo>
                      <a:pt x="80" y="0"/>
                    </a:lnTo>
                    <a:lnTo>
                      <a:pt x="70" y="7"/>
                    </a:lnTo>
                    <a:lnTo>
                      <a:pt x="64" y="53"/>
                    </a:lnTo>
                    <a:lnTo>
                      <a:pt x="50" y="105"/>
                    </a:lnTo>
                    <a:lnTo>
                      <a:pt x="40" y="128"/>
                    </a:lnTo>
                    <a:lnTo>
                      <a:pt x="29" y="148"/>
                    </a:lnTo>
                    <a:lnTo>
                      <a:pt x="17" y="160"/>
                    </a:lnTo>
                    <a:lnTo>
                      <a:pt x="3" y="169"/>
                    </a:lnTo>
                    <a:lnTo>
                      <a:pt x="0" y="180"/>
                    </a:lnTo>
                    <a:lnTo>
                      <a:pt x="12" y="182"/>
                    </a:lnTo>
                    <a:lnTo>
                      <a:pt x="27" y="173"/>
                    </a:lnTo>
                    <a:lnTo>
                      <a:pt x="29" y="172"/>
                    </a:lnTo>
                    <a:lnTo>
                      <a:pt x="43" y="158"/>
                    </a:lnTo>
                    <a:lnTo>
                      <a:pt x="44" y="157"/>
                    </a:lnTo>
                    <a:lnTo>
                      <a:pt x="56" y="136"/>
                    </a:lnTo>
                    <a:lnTo>
                      <a:pt x="56" y="135"/>
                    </a:lnTo>
                    <a:lnTo>
                      <a:pt x="66" y="111"/>
                    </a:lnTo>
                    <a:lnTo>
                      <a:pt x="66" y="110"/>
                    </a:lnTo>
                    <a:lnTo>
                      <a:pt x="80" y="57"/>
                    </a:lnTo>
                    <a:lnTo>
                      <a:pt x="81" y="56"/>
                    </a:lnTo>
                    <a:lnTo>
                      <a:pt x="88" y="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02" name="Freeform 96">
                <a:extLst>
                  <a:ext uri="{FF2B5EF4-FFF2-40B4-BE49-F238E27FC236}">
                    <a16:creationId xmlns:a16="http://schemas.microsoft.com/office/drawing/2014/main" id="{947221E3-6A3B-408C-A7A2-8E0A85A153EE}"/>
                  </a:ext>
                </a:extLst>
              </p:cNvPr>
              <p:cNvSpPr>
                <a:spLocks/>
              </p:cNvSpPr>
              <p:nvPr/>
            </p:nvSpPr>
            <p:spPr bwMode="auto">
              <a:xfrm>
                <a:off x="1232" y="2046"/>
                <a:ext cx="183" cy="113"/>
              </a:xfrm>
              <a:custGeom>
                <a:avLst/>
                <a:gdLst/>
                <a:ahLst/>
                <a:cxnLst>
                  <a:cxn ang="0">
                    <a:pos x="544" y="16"/>
                  </a:cxn>
                  <a:cxn ang="0">
                    <a:pos x="548" y="5"/>
                  </a:cxn>
                  <a:cxn ang="0">
                    <a:pos x="537" y="0"/>
                  </a:cxn>
                  <a:cxn ang="0">
                    <a:pos x="457" y="30"/>
                  </a:cxn>
                  <a:cxn ang="0">
                    <a:pos x="457" y="30"/>
                  </a:cxn>
                  <a:cxn ang="0">
                    <a:pos x="355" y="72"/>
                  </a:cxn>
                  <a:cxn ang="0">
                    <a:pos x="160" y="149"/>
                  </a:cxn>
                  <a:cxn ang="0">
                    <a:pos x="139" y="149"/>
                  </a:cxn>
                  <a:cxn ang="0">
                    <a:pos x="137" y="150"/>
                  </a:cxn>
                  <a:cxn ang="0">
                    <a:pos x="113" y="158"/>
                  </a:cxn>
                  <a:cxn ang="0">
                    <a:pos x="111" y="159"/>
                  </a:cxn>
                  <a:cxn ang="0">
                    <a:pos x="86" y="173"/>
                  </a:cxn>
                  <a:cxn ang="0">
                    <a:pos x="85" y="174"/>
                  </a:cxn>
                  <a:cxn ang="0">
                    <a:pos x="62" y="196"/>
                  </a:cxn>
                  <a:cxn ang="0">
                    <a:pos x="61" y="196"/>
                  </a:cxn>
                  <a:cxn ang="0">
                    <a:pos x="39" y="223"/>
                  </a:cxn>
                  <a:cxn ang="0">
                    <a:pos x="38" y="224"/>
                  </a:cxn>
                  <a:cxn ang="0">
                    <a:pos x="21" y="255"/>
                  </a:cxn>
                  <a:cxn ang="0">
                    <a:pos x="21" y="257"/>
                  </a:cxn>
                  <a:cxn ang="0">
                    <a:pos x="8" y="292"/>
                  </a:cxn>
                  <a:cxn ang="0">
                    <a:pos x="8" y="292"/>
                  </a:cxn>
                  <a:cxn ang="0">
                    <a:pos x="0" y="329"/>
                  </a:cxn>
                  <a:cxn ang="0">
                    <a:pos x="6" y="339"/>
                  </a:cxn>
                  <a:cxn ang="0">
                    <a:pos x="16" y="334"/>
                  </a:cxn>
                  <a:cxn ang="0">
                    <a:pos x="24" y="296"/>
                  </a:cxn>
                  <a:cxn ang="0">
                    <a:pos x="37" y="262"/>
                  </a:cxn>
                  <a:cxn ang="0">
                    <a:pos x="53" y="233"/>
                  </a:cxn>
                  <a:cxn ang="0">
                    <a:pos x="75" y="207"/>
                  </a:cxn>
                  <a:cxn ang="0">
                    <a:pos x="97" y="186"/>
                  </a:cxn>
                  <a:cxn ang="0">
                    <a:pos x="119" y="173"/>
                  </a:cxn>
                  <a:cxn ang="0">
                    <a:pos x="141" y="167"/>
                  </a:cxn>
                  <a:cxn ang="0">
                    <a:pos x="162" y="167"/>
                  </a:cxn>
                  <a:cxn ang="0">
                    <a:pos x="166" y="165"/>
                  </a:cxn>
                  <a:cxn ang="0">
                    <a:pos x="362" y="87"/>
                  </a:cxn>
                  <a:cxn ang="0">
                    <a:pos x="362" y="87"/>
                  </a:cxn>
                  <a:cxn ang="0">
                    <a:pos x="464" y="45"/>
                  </a:cxn>
                  <a:cxn ang="0">
                    <a:pos x="544" y="16"/>
                  </a:cxn>
                </a:cxnLst>
                <a:rect l="0" t="0" r="r" b="b"/>
                <a:pathLst>
                  <a:path w="548" h="339">
                    <a:moveTo>
                      <a:pt x="544" y="16"/>
                    </a:moveTo>
                    <a:lnTo>
                      <a:pt x="548" y="5"/>
                    </a:lnTo>
                    <a:lnTo>
                      <a:pt x="537" y="0"/>
                    </a:lnTo>
                    <a:lnTo>
                      <a:pt x="457" y="30"/>
                    </a:lnTo>
                    <a:lnTo>
                      <a:pt x="457" y="30"/>
                    </a:lnTo>
                    <a:lnTo>
                      <a:pt x="355" y="72"/>
                    </a:lnTo>
                    <a:lnTo>
                      <a:pt x="160" y="149"/>
                    </a:lnTo>
                    <a:lnTo>
                      <a:pt x="139" y="149"/>
                    </a:lnTo>
                    <a:lnTo>
                      <a:pt x="137" y="150"/>
                    </a:lnTo>
                    <a:lnTo>
                      <a:pt x="113" y="158"/>
                    </a:lnTo>
                    <a:lnTo>
                      <a:pt x="111" y="159"/>
                    </a:lnTo>
                    <a:lnTo>
                      <a:pt x="86" y="173"/>
                    </a:lnTo>
                    <a:lnTo>
                      <a:pt x="85" y="174"/>
                    </a:lnTo>
                    <a:lnTo>
                      <a:pt x="62" y="196"/>
                    </a:lnTo>
                    <a:lnTo>
                      <a:pt x="61" y="196"/>
                    </a:lnTo>
                    <a:lnTo>
                      <a:pt x="39" y="223"/>
                    </a:lnTo>
                    <a:lnTo>
                      <a:pt x="38" y="224"/>
                    </a:lnTo>
                    <a:lnTo>
                      <a:pt x="21" y="255"/>
                    </a:lnTo>
                    <a:lnTo>
                      <a:pt x="21" y="257"/>
                    </a:lnTo>
                    <a:lnTo>
                      <a:pt x="8" y="292"/>
                    </a:lnTo>
                    <a:lnTo>
                      <a:pt x="8" y="292"/>
                    </a:lnTo>
                    <a:lnTo>
                      <a:pt x="0" y="329"/>
                    </a:lnTo>
                    <a:lnTo>
                      <a:pt x="6" y="339"/>
                    </a:lnTo>
                    <a:lnTo>
                      <a:pt x="16" y="334"/>
                    </a:lnTo>
                    <a:lnTo>
                      <a:pt x="24" y="296"/>
                    </a:lnTo>
                    <a:lnTo>
                      <a:pt x="37" y="262"/>
                    </a:lnTo>
                    <a:lnTo>
                      <a:pt x="53" y="233"/>
                    </a:lnTo>
                    <a:lnTo>
                      <a:pt x="75" y="207"/>
                    </a:lnTo>
                    <a:lnTo>
                      <a:pt x="97" y="186"/>
                    </a:lnTo>
                    <a:lnTo>
                      <a:pt x="119" y="173"/>
                    </a:lnTo>
                    <a:lnTo>
                      <a:pt x="141" y="167"/>
                    </a:lnTo>
                    <a:lnTo>
                      <a:pt x="162" y="167"/>
                    </a:lnTo>
                    <a:lnTo>
                      <a:pt x="166" y="165"/>
                    </a:lnTo>
                    <a:lnTo>
                      <a:pt x="362" y="87"/>
                    </a:lnTo>
                    <a:lnTo>
                      <a:pt x="362" y="87"/>
                    </a:lnTo>
                    <a:lnTo>
                      <a:pt x="464" y="45"/>
                    </a:lnTo>
                    <a:lnTo>
                      <a:pt x="544" y="1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03" name="Freeform 97">
                <a:extLst>
                  <a:ext uri="{FF2B5EF4-FFF2-40B4-BE49-F238E27FC236}">
                    <a16:creationId xmlns:a16="http://schemas.microsoft.com/office/drawing/2014/main" id="{7CDF3182-48BD-4BD7-9828-A8C9CD3DCCE7}"/>
                  </a:ext>
                </a:extLst>
              </p:cNvPr>
              <p:cNvSpPr>
                <a:spLocks/>
              </p:cNvSpPr>
              <p:nvPr/>
            </p:nvSpPr>
            <p:spPr bwMode="auto">
              <a:xfrm>
                <a:off x="1077" y="2160"/>
                <a:ext cx="219" cy="350"/>
              </a:xfrm>
              <a:custGeom>
                <a:avLst/>
                <a:gdLst/>
                <a:ahLst/>
                <a:cxnLst>
                  <a:cxn ang="0">
                    <a:pos x="658" y="911"/>
                  </a:cxn>
                  <a:cxn ang="0">
                    <a:pos x="585" y="969"/>
                  </a:cxn>
                  <a:cxn ang="0">
                    <a:pos x="499" y="1020"/>
                  </a:cxn>
                  <a:cxn ang="0">
                    <a:pos x="445" y="1032"/>
                  </a:cxn>
                  <a:cxn ang="0">
                    <a:pos x="396" y="1030"/>
                  </a:cxn>
                  <a:cxn ang="0">
                    <a:pos x="325" y="998"/>
                  </a:cxn>
                  <a:cxn ang="0">
                    <a:pos x="284" y="959"/>
                  </a:cxn>
                  <a:cxn ang="0">
                    <a:pos x="246" y="906"/>
                  </a:cxn>
                  <a:cxn ang="0">
                    <a:pos x="179" y="744"/>
                  </a:cxn>
                  <a:cxn ang="0">
                    <a:pos x="109" y="500"/>
                  </a:cxn>
                  <a:cxn ang="0">
                    <a:pos x="19" y="106"/>
                  </a:cxn>
                  <a:cxn ang="0">
                    <a:pos x="144" y="68"/>
                  </a:cxn>
                  <a:cxn ang="0">
                    <a:pos x="391" y="24"/>
                  </a:cxn>
                  <a:cxn ang="0">
                    <a:pos x="513" y="303"/>
                  </a:cxn>
                  <a:cxn ang="0">
                    <a:pos x="580" y="509"/>
                  </a:cxn>
                  <a:cxn ang="0">
                    <a:pos x="529" y="299"/>
                  </a:cxn>
                  <a:cxn ang="0">
                    <a:pos x="443" y="7"/>
                  </a:cxn>
                  <a:cxn ang="0">
                    <a:pos x="389" y="6"/>
                  </a:cxn>
                  <a:cxn ang="0">
                    <a:pos x="279" y="25"/>
                  </a:cxn>
                  <a:cxn ang="0">
                    <a:pos x="140" y="52"/>
                  </a:cxn>
                  <a:cxn ang="0">
                    <a:pos x="69" y="71"/>
                  </a:cxn>
                  <a:cxn ang="0">
                    <a:pos x="5" y="93"/>
                  </a:cxn>
                  <a:cxn ang="0">
                    <a:pos x="34" y="260"/>
                  </a:cxn>
                  <a:cxn ang="0">
                    <a:pos x="93" y="504"/>
                  </a:cxn>
                  <a:cxn ang="0">
                    <a:pos x="127" y="631"/>
                  </a:cxn>
                  <a:cxn ang="0">
                    <a:pos x="163" y="749"/>
                  </a:cxn>
                  <a:cxn ang="0">
                    <a:pos x="197" y="845"/>
                  </a:cxn>
                  <a:cxn ang="0">
                    <a:pos x="230" y="914"/>
                  </a:cxn>
                  <a:cxn ang="0">
                    <a:pos x="250" y="943"/>
                  </a:cxn>
                  <a:cxn ang="0">
                    <a:pos x="270" y="970"/>
                  </a:cxn>
                  <a:cxn ang="0">
                    <a:pos x="292" y="992"/>
                  </a:cxn>
                  <a:cxn ang="0">
                    <a:pos x="315" y="1012"/>
                  </a:cxn>
                  <a:cxn ang="0">
                    <a:pos x="363" y="1039"/>
                  </a:cxn>
                  <a:cxn ang="0">
                    <a:pos x="391" y="1046"/>
                  </a:cxn>
                  <a:cxn ang="0">
                    <a:pos x="419" y="1050"/>
                  </a:cxn>
                  <a:cxn ang="0">
                    <a:pos x="446" y="1050"/>
                  </a:cxn>
                  <a:cxn ang="0">
                    <a:pos x="475" y="1045"/>
                  </a:cxn>
                  <a:cxn ang="0">
                    <a:pos x="505" y="1036"/>
                  </a:cxn>
                  <a:cxn ang="0">
                    <a:pos x="535" y="1023"/>
                  </a:cxn>
                  <a:cxn ang="0">
                    <a:pos x="595" y="982"/>
                  </a:cxn>
                  <a:cxn ang="0">
                    <a:pos x="658" y="922"/>
                  </a:cxn>
                </a:cxnLst>
                <a:rect l="0" t="0" r="r" b="b"/>
                <a:pathLst>
                  <a:path w="658" h="1051">
                    <a:moveTo>
                      <a:pt x="658" y="922"/>
                    </a:moveTo>
                    <a:lnTo>
                      <a:pt x="658" y="911"/>
                    </a:lnTo>
                    <a:lnTo>
                      <a:pt x="647" y="911"/>
                    </a:lnTo>
                    <a:lnTo>
                      <a:pt x="585" y="969"/>
                    </a:lnTo>
                    <a:lnTo>
                      <a:pt x="527" y="1007"/>
                    </a:lnTo>
                    <a:lnTo>
                      <a:pt x="499" y="1020"/>
                    </a:lnTo>
                    <a:lnTo>
                      <a:pt x="472" y="1029"/>
                    </a:lnTo>
                    <a:lnTo>
                      <a:pt x="445" y="1032"/>
                    </a:lnTo>
                    <a:lnTo>
                      <a:pt x="420" y="1034"/>
                    </a:lnTo>
                    <a:lnTo>
                      <a:pt x="396" y="1030"/>
                    </a:lnTo>
                    <a:lnTo>
                      <a:pt x="371" y="1024"/>
                    </a:lnTo>
                    <a:lnTo>
                      <a:pt x="325" y="998"/>
                    </a:lnTo>
                    <a:lnTo>
                      <a:pt x="305" y="981"/>
                    </a:lnTo>
                    <a:lnTo>
                      <a:pt x="284" y="959"/>
                    </a:lnTo>
                    <a:lnTo>
                      <a:pt x="264" y="935"/>
                    </a:lnTo>
                    <a:lnTo>
                      <a:pt x="246" y="906"/>
                    </a:lnTo>
                    <a:lnTo>
                      <a:pt x="214" y="840"/>
                    </a:lnTo>
                    <a:lnTo>
                      <a:pt x="179" y="744"/>
                    </a:lnTo>
                    <a:lnTo>
                      <a:pt x="143" y="626"/>
                    </a:lnTo>
                    <a:lnTo>
                      <a:pt x="109" y="500"/>
                    </a:lnTo>
                    <a:lnTo>
                      <a:pt x="50" y="257"/>
                    </a:lnTo>
                    <a:lnTo>
                      <a:pt x="19" y="106"/>
                    </a:lnTo>
                    <a:lnTo>
                      <a:pt x="74" y="86"/>
                    </a:lnTo>
                    <a:lnTo>
                      <a:pt x="144" y="68"/>
                    </a:lnTo>
                    <a:lnTo>
                      <a:pt x="282" y="40"/>
                    </a:lnTo>
                    <a:lnTo>
                      <a:pt x="391" y="24"/>
                    </a:lnTo>
                    <a:lnTo>
                      <a:pt x="428" y="18"/>
                    </a:lnTo>
                    <a:lnTo>
                      <a:pt x="513" y="303"/>
                    </a:lnTo>
                    <a:lnTo>
                      <a:pt x="570" y="503"/>
                    </a:lnTo>
                    <a:lnTo>
                      <a:pt x="580" y="509"/>
                    </a:lnTo>
                    <a:lnTo>
                      <a:pt x="586" y="499"/>
                    </a:lnTo>
                    <a:lnTo>
                      <a:pt x="529" y="299"/>
                    </a:lnTo>
                    <a:lnTo>
                      <a:pt x="529" y="299"/>
                    </a:lnTo>
                    <a:lnTo>
                      <a:pt x="443" y="7"/>
                    </a:lnTo>
                    <a:lnTo>
                      <a:pt x="434" y="0"/>
                    </a:lnTo>
                    <a:lnTo>
                      <a:pt x="389" y="6"/>
                    </a:lnTo>
                    <a:lnTo>
                      <a:pt x="389" y="7"/>
                    </a:lnTo>
                    <a:lnTo>
                      <a:pt x="279" y="25"/>
                    </a:lnTo>
                    <a:lnTo>
                      <a:pt x="278" y="25"/>
                    </a:lnTo>
                    <a:lnTo>
                      <a:pt x="140" y="52"/>
                    </a:lnTo>
                    <a:lnTo>
                      <a:pt x="140" y="52"/>
                    </a:lnTo>
                    <a:lnTo>
                      <a:pt x="69" y="71"/>
                    </a:lnTo>
                    <a:lnTo>
                      <a:pt x="68" y="71"/>
                    </a:lnTo>
                    <a:lnTo>
                      <a:pt x="5" y="93"/>
                    </a:lnTo>
                    <a:lnTo>
                      <a:pt x="0" y="102"/>
                    </a:lnTo>
                    <a:lnTo>
                      <a:pt x="34" y="260"/>
                    </a:lnTo>
                    <a:lnTo>
                      <a:pt x="34" y="261"/>
                    </a:lnTo>
                    <a:lnTo>
                      <a:pt x="93" y="504"/>
                    </a:lnTo>
                    <a:lnTo>
                      <a:pt x="93" y="504"/>
                    </a:lnTo>
                    <a:lnTo>
                      <a:pt x="127" y="631"/>
                    </a:lnTo>
                    <a:lnTo>
                      <a:pt x="127" y="631"/>
                    </a:lnTo>
                    <a:lnTo>
                      <a:pt x="163" y="749"/>
                    </a:lnTo>
                    <a:lnTo>
                      <a:pt x="163" y="749"/>
                    </a:lnTo>
                    <a:lnTo>
                      <a:pt x="197" y="845"/>
                    </a:lnTo>
                    <a:lnTo>
                      <a:pt x="197" y="847"/>
                    </a:lnTo>
                    <a:lnTo>
                      <a:pt x="230" y="914"/>
                    </a:lnTo>
                    <a:lnTo>
                      <a:pt x="231" y="915"/>
                    </a:lnTo>
                    <a:lnTo>
                      <a:pt x="250" y="943"/>
                    </a:lnTo>
                    <a:lnTo>
                      <a:pt x="250" y="944"/>
                    </a:lnTo>
                    <a:lnTo>
                      <a:pt x="270" y="970"/>
                    </a:lnTo>
                    <a:lnTo>
                      <a:pt x="270" y="970"/>
                    </a:lnTo>
                    <a:lnTo>
                      <a:pt x="292" y="992"/>
                    </a:lnTo>
                    <a:lnTo>
                      <a:pt x="293" y="993"/>
                    </a:lnTo>
                    <a:lnTo>
                      <a:pt x="315" y="1012"/>
                    </a:lnTo>
                    <a:lnTo>
                      <a:pt x="316" y="1013"/>
                    </a:lnTo>
                    <a:lnTo>
                      <a:pt x="363" y="1039"/>
                    </a:lnTo>
                    <a:lnTo>
                      <a:pt x="366" y="1039"/>
                    </a:lnTo>
                    <a:lnTo>
                      <a:pt x="391" y="1046"/>
                    </a:lnTo>
                    <a:lnTo>
                      <a:pt x="392" y="1046"/>
                    </a:lnTo>
                    <a:lnTo>
                      <a:pt x="419" y="1050"/>
                    </a:lnTo>
                    <a:lnTo>
                      <a:pt x="420" y="1051"/>
                    </a:lnTo>
                    <a:lnTo>
                      <a:pt x="446" y="1050"/>
                    </a:lnTo>
                    <a:lnTo>
                      <a:pt x="447" y="1049"/>
                    </a:lnTo>
                    <a:lnTo>
                      <a:pt x="475" y="1045"/>
                    </a:lnTo>
                    <a:lnTo>
                      <a:pt x="476" y="1045"/>
                    </a:lnTo>
                    <a:lnTo>
                      <a:pt x="505" y="1036"/>
                    </a:lnTo>
                    <a:lnTo>
                      <a:pt x="506" y="1036"/>
                    </a:lnTo>
                    <a:lnTo>
                      <a:pt x="535" y="1023"/>
                    </a:lnTo>
                    <a:lnTo>
                      <a:pt x="536" y="1021"/>
                    </a:lnTo>
                    <a:lnTo>
                      <a:pt x="595" y="982"/>
                    </a:lnTo>
                    <a:lnTo>
                      <a:pt x="596" y="981"/>
                    </a:lnTo>
                    <a:lnTo>
                      <a:pt x="658" y="9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04" name="Freeform 98">
                <a:extLst>
                  <a:ext uri="{FF2B5EF4-FFF2-40B4-BE49-F238E27FC236}">
                    <a16:creationId xmlns:a16="http://schemas.microsoft.com/office/drawing/2014/main" id="{ACB67127-E694-4A65-9D2C-06AB114D0BBF}"/>
                  </a:ext>
                </a:extLst>
              </p:cNvPr>
              <p:cNvSpPr>
                <a:spLocks/>
              </p:cNvSpPr>
              <p:nvPr/>
            </p:nvSpPr>
            <p:spPr bwMode="auto">
              <a:xfrm>
                <a:off x="1069" y="1809"/>
                <a:ext cx="346" cy="397"/>
              </a:xfrm>
              <a:custGeom>
                <a:avLst/>
                <a:gdLst/>
                <a:ahLst/>
                <a:cxnLst>
                  <a:cxn ang="0">
                    <a:pos x="1037" y="999"/>
                  </a:cxn>
                  <a:cxn ang="0">
                    <a:pos x="761" y="0"/>
                  </a:cxn>
                  <a:cxn ang="0">
                    <a:pos x="0" y="192"/>
                  </a:cxn>
                  <a:cxn ang="0">
                    <a:pos x="277" y="1190"/>
                  </a:cxn>
                  <a:cxn ang="0">
                    <a:pos x="1037" y="999"/>
                  </a:cxn>
                </a:cxnLst>
                <a:rect l="0" t="0" r="r" b="b"/>
                <a:pathLst>
                  <a:path w="1037" h="1190">
                    <a:moveTo>
                      <a:pt x="1037" y="999"/>
                    </a:moveTo>
                    <a:lnTo>
                      <a:pt x="761" y="0"/>
                    </a:lnTo>
                    <a:lnTo>
                      <a:pt x="0" y="192"/>
                    </a:lnTo>
                    <a:lnTo>
                      <a:pt x="277" y="1190"/>
                    </a:lnTo>
                    <a:lnTo>
                      <a:pt x="1037" y="999"/>
                    </a:lnTo>
                    <a:close/>
                  </a:path>
                </a:pathLst>
              </a:custGeom>
              <a:solidFill>
                <a:srgbClr val="007171"/>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05" name="Freeform 99">
                <a:extLst>
                  <a:ext uri="{FF2B5EF4-FFF2-40B4-BE49-F238E27FC236}">
                    <a16:creationId xmlns:a16="http://schemas.microsoft.com/office/drawing/2014/main" id="{E258CC3A-C8FE-4940-B144-72BA871C7F87}"/>
                  </a:ext>
                </a:extLst>
              </p:cNvPr>
              <p:cNvSpPr>
                <a:spLocks/>
              </p:cNvSpPr>
              <p:nvPr/>
            </p:nvSpPr>
            <p:spPr bwMode="auto">
              <a:xfrm>
                <a:off x="1066" y="1807"/>
                <a:ext cx="351" cy="402"/>
              </a:xfrm>
              <a:custGeom>
                <a:avLst/>
                <a:gdLst/>
                <a:ahLst/>
                <a:cxnLst>
                  <a:cxn ang="0">
                    <a:pos x="282" y="1190"/>
                  </a:cxn>
                  <a:cxn ang="0">
                    <a:pos x="277" y="1200"/>
                  </a:cxn>
                  <a:cxn ang="0">
                    <a:pos x="287" y="1206"/>
                  </a:cxn>
                  <a:cxn ang="0">
                    <a:pos x="1048" y="1014"/>
                  </a:cxn>
                  <a:cxn ang="0">
                    <a:pos x="1053" y="1004"/>
                  </a:cxn>
                  <a:cxn ang="0">
                    <a:pos x="777" y="5"/>
                  </a:cxn>
                  <a:cxn ang="0">
                    <a:pos x="766" y="0"/>
                  </a:cxn>
                  <a:cxn ang="0">
                    <a:pos x="6" y="192"/>
                  </a:cxn>
                  <a:cxn ang="0">
                    <a:pos x="0" y="202"/>
                  </a:cxn>
                  <a:cxn ang="0">
                    <a:pos x="277" y="1200"/>
                  </a:cxn>
                  <a:cxn ang="0">
                    <a:pos x="287" y="1206"/>
                  </a:cxn>
                  <a:cxn ang="0">
                    <a:pos x="1048" y="1014"/>
                  </a:cxn>
                  <a:cxn ang="0">
                    <a:pos x="1053" y="1004"/>
                  </a:cxn>
                  <a:cxn ang="0">
                    <a:pos x="777" y="5"/>
                  </a:cxn>
                  <a:cxn ang="0">
                    <a:pos x="766" y="0"/>
                  </a:cxn>
                  <a:cxn ang="0">
                    <a:pos x="761" y="10"/>
                  </a:cxn>
                  <a:cxn ang="0">
                    <a:pos x="1035" y="1001"/>
                  </a:cxn>
                  <a:cxn ang="0">
                    <a:pos x="290" y="1188"/>
                  </a:cxn>
                  <a:cxn ang="0">
                    <a:pos x="19" y="206"/>
                  </a:cxn>
                  <a:cxn ang="0">
                    <a:pos x="763" y="17"/>
                  </a:cxn>
                  <a:cxn ang="0">
                    <a:pos x="1035" y="1001"/>
                  </a:cxn>
                  <a:cxn ang="0">
                    <a:pos x="282" y="1190"/>
                  </a:cxn>
                </a:cxnLst>
                <a:rect l="0" t="0" r="r" b="b"/>
                <a:pathLst>
                  <a:path w="1053" h="1206">
                    <a:moveTo>
                      <a:pt x="282" y="1190"/>
                    </a:moveTo>
                    <a:lnTo>
                      <a:pt x="277" y="1200"/>
                    </a:lnTo>
                    <a:lnTo>
                      <a:pt x="287" y="1206"/>
                    </a:lnTo>
                    <a:lnTo>
                      <a:pt x="1048" y="1014"/>
                    </a:lnTo>
                    <a:lnTo>
                      <a:pt x="1053" y="1004"/>
                    </a:lnTo>
                    <a:lnTo>
                      <a:pt x="777" y="5"/>
                    </a:lnTo>
                    <a:lnTo>
                      <a:pt x="766" y="0"/>
                    </a:lnTo>
                    <a:lnTo>
                      <a:pt x="6" y="192"/>
                    </a:lnTo>
                    <a:lnTo>
                      <a:pt x="0" y="202"/>
                    </a:lnTo>
                    <a:lnTo>
                      <a:pt x="277" y="1200"/>
                    </a:lnTo>
                    <a:lnTo>
                      <a:pt x="287" y="1206"/>
                    </a:lnTo>
                    <a:lnTo>
                      <a:pt x="1048" y="1014"/>
                    </a:lnTo>
                    <a:lnTo>
                      <a:pt x="1053" y="1004"/>
                    </a:lnTo>
                    <a:lnTo>
                      <a:pt x="777" y="5"/>
                    </a:lnTo>
                    <a:lnTo>
                      <a:pt x="766" y="0"/>
                    </a:lnTo>
                    <a:lnTo>
                      <a:pt x="761" y="10"/>
                    </a:lnTo>
                    <a:lnTo>
                      <a:pt x="1035" y="1001"/>
                    </a:lnTo>
                    <a:lnTo>
                      <a:pt x="290" y="1188"/>
                    </a:lnTo>
                    <a:lnTo>
                      <a:pt x="19" y="206"/>
                    </a:lnTo>
                    <a:lnTo>
                      <a:pt x="763" y="17"/>
                    </a:lnTo>
                    <a:lnTo>
                      <a:pt x="1035" y="1001"/>
                    </a:lnTo>
                    <a:lnTo>
                      <a:pt x="282" y="119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06" name="Freeform 100">
                <a:extLst>
                  <a:ext uri="{FF2B5EF4-FFF2-40B4-BE49-F238E27FC236}">
                    <a16:creationId xmlns:a16="http://schemas.microsoft.com/office/drawing/2014/main" id="{C0A1E43C-DC5A-4D77-83BA-C50639AF4D78}"/>
                  </a:ext>
                </a:extLst>
              </p:cNvPr>
              <p:cNvSpPr>
                <a:spLocks/>
              </p:cNvSpPr>
              <p:nvPr/>
            </p:nvSpPr>
            <p:spPr bwMode="auto">
              <a:xfrm>
                <a:off x="1100" y="1835"/>
                <a:ext cx="281" cy="334"/>
              </a:xfrm>
              <a:custGeom>
                <a:avLst/>
                <a:gdLst/>
                <a:ahLst/>
                <a:cxnLst>
                  <a:cxn ang="0">
                    <a:pos x="842" y="850"/>
                  </a:cxn>
                  <a:cxn ang="0">
                    <a:pos x="607" y="0"/>
                  </a:cxn>
                  <a:cxn ang="0">
                    <a:pos x="0" y="152"/>
                  </a:cxn>
                  <a:cxn ang="0">
                    <a:pos x="236" y="1003"/>
                  </a:cxn>
                  <a:cxn ang="0">
                    <a:pos x="842" y="850"/>
                  </a:cxn>
                </a:cxnLst>
                <a:rect l="0" t="0" r="r" b="b"/>
                <a:pathLst>
                  <a:path w="842" h="1003">
                    <a:moveTo>
                      <a:pt x="842" y="850"/>
                    </a:moveTo>
                    <a:lnTo>
                      <a:pt x="607" y="0"/>
                    </a:lnTo>
                    <a:lnTo>
                      <a:pt x="0" y="152"/>
                    </a:lnTo>
                    <a:lnTo>
                      <a:pt x="236" y="1003"/>
                    </a:lnTo>
                    <a:lnTo>
                      <a:pt x="842" y="8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07" name="Freeform 101">
                <a:extLst>
                  <a:ext uri="{FF2B5EF4-FFF2-40B4-BE49-F238E27FC236}">
                    <a16:creationId xmlns:a16="http://schemas.microsoft.com/office/drawing/2014/main" id="{9E5A6A3C-4C54-4393-A928-7655F287BE12}"/>
                  </a:ext>
                </a:extLst>
              </p:cNvPr>
              <p:cNvSpPr>
                <a:spLocks/>
              </p:cNvSpPr>
              <p:nvPr/>
            </p:nvSpPr>
            <p:spPr bwMode="auto">
              <a:xfrm>
                <a:off x="1097" y="1832"/>
                <a:ext cx="286" cy="340"/>
              </a:xfrm>
              <a:custGeom>
                <a:avLst/>
                <a:gdLst/>
                <a:ahLst/>
                <a:cxnLst>
                  <a:cxn ang="0">
                    <a:pos x="241" y="1003"/>
                  </a:cxn>
                  <a:cxn ang="0">
                    <a:pos x="236" y="1013"/>
                  </a:cxn>
                  <a:cxn ang="0">
                    <a:pos x="246" y="1019"/>
                  </a:cxn>
                  <a:cxn ang="0">
                    <a:pos x="852" y="866"/>
                  </a:cxn>
                  <a:cxn ang="0">
                    <a:pos x="858" y="856"/>
                  </a:cxn>
                  <a:cxn ang="0">
                    <a:pos x="623" y="5"/>
                  </a:cxn>
                  <a:cxn ang="0">
                    <a:pos x="612" y="0"/>
                  </a:cxn>
                  <a:cxn ang="0">
                    <a:pos x="6" y="153"/>
                  </a:cxn>
                  <a:cxn ang="0">
                    <a:pos x="0" y="163"/>
                  </a:cxn>
                  <a:cxn ang="0">
                    <a:pos x="236" y="1013"/>
                  </a:cxn>
                  <a:cxn ang="0">
                    <a:pos x="246" y="1019"/>
                  </a:cxn>
                  <a:cxn ang="0">
                    <a:pos x="852" y="866"/>
                  </a:cxn>
                  <a:cxn ang="0">
                    <a:pos x="858" y="856"/>
                  </a:cxn>
                  <a:cxn ang="0">
                    <a:pos x="623" y="5"/>
                  </a:cxn>
                  <a:cxn ang="0">
                    <a:pos x="612" y="0"/>
                  </a:cxn>
                  <a:cxn ang="0">
                    <a:pos x="607" y="10"/>
                  </a:cxn>
                  <a:cxn ang="0">
                    <a:pos x="839" y="853"/>
                  </a:cxn>
                  <a:cxn ang="0">
                    <a:pos x="249" y="1001"/>
                  </a:cxn>
                  <a:cxn ang="0">
                    <a:pos x="19" y="166"/>
                  </a:cxn>
                  <a:cxn ang="0">
                    <a:pos x="609" y="17"/>
                  </a:cxn>
                  <a:cxn ang="0">
                    <a:pos x="839" y="853"/>
                  </a:cxn>
                  <a:cxn ang="0">
                    <a:pos x="241" y="1003"/>
                  </a:cxn>
                </a:cxnLst>
                <a:rect l="0" t="0" r="r" b="b"/>
                <a:pathLst>
                  <a:path w="858" h="1019">
                    <a:moveTo>
                      <a:pt x="241" y="1003"/>
                    </a:moveTo>
                    <a:lnTo>
                      <a:pt x="236" y="1013"/>
                    </a:lnTo>
                    <a:lnTo>
                      <a:pt x="246" y="1019"/>
                    </a:lnTo>
                    <a:lnTo>
                      <a:pt x="852" y="866"/>
                    </a:lnTo>
                    <a:lnTo>
                      <a:pt x="858" y="856"/>
                    </a:lnTo>
                    <a:lnTo>
                      <a:pt x="623" y="5"/>
                    </a:lnTo>
                    <a:lnTo>
                      <a:pt x="612" y="0"/>
                    </a:lnTo>
                    <a:lnTo>
                      <a:pt x="6" y="153"/>
                    </a:lnTo>
                    <a:lnTo>
                      <a:pt x="0" y="163"/>
                    </a:lnTo>
                    <a:lnTo>
                      <a:pt x="236" y="1013"/>
                    </a:lnTo>
                    <a:lnTo>
                      <a:pt x="246" y="1019"/>
                    </a:lnTo>
                    <a:lnTo>
                      <a:pt x="852" y="866"/>
                    </a:lnTo>
                    <a:lnTo>
                      <a:pt x="858" y="856"/>
                    </a:lnTo>
                    <a:lnTo>
                      <a:pt x="623" y="5"/>
                    </a:lnTo>
                    <a:lnTo>
                      <a:pt x="612" y="0"/>
                    </a:lnTo>
                    <a:lnTo>
                      <a:pt x="607" y="10"/>
                    </a:lnTo>
                    <a:lnTo>
                      <a:pt x="839" y="853"/>
                    </a:lnTo>
                    <a:lnTo>
                      <a:pt x="249" y="1001"/>
                    </a:lnTo>
                    <a:lnTo>
                      <a:pt x="19" y="166"/>
                    </a:lnTo>
                    <a:lnTo>
                      <a:pt x="609" y="17"/>
                    </a:lnTo>
                    <a:lnTo>
                      <a:pt x="839" y="853"/>
                    </a:lnTo>
                    <a:lnTo>
                      <a:pt x="241" y="100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08" name="Freeform 102">
                <a:extLst>
                  <a:ext uri="{FF2B5EF4-FFF2-40B4-BE49-F238E27FC236}">
                    <a16:creationId xmlns:a16="http://schemas.microsoft.com/office/drawing/2014/main" id="{D91AD136-EDD6-497E-98C0-0AF8AD6A6257}"/>
                  </a:ext>
                </a:extLst>
              </p:cNvPr>
              <p:cNvSpPr>
                <a:spLocks/>
              </p:cNvSpPr>
              <p:nvPr/>
            </p:nvSpPr>
            <p:spPr bwMode="auto">
              <a:xfrm>
                <a:off x="1130" y="1825"/>
                <a:ext cx="140" cy="73"/>
              </a:xfrm>
              <a:custGeom>
                <a:avLst/>
                <a:gdLst/>
                <a:ahLst/>
                <a:cxnLst>
                  <a:cxn ang="0">
                    <a:pos x="0" y="100"/>
                  </a:cxn>
                  <a:cxn ang="0">
                    <a:pos x="23" y="183"/>
                  </a:cxn>
                  <a:cxn ang="0">
                    <a:pos x="33" y="201"/>
                  </a:cxn>
                  <a:cxn ang="0">
                    <a:pos x="48" y="214"/>
                  </a:cxn>
                  <a:cxn ang="0">
                    <a:pos x="67" y="221"/>
                  </a:cxn>
                  <a:cxn ang="0">
                    <a:pos x="88" y="220"/>
                  </a:cxn>
                  <a:cxn ang="0">
                    <a:pos x="381" y="146"/>
                  </a:cxn>
                  <a:cxn ang="0">
                    <a:pos x="399" y="137"/>
                  </a:cxn>
                  <a:cxn ang="0">
                    <a:pos x="413" y="122"/>
                  </a:cxn>
                  <a:cxn ang="0">
                    <a:pos x="420" y="103"/>
                  </a:cxn>
                  <a:cxn ang="0">
                    <a:pos x="419" y="83"/>
                  </a:cxn>
                  <a:cxn ang="0">
                    <a:pos x="396" y="0"/>
                  </a:cxn>
                  <a:cxn ang="0">
                    <a:pos x="368" y="7"/>
                  </a:cxn>
                  <a:cxn ang="0">
                    <a:pos x="391" y="90"/>
                  </a:cxn>
                  <a:cxn ang="0">
                    <a:pos x="389" y="109"/>
                  </a:cxn>
                  <a:cxn ang="0">
                    <a:pos x="382" y="115"/>
                  </a:cxn>
                  <a:cxn ang="0">
                    <a:pos x="374" y="120"/>
                  </a:cxn>
                  <a:cxn ang="0">
                    <a:pos x="81" y="193"/>
                  </a:cxn>
                  <a:cxn ang="0">
                    <a:pos x="71" y="194"/>
                  </a:cxn>
                  <a:cxn ang="0">
                    <a:pos x="61" y="192"/>
                  </a:cxn>
                  <a:cxn ang="0">
                    <a:pos x="55" y="186"/>
                  </a:cxn>
                  <a:cxn ang="0">
                    <a:pos x="50" y="177"/>
                  </a:cxn>
                  <a:cxn ang="0">
                    <a:pos x="27" y="93"/>
                  </a:cxn>
                  <a:cxn ang="0">
                    <a:pos x="0" y="100"/>
                  </a:cxn>
                </a:cxnLst>
                <a:rect l="0" t="0" r="r" b="b"/>
                <a:pathLst>
                  <a:path w="420" h="221">
                    <a:moveTo>
                      <a:pt x="0" y="100"/>
                    </a:moveTo>
                    <a:lnTo>
                      <a:pt x="23" y="183"/>
                    </a:lnTo>
                    <a:lnTo>
                      <a:pt x="33" y="201"/>
                    </a:lnTo>
                    <a:lnTo>
                      <a:pt x="48" y="214"/>
                    </a:lnTo>
                    <a:lnTo>
                      <a:pt x="67" y="221"/>
                    </a:lnTo>
                    <a:lnTo>
                      <a:pt x="88" y="220"/>
                    </a:lnTo>
                    <a:lnTo>
                      <a:pt x="381" y="146"/>
                    </a:lnTo>
                    <a:lnTo>
                      <a:pt x="399" y="137"/>
                    </a:lnTo>
                    <a:lnTo>
                      <a:pt x="413" y="122"/>
                    </a:lnTo>
                    <a:lnTo>
                      <a:pt x="420" y="103"/>
                    </a:lnTo>
                    <a:lnTo>
                      <a:pt x="419" y="83"/>
                    </a:lnTo>
                    <a:lnTo>
                      <a:pt x="396" y="0"/>
                    </a:lnTo>
                    <a:lnTo>
                      <a:pt x="368" y="7"/>
                    </a:lnTo>
                    <a:lnTo>
                      <a:pt x="391" y="90"/>
                    </a:lnTo>
                    <a:lnTo>
                      <a:pt x="389" y="109"/>
                    </a:lnTo>
                    <a:lnTo>
                      <a:pt x="382" y="115"/>
                    </a:lnTo>
                    <a:lnTo>
                      <a:pt x="374" y="120"/>
                    </a:lnTo>
                    <a:lnTo>
                      <a:pt x="81" y="193"/>
                    </a:lnTo>
                    <a:lnTo>
                      <a:pt x="71" y="194"/>
                    </a:lnTo>
                    <a:lnTo>
                      <a:pt x="61" y="192"/>
                    </a:lnTo>
                    <a:lnTo>
                      <a:pt x="55" y="186"/>
                    </a:lnTo>
                    <a:lnTo>
                      <a:pt x="50" y="177"/>
                    </a:lnTo>
                    <a:lnTo>
                      <a:pt x="27" y="93"/>
                    </a:lnTo>
                    <a:lnTo>
                      <a:pt x="0" y="1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09" name="Freeform 103">
                <a:extLst>
                  <a:ext uri="{FF2B5EF4-FFF2-40B4-BE49-F238E27FC236}">
                    <a16:creationId xmlns:a16="http://schemas.microsoft.com/office/drawing/2014/main" id="{99AEE06E-E974-4E20-A8E5-12DCEC5FD49B}"/>
                  </a:ext>
                </a:extLst>
              </p:cNvPr>
              <p:cNvSpPr>
                <a:spLocks/>
              </p:cNvSpPr>
              <p:nvPr/>
            </p:nvSpPr>
            <p:spPr bwMode="auto">
              <a:xfrm>
                <a:off x="1127" y="1822"/>
                <a:ext cx="146" cy="79"/>
              </a:xfrm>
              <a:custGeom>
                <a:avLst/>
                <a:gdLst/>
                <a:ahLst/>
                <a:cxnLst>
                  <a:cxn ang="0">
                    <a:pos x="43" y="99"/>
                  </a:cxn>
                  <a:cxn ang="0">
                    <a:pos x="6" y="100"/>
                  </a:cxn>
                  <a:cxn ang="0">
                    <a:pos x="23" y="194"/>
                  </a:cxn>
                  <a:cxn ang="0">
                    <a:pos x="33" y="212"/>
                  </a:cxn>
                  <a:cxn ang="0">
                    <a:pos x="50" y="229"/>
                  </a:cxn>
                  <a:cxn ang="0">
                    <a:pos x="72" y="237"/>
                  </a:cxn>
                  <a:cxn ang="0">
                    <a:pos x="96" y="237"/>
                  </a:cxn>
                  <a:cxn ang="0">
                    <a:pos x="391" y="162"/>
                  </a:cxn>
                  <a:cxn ang="0">
                    <a:pos x="411" y="153"/>
                  </a:cxn>
                  <a:cxn ang="0">
                    <a:pos x="428" y="135"/>
                  </a:cxn>
                  <a:cxn ang="0">
                    <a:pos x="436" y="114"/>
                  </a:cxn>
                  <a:cxn ang="0">
                    <a:pos x="436" y="91"/>
                  </a:cxn>
                  <a:cxn ang="0">
                    <a:pos x="412" y="6"/>
                  </a:cxn>
                  <a:cxn ang="0">
                    <a:pos x="374" y="8"/>
                  </a:cxn>
                  <a:cxn ang="0">
                    <a:pos x="390" y="99"/>
                  </a:cxn>
                  <a:cxn ang="0">
                    <a:pos x="384" y="117"/>
                  </a:cxn>
                  <a:cxn ang="0">
                    <a:pos x="88" y="194"/>
                  </a:cxn>
                  <a:cxn ang="0">
                    <a:pos x="74" y="193"/>
                  </a:cxn>
                  <a:cxn ang="0">
                    <a:pos x="66" y="182"/>
                  </a:cxn>
                  <a:cxn ang="0">
                    <a:pos x="33" y="94"/>
                  </a:cxn>
                  <a:cxn ang="0">
                    <a:pos x="0" y="110"/>
                  </a:cxn>
                  <a:cxn ang="0">
                    <a:pos x="34" y="199"/>
                  </a:cxn>
                  <a:cxn ang="0">
                    <a:pos x="19" y="113"/>
                  </a:cxn>
                  <a:cxn ang="0">
                    <a:pos x="50" y="187"/>
                  </a:cxn>
                  <a:cxn ang="0">
                    <a:pos x="54" y="197"/>
                  </a:cxn>
                  <a:cxn ang="0">
                    <a:pos x="64" y="206"/>
                  </a:cxn>
                  <a:cxn ang="0">
                    <a:pos x="76" y="210"/>
                  </a:cxn>
                  <a:cxn ang="0">
                    <a:pos x="90" y="210"/>
                  </a:cxn>
                  <a:cxn ang="0">
                    <a:pos x="384" y="135"/>
                  </a:cxn>
                  <a:cxn ang="0">
                    <a:pos x="394" y="131"/>
                  </a:cxn>
                  <a:cxn ang="0">
                    <a:pos x="402" y="122"/>
                  </a:cxn>
                  <a:cxn ang="0">
                    <a:pos x="408" y="99"/>
                  </a:cxn>
                  <a:cxn ang="0">
                    <a:pos x="386" y="21"/>
                  </a:cxn>
                  <a:cxn ang="0">
                    <a:pos x="417" y="92"/>
                  </a:cxn>
                  <a:cxn ang="0">
                    <a:pos x="413" y="125"/>
                  </a:cxn>
                  <a:cxn ang="0">
                    <a:pos x="385" y="146"/>
                  </a:cxn>
                  <a:cxn ang="0">
                    <a:pos x="76" y="220"/>
                  </a:cxn>
                  <a:cxn ang="0">
                    <a:pos x="48" y="204"/>
                  </a:cxn>
                  <a:cxn ang="0">
                    <a:pos x="19" y="113"/>
                  </a:cxn>
                </a:cxnLst>
                <a:rect l="0" t="0" r="r" b="b"/>
                <a:pathLst>
                  <a:path w="437" h="238">
                    <a:moveTo>
                      <a:pt x="37" y="109"/>
                    </a:moveTo>
                    <a:lnTo>
                      <a:pt x="43" y="99"/>
                    </a:lnTo>
                    <a:lnTo>
                      <a:pt x="33" y="94"/>
                    </a:lnTo>
                    <a:lnTo>
                      <a:pt x="6" y="100"/>
                    </a:lnTo>
                    <a:lnTo>
                      <a:pt x="0" y="110"/>
                    </a:lnTo>
                    <a:lnTo>
                      <a:pt x="23" y="194"/>
                    </a:lnTo>
                    <a:lnTo>
                      <a:pt x="23" y="195"/>
                    </a:lnTo>
                    <a:lnTo>
                      <a:pt x="33" y="212"/>
                    </a:lnTo>
                    <a:lnTo>
                      <a:pt x="35" y="216"/>
                    </a:lnTo>
                    <a:lnTo>
                      <a:pt x="50" y="229"/>
                    </a:lnTo>
                    <a:lnTo>
                      <a:pt x="52" y="230"/>
                    </a:lnTo>
                    <a:lnTo>
                      <a:pt x="72" y="237"/>
                    </a:lnTo>
                    <a:lnTo>
                      <a:pt x="75" y="238"/>
                    </a:lnTo>
                    <a:lnTo>
                      <a:pt x="96" y="237"/>
                    </a:lnTo>
                    <a:lnTo>
                      <a:pt x="98" y="235"/>
                    </a:lnTo>
                    <a:lnTo>
                      <a:pt x="391" y="162"/>
                    </a:lnTo>
                    <a:lnTo>
                      <a:pt x="392" y="162"/>
                    </a:lnTo>
                    <a:lnTo>
                      <a:pt x="411" y="153"/>
                    </a:lnTo>
                    <a:lnTo>
                      <a:pt x="414" y="151"/>
                    </a:lnTo>
                    <a:lnTo>
                      <a:pt x="428" y="135"/>
                    </a:lnTo>
                    <a:lnTo>
                      <a:pt x="429" y="133"/>
                    </a:lnTo>
                    <a:lnTo>
                      <a:pt x="436" y="114"/>
                    </a:lnTo>
                    <a:lnTo>
                      <a:pt x="437" y="111"/>
                    </a:lnTo>
                    <a:lnTo>
                      <a:pt x="436" y="91"/>
                    </a:lnTo>
                    <a:lnTo>
                      <a:pt x="435" y="89"/>
                    </a:lnTo>
                    <a:lnTo>
                      <a:pt x="412" y="6"/>
                    </a:lnTo>
                    <a:lnTo>
                      <a:pt x="401" y="0"/>
                    </a:lnTo>
                    <a:lnTo>
                      <a:pt x="374" y="8"/>
                    </a:lnTo>
                    <a:lnTo>
                      <a:pt x="368" y="18"/>
                    </a:lnTo>
                    <a:lnTo>
                      <a:pt x="390" y="99"/>
                    </a:lnTo>
                    <a:lnTo>
                      <a:pt x="389" y="112"/>
                    </a:lnTo>
                    <a:lnTo>
                      <a:pt x="384" y="117"/>
                    </a:lnTo>
                    <a:lnTo>
                      <a:pt x="378" y="120"/>
                    </a:lnTo>
                    <a:lnTo>
                      <a:pt x="88" y="194"/>
                    </a:lnTo>
                    <a:lnTo>
                      <a:pt x="80" y="194"/>
                    </a:lnTo>
                    <a:lnTo>
                      <a:pt x="74" y="193"/>
                    </a:lnTo>
                    <a:lnTo>
                      <a:pt x="69" y="188"/>
                    </a:lnTo>
                    <a:lnTo>
                      <a:pt x="66" y="182"/>
                    </a:lnTo>
                    <a:lnTo>
                      <a:pt x="43" y="99"/>
                    </a:lnTo>
                    <a:lnTo>
                      <a:pt x="33" y="94"/>
                    </a:lnTo>
                    <a:lnTo>
                      <a:pt x="6" y="100"/>
                    </a:lnTo>
                    <a:lnTo>
                      <a:pt x="0" y="110"/>
                    </a:lnTo>
                    <a:lnTo>
                      <a:pt x="23" y="194"/>
                    </a:lnTo>
                    <a:lnTo>
                      <a:pt x="34" y="199"/>
                    </a:lnTo>
                    <a:lnTo>
                      <a:pt x="39" y="189"/>
                    </a:lnTo>
                    <a:lnTo>
                      <a:pt x="19" y="113"/>
                    </a:lnTo>
                    <a:lnTo>
                      <a:pt x="29" y="111"/>
                    </a:lnTo>
                    <a:lnTo>
                      <a:pt x="50" y="187"/>
                    </a:lnTo>
                    <a:lnTo>
                      <a:pt x="50" y="188"/>
                    </a:lnTo>
                    <a:lnTo>
                      <a:pt x="54" y="197"/>
                    </a:lnTo>
                    <a:lnTo>
                      <a:pt x="57" y="199"/>
                    </a:lnTo>
                    <a:lnTo>
                      <a:pt x="64" y="206"/>
                    </a:lnTo>
                    <a:lnTo>
                      <a:pt x="67" y="208"/>
                    </a:lnTo>
                    <a:lnTo>
                      <a:pt x="76" y="210"/>
                    </a:lnTo>
                    <a:lnTo>
                      <a:pt x="80" y="211"/>
                    </a:lnTo>
                    <a:lnTo>
                      <a:pt x="90" y="210"/>
                    </a:lnTo>
                    <a:lnTo>
                      <a:pt x="91" y="209"/>
                    </a:lnTo>
                    <a:lnTo>
                      <a:pt x="384" y="135"/>
                    </a:lnTo>
                    <a:lnTo>
                      <a:pt x="386" y="135"/>
                    </a:lnTo>
                    <a:lnTo>
                      <a:pt x="394" y="131"/>
                    </a:lnTo>
                    <a:lnTo>
                      <a:pt x="396" y="129"/>
                    </a:lnTo>
                    <a:lnTo>
                      <a:pt x="402" y="122"/>
                    </a:lnTo>
                    <a:lnTo>
                      <a:pt x="406" y="118"/>
                    </a:lnTo>
                    <a:lnTo>
                      <a:pt x="408" y="99"/>
                    </a:lnTo>
                    <a:lnTo>
                      <a:pt x="407" y="96"/>
                    </a:lnTo>
                    <a:lnTo>
                      <a:pt x="386" y="21"/>
                    </a:lnTo>
                    <a:lnTo>
                      <a:pt x="398" y="18"/>
                    </a:lnTo>
                    <a:lnTo>
                      <a:pt x="417" y="92"/>
                    </a:lnTo>
                    <a:lnTo>
                      <a:pt x="419" y="110"/>
                    </a:lnTo>
                    <a:lnTo>
                      <a:pt x="413" y="125"/>
                    </a:lnTo>
                    <a:lnTo>
                      <a:pt x="401" y="139"/>
                    </a:lnTo>
                    <a:lnTo>
                      <a:pt x="385" y="146"/>
                    </a:lnTo>
                    <a:lnTo>
                      <a:pt x="95" y="219"/>
                    </a:lnTo>
                    <a:lnTo>
                      <a:pt x="76" y="220"/>
                    </a:lnTo>
                    <a:lnTo>
                      <a:pt x="60" y="215"/>
                    </a:lnTo>
                    <a:lnTo>
                      <a:pt x="48" y="204"/>
                    </a:lnTo>
                    <a:lnTo>
                      <a:pt x="39" y="188"/>
                    </a:lnTo>
                    <a:lnTo>
                      <a:pt x="19" y="113"/>
                    </a:lnTo>
                    <a:lnTo>
                      <a:pt x="37" y="10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10" name="Freeform 104">
                <a:extLst>
                  <a:ext uri="{FF2B5EF4-FFF2-40B4-BE49-F238E27FC236}">
                    <a16:creationId xmlns:a16="http://schemas.microsoft.com/office/drawing/2014/main" id="{D58C7D74-C08B-4D28-999D-16217E987476}"/>
                  </a:ext>
                </a:extLst>
              </p:cNvPr>
              <p:cNvSpPr>
                <a:spLocks/>
              </p:cNvSpPr>
              <p:nvPr/>
            </p:nvSpPr>
            <p:spPr bwMode="auto">
              <a:xfrm>
                <a:off x="1069" y="1979"/>
                <a:ext cx="68" cy="168"/>
              </a:xfrm>
              <a:custGeom>
                <a:avLst/>
                <a:gdLst/>
                <a:ahLst/>
                <a:cxnLst>
                  <a:cxn ang="0">
                    <a:pos x="189" y="62"/>
                  </a:cxn>
                  <a:cxn ang="0">
                    <a:pos x="202" y="88"/>
                  </a:cxn>
                  <a:cxn ang="0">
                    <a:pos x="204" y="110"/>
                  </a:cxn>
                  <a:cxn ang="0">
                    <a:pos x="195" y="127"/>
                  </a:cxn>
                  <a:cxn ang="0">
                    <a:pos x="175" y="133"/>
                  </a:cxn>
                  <a:cxn ang="0">
                    <a:pos x="177" y="141"/>
                  </a:cxn>
                  <a:cxn ang="0">
                    <a:pos x="191" y="164"/>
                  </a:cxn>
                  <a:cxn ang="0">
                    <a:pos x="195" y="180"/>
                  </a:cxn>
                  <a:cxn ang="0">
                    <a:pos x="189" y="193"/>
                  </a:cxn>
                  <a:cxn ang="0">
                    <a:pos x="177" y="202"/>
                  </a:cxn>
                  <a:cxn ang="0">
                    <a:pos x="181" y="204"/>
                  </a:cxn>
                  <a:cxn ang="0">
                    <a:pos x="191" y="218"/>
                  </a:cxn>
                  <a:cxn ang="0">
                    <a:pos x="195" y="232"/>
                  </a:cxn>
                  <a:cxn ang="0">
                    <a:pos x="190" y="251"/>
                  </a:cxn>
                  <a:cxn ang="0">
                    <a:pos x="180" y="261"/>
                  </a:cxn>
                  <a:cxn ang="0">
                    <a:pos x="166" y="265"/>
                  </a:cxn>
                  <a:cxn ang="0">
                    <a:pos x="151" y="266"/>
                  </a:cxn>
                  <a:cxn ang="0">
                    <a:pos x="173" y="287"/>
                  </a:cxn>
                  <a:cxn ang="0">
                    <a:pos x="176" y="298"/>
                  </a:cxn>
                  <a:cxn ang="0">
                    <a:pos x="176" y="310"/>
                  </a:cxn>
                  <a:cxn ang="0">
                    <a:pos x="164" y="323"/>
                  </a:cxn>
                  <a:cxn ang="0">
                    <a:pos x="139" y="326"/>
                  </a:cxn>
                  <a:cxn ang="0">
                    <a:pos x="108" y="320"/>
                  </a:cxn>
                  <a:cxn ang="0">
                    <a:pos x="74" y="308"/>
                  </a:cxn>
                  <a:cxn ang="0">
                    <a:pos x="141" y="409"/>
                  </a:cxn>
                  <a:cxn ang="0">
                    <a:pos x="202" y="496"/>
                  </a:cxn>
                  <a:cxn ang="0">
                    <a:pos x="160" y="503"/>
                  </a:cxn>
                  <a:cxn ang="0">
                    <a:pos x="156" y="485"/>
                  </a:cxn>
                  <a:cxn ang="0">
                    <a:pos x="116" y="449"/>
                  </a:cxn>
                  <a:cxn ang="0">
                    <a:pos x="85" y="415"/>
                  </a:cxn>
                  <a:cxn ang="0">
                    <a:pos x="61" y="381"/>
                  </a:cxn>
                  <a:cxn ang="0">
                    <a:pos x="43" y="350"/>
                  </a:cxn>
                  <a:cxn ang="0">
                    <a:pos x="31" y="322"/>
                  </a:cxn>
                  <a:cxn ang="0">
                    <a:pos x="25" y="298"/>
                  </a:cxn>
                  <a:cxn ang="0">
                    <a:pos x="25" y="278"/>
                  </a:cxn>
                  <a:cxn ang="0">
                    <a:pos x="31" y="264"/>
                  </a:cxn>
                  <a:cxn ang="0">
                    <a:pos x="39" y="253"/>
                  </a:cxn>
                  <a:cxn ang="0">
                    <a:pos x="29" y="237"/>
                  </a:cxn>
                  <a:cxn ang="0">
                    <a:pos x="23" y="217"/>
                  </a:cxn>
                  <a:cxn ang="0">
                    <a:pos x="20" y="196"/>
                  </a:cxn>
                  <a:cxn ang="0">
                    <a:pos x="23" y="178"/>
                  </a:cxn>
                  <a:cxn ang="0">
                    <a:pos x="14" y="169"/>
                  </a:cxn>
                  <a:cxn ang="0">
                    <a:pos x="7" y="158"/>
                  </a:cxn>
                  <a:cxn ang="0">
                    <a:pos x="0" y="131"/>
                  </a:cxn>
                  <a:cxn ang="0">
                    <a:pos x="1" y="117"/>
                  </a:cxn>
                  <a:cxn ang="0">
                    <a:pos x="5" y="103"/>
                  </a:cxn>
                  <a:cxn ang="0">
                    <a:pos x="12" y="92"/>
                  </a:cxn>
                  <a:cxn ang="0">
                    <a:pos x="23" y="84"/>
                  </a:cxn>
                  <a:cxn ang="0">
                    <a:pos x="21" y="69"/>
                  </a:cxn>
                  <a:cxn ang="0">
                    <a:pos x="22" y="55"/>
                  </a:cxn>
                  <a:cxn ang="0">
                    <a:pos x="33" y="26"/>
                  </a:cxn>
                  <a:cxn ang="0">
                    <a:pos x="43" y="14"/>
                  </a:cxn>
                  <a:cxn ang="0">
                    <a:pos x="54" y="6"/>
                  </a:cxn>
                  <a:cxn ang="0">
                    <a:pos x="68" y="1"/>
                  </a:cxn>
                  <a:cxn ang="0">
                    <a:pos x="84" y="0"/>
                  </a:cxn>
                  <a:cxn ang="0">
                    <a:pos x="126" y="9"/>
                  </a:cxn>
                  <a:cxn ang="0">
                    <a:pos x="154" y="23"/>
                  </a:cxn>
                  <a:cxn ang="0">
                    <a:pos x="174" y="41"/>
                  </a:cxn>
                  <a:cxn ang="0">
                    <a:pos x="189" y="62"/>
                  </a:cxn>
                </a:cxnLst>
                <a:rect l="0" t="0" r="r" b="b"/>
                <a:pathLst>
                  <a:path w="204" h="503">
                    <a:moveTo>
                      <a:pt x="189" y="62"/>
                    </a:moveTo>
                    <a:lnTo>
                      <a:pt x="202" y="88"/>
                    </a:lnTo>
                    <a:lnTo>
                      <a:pt x="204" y="110"/>
                    </a:lnTo>
                    <a:lnTo>
                      <a:pt x="195" y="127"/>
                    </a:lnTo>
                    <a:lnTo>
                      <a:pt x="175" y="133"/>
                    </a:lnTo>
                    <a:lnTo>
                      <a:pt x="177" y="141"/>
                    </a:lnTo>
                    <a:lnTo>
                      <a:pt x="191" y="164"/>
                    </a:lnTo>
                    <a:lnTo>
                      <a:pt x="195" y="180"/>
                    </a:lnTo>
                    <a:lnTo>
                      <a:pt x="189" y="193"/>
                    </a:lnTo>
                    <a:lnTo>
                      <a:pt x="177" y="202"/>
                    </a:lnTo>
                    <a:lnTo>
                      <a:pt x="181" y="204"/>
                    </a:lnTo>
                    <a:lnTo>
                      <a:pt x="191" y="218"/>
                    </a:lnTo>
                    <a:lnTo>
                      <a:pt x="195" y="232"/>
                    </a:lnTo>
                    <a:lnTo>
                      <a:pt x="190" y="251"/>
                    </a:lnTo>
                    <a:lnTo>
                      <a:pt x="180" y="261"/>
                    </a:lnTo>
                    <a:lnTo>
                      <a:pt x="166" y="265"/>
                    </a:lnTo>
                    <a:lnTo>
                      <a:pt x="151" y="266"/>
                    </a:lnTo>
                    <a:lnTo>
                      <a:pt x="173" y="287"/>
                    </a:lnTo>
                    <a:lnTo>
                      <a:pt x="176" y="298"/>
                    </a:lnTo>
                    <a:lnTo>
                      <a:pt x="176" y="310"/>
                    </a:lnTo>
                    <a:lnTo>
                      <a:pt x="164" y="323"/>
                    </a:lnTo>
                    <a:lnTo>
                      <a:pt x="139" y="326"/>
                    </a:lnTo>
                    <a:lnTo>
                      <a:pt x="108" y="320"/>
                    </a:lnTo>
                    <a:lnTo>
                      <a:pt x="74" y="308"/>
                    </a:lnTo>
                    <a:lnTo>
                      <a:pt x="141" y="409"/>
                    </a:lnTo>
                    <a:lnTo>
                      <a:pt x="202" y="496"/>
                    </a:lnTo>
                    <a:lnTo>
                      <a:pt x="160" y="503"/>
                    </a:lnTo>
                    <a:lnTo>
                      <a:pt x="156" y="485"/>
                    </a:lnTo>
                    <a:lnTo>
                      <a:pt x="116" y="449"/>
                    </a:lnTo>
                    <a:lnTo>
                      <a:pt x="85" y="415"/>
                    </a:lnTo>
                    <a:lnTo>
                      <a:pt x="61" y="381"/>
                    </a:lnTo>
                    <a:lnTo>
                      <a:pt x="43" y="350"/>
                    </a:lnTo>
                    <a:lnTo>
                      <a:pt x="31" y="322"/>
                    </a:lnTo>
                    <a:lnTo>
                      <a:pt x="25" y="298"/>
                    </a:lnTo>
                    <a:lnTo>
                      <a:pt x="25" y="278"/>
                    </a:lnTo>
                    <a:lnTo>
                      <a:pt x="31" y="264"/>
                    </a:lnTo>
                    <a:lnTo>
                      <a:pt x="39" y="253"/>
                    </a:lnTo>
                    <a:lnTo>
                      <a:pt x="29" y="237"/>
                    </a:lnTo>
                    <a:lnTo>
                      <a:pt x="23" y="217"/>
                    </a:lnTo>
                    <a:lnTo>
                      <a:pt x="20" y="196"/>
                    </a:lnTo>
                    <a:lnTo>
                      <a:pt x="23" y="178"/>
                    </a:lnTo>
                    <a:lnTo>
                      <a:pt x="14" y="169"/>
                    </a:lnTo>
                    <a:lnTo>
                      <a:pt x="7" y="158"/>
                    </a:lnTo>
                    <a:lnTo>
                      <a:pt x="0" y="131"/>
                    </a:lnTo>
                    <a:lnTo>
                      <a:pt x="1" y="117"/>
                    </a:lnTo>
                    <a:lnTo>
                      <a:pt x="5" y="103"/>
                    </a:lnTo>
                    <a:lnTo>
                      <a:pt x="12" y="92"/>
                    </a:lnTo>
                    <a:lnTo>
                      <a:pt x="23" y="84"/>
                    </a:lnTo>
                    <a:lnTo>
                      <a:pt x="21" y="69"/>
                    </a:lnTo>
                    <a:lnTo>
                      <a:pt x="22" y="55"/>
                    </a:lnTo>
                    <a:lnTo>
                      <a:pt x="33" y="26"/>
                    </a:lnTo>
                    <a:lnTo>
                      <a:pt x="43" y="14"/>
                    </a:lnTo>
                    <a:lnTo>
                      <a:pt x="54" y="6"/>
                    </a:lnTo>
                    <a:lnTo>
                      <a:pt x="68" y="1"/>
                    </a:lnTo>
                    <a:lnTo>
                      <a:pt x="84" y="0"/>
                    </a:lnTo>
                    <a:lnTo>
                      <a:pt x="126" y="9"/>
                    </a:lnTo>
                    <a:lnTo>
                      <a:pt x="154" y="23"/>
                    </a:lnTo>
                    <a:lnTo>
                      <a:pt x="174" y="41"/>
                    </a:lnTo>
                    <a:lnTo>
                      <a:pt x="189" y="62"/>
                    </a:lnTo>
                    <a:close/>
                  </a:path>
                </a:pathLst>
              </a:custGeom>
              <a:solidFill>
                <a:srgbClr val="FFCC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11" name="Freeform 105">
                <a:extLst>
                  <a:ext uri="{FF2B5EF4-FFF2-40B4-BE49-F238E27FC236}">
                    <a16:creationId xmlns:a16="http://schemas.microsoft.com/office/drawing/2014/main" id="{AC2D77A3-952C-4DEB-AA62-E766A162B140}"/>
                  </a:ext>
                </a:extLst>
              </p:cNvPr>
              <p:cNvSpPr>
                <a:spLocks/>
              </p:cNvSpPr>
              <p:nvPr/>
            </p:nvSpPr>
            <p:spPr bwMode="auto">
              <a:xfrm>
                <a:off x="1074" y="2056"/>
                <a:ext cx="57" cy="100"/>
              </a:xfrm>
              <a:custGeom>
                <a:avLst/>
                <a:gdLst/>
                <a:ahLst/>
                <a:cxnLst>
                  <a:cxn ang="0">
                    <a:pos x="50" y="76"/>
                  </a:cxn>
                  <a:cxn ang="0">
                    <a:pos x="89" y="99"/>
                  </a:cxn>
                  <a:cxn ang="0">
                    <a:pos x="122" y="104"/>
                  </a:cxn>
                  <a:cxn ang="0">
                    <a:pos x="149" y="103"/>
                  </a:cxn>
                  <a:cxn ang="0">
                    <a:pos x="167" y="87"/>
                  </a:cxn>
                  <a:cxn ang="0">
                    <a:pos x="168" y="63"/>
                  </a:cxn>
                  <a:cxn ang="0">
                    <a:pos x="153" y="42"/>
                  </a:cxn>
                  <a:cxn ang="0">
                    <a:pos x="133" y="25"/>
                  </a:cxn>
                  <a:cxn ang="0">
                    <a:pos x="106" y="11"/>
                  </a:cxn>
                  <a:cxn ang="0">
                    <a:pos x="80" y="2"/>
                  </a:cxn>
                  <a:cxn ang="0">
                    <a:pos x="53" y="0"/>
                  </a:cxn>
                  <a:cxn ang="0">
                    <a:pos x="29" y="9"/>
                  </a:cxn>
                  <a:cxn ang="0">
                    <a:pos x="8" y="30"/>
                  </a:cxn>
                  <a:cxn ang="0">
                    <a:pos x="1" y="46"/>
                  </a:cxn>
                  <a:cxn ang="0">
                    <a:pos x="0" y="69"/>
                  </a:cxn>
                  <a:cxn ang="0">
                    <a:pos x="7" y="96"/>
                  </a:cxn>
                  <a:cxn ang="0">
                    <a:pos x="19" y="124"/>
                  </a:cxn>
                  <a:cxn ang="0">
                    <a:pos x="37" y="156"/>
                  </a:cxn>
                  <a:cxn ang="0">
                    <a:pos x="62" y="190"/>
                  </a:cxn>
                  <a:cxn ang="0">
                    <a:pos x="93" y="225"/>
                  </a:cxn>
                  <a:cxn ang="0">
                    <a:pos x="131" y="261"/>
                  </a:cxn>
                  <a:cxn ang="0">
                    <a:pos x="148" y="300"/>
                  </a:cxn>
                  <a:cxn ang="0">
                    <a:pos x="148" y="255"/>
                  </a:cxn>
                  <a:cxn ang="0">
                    <a:pos x="107" y="214"/>
                  </a:cxn>
                  <a:cxn ang="0">
                    <a:pos x="52" y="147"/>
                  </a:cxn>
                  <a:cxn ang="0">
                    <a:pos x="23" y="91"/>
                  </a:cxn>
                  <a:cxn ang="0">
                    <a:pos x="19" y="50"/>
                  </a:cxn>
                  <a:cxn ang="0">
                    <a:pos x="37" y="23"/>
                  </a:cxn>
                  <a:cxn ang="0">
                    <a:pos x="74" y="19"/>
                  </a:cxn>
                  <a:cxn ang="0">
                    <a:pos x="122" y="38"/>
                  </a:cxn>
                  <a:cxn ang="0">
                    <a:pos x="151" y="66"/>
                  </a:cxn>
                  <a:cxn ang="0">
                    <a:pos x="143" y="87"/>
                  </a:cxn>
                  <a:cxn ang="0">
                    <a:pos x="95" y="83"/>
                  </a:cxn>
                </a:cxnLst>
                <a:rect l="0" t="0" r="r" b="b"/>
                <a:pathLst>
                  <a:path w="170" h="300">
                    <a:moveTo>
                      <a:pt x="61" y="71"/>
                    </a:moveTo>
                    <a:lnTo>
                      <a:pt x="50" y="76"/>
                    </a:lnTo>
                    <a:lnTo>
                      <a:pt x="54" y="87"/>
                    </a:lnTo>
                    <a:lnTo>
                      <a:pt x="89" y="99"/>
                    </a:lnTo>
                    <a:lnTo>
                      <a:pt x="91" y="99"/>
                    </a:lnTo>
                    <a:lnTo>
                      <a:pt x="122" y="104"/>
                    </a:lnTo>
                    <a:lnTo>
                      <a:pt x="125" y="105"/>
                    </a:lnTo>
                    <a:lnTo>
                      <a:pt x="149" y="103"/>
                    </a:lnTo>
                    <a:lnTo>
                      <a:pt x="155" y="100"/>
                    </a:lnTo>
                    <a:lnTo>
                      <a:pt x="167" y="87"/>
                    </a:lnTo>
                    <a:lnTo>
                      <a:pt x="170" y="81"/>
                    </a:lnTo>
                    <a:lnTo>
                      <a:pt x="168" y="63"/>
                    </a:lnTo>
                    <a:lnTo>
                      <a:pt x="166" y="58"/>
                    </a:lnTo>
                    <a:lnTo>
                      <a:pt x="153" y="42"/>
                    </a:lnTo>
                    <a:lnTo>
                      <a:pt x="152" y="39"/>
                    </a:lnTo>
                    <a:lnTo>
                      <a:pt x="133" y="25"/>
                    </a:lnTo>
                    <a:lnTo>
                      <a:pt x="131" y="24"/>
                    </a:lnTo>
                    <a:lnTo>
                      <a:pt x="106" y="11"/>
                    </a:lnTo>
                    <a:lnTo>
                      <a:pt x="105" y="11"/>
                    </a:lnTo>
                    <a:lnTo>
                      <a:pt x="80" y="2"/>
                    </a:lnTo>
                    <a:lnTo>
                      <a:pt x="76" y="1"/>
                    </a:lnTo>
                    <a:lnTo>
                      <a:pt x="53" y="0"/>
                    </a:lnTo>
                    <a:lnTo>
                      <a:pt x="50" y="1"/>
                    </a:lnTo>
                    <a:lnTo>
                      <a:pt x="29" y="9"/>
                    </a:lnTo>
                    <a:lnTo>
                      <a:pt x="25" y="11"/>
                    </a:lnTo>
                    <a:lnTo>
                      <a:pt x="8" y="30"/>
                    </a:lnTo>
                    <a:lnTo>
                      <a:pt x="7" y="32"/>
                    </a:lnTo>
                    <a:lnTo>
                      <a:pt x="1" y="46"/>
                    </a:lnTo>
                    <a:lnTo>
                      <a:pt x="0" y="49"/>
                    </a:lnTo>
                    <a:lnTo>
                      <a:pt x="0" y="69"/>
                    </a:lnTo>
                    <a:lnTo>
                      <a:pt x="1" y="71"/>
                    </a:lnTo>
                    <a:lnTo>
                      <a:pt x="7" y="96"/>
                    </a:lnTo>
                    <a:lnTo>
                      <a:pt x="7" y="97"/>
                    </a:lnTo>
                    <a:lnTo>
                      <a:pt x="19" y="124"/>
                    </a:lnTo>
                    <a:lnTo>
                      <a:pt x="19" y="125"/>
                    </a:lnTo>
                    <a:lnTo>
                      <a:pt x="37" y="156"/>
                    </a:lnTo>
                    <a:lnTo>
                      <a:pt x="38" y="156"/>
                    </a:lnTo>
                    <a:lnTo>
                      <a:pt x="62" y="190"/>
                    </a:lnTo>
                    <a:lnTo>
                      <a:pt x="62" y="191"/>
                    </a:lnTo>
                    <a:lnTo>
                      <a:pt x="93" y="225"/>
                    </a:lnTo>
                    <a:lnTo>
                      <a:pt x="95" y="225"/>
                    </a:lnTo>
                    <a:lnTo>
                      <a:pt x="131" y="261"/>
                    </a:lnTo>
                    <a:lnTo>
                      <a:pt x="138" y="293"/>
                    </a:lnTo>
                    <a:lnTo>
                      <a:pt x="148" y="300"/>
                    </a:lnTo>
                    <a:lnTo>
                      <a:pt x="155" y="290"/>
                    </a:lnTo>
                    <a:lnTo>
                      <a:pt x="148" y="255"/>
                    </a:lnTo>
                    <a:lnTo>
                      <a:pt x="145" y="251"/>
                    </a:lnTo>
                    <a:lnTo>
                      <a:pt x="107" y="214"/>
                    </a:lnTo>
                    <a:lnTo>
                      <a:pt x="76" y="180"/>
                    </a:lnTo>
                    <a:lnTo>
                      <a:pt x="52" y="147"/>
                    </a:lnTo>
                    <a:lnTo>
                      <a:pt x="35" y="118"/>
                    </a:lnTo>
                    <a:lnTo>
                      <a:pt x="23" y="91"/>
                    </a:lnTo>
                    <a:lnTo>
                      <a:pt x="19" y="68"/>
                    </a:lnTo>
                    <a:lnTo>
                      <a:pt x="19" y="50"/>
                    </a:lnTo>
                    <a:lnTo>
                      <a:pt x="23" y="39"/>
                    </a:lnTo>
                    <a:lnTo>
                      <a:pt x="37" y="23"/>
                    </a:lnTo>
                    <a:lnTo>
                      <a:pt x="54" y="17"/>
                    </a:lnTo>
                    <a:lnTo>
                      <a:pt x="74" y="19"/>
                    </a:lnTo>
                    <a:lnTo>
                      <a:pt x="98" y="26"/>
                    </a:lnTo>
                    <a:lnTo>
                      <a:pt x="122" y="38"/>
                    </a:lnTo>
                    <a:lnTo>
                      <a:pt x="141" y="52"/>
                    </a:lnTo>
                    <a:lnTo>
                      <a:pt x="151" y="66"/>
                    </a:lnTo>
                    <a:lnTo>
                      <a:pt x="151" y="78"/>
                    </a:lnTo>
                    <a:lnTo>
                      <a:pt x="143" y="87"/>
                    </a:lnTo>
                    <a:lnTo>
                      <a:pt x="123" y="88"/>
                    </a:lnTo>
                    <a:lnTo>
                      <a:pt x="95" y="83"/>
                    </a:lnTo>
                    <a:lnTo>
                      <a:pt x="61"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12" name="Freeform 106">
                <a:extLst>
                  <a:ext uri="{FF2B5EF4-FFF2-40B4-BE49-F238E27FC236}">
                    <a16:creationId xmlns:a16="http://schemas.microsoft.com/office/drawing/2014/main" id="{76C1F4B4-5503-40D9-B0EA-B9DD6576D85C}"/>
                  </a:ext>
                </a:extLst>
              </p:cNvPr>
              <p:cNvSpPr>
                <a:spLocks/>
              </p:cNvSpPr>
              <p:nvPr/>
            </p:nvSpPr>
            <p:spPr bwMode="auto">
              <a:xfrm>
                <a:off x="1072" y="2029"/>
                <a:ext cx="64" cy="42"/>
              </a:xfrm>
              <a:custGeom>
                <a:avLst/>
                <a:gdLst/>
                <a:ahLst/>
                <a:cxnLst>
                  <a:cxn ang="0">
                    <a:pos x="20" y="107"/>
                  </a:cxn>
                  <a:cxn ang="0">
                    <a:pos x="33" y="111"/>
                  </a:cxn>
                  <a:cxn ang="0">
                    <a:pos x="36" y="99"/>
                  </a:cxn>
                  <a:cxn ang="0">
                    <a:pos x="22" y="74"/>
                  </a:cxn>
                  <a:cxn ang="0">
                    <a:pos x="18" y="48"/>
                  </a:cxn>
                  <a:cxn ang="0">
                    <a:pos x="19" y="37"/>
                  </a:cxn>
                  <a:cxn ang="0">
                    <a:pos x="23" y="27"/>
                  </a:cxn>
                  <a:cxn ang="0">
                    <a:pos x="30" y="22"/>
                  </a:cxn>
                  <a:cxn ang="0">
                    <a:pos x="41" y="18"/>
                  </a:cxn>
                  <a:cxn ang="0">
                    <a:pos x="65" y="17"/>
                  </a:cxn>
                  <a:cxn ang="0">
                    <a:pos x="88" y="19"/>
                  </a:cxn>
                  <a:cxn ang="0">
                    <a:pos x="134" y="37"/>
                  </a:cxn>
                  <a:cxn ang="0">
                    <a:pos x="151" y="49"/>
                  </a:cxn>
                  <a:cxn ang="0">
                    <a:pos x="165" y="61"/>
                  </a:cxn>
                  <a:cxn ang="0">
                    <a:pos x="174" y="73"/>
                  </a:cxn>
                  <a:cxn ang="0">
                    <a:pos x="176" y="82"/>
                  </a:cxn>
                  <a:cxn ang="0">
                    <a:pos x="172" y="96"/>
                  </a:cxn>
                  <a:cxn ang="0">
                    <a:pos x="166" y="103"/>
                  </a:cxn>
                  <a:cxn ang="0">
                    <a:pos x="157" y="106"/>
                  </a:cxn>
                  <a:cxn ang="0">
                    <a:pos x="143" y="106"/>
                  </a:cxn>
                  <a:cxn ang="0">
                    <a:pos x="135" y="116"/>
                  </a:cxn>
                  <a:cxn ang="0">
                    <a:pos x="146" y="124"/>
                  </a:cxn>
                  <a:cxn ang="0">
                    <a:pos x="161" y="123"/>
                  </a:cxn>
                  <a:cxn ang="0">
                    <a:pos x="163" y="122"/>
                  </a:cxn>
                  <a:cxn ang="0">
                    <a:pos x="176" y="117"/>
                  </a:cxn>
                  <a:cxn ang="0">
                    <a:pos x="179" y="115"/>
                  </a:cxn>
                  <a:cxn ang="0">
                    <a:pos x="187" y="105"/>
                  </a:cxn>
                  <a:cxn ang="0">
                    <a:pos x="188" y="102"/>
                  </a:cxn>
                  <a:cxn ang="0">
                    <a:pos x="193" y="84"/>
                  </a:cxn>
                  <a:cxn ang="0">
                    <a:pos x="193" y="81"/>
                  </a:cxn>
                  <a:cxn ang="0">
                    <a:pos x="191" y="69"/>
                  </a:cxn>
                  <a:cxn ang="0">
                    <a:pos x="189" y="66"/>
                  </a:cxn>
                  <a:cxn ang="0">
                    <a:pos x="179" y="51"/>
                  </a:cxn>
                  <a:cxn ang="0">
                    <a:pos x="178" y="49"/>
                  </a:cxn>
                  <a:cxn ang="0">
                    <a:pos x="163" y="36"/>
                  </a:cxn>
                  <a:cxn ang="0">
                    <a:pos x="163" y="36"/>
                  </a:cxn>
                  <a:cxn ang="0">
                    <a:pos x="144" y="23"/>
                  </a:cxn>
                  <a:cxn ang="0">
                    <a:pos x="142" y="22"/>
                  </a:cxn>
                  <a:cxn ang="0">
                    <a:pos x="94" y="4"/>
                  </a:cxn>
                  <a:cxn ang="0">
                    <a:pos x="91" y="3"/>
                  </a:cxn>
                  <a:cxn ang="0">
                    <a:pos x="66" y="0"/>
                  </a:cxn>
                  <a:cxn ang="0">
                    <a:pos x="65" y="0"/>
                  </a:cxn>
                  <a:cxn ang="0">
                    <a:pos x="40" y="1"/>
                  </a:cxn>
                  <a:cxn ang="0">
                    <a:pos x="37" y="2"/>
                  </a:cxn>
                  <a:cxn ang="0">
                    <a:pos x="23" y="6"/>
                  </a:cxn>
                  <a:cxn ang="0">
                    <a:pos x="20" y="8"/>
                  </a:cxn>
                  <a:cxn ang="0">
                    <a:pos x="11" y="17"/>
                  </a:cxn>
                  <a:cxn ang="0">
                    <a:pos x="8" y="19"/>
                  </a:cxn>
                  <a:cxn ang="0">
                    <a:pos x="3" y="32"/>
                  </a:cxn>
                  <a:cxn ang="0">
                    <a:pos x="3" y="34"/>
                  </a:cxn>
                  <a:cxn ang="0">
                    <a:pos x="0" y="47"/>
                  </a:cxn>
                  <a:cxn ang="0">
                    <a:pos x="0" y="49"/>
                  </a:cxn>
                  <a:cxn ang="0">
                    <a:pos x="6" y="79"/>
                  </a:cxn>
                  <a:cxn ang="0">
                    <a:pos x="6" y="82"/>
                  </a:cxn>
                  <a:cxn ang="0">
                    <a:pos x="20" y="107"/>
                  </a:cxn>
                </a:cxnLst>
                <a:rect l="0" t="0" r="r" b="b"/>
                <a:pathLst>
                  <a:path w="193" h="124">
                    <a:moveTo>
                      <a:pt x="20" y="107"/>
                    </a:moveTo>
                    <a:lnTo>
                      <a:pt x="33" y="111"/>
                    </a:lnTo>
                    <a:lnTo>
                      <a:pt x="36" y="99"/>
                    </a:lnTo>
                    <a:lnTo>
                      <a:pt x="22" y="74"/>
                    </a:lnTo>
                    <a:lnTo>
                      <a:pt x="18" y="48"/>
                    </a:lnTo>
                    <a:lnTo>
                      <a:pt x="19" y="37"/>
                    </a:lnTo>
                    <a:lnTo>
                      <a:pt x="23" y="27"/>
                    </a:lnTo>
                    <a:lnTo>
                      <a:pt x="30" y="22"/>
                    </a:lnTo>
                    <a:lnTo>
                      <a:pt x="41" y="18"/>
                    </a:lnTo>
                    <a:lnTo>
                      <a:pt x="65" y="17"/>
                    </a:lnTo>
                    <a:lnTo>
                      <a:pt x="88" y="19"/>
                    </a:lnTo>
                    <a:lnTo>
                      <a:pt x="134" y="37"/>
                    </a:lnTo>
                    <a:lnTo>
                      <a:pt x="151" y="49"/>
                    </a:lnTo>
                    <a:lnTo>
                      <a:pt x="165" y="61"/>
                    </a:lnTo>
                    <a:lnTo>
                      <a:pt x="174" y="73"/>
                    </a:lnTo>
                    <a:lnTo>
                      <a:pt x="176" y="82"/>
                    </a:lnTo>
                    <a:lnTo>
                      <a:pt x="172" y="96"/>
                    </a:lnTo>
                    <a:lnTo>
                      <a:pt x="166" y="103"/>
                    </a:lnTo>
                    <a:lnTo>
                      <a:pt x="157" y="106"/>
                    </a:lnTo>
                    <a:lnTo>
                      <a:pt x="143" y="106"/>
                    </a:lnTo>
                    <a:lnTo>
                      <a:pt x="135" y="116"/>
                    </a:lnTo>
                    <a:lnTo>
                      <a:pt x="146" y="124"/>
                    </a:lnTo>
                    <a:lnTo>
                      <a:pt x="161" y="123"/>
                    </a:lnTo>
                    <a:lnTo>
                      <a:pt x="163" y="122"/>
                    </a:lnTo>
                    <a:lnTo>
                      <a:pt x="176" y="117"/>
                    </a:lnTo>
                    <a:lnTo>
                      <a:pt x="179" y="115"/>
                    </a:lnTo>
                    <a:lnTo>
                      <a:pt x="187" y="105"/>
                    </a:lnTo>
                    <a:lnTo>
                      <a:pt x="188" y="102"/>
                    </a:lnTo>
                    <a:lnTo>
                      <a:pt x="193" y="84"/>
                    </a:lnTo>
                    <a:lnTo>
                      <a:pt x="193" y="81"/>
                    </a:lnTo>
                    <a:lnTo>
                      <a:pt x="191" y="69"/>
                    </a:lnTo>
                    <a:lnTo>
                      <a:pt x="189" y="66"/>
                    </a:lnTo>
                    <a:lnTo>
                      <a:pt x="179" y="51"/>
                    </a:lnTo>
                    <a:lnTo>
                      <a:pt x="178" y="49"/>
                    </a:lnTo>
                    <a:lnTo>
                      <a:pt x="163" y="36"/>
                    </a:lnTo>
                    <a:lnTo>
                      <a:pt x="163" y="36"/>
                    </a:lnTo>
                    <a:lnTo>
                      <a:pt x="144" y="23"/>
                    </a:lnTo>
                    <a:lnTo>
                      <a:pt x="142" y="22"/>
                    </a:lnTo>
                    <a:lnTo>
                      <a:pt x="94" y="4"/>
                    </a:lnTo>
                    <a:lnTo>
                      <a:pt x="91" y="3"/>
                    </a:lnTo>
                    <a:lnTo>
                      <a:pt x="66" y="0"/>
                    </a:lnTo>
                    <a:lnTo>
                      <a:pt x="65" y="0"/>
                    </a:lnTo>
                    <a:lnTo>
                      <a:pt x="40" y="1"/>
                    </a:lnTo>
                    <a:lnTo>
                      <a:pt x="37" y="2"/>
                    </a:lnTo>
                    <a:lnTo>
                      <a:pt x="23" y="6"/>
                    </a:lnTo>
                    <a:lnTo>
                      <a:pt x="20" y="8"/>
                    </a:lnTo>
                    <a:lnTo>
                      <a:pt x="11" y="17"/>
                    </a:lnTo>
                    <a:lnTo>
                      <a:pt x="8" y="19"/>
                    </a:lnTo>
                    <a:lnTo>
                      <a:pt x="3" y="32"/>
                    </a:lnTo>
                    <a:lnTo>
                      <a:pt x="3" y="34"/>
                    </a:lnTo>
                    <a:lnTo>
                      <a:pt x="0" y="47"/>
                    </a:lnTo>
                    <a:lnTo>
                      <a:pt x="0" y="49"/>
                    </a:lnTo>
                    <a:lnTo>
                      <a:pt x="6" y="79"/>
                    </a:lnTo>
                    <a:lnTo>
                      <a:pt x="6" y="82"/>
                    </a:lnTo>
                    <a:lnTo>
                      <a:pt x="20"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13" name="Freeform 107">
                <a:extLst>
                  <a:ext uri="{FF2B5EF4-FFF2-40B4-BE49-F238E27FC236}">
                    <a16:creationId xmlns:a16="http://schemas.microsoft.com/office/drawing/2014/main" id="{88A02186-21E4-4138-AE2C-663E6D5E68C8}"/>
                  </a:ext>
                </a:extLst>
              </p:cNvPr>
              <p:cNvSpPr>
                <a:spLocks/>
              </p:cNvSpPr>
              <p:nvPr/>
            </p:nvSpPr>
            <p:spPr bwMode="auto">
              <a:xfrm>
                <a:off x="1066" y="2003"/>
                <a:ext cx="70" cy="46"/>
              </a:xfrm>
              <a:custGeom>
                <a:avLst/>
                <a:gdLst/>
                <a:ahLst/>
                <a:cxnLst>
                  <a:cxn ang="0">
                    <a:pos x="28" y="112"/>
                  </a:cxn>
                  <a:cxn ang="0">
                    <a:pos x="39" y="112"/>
                  </a:cxn>
                  <a:cxn ang="0">
                    <a:pos x="39" y="101"/>
                  </a:cxn>
                  <a:cxn ang="0">
                    <a:pos x="30" y="91"/>
                  </a:cxn>
                  <a:cxn ang="0">
                    <a:pos x="23" y="81"/>
                  </a:cxn>
                  <a:cxn ang="0">
                    <a:pos x="20" y="68"/>
                  </a:cxn>
                  <a:cxn ang="0">
                    <a:pos x="18" y="54"/>
                  </a:cxn>
                  <a:cxn ang="0">
                    <a:pos x="21" y="41"/>
                  </a:cxn>
                  <a:cxn ang="0">
                    <a:pos x="28" y="30"/>
                  </a:cxn>
                  <a:cxn ang="0">
                    <a:pos x="37" y="22"/>
                  </a:cxn>
                  <a:cxn ang="0">
                    <a:pos x="52" y="18"/>
                  </a:cxn>
                  <a:cxn ang="0">
                    <a:pos x="70" y="18"/>
                  </a:cxn>
                  <a:cxn ang="0">
                    <a:pos x="89" y="19"/>
                  </a:cxn>
                  <a:cxn ang="0">
                    <a:pos x="126" y="31"/>
                  </a:cxn>
                  <a:cxn ang="0">
                    <a:pos x="155" y="51"/>
                  </a:cxn>
                  <a:cxn ang="0">
                    <a:pos x="179" y="75"/>
                  </a:cxn>
                  <a:cxn ang="0">
                    <a:pos x="191" y="97"/>
                  </a:cxn>
                  <a:cxn ang="0">
                    <a:pos x="194" y="109"/>
                  </a:cxn>
                  <a:cxn ang="0">
                    <a:pos x="190" y="117"/>
                  </a:cxn>
                  <a:cxn ang="0">
                    <a:pos x="180" y="126"/>
                  </a:cxn>
                  <a:cxn ang="0">
                    <a:pos x="179" y="138"/>
                  </a:cxn>
                  <a:cxn ang="0">
                    <a:pos x="191" y="139"/>
                  </a:cxn>
                  <a:cxn ang="0">
                    <a:pos x="203" y="129"/>
                  </a:cxn>
                  <a:cxn ang="0">
                    <a:pos x="205" y="126"/>
                  </a:cxn>
                  <a:cxn ang="0">
                    <a:pos x="211" y="114"/>
                  </a:cxn>
                  <a:cxn ang="0">
                    <a:pos x="211" y="109"/>
                  </a:cxn>
                  <a:cxn ang="0">
                    <a:pos x="207" y="93"/>
                  </a:cxn>
                  <a:cxn ang="0">
                    <a:pos x="207" y="90"/>
                  </a:cxn>
                  <a:cxn ang="0">
                    <a:pos x="194" y="66"/>
                  </a:cxn>
                  <a:cxn ang="0">
                    <a:pos x="192" y="65"/>
                  </a:cxn>
                  <a:cxn ang="0">
                    <a:pos x="168" y="39"/>
                  </a:cxn>
                  <a:cxn ang="0">
                    <a:pos x="166" y="38"/>
                  </a:cxn>
                  <a:cxn ang="0">
                    <a:pos x="134" y="17"/>
                  </a:cxn>
                  <a:cxn ang="0">
                    <a:pos x="131" y="16"/>
                  </a:cxn>
                  <a:cxn ang="0">
                    <a:pos x="93" y="4"/>
                  </a:cxn>
                  <a:cxn ang="0">
                    <a:pos x="92" y="3"/>
                  </a:cxn>
                  <a:cxn ang="0">
                    <a:pos x="71" y="0"/>
                  </a:cxn>
                  <a:cxn ang="0">
                    <a:pos x="70" y="0"/>
                  </a:cxn>
                  <a:cxn ang="0">
                    <a:pos x="51" y="0"/>
                  </a:cxn>
                  <a:cxn ang="0">
                    <a:pos x="48" y="2"/>
                  </a:cxn>
                  <a:cxn ang="0">
                    <a:pos x="30" y="7"/>
                  </a:cxn>
                  <a:cxn ang="0">
                    <a:pos x="26" y="8"/>
                  </a:cxn>
                  <a:cxn ang="0">
                    <a:pos x="15" y="18"/>
                  </a:cxn>
                  <a:cxn ang="0">
                    <a:pos x="13" y="20"/>
                  </a:cxn>
                  <a:cxn ang="0">
                    <a:pos x="5" y="33"/>
                  </a:cxn>
                  <a:cxn ang="0">
                    <a:pos x="5" y="36"/>
                  </a:cxn>
                  <a:cxn ang="0">
                    <a:pos x="1" y="51"/>
                  </a:cxn>
                  <a:cxn ang="0">
                    <a:pos x="0" y="54"/>
                  </a:cxn>
                  <a:cxn ang="0">
                    <a:pos x="1" y="70"/>
                  </a:cxn>
                  <a:cxn ang="0">
                    <a:pos x="2" y="71"/>
                  </a:cxn>
                  <a:cxn ang="0">
                    <a:pos x="7" y="86"/>
                  </a:cxn>
                  <a:cxn ang="0">
                    <a:pos x="8" y="88"/>
                  </a:cxn>
                  <a:cxn ang="0">
                    <a:pos x="16" y="101"/>
                  </a:cxn>
                  <a:cxn ang="0">
                    <a:pos x="17" y="102"/>
                  </a:cxn>
                  <a:cxn ang="0">
                    <a:pos x="28" y="112"/>
                  </a:cxn>
                </a:cxnLst>
                <a:rect l="0" t="0" r="r" b="b"/>
                <a:pathLst>
                  <a:path w="211" h="139">
                    <a:moveTo>
                      <a:pt x="28" y="112"/>
                    </a:moveTo>
                    <a:lnTo>
                      <a:pt x="39" y="112"/>
                    </a:lnTo>
                    <a:lnTo>
                      <a:pt x="39" y="101"/>
                    </a:lnTo>
                    <a:lnTo>
                      <a:pt x="30" y="91"/>
                    </a:lnTo>
                    <a:lnTo>
                      <a:pt x="23" y="81"/>
                    </a:lnTo>
                    <a:lnTo>
                      <a:pt x="20" y="68"/>
                    </a:lnTo>
                    <a:lnTo>
                      <a:pt x="18" y="54"/>
                    </a:lnTo>
                    <a:lnTo>
                      <a:pt x="21" y="41"/>
                    </a:lnTo>
                    <a:lnTo>
                      <a:pt x="28" y="30"/>
                    </a:lnTo>
                    <a:lnTo>
                      <a:pt x="37" y="22"/>
                    </a:lnTo>
                    <a:lnTo>
                      <a:pt x="52" y="18"/>
                    </a:lnTo>
                    <a:lnTo>
                      <a:pt x="70" y="18"/>
                    </a:lnTo>
                    <a:lnTo>
                      <a:pt x="89" y="19"/>
                    </a:lnTo>
                    <a:lnTo>
                      <a:pt x="126" y="31"/>
                    </a:lnTo>
                    <a:lnTo>
                      <a:pt x="155" y="51"/>
                    </a:lnTo>
                    <a:lnTo>
                      <a:pt x="179" y="75"/>
                    </a:lnTo>
                    <a:lnTo>
                      <a:pt x="191" y="97"/>
                    </a:lnTo>
                    <a:lnTo>
                      <a:pt x="194" y="109"/>
                    </a:lnTo>
                    <a:lnTo>
                      <a:pt x="190" y="117"/>
                    </a:lnTo>
                    <a:lnTo>
                      <a:pt x="180" y="126"/>
                    </a:lnTo>
                    <a:lnTo>
                      <a:pt x="179" y="138"/>
                    </a:lnTo>
                    <a:lnTo>
                      <a:pt x="191" y="139"/>
                    </a:lnTo>
                    <a:lnTo>
                      <a:pt x="203" y="129"/>
                    </a:lnTo>
                    <a:lnTo>
                      <a:pt x="205" y="126"/>
                    </a:lnTo>
                    <a:lnTo>
                      <a:pt x="211" y="114"/>
                    </a:lnTo>
                    <a:lnTo>
                      <a:pt x="211" y="109"/>
                    </a:lnTo>
                    <a:lnTo>
                      <a:pt x="207" y="93"/>
                    </a:lnTo>
                    <a:lnTo>
                      <a:pt x="207" y="90"/>
                    </a:lnTo>
                    <a:lnTo>
                      <a:pt x="194" y="66"/>
                    </a:lnTo>
                    <a:lnTo>
                      <a:pt x="192" y="65"/>
                    </a:lnTo>
                    <a:lnTo>
                      <a:pt x="168" y="39"/>
                    </a:lnTo>
                    <a:lnTo>
                      <a:pt x="166" y="38"/>
                    </a:lnTo>
                    <a:lnTo>
                      <a:pt x="134" y="17"/>
                    </a:lnTo>
                    <a:lnTo>
                      <a:pt x="131" y="16"/>
                    </a:lnTo>
                    <a:lnTo>
                      <a:pt x="93" y="4"/>
                    </a:lnTo>
                    <a:lnTo>
                      <a:pt x="92" y="3"/>
                    </a:lnTo>
                    <a:lnTo>
                      <a:pt x="71" y="0"/>
                    </a:lnTo>
                    <a:lnTo>
                      <a:pt x="70" y="0"/>
                    </a:lnTo>
                    <a:lnTo>
                      <a:pt x="51" y="0"/>
                    </a:lnTo>
                    <a:lnTo>
                      <a:pt x="48" y="2"/>
                    </a:lnTo>
                    <a:lnTo>
                      <a:pt x="30" y="7"/>
                    </a:lnTo>
                    <a:lnTo>
                      <a:pt x="26" y="8"/>
                    </a:lnTo>
                    <a:lnTo>
                      <a:pt x="15" y="18"/>
                    </a:lnTo>
                    <a:lnTo>
                      <a:pt x="13" y="20"/>
                    </a:lnTo>
                    <a:lnTo>
                      <a:pt x="5" y="33"/>
                    </a:lnTo>
                    <a:lnTo>
                      <a:pt x="5" y="36"/>
                    </a:lnTo>
                    <a:lnTo>
                      <a:pt x="1" y="51"/>
                    </a:lnTo>
                    <a:lnTo>
                      <a:pt x="0" y="54"/>
                    </a:lnTo>
                    <a:lnTo>
                      <a:pt x="1" y="70"/>
                    </a:lnTo>
                    <a:lnTo>
                      <a:pt x="2" y="71"/>
                    </a:lnTo>
                    <a:lnTo>
                      <a:pt x="7" y="86"/>
                    </a:lnTo>
                    <a:lnTo>
                      <a:pt x="8" y="88"/>
                    </a:lnTo>
                    <a:lnTo>
                      <a:pt x="16" y="101"/>
                    </a:lnTo>
                    <a:lnTo>
                      <a:pt x="17" y="102"/>
                    </a:lnTo>
                    <a:lnTo>
                      <a:pt x="28" y="1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14" name="Freeform 108">
                <a:extLst>
                  <a:ext uri="{FF2B5EF4-FFF2-40B4-BE49-F238E27FC236}">
                    <a16:creationId xmlns:a16="http://schemas.microsoft.com/office/drawing/2014/main" id="{2E9D5DDF-BFA7-4429-A51E-681C266885F6}"/>
                  </a:ext>
                </a:extLst>
              </p:cNvPr>
              <p:cNvSpPr>
                <a:spLocks/>
              </p:cNvSpPr>
              <p:nvPr/>
            </p:nvSpPr>
            <p:spPr bwMode="auto">
              <a:xfrm>
                <a:off x="1072" y="1976"/>
                <a:ext cx="68" cy="50"/>
              </a:xfrm>
              <a:custGeom>
                <a:avLst/>
                <a:gdLst/>
                <a:ahLst/>
                <a:cxnLst>
                  <a:cxn ang="0">
                    <a:pos x="3" y="93"/>
                  </a:cxn>
                  <a:cxn ang="0">
                    <a:pos x="13" y="100"/>
                  </a:cxn>
                  <a:cxn ang="0">
                    <a:pos x="21" y="90"/>
                  </a:cxn>
                  <a:cxn ang="0">
                    <a:pos x="19" y="77"/>
                  </a:cxn>
                  <a:cxn ang="0">
                    <a:pos x="20" y="65"/>
                  </a:cxn>
                  <a:cxn ang="0">
                    <a:pos x="30" y="40"/>
                  </a:cxn>
                  <a:cxn ang="0">
                    <a:pos x="49" y="21"/>
                  </a:cxn>
                  <a:cxn ang="0">
                    <a:pos x="60" y="18"/>
                  </a:cxn>
                  <a:cxn ang="0">
                    <a:pos x="73" y="18"/>
                  </a:cxn>
                  <a:cxn ang="0">
                    <a:pos x="112" y="26"/>
                  </a:cxn>
                  <a:cxn ang="0">
                    <a:pos x="140" y="39"/>
                  </a:cxn>
                  <a:cxn ang="0">
                    <a:pos x="157" y="55"/>
                  </a:cxn>
                  <a:cxn ang="0">
                    <a:pos x="171" y="75"/>
                  </a:cxn>
                  <a:cxn ang="0">
                    <a:pos x="184" y="99"/>
                  </a:cxn>
                  <a:cxn ang="0">
                    <a:pos x="185" y="117"/>
                  </a:cxn>
                  <a:cxn ang="0">
                    <a:pos x="179" y="129"/>
                  </a:cxn>
                  <a:cxn ang="0">
                    <a:pos x="162" y="134"/>
                  </a:cxn>
                  <a:cxn ang="0">
                    <a:pos x="157" y="145"/>
                  </a:cxn>
                  <a:cxn ang="0">
                    <a:pos x="169" y="150"/>
                  </a:cxn>
                  <a:cxn ang="0">
                    <a:pos x="188" y="143"/>
                  </a:cxn>
                  <a:cxn ang="0">
                    <a:pos x="193" y="140"/>
                  </a:cxn>
                  <a:cxn ang="0">
                    <a:pos x="202" y="123"/>
                  </a:cxn>
                  <a:cxn ang="0">
                    <a:pos x="203" y="118"/>
                  </a:cxn>
                  <a:cxn ang="0">
                    <a:pos x="201" y="96"/>
                  </a:cxn>
                  <a:cxn ang="0">
                    <a:pos x="200" y="94"/>
                  </a:cxn>
                  <a:cxn ang="0">
                    <a:pos x="187" y="67"/>
                  </a:cxn>
                  <a:cxn ang="0">
                    <a:pos x="186" y="66"/>
                  </a:cxn>
                  <a:cxn ang="0">
                    <a:pos x="171" y="45"/>
                  </a:cxn>
                  <a:cxn ang="0">
                    <a:pos x="170" y="43"/>
                  </a:cxn>
                  <a:cxn ang="0">
                    <a:pos x="150" y="26"/>
                  </a:cxn>
                  <a:cxn ang="0">
                    <a:pos x="149" y="24"/>
                  </a:cxn>
                  <a:cxn ang="0">
                    <a:pos x="120" y="10"/>
                  </a:cxn>
                  <a:cxn ang="0">
                    <a:pos x="118" y="10"/>
                  </a:cxn>
                  <a:cxn ang="0">
                    <a:pos x="76" y="1"/>
                  </a:cxn>
                  <a:cxn ang="0">
                    <a:pos x="74" y="0"/>
                  </a:cxn>
                  <a:cxn ang="0">
                    <a:pos x="58" y="0"/>
                  </a:cxn>
                  <a:cxn ang="0">
                    <a:pos x="55" y="1"/>
                  </a:cxn>
                  <a:cxn ang="0">
                    <a:pos x="41" y="7"/>
                  </a:cxn>
                  <a:cxn ang="0">
                    <a:pos x="38" y="9"/>
                  </a:cxn>
                  <a:cxn ang="0">
                    <a:pos x="16" y="30"/>
                  </a:cxn>
                  <a:cxn ang="0">
                    <a:pos x="14" y="32"/>
                  </a:cxn>
                  <a:cxn ang="0">
                    <a:pos x="4" y="60"/>
                  </a:cxn>
                  <a:cxn ang="0">
                    <a:pos x="3" y="62"/>
                  </a:cxn>
                  <a:cxn ang="0">
                    <a:pos x="0" y="76"/>
                  </a:cxn>
                  <a:cxn ang="0">
                    <a:pos x="0" y="78"/>
                  </a:cxn>
                  <a:cxn ang="0">
                    <a:pos x="3" y="93"/>
                  </a:cxn>
                </a:cxnLst>
                <a:rect l="0" t="0" r="r" b="b"/>
                <a:pathLst>
                  <a:path w="203" h="150">
                    <a:moveTo>
                      <a:pt x="3" y="93"/>
                    </a:moveTo>
                    <a:lnTo>
                      <a:pt x="13" y="100"/>
                    </a:lnTo>
                    <a:lnTo>
                      <a:pt x="21" y="90"/>
                    </a:lnTo>
                    <a:lnTo>
                      <a:pt x="19" y="77"/>
                    </a:lnTo>
                    <a:lnTo>
                      <a:pt x="20" y="65"/>
                    </a:lnTo>
                    <a:lnTo>
                      <a:pt x="30" y="40"/>
                    </a:lnTo>
                    <a:lnTo>
                      <a:pt x="49" y="21"/>
                    </a:lnTo>
                    <a:lnTo>
                      <a:pt x="60" y="18"/>
                    </a:lnTo>
                    <a:lnTo>
                      <a:pt x="73" y="18"/>
                    </a:lnTo>
                    <a:lnTo>
                      <a:pt x="112" y="26"/>
                    </a:lnTo>
                    <a:lnTo>
                      <a:pt x="140" y="39"/>
                    </a:lnTo>
                    <a:lnTo>
                      <a:pt x="157" y="55"/>
                    </a:lnTo>
                    <a:lnTo>
                      <a:pt x="171" y="75"/>
                    </a:lnTo>
                    <a:lnTo>
                      <a:pt x="184" y="99"/>
                    </a:lnTo>
                    <a:lnTo>
                      <a:pt x="185" y="117"/>
                    </a:lnTo>
                    <a:lnTo>
                      <a:pt x="179" y="129"/>
                    </a:lnTo>
                    <a:lnTo>
                      <a:pt x="162" y="134"/>
                    </a:lnTo>
                    <a:lnTo>
                      <a:pt x="157" y="145"/>
                    </a:lnTo>
                    <a:lnTo>
                      <a:pt x="169" y="150"/>
                    </a:lnTo>
                    <a:lnTo>
                      <a:pt x="188" y="143"/>
                    </a:lnTo>
                    <a:lnTo>
                      <a:pt x="193" y="140"/>
                    </a:lnTo>
                    <a:lnTo>
                      <a:pt x="202" y="123"/>
                    </a:lnTo>
                    <a:lnTo>
                      <a:pt x="203" y="118"/>
                    </a:lnTo>
                    <a:lnTo>
                      <a:pt x="201" y="96"/>
                    </a:lnTo>
                    <a:lnTo>
                      <a:pt x="200" y="94"/>
                    </a:lnTo>
                    <a:lnTo>
                      <a:pt x="187" y="67"/>
                    </a:lnTo>
                    <a:lnTo>
                      <a:pt x="186" y="66"/>
                    </a:lnTo>
                    <a:lnTo>
                      <a:pt x="171" y="45"/>
                    </a:lnTo>
                    <a:lnTo>
                      <a:pt x="170" y="43"/>
                    </a:lnTo>
                    <a:lnTo>
                      <a:pt x="150" y="26"/>
                    </a:lnTo>
                    <a:lnTo>
                      <a:pt x="149" y="24"/>
                    </a:lnTo>
                    <a:lnTo>
                      <a:pt x="120" y="10"/>
                    </a:lnTo>
                    <a:lnTo>
                      <a:pt x="118" y="10"/>
                    </a:lnTo>
                    <a:lnTo>
                      <a:pt x="76" y="1"/>
                    </a:lnTo>
                    <a:lnTo>
                      <a:pt x="74" y="0"/>
                    </a:lnTo>
                    <a:lnTo>
                      <a:pt x="58" y="0"/>
                    </a:lnTo>
                    <a:lnTo>
                      <a:pt x="55" y="1"/>
                    </a:lnTo>
                    <a:lnTo>
                      <a:pt x="41" y="7"/>
                    </a:lnTo>
                    <a:lnTo>
                      <a:pt x="38" y="9"/>
                    </a:lnTo>
                    <a:lnTo>
                      <a:pt x="16" y="30"/>
                    </a:lnTo>
                    <a:lnTo>
                      <a:pt x="14" y="32"/>
                    </a:lnTo>
                    <a:lnTo>
                      <a:pt x="4" y="60"/>
                    </a:lnTo>
                    <a:lnTo>
                      <a:pt x="3" y="62"/>
                    </a:lnTo>
                    <a:lnTo>
                      <a:pt x="0" y="76"/>
                    </a:lnTo>
                    <a:lnTo>
                      <a:pt x="0" y="78"/>
                    </a:lnTo>
                    <a:lnTo>
                      <a:pt x="3" y="9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grpSp>
      </p:grpSp>
      <p:grpSp>
        <p:nvGrpSpPr>
          <p:cNvPr id="115" name="グループ化 247">
            <a:extLst>
              <a:ext uri="{FF2B5EF4-FFF2-40B4-BE49-F238E27FC236}">
                <a16:creationId xmlns:a16="http://schemas.microsoft.com/office/drawing/2014/main" id="{6F08154F-9330-4C32-8730-16E33026AE5B}"/>
              </a:ext>
            </a:extLst>
          </p:cNvPr>
          <p:cNvGrpSpPr/>
          <p:nvPr/>
        </p:nvGrpSpPr>
        <p:grpSpPr>
          <a:xfrm>
            <a:off x="7989869" y="1112859"/>
            <a:ext cx="2693089" cy="4483864"/>
            <a:chOff x="3562771" y="1600200"/>
            <a:chExt cx="3295229" cy="4800600"/>
          </a:xfrm>
        </p:grpSpPr>
        <p:pic>
          <p:nvPicPr>
            <p:cNvPr id="116" name="Picture 2">
              <a:extLst>
                <a:ext uri="{FF2B5EF4-FFF2-40B4-BE49-F238E27FC236}">
                  <a16:creationId xmlns:a16="http://schemas.microsoft.com/office/drawing/2014/main" id="{56528946-BA5C-49AC-97A2-C6867C8ECF28}"/>
                </a:ext>
              </a:extLst>
            </p:cNvPr>
            <p:cNvPicPr>
              <a:picLocks noChangeAspect="1" noChangeArrowheads="1"/>
            </p:cNvPicPr>
            <p:nvPr/>
          </p:nvPicPr>
          <p:blipFill>
            <a:blip r:embed="rId3" cstate="print"/>
            <a:srcRect/>
            <a:stretch>
              <a:fillRect/>
            </a:stretch>
          </p:blipFill>
          <p:spPr bwMode="auto">
            <a:xfrm>
              <a:off x="5191546" y="3200400"/>
              <a:ext cx="1608138" cy="1905000"/>
            </a:xfrm>
            <a:prstGeom prst="rect">
              <a:avLst/>
            </a:prstGeom>
            <a:noFill/>
            <a:ln w="12700">
              <a:noFill/>
              <a:miter lim="800000"/>
              <a:headEnd type="none" w="sm" len="sm"/>
              <a:tailEnd type="none" w="sm" len="sm"/>
            </a:ln>
          </p:spPr>
        </p:pic>
        <p:sp>
          <p:nvSpPr>
            <p:cNvPr id="117" name="AutoShape 8">
              <a:extLst>
                <a:ext uri="{FF2B5EF4-FFF2-40B4-BE49-F238E27FC236}">
                  <a16:creationId xmlns:a16="http://schemas.microsoft.com/office/drawing/2014/main" id="{69688032-5330-48A1-A7D0-E110613E08D4}"/>
                </a:ext>
              </a:extLst>
            </p:cNvPr>
            <p:cNvSpPr>
              <a:spLocks noChangeArrowheads="1"/>
            </p:cNvSpPr>
            <p:nvPr/>
          </p:nvSpPr>
          <p:spPr bwMode="auto">
            <a:xfrm>
              <a:off x="3686175" y="1600200"/>
              <a:ext cx="3000375" cy="1371600"/>
            </a:xfrm>
            <a:prstGeom prst="wedgeRectCallout">
              <a:avLst>
                <a:gd name="adj1" fmla="val -8750"/>
                <a:gd name="adj2" fmla="val 79051"/>
              </a:avLst>
            </a:prstGeom>
            <a:solidFill>
              <a:schemeClr val="accent5">
                <a:lumMod val="20000"/>
                <a:lumOff val="80000"/>
              </a:schemeClr>
            </a:solidFill>
            <a:ln w="12700">
              <a:solidFill>
                <a:schemeClr val="bg1"/>
              </a:solidFill>
              <a:miter lim="800000"/>
              <a:headEnd type="none" w="sm" len="sm"/>
              <a:tailEnd type="none" w="sm" len="sm"/>
            </a:ln>
          </p:spPr>
          <p:txBody>
            <a:bodyPr/>
            <a:lstStyle/>
            <a:p>
              <a:pPr algn="ctr">
                <a:defRPr/>
              </a:pPr>
              <a:r>
                <a:rPr lang="ja-JP" altLang="en-US" sz="2400" dirty="0">
                  <a:solidFill>
                    <a:srgbClr val="000000"/>
                  </a:solidFill>
                  <a:latin typeface="HG丸ｺﾞｼｯｸM-PRO" panose="020F0600000000000000" pitchFamily="50" charset="-128"/>
                  <a:ea typeface="HG丸ｺﾞｼｯｸM-PRO" panose="020F0600000000000000" pitchFamily="50" charset="-128"/>
                </a:rPr>
                <a:t>医師と患者が情報を共有し、決定も共有する</a:t>
              </a:r>
            </a:p>
          </p:txBody>
        </p:sp>
        <p:sp>
          <p:nvSpPr>
            <p:cNvPr id="118" name="Oval 12">
              <a:extLst>
                <a:ext uri="{FF2B5EF4-FFF2-40B4-BE49-F238E27FC236}">
                  <a16:creationId xmlns:a16="http://schemas.microsoft.com/office/drawing/2014/main" id="{B14D3AC1-8D5A-4763-A807-AE26A583674A}"/>
                </a:ext>
              </a:extLst>
            </p:cNvPr>
            <p:cNvSpPr>
              <a:spLocks noChangeArrowheads="1"/>
            </p:cNvSpPr>
            <p:nvPr/>
          </p:nvSpPr>
          <p:spPr bwMode="auto">
            <a:xfrm>
              <a:off x="3771900" y="5562600"/>
              <a:ext cx="3086100" cy="838200"/>
            </a:xfrm>
            <a:prstGeom prst="ellipse">
              <a:avLst/>
            </a:prstGeom>
            <a:solidFill>
              <a:schemeClr val="accent5">
                <a:lumMod val="20000"/>
                <a:lumOff val="80000"/>
              </a:schemeClr>
            </a:solidFill>
            <a:ln w="12700">
              <a:solidFill>
                <a:schemeClr val="bg1"/>
              </a:solidFill>
              <a:round/>
              <a:headEnd type="none" w="sm" len="sm"/>
              <a:tailEnd type="none" w="sm" len="sm"/>
            </a:ln>
          </p:spPr>
          <p:txBody>
            <a:bodyPr wrap="none" anchor="ctr"/>
            <a:lstStyle/>
            <a:p>
              <a:pPr algn="ctr">
                <a:defRPr/>
              </a:pPr>
              <a:r>
                <a:rPr lang="ja-JP" altLang="en-US" sz="2400" dirty="0">
                  <a:solidFill>
                    <a:srgbClr val="000000"/>
                  </a:solidFill>
                  <a:latin typeface="HG丸ｺﾞｼｯｸM-PRO" panose="020F0600000000000000" pitchFamily="50" charset="-128"/>
                  <a:ea typeface="HG丸ｺﾞｼｯｸM-PRO" panose="020F0600000000000000" pitchFamily="50" charset="-128"/>
                </a:rPr>
                <a:t>共有型</a:t>
              </a:r>
            </a:p>
          </p:txBody>
        </p:sp>
        <p:grpSp>
          <p:nvGrpSpPr>
            <p:cNvPr id="119" name="Group 111">
              <a:extLst>
                <a:ext uri="{FF2B5EF4-FFF2-40B4-BE49-F238E27FC236}">
                  <a16:creationId xmlns:a16="http://schemas.microsoft.com/office/drawing/2014/main" id="{60B901D8-8DDD-4233-A44E-34C6DF1E2836}"/>
                </a:ext>
              </a:extLst>
            </p:cNvPr>
            <p:cNvGrpSpPr>
              <a:grpSpLocks noChangeAspect="1"/>
            </p:cNvGrpSpPr>
            <p:nvPr/>
          </p:nvGrpSpPr>
          <p:grpSpPr bwMode="auto">
            <a:xfrm>
              <a:off x="3562771" y="3276600"/>
              <a:ext cx="2851150" cy="2025650"/>
              <a:chOff x="2106" y="2064"/>
              <a:chExt cx="1796" cy="1276"/>
            </a:xfrm>
          </p:grpSpPr>
          <p:sp>
            <p:nvSpPr>
              <p:cNvPr id="120" name="AutoShape 110">
                <a:extLst>
                  <a:ext uri="{FF2B5EF4-FFF2-40B4-BE49-F238E27FC236}">
                    <a16:creationId xmlns:a16="http://schemas.microsoft.com/office/drawing/2014/main" id="{D97DB3CF-37D7-4FF7-83E3-DCCE3860E768}"/>
                  </a:ext>
                </a:extLst>
              </p:cNvPr>
              <p:cNvSpPr>
                <a:spLocks noChangeAspect="1" noChangeArrowheads="1" noTextEdit="1"/>
              </p:cNvSpPr>
              <p:nvPr/>
            </p:nvSpPr>
            <p:spPr bwMode="auto">
              <a:xfrm>
                <a:off x="2106" y="2064"/>
                <a:ext cx="1796" cy="12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Segoe UI"/>
                  <a:ea typeface="メイリオ"/>
                </a:endParaRPr>
              </a:p>
            </p:txBody>
          </p:sp>
          <p:sp>
            <p:nvSpPr>
              <p:cNvPr id="121" name="Freeform 112">
                <a:extLst>
                  <a:ext uri="{FF2B5EF4-FFF2-40B4-BE49-F238E27FC236}">
                    <a16:creationId xmlns:a16="http://schemas.microsoft.com/office/drawing/2014/main" id="{6C578C33-29AD-4134-B87E-F7D37CD36A2D}"/>
                  </a:ext>
                </a:extLst>
              </p:cNvPr>
              <p:cNvSpPr>
                <a:spLocks/>
              </p:cNvSpPr>
              <p:nvPr/>
            </p:nvSpPr>
            <p:spPr bwMode="auto">
              <a:xfrm>
                <a:off x="2872" y="2975"/>
                <a:ext cx="237" cy="142"/>
              </a:xfrm>
              <a:custGeom>
                <a:avLst/>
                <a:gdLst/>
                <a:ahLst/>
                <a:cxnLst>
                  <a:cxn ang="0">
                    <a:pos x="282" y="414"/>
                  </a:cxn>
                  <a:cxn ang="0">
                    <a:pos x="340" y="421"/>
                  </a:cxn>
                  <a:cxn ang="0">
                    <a:pos x="399" y="424"/>
                  </a:cxn>
                  <a:cxn ang="0">
                    <a:pos x="424" y="425"/>
                  </a:cxn>
                  <a:cxn ang="0">
                    <a:pos x="469" y="422"/>
                  </a:cxn>
                  <a:cxn ang="0">
                    <a:pos x="542" y="409"/>
                  </a:cxn>
                  <a:cxn ang="0">
                    <a:pos x="577" y="398"/>
                  </a:cxn>
                  <a:cxn ang="0">
                    <a:pos x="609" y="382"/>
                  </a:cxn>
                  <a:cxn ang="0">
                    <a:pos x="640" y="363"/>
                  </a:cxn>
                  <a:cxn ang="0">
                    <a:pos x="665" y="338"/>
                  </a:cxn>
                  <a:cxn ang="0">
                    <a:pos x="686" y="308"/>
                  </a:cxn>
                  <a:cxn ang="0">
                    <a:pos x="701" y="272"/>
                  </a:cxn>
                  <a:cxn ang="0">
                    <a:pos x="709" y="234"/>
                  </a:cxn>
                  <a:cxn ang="0">
                    <a:pos x="709" y="199"/>
                  </a:cxn>
                  <a:cxn ang="0">
                    <a:pos x="703" y="168"/>
                  </a:cxn>
                  <a:cxn ang="0">
                    <a:pos x="693" y="141"/>
                  </a:cxn>
                  <a:cxn ang="0">
                    <a:pos x="677" y="115"/>
                  </a:cxn>
                  <a:cxn ang="0">
                    <a:pos x="659" y="94"/>
                  </a:cxn>
                  <a:cxn ang="0">
                    <a:pos x="614" y="57"/>
                  </a:cxn>
                  <a:cxn ang="0">
                    <a:pos x="566" y="31"/>
                  </a:cxn>
                  <a:cxn ang="0">
                    <a:pos x="524" y="13"/>
                  </a:cxn>
                  <a:cxn ang="0">
                    <a:pos x="480" y="0"/>
                  </a:cxn>
                  <a:cxn ang="0">
                    <a:pos x="0" y="35"/>
                  </a:cxn>
                  <a:cxn ang="0">
                    <a:pos x="282" y="414"/>
                  </a:cxn>
                </a:cxnLst>
                <a:rect l="0" t="0" r="r" b="b"/>
                <a:pathLst>
                  <a:path w="709" h="425">
                    <a:moveTo>
                      <a:pt x="282" y="414"/>
                    </a:moveTo>
                    <a:lnTo>
                      <a:pt x="340" y="421"/>
                    </a:lnTo>
                    <a:lnTo>
                      <a:pt x="399" y="424"/>
                    </a:lnTo>
                    <a:lnTo>
                      <a:pt x="424" y="425"/>
                    </a:lnTo>
                    <a:lnTo>
                      <a:pt x="469" y="422"/>
                    </a:lnTo>
                    <a:lnTo>
                      <a:pt x="542" y="409"/>
                    </a:lnTo>
                    <a:lnTo>
                      <a:pt x="577" y="398"/>
                    </a:lnTo>
                    <a:lnTo>
                      <a:pt x="609" y="382"/>
                    </a:lnTo>
                    <a:lnTo>
                      <a:pt x="640" y="363"/>
                    </a:lnTo>
                    <a:lnTo>
                      <a:pt x="665" y="338"/>
                    </a:lnTo>
                    <a:lnTo>
                      <a:pt x="686" y="308"/>
                    </a:lnTo>
                    <a:lnTo>
                      <a:pt x="701" y="272"/>
                    </a:lnTo>
                    <a:lnTo>
                      <a:pt x="709" y="234"/>
                    </a:lnTo>
                    <a:lnTo>
                      <a:pt x="709" y="199"/>
                    </a:lnTo>
                    <a:lnTo>
                      <a:pt x="703" y="168"/>
                    </a:lnTo>
                    <a:lnTo>
                      <a:pt x="693" y="141"/>
                    </a:lnTo>
                    <a:lnTo>
                      <a:pt x="677" y="115"/>
                    </a:lnTo>
                    <a:lnTo>
                      <a:pt x="659" y="94"/>
                    </a:lnTo>
                    <a:lnTo>
                      <a:pt x="614" y="57"/>
                    </a:lnTo>
                    <a:lnTo>
                      <a:pt x="566" y="31"/>
                    </a:lnTo>
                    <a:lnTo>
                      <a:pt x="524" y="13"/>
                    </a:lnTo>
                    <a:lnTo>
                      <a:pt x="480" y="0"/>
                    </a:lnTo>
                    <a:lnTo>
                      <a:pt x="0" y="35"/>
                    </a:lnTo>
                    <a:lnTo>
                      <a:pt x="282" y="414"/>
                    </a:lnTo>
                    <a:close/>
                  </a:path>
                </a:pathLst>
              </a:custGeom>
              <a:solidFill>
                <a:srgbClr val="C0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22" name="Freeform 113">
                <a:extLst>
                  <a:ext uri="{FF2B5EF4-FFF2-40B4-BE49-F238E27FC236}">
                    <a16:creationId xmlns:a16="http://schemas.microsoft.com/office/drawing/2014/main" id="{51F4D723-5805-45C5-A4E9-598A86113165}"/>
                  </a:ext>
                </a:extLst>
              </p:cNvPr>
              <p:cNvSpPr>
                <a:spLocks/>
              </p:cNvSpPr>
              <p:nvPr/>
            </p:nvSpPr>
            <p:spPr bwMode="auto">
              <a:xfrm>
                <a:off x="2137" y="2525"/>
                <a:ext cx="847" cy="798"/>
              </a:xfrm>
              <a:custGeom>
                <a:avLst/>
                <a:gdLst/>
                <a:ahLst/>
                <a:cxnLst>
                  <a:cxn ang="0">
                    <a:pos x="1952" y="160"/>
                  </a:cxn>
                  <a:cxn ang="0">
                    <a:pos x="1862" y="148"/>
                  </a:cxn>
                  <a:cxn ang="0">
                    <a:pos x="1828" y="138"/>
                  </a:cxn>
                  <a:cxn ang="0">
                    <a:pos x="1628" y="31"/>
                  </a:cxn>
                  <a:cxn ang="0">
                    <a:pos x="1549" y="1"/>
                  </a:cxn>
                  <a:cxn ang="0">
                    <a:pos x="1411" y="11"/>
                  </a:cxn>
                  <a:cxn ang="0">
                    <a:pos x="1310" y="31"/>
                  </a:cxn>
                  <a:cxn ang="0">
                    <a:pos x="1228" y="59"/>
                  </a:cxn>
                  <a:cxn ang="0">
                    <a:pos x="1114" y="127"/>
                  </a:cxn>
                  <a:cxn ang="0">
                    <a:pos x="995" y="224"/>
                  </a:cxn>
                  <a:cxn ang="0">
                    <a:pos x="925" y="255"/>
                  </a:cxn>
                  <a:cxn ang="0">
                    <a:pos x="797" y="313"/>
                  </a:cxn>
                  <a:cxn ang="0">
                    <a:pos x="529" y="465"/>
                  </a:cxn>
                  <a:cxn ang="0">
                    <a:pos x="375" y="571"/>
                  </a:cxn>
                  <a:cxn ang="0">
                    <a:pos x="305" y="638"/>
                  </a:cxn>
                  <a:cxn ang="0">
                    <a:pos x="254" y="734"/>
                  </a:cxn>
                  <a:cxn ang="0">
                    <a:pos x="196" y="903"/>
                  </a:cxn>
                  <a:cxn ang="0">
                    <a:pos x="119" y="1220"/>
                  </a:cxn>
                  <a:cxn ang="0">
                    <a:pos x="60" y="1520"/>
                  </a:cxn>
                  <a:cxn ang="0">
                    <a:pos x="3" y="1830"/>
                  </a:cxn>
                  <a:cxn ang="0">
                    <a:pos x="1" y="1909"/>
                  </a:cxn>
                  <a:cxn ang="0">
                    <a:pos x="16" y="1983"/>
                  </a:cxn>
                  <a:cxn ang="0">
                    <a:pos x="52" y="2041"/>
                  </a:cxn>
                  <a:cxn ang="0">
                    <a:pos x="130" y="2095"/>
                  </a:cxn>
                  <a:cxn ang="0">
                    <a:pos x="216" y="2125"/>
                  </a:cxn>
                  <a:cxn ang="0">
                    <a:pos x="431" y="2142"/>
                  </a:cxn>
                  <a:cxn ang="0">
                    <a:pos x="473" y="2323"/>
                  </a:cxn>
                  <a:cxn ang="0">
                    <a:pos x="745" y="2365"/>
                  </a:cxn>
                  <a:cxn ang="0">
                    <a:pos x="928" y="2382"/>
                  </a:cxn>
                  <a:cxn ang="0">
                    <a:pos x="1255" y="2393"/>
                  </a:cxn>
                  <a:cxn ang="0">
                    <a:pos x="1492" y="2382"/>
                  </a:cxn>
                  <a:cxn ang="0">
                    <a:pos x="1733" y="2349"/>
                  </a:cxn>
                  <a:cxn ang="0">
                    <a:pos x="1904" y="2322"/>
                  </a:cxn>
                  <a:cxn ang="0">
                    <a:pos x="2042" y="2330"/>
                  </a:cxn>
                  <a:cxn ang="0">
                    <a:pos x="2230" y="2347"/>
                  </a:cxn>
                  <a:cxn ang="0">
                    <a:pos x="2297" y="2346"/>
                  </a:cxn>
                  <a:cxn ang="0">
                    <a:pos x="2395" y="2332"/>
                  </a:cxn>
                  <a:cxn ang="0">
                    <a:pos x="2455" y="2313"/>
                  </a:cxn>
                  <a:cxn ang="0">
                    <a:pos x="2538" y="2262"/>
                  </a:cxn>
                  <a:cxn ang="0">
                    <a:pos x="2542" y="2112"/>
                  </a:cxn>
                  <a:cxn ang="0">
                    <a:pos x="2538" y="2038"/>
                  </a:cxn>
                  <a:cxn ang="0">
                    <a:pos x="2508" y="1868"/>
                  </a:cxn>
                  <a:cxn ang="0">
                    <a:pos x="2469" y="1723"/>
                  </a:cxn>
                </a:cxnLst>
                <a:rect l="0" t="0" r="r" b="b"/>
                <a:pathLst>
                  <a:path w="2542" h="2393">
                    <a:moveTo>
                      <a:pt x="2011" y="178"/>
                    </a:moveTo>
                    <a:lnTo>
                      <a:pt x="1952" y="160"/>
                    </a:lnTo>
                    <a:lnTo>
                      <a:pt x="1903" y="152"/>
                    </a:lnTo>
                    <a:lnTo>
                      <a:pt x="1862" y="148"/>
                    </a:lnTo>
                    <a:lnTo>
                      <a:pt x="1844" y="144"/>
                    </a:lnTo>
                    <a:lnTo>
                      <a:pt x="1828" y="138"/>
                    </a:lnTo>
                    <a:lnTo>
                      <a:pt x="1739" y="88"/>
                    </a:lnTo>
                    <a:lnTo>
                      <a:pt x="1628" y="31"/>
                    </a:lnTo>
                    <a:lnTo>
                      <a:pt x="1586" y="12"/>
                    </a:lnTo>
                    <a:lnTo>
                      <a:pt x="1549" y="1"/>
                    </a:lnTo>
                    <a:lnTo>
                      <a:pt x="1498" y="0"/>
                    </a:lnTo>
                    <a:lnTo>
                      <a:pt x="1411" y="11"/>
                    </a:lnTo>
                    <a:lnTo>
                      <a:pt x="1358" y="20"/>
                    </a:lnTo>
                    <a:lnTo>
                      <a:pt x="1310" y="31"/>
                    </a:lnTo>
                    <a:lnTo>
                      <a:pt x="1267" y="44"/>
                    </a:lnTo>
                    <a:lnTo>
                      <a:pt x="1228" y="59"/>
                    </a:lnTo>
                    <a:lnTo>
                      <a:pt x="1163" y="93"/>
                    </a:lnTo>
                    <a:lnTo>
                      <a:pt x="1114" y="127"/>
                    </a:lnTo>
                    <a:lnTo>
                      <a:pt x="1040" y="193"/>
                    </a:lnTo>
                    <a:lnTo>
                      <a:pt x="995" y="224"/>
                    </a:lnTo>
                    <a:lnTo>
                      <a:pt x="974" y="235"/>
                    </a:lnTo>
                    <a:lnTo>
                      <a:pt x="925" y="255"/>
                    </a:lnTo>
                    <a:lnTo>
                      <a:pt x="870" y="277"/>
                    </a:lnTo>
                    <a:lnTo>
                      <a:pt x="797" y="313"/>
                    </a:lnTo>
                    <a:lnTo>
                      <a:pt x="621" y="410"/>
                    </a:lnTo>
                    <a:lnTo>
                      <a:pt x="529" y="465"/>
                    </a:lnTo>
                    <a:lnTo>
                      <a:pt x="446" y="520"/>
                    </a:lnTo>
                    <a:lnTo>
                      <a:pt x="375" y="571"/>
                    </a:lnTo>
                    <a:lnTo>
                      <a:pt x="324" y="615"/>
                    </a:lnTo>
                    <a:lnTo>
                      <a:pt x="305" y="638"/>
                    </a:lnTo>
                    <a:lnTo>
                      <a:pt x="288" y="666"/>
                    </a:lnTo>
                    <a:lnTo>
                      <a:pt x="254" y="734"/>
                    </a:lnTo>
                    <a:lnTo>
                      <a:pt x="223" y="815"/>
                    </a:lnTo>
                    <a:lnTo>
                      <a:pt x="196" y="903"/>
                    </a:lnTo>
                    <a:lnTo>
                      <a:pt x="151" y="1079"/>
                    </a:lnTo>
                    <a:lnTo>
                      <a:pt x="119" y="1220"/>
                    </a:lnTo>
                    <a:lnTo>
                      <a:pt x="90" y="1356"/>
                    </a:lnTo>
                    <a:lnTo>
                      <a:pt x="60" y="1520"/>
                    </a:lnTo>
                    <a:lnTo>
                      <a:pt x="10" y="1789"/>
                    </a:lnTo>
                    <a:lnTo>
                      <a:pt x="3" y="1830"/>
                    </a:lnTo>
                    <a:lnTo>
                      <a:pt x="0" y="1870"/>
                    </a:lnTo>
                    <a:lnTo>
                      <a:pt x="1" y="1909"/>
                    </a:lnTo>
                    <a:lnTo>
                      <a:pt x="5" y="1948"/>
                    </a:lnTo>
                    <a:lnTo>
                      <a:pt x="16" y="1983"/>
                    </a:lnTo>
                    <a:lnTo>
                      <a:pt x="31" y="2014"/>
                    </a:lnTo>
                    <a:lnTo>
                      <a:pt x="52" y="2041"/>
                    </a:lnTo>
                    <a:lnTo>
                      <a:pt x="79" y="2064"/>
                    </a:lnTo>
                    <a:lnTo>
                      <a:pt x="130" y="2095"/>
                    </a:lnTo>
                    <a:lnTo>
                      <a:pt x="171" y="2114"/>
                    </a:lnTo>
                    <a:lnTo>
                      <a:pt x="216" y="2125"/>
                    </a:lnTo>
                    <a:lnTo>
                      <a:pt x="273" y="2130"/>
                    </a:lnTo>
                    <a:lnTo>
                      <a:pt x="431" y="2142"/>
                    </a:lnTo>
                    <a:lnTo>
                      <a:pt x="519" y="2150"/>
                    </a:lnTo>
                    <a:lnTo>
                      <a:pt x="473" y="2323"/>
                    </a:lnTo>
                    <a:lnTo>
                      <a:pt x="601" y="2345"/>
                    </a:lnTo>
                    <a:lnTo>
                      <a:pt x="745" y="2365"/>
                    </a:lnTo>
                    <a:lnTo>
                      <a:pt x="807" y="2372"/>
                    </a:lnTo>
                    <a:lnTo>
                      <a:pt x="928" y="2382"/>
                    </a:lnTo>
                    <a:lnTo>
                      <a:pt x="1141" y="2392"/>
                    </a:lnTo>
                    <a:lnTo>
                      <a:pt x="1255" y="2393"/>
                    </a:lnTo>
                    <a:lnTo>
                      <a:pt x="1373" y="2389"/>
                    </a:lnTo>
                    <a:lnTo>
                      <a:pt x="1492" y="2382"/>
                    </a:lnTo>
                    <a:lnTo>
                      <a:pt x="1613" y="2369"/>
                    </a:lnTo>
                    <a:lnTo>
                      <a:pt x="1733" y="2349"/>
                    </a:lnTo>
                    <a:lnTo>
                      <a:pt x="1851" y="2323"/>
                    </a:lnTo>
                    <a:lnTo>
                      <a:pt x="1904" y="2322"/>
                    </a:lnTo>
                    <a:lnTo>
                      <a:pt x="1963" y="2323"/>
                    </a:lnTo>
                    <a:lnTo>
                      <a:pt x="2042" y="2330"/>
                    </a:lnTo>
                    <a:lnTo>
                      <a:pt x="2165" y="2343"/>
                    </a:lnTo>
                    <a:lnTo>
                      <a:pt x="2230" y="2347"/>
                    </a:lnTo>
                    <a:lnTo>
                      <a:pt x="2255" y="2347"/>
                    </a:lnTo>
                    <a:lnTo>
                      <a:pt x="2297" y="2346"/>
                    </a:lnTo>
                    <a:lnTo>
                      <a:pt x="2363" y="2339"/>
                    </a:lnTo>
                    <a:lnTo>
                      <a:pt x="2395" y="2332"/>
                    </a:lnTo>
                    <a:lnTo>
                      <a:pt x="2425" y="2324"/>
                    </a:lnTo>
                    <a:lnTo>
                      <a:pt x="2455" y="2313"/>
                    </a:lnTo>
                    <a:lnTo>
                      <a:pt x="2485" y="2299"/>
                    </a:lnTo>
                    <a:lnTo>
                      <a:pt x="2538" y="2262"/>
                    </a:lnTo>
                    <a:lnTo>
                      <a:pt x="2542" y="2185"/>
                    </a:lnTo>
                    <a:lnTo>
                      <a:pt x="2542" y="2112"/>
                    </a:lnTo>
                    <a:lnTo>
                      <a:pt x="2542" y="2083"/>
                    </a:lnTo>
                    <a:lnTo>
                      <a:pt x="2538" y="2038"/>
                    </a:lnTo>
                    <a:lnTo>
                      <a:pt x="2525" y="1958"/>
                    </a:lnTo>
                    <a:lnTo>
                      <a:pt x="2508" y="1868"/>
                    </a:lnTo>
                    <a:lnTo>
                      <a:pt x="2487" y="1783"/>
                    </a:lnTo>
                    <a:lnTo>
                      <a:pt x="2469" y="1723"/>
                    </a:lnTo>
                    <a:lnTo>
                      <a:pt x="2011" y="178"/>
                    </a:lnTo>
                    <a:close/>
                  </a:path>
                </a:pathLst>
              </a:custGeom>
              <a:solidFill>
                <a:srgbClr val="C0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23" name="Freeform 114">
                <a:extLst>
                  <a:ext uri="{FF2B5EF4-FFF2-40B4-BE49-F238E27FC236}">
                    <a16:creationId xmlns:a16="http://schemas.microsoft.com/office/drawing/2014/main" id="{3D0176AC-435C-4B9D-8607-F0A062F6A43D}"/>
                  </a:ext>
                </a:extLst>
              </p:cNvPr>
              <p:cNvSpPr>
                <a:spLocks/>
              </p:cNvSpPr>
              <p:nvPr/>
            </p:nvSpPr>
            <p:spPr bwMode="auto">
              <a:xfrm>
                <a:off x="2661" y="2369"/>
                <a:ext cx="1210" cy="909"/>
              </a:xfrm>
              <a:custGeom>
                <a:avLst/>
                <a:gdLst/>
                <a:ahLst/>
                <a:cxnLst>
                  <a:cxn ang="0">
                    <a:pos x="709" y="16"/>
                  </a:cxn>
                  <a:cxn ang="0">
                    <a:pos x="0" y="1629"/>
                  </a:cxn>
                  <a:cxn ang="0">
                    <a:pos x="122" y="1635"/>
                  </a:cxn>
                  <a:cxn ang="0">
                    <a:pos x="183" y="1785"/>
                  </a:cxn>
                  <a:cxn ang="0">
                    <a:pos x="1007" y="2015"/>
                  </a:cxn>
                  <a:cxn ang="0">
                    <a:pos x="1107" y="2059"/>
                  </a:cxn>
                  <a:cxn ang="0">
                    <a:pos x="1186" y="2101"/>
                  </a:cxn>
                  <a:cxn ang="0">
                    <a:pos x="1215" y="2117"/>
                  </a:cxn>
                  <a:cxn ang="0">
                    <a:pos x="1223" y="2122"/>
                  </a:cxn>
                  <a:cxn ang="0">
                    <a:pos x="1242" y="2144"/>
                  </a:cxn>
                  <a:cxn ang="0">
                    <a:pos x="1287" y="2187"/>
                  </a:cxn>
                  <a:cxn ang="0">
                    <a:pos x="1345" y="2228"/>
                  </a:cxn>
                  <a:cxn ang="0">
                    <a:pos x="1377" y="2244"/>
                  </a:cxn>
                  <a:cxn ang="0">
                    <a:pos x="1411" y="2257"/>
                  </a:cxn>
                  <a:cxn ang="0">
                    <a:pos x="1441" y="2264"/>
                  </a:cxn>
                  <a:cxn ang="0">
                    <a:pos x="1471" y="2266"/>
                  </a:cxn>
                  <a:cxn ang="0">
                    <a:pos x="1540" y="2259"/>
                  </a:cxn>
                  <a:cxn ang="0">
                    <a:pos x="1624" y="2254"/>
                  </a:cxn>
                  <a:cxn ang="0">
                    <a:pos x="1714" y="2256"/>
                  </a:cxn>
                  <a:cxn ang="0">
                    <a:pos x="1758" y="2262"/>
                  </a:cxn>
                  <a:cxn ang="0">
                    <a:pos x="1799" y="2273"/>
                  </a:cxn>
                  <a:cxn ang="0">
                    <a:pos x="1915" y="2303"/>
                  </a:cxn>
                  <a:cxn ang="0">
                    <a:pos x="2076" y="2345"/>
                  </a:cxn>
                  <a:cxn ang="0">
                    <a:pos x="2163" y="2369"/>
                  </a:cxn>
                  <a:cxn ang="0">
                    <a:pos x="2249" y="2398"/>
                  </a:cxn>
                  <a:cxn ang="0">
                    <a:pos x="2327" y="2428"/>
                  </a:cxn>
                  <a:cxn ang="0">
                    <a:pos x="2394" y="2463"/>
                  </a:cxn>
                  <a:cxn ang="0">
                    <a:pos x="2543" y="2544"/>
                  </a:cxn>
                  <a:cxn ang="0">
                    <a:pos x="2713" y="2630"/>
                  </a:cxn>
                  <a:cxn ang="0">
                    <a:pos x="2912" y="2727"/>
                  </a:cxn>
                  <a:cxn ang="0">
                    <a:pos x="3629" y="951"/>
                  </a:cxn>
                  <a:cxn ang="0">
                    <a:pos x="3538" y="888"/>
                  </a:cxn>
                  <a:cxn ang="0">
                    <a:pos x="3435" y="823"/>
                  </a:cxn>
                  <a:cxn ang="0">
                    <a:pos x="3306" y="745"/>
                  </a:cxn>
                  <a:cxn ang="0">
                    <a:pos x="3157" y="665"/>
                  </a:cxn>
                  <a:cxn ang="0">
                    <a:pos x="2999" y="588"/>
                  </a:cxn>
                  <a:cxn ang="0">
                    <a:pos x="2838" y="525"/>
                  </a:cxn>
                  <a:cxn ang="0">
                    <a:pos x="2759" y="501"/>
                  </a:cxn>
                  <a:cxn ang="0">
                    <a:pos x="2684" y="484"/>
                  </a:cxn>
                  <a:cxn ang="0">
                    <a:pos x="2545" y="459"/>
                  </a:cxn>
                  <a:cxn ang="0">
                    <a:pos x="2427" y="442"/>
                  </a:cxn>
                  <a:cxn ang="0">
                    <a:pos x="2249" y="422"/>
                  </a:cxn>
                  <a:cxn ang="0">
                    <a:pos x="2145" y="416"/>
                  </a:cxn>
                  <a:cxn ang="0">
                    <a:pos x="2112" y="416"/>
                  </a:cxn>
                  <a:cxn ang="0">
                    <a:pos x="1687" y="179"/>
                  </a:cxn>
                  <a:cxn ang="0">
                    <a:pos x="1595" y="142"/>
                  </a:cxn>
                  <a:cxn ang="0">
                    <a:pos x="1491" y="106"/>
                  </a:cxn>
                  <a:cxn ang="0">
                    <a:pos x="1445" y="91"/>
                  </a:cxn>
                  <a:cxn ang="0">
                    <a:pos x="1358" y="67"/>
                  </a:cxn>
                  <a:cxn ang="0">
                    <a:pos x="1206" y="31"/>
                  </a:cxn>
                  <a:cxn ang="0">
                    <a:pos x="1126" y="18"/>
                  </a:cxn>
                  <a:cxn ang="0">
                    <a:pos x="1042" y="7"/>
                  </a:cxn>
                  <a:cxn ang="0">
                    <a:pos x="958" y="1"/>
                  </a:cxn>
                  <a:cxn ang="0">
                    <a:pos x="874" y="0"/>
                  </a:cxn>
                  <a:cxn ang="0">
                    <a:pos x="791" y="5"/>
                  </a:cxn>
                  <a:cxn ang="0">
                    <a:pos x="709" y="16"/>
                  </a:cxn>
                </a:cxnLst>
                <a:rect l="0" t="0" r="r" b="b"/>
                <a:pathLst>
                  <a:path w="3629" h="2727">
                    <a:moveTo>
                      <a:pt x="709" y="16"/>
                    </a:moveTo>
                    <a:lnTo>
                      <a:pt x="0" y="1629"/>
                    </a:lnTo>
                    <a:lnTo>
                      <a:pt x="122" y="1635"/>
                    </a:lnTo>
                    <a:lnTo>
                      <a:pt x="183" y="1785"/>
                    </a:lnTo>
                    <a:lnTo>
                      <a:pt x="1007" y="2015"/>
                    </a:lnTo>
                    <a:lnTo>
                      <a:pt x="1107" y="2059"/>
                    </a:lnTo>
                    <a:lnTo>
                      <a:pt x="1186" y="2101"/>
                    </a:lnTo>
                    <a:lnTo>
                      <a:pt x="1215" y="2117"/>
                    </a:lnTo>
                    <a:lnTo>
                      <a:pt x="1223" y="2122"/>
                    </a:lnTo>
                    <a:lnTo>
                      <a:pt x="1242" y="2144"/>
                    </a:lnTo>
                    <a:lnTo>
                      <a:pt x="1287" y="2187"/>
                    </a:lnTo>
                    <a:lnTo>
                      <a:pt x="1345" y="2228"/>
                    </a:lnTo>
                    <a:lnTo>
                      <a:pt x="1377" y="2244"/>
                    </a:lnTo>
                    <a:lnTo>
                      <a:pt x="1411" y="2257"/>
                    </a:lnTo>
                    <a:lnTo>
                      <a:pt x="1441" y="2264"/>
                    </a:lnTo>
                    <a:lnTo>
                      <a:pt x="1471" y="2266"/>
                    </a:lnTo>
                    <a:lnTo>
                      <a:pt x="1540" y="2259"/>
                    </a:lnTo>
                    <a:lnTo>
                      <a:pt x="1624" y="2254"/>
                    </a:lnTo>
                    <a:lnTo>
                      <a:pt x="1714" y="2256"/>
                    </a:lnTo>
                    <a:lnTo>
                      <a:pt x="1758" y="2262"/>
                    </a:lnTo>
                    <a:lnTo>
                      <a:pt x="1799" y="2273"/>
                    </a:lnTo>
                    <a:lnTo>
                      <a:pt x="1915" y="2303"/>
                    </a:lnTo>
                    <a:lnTo>
                      <a:pt x="2076" y="2345"/>
                    </a:lnTo>
                    <a:lnTo>
                      <a:pt x="2163" y="2369"/>
                    </a:lnTo>
                    <a:lnTo>
                      <a:pt x="2249" y="2398"/>
                    </a:lnTo>
                    <a:lnTo>
                      <a:pt x="2327" y="2428"/>
                    </a:lnTo>
                    <a:lnTo>
                      <a:pt x="2394" y="2463"/>
                    </a:lnTo>
                    <a:lnTo>
                      <a:pt x="2543" y="2544"/>
                    </a:lnTo>
                    <a:lnTo>
                      <a:pt x="2713" y="2630"/>
                    </a:lnTo>
                    <a:lnTo>
                      <a:pt x="2912" y="2727"/>
                    </a:lnTo>
                    <a:lnTo>
                      <a:pt x="3629" y="951"/>
                    </a:lnTo>
                    <a:lnTo>
                      <a:pt x="3538" y="888"/>
                    </a:lnTo>
                    <a:lnTo>
                      <a:pt x="3435" y="823"/>
                    </a:lnTo>
                    <a:lnTo>
                      <a:pt x="3306" y="745"/>
                    </a:lnTo>
                    <a:lnTo>
                      <a:pt x="3157" y="665"/>
                    </a:lnTo>
                    <a:lnTo>
                      <a:pt x="2999" y="588"/>
                    </a:lnTo>
                    <a:lnTo>
                      <a:pt x="2838" y="525"/>
                    </a:lnTo>
                    <a:lnTo>
                      <a:pt x="2759" y="501"/>
                    </a:lnTo>
                    <a:lnTo>
                      <a:pt x="2684" y="484"/>
                    </a:lnTo>
                    <a:lnTo>
                      <a:pt x="2545" y="459"/>
                    </a:lnTo>
                    <a:lnTo>
                      <a:pt x="2427" y="442"/>
                    </a:lnTo>
                    <a:lnTo>
                      <a:pt x="2249" y="422"/>
                    </a:lnTo>
                    <a:lnTo>
                      <a:pt x="2145" y="416"/>
                    </a:lnTo>
                    <a:lnTo>
                      <a:pt x="2112" y="416"/>
                    </a:lnTo>
                    <a:lnTo>
                      <a:pt x="1687" y="179"/>
                    </a:lnTo>
                    <a:lnTo>
                      <a:pt x="1595" y="142"/>
                    </a:lnTo>
                    <a:lnTo>
                      <a:pt x="1491" y="106"/>
                    </a:lnTo>
                    <a:lnTo>
                      <a:pt x="1445" y="91"/>
                    </a:lnTo>
                    <a:lnTo>
                      <a:pt x="1358" y="67"/>
                    </a:lnTo>
                    <a:lnTo>
                      <a:pt x="1206" y="31"/>
                    </a:lnTo>
                    <a:lnTo>
                      <a:pt x="1126" y="18"/>
                    </a:lnTo>
                    <a:lnTo>
                      <a:pt x="1042" y="7"/>
                    </a:lnTo>
                    <a:lnTo>
                      <a:pt x="958" y="1"/>
                    </a:lnTo>
                    <a:lnTo>
                      <a:pt x="874" y="0"/>
                    </a:lnTo>
                    <a:lnTo>
                      <a:pt x="791" y="5"/>
                    </a:lnTo>
                    <a:lnTo>
                      <a:pt x="709"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24" name="Freeform 115">
                <a:extLst>
                  <a:ext uri="{FF2B5EF4-FFF2-40B4-BE49-F238E27FC236}">
                    <a16:creationId xmlns:a16="http://schemas.microsoft.com/office/drawing/2014/main" id="{78FD4335-72E8-48A8-B5D5-DDCB578BE48E}"/>
                  </a:ext>
                </a:extLst>
              </p:cNvPr>
              <p:cNvSpPr>
                <a:spLocks/>
              </p:cNvSpPr>
              <p:nvPr/>
            </p:nvSpPr>
            <p:spPr bwMode="auto">
              <a:xfrm>
                <a:off x="2549" y="2576"/>
                <a:ext cx="189" cy="219"/>
              </a:xfrm>
              <a:custGeom>
                <a:avLst/>
                <a:gdLst/>
                <a:ahLst/>
                <a:cxnLst>
                  <a:cxn ang="0">
                    <a:pos x="132" y="658"/>
                  </a:cxn>
                  <a:cxn ang="0">
                    <a:pos x="11" y="163"/>
                  </a:cxn>
                  <a:cxn ang="0">
                    <a:pos x="0" y="56"/>
                  </a:cxn>
                  <a:cxn ang="0">
                    <a:pos x="112" y="37"/>
                  </a:cxn>
                  <a:cxn ang="0">
                    <a:pos x="372" y="0"/>
                  </a:cxn>
                  <a:cxn ang="0">
                    <a:pos x="438" y="137"/>
                  </a:cxn>
                  <a:cxn ang="0">
                    <a:pos x="566" y="534"/>
                  </a:cxn>
                  <a:cxn ang="0">
                    <a:pos x="520" y="602"/>
                  </a:cxn>
                  <a:cxn ang="0">
                    <a:pos x="132" y="658"/>
                  </a:cxn>
                </a:cxnLst>
                <a:rect l="0" t="0" r="r" b="b"/>
                <a:pathLst>
                  <a:path w="566" h="658">
                    <a:moveTo>
                      <a:pt x="132" y="658"/>
                    </a:moveTo>
                    <a:lnTo>
                      <a:pt x="11" y="163"/>
                    </a:lnTo>
                    <a:lnTo>
                      <a:pt x="0" y="56"/>
                    </a:lnTo>
                    <a:lnTo>
                      <a:pt x="112" y="37"/>
                    </a:lnTo>
                    <a:lnTo>
                      <a:pt x="372" y="0"/>
                    </a:lnTo>
                    <a:lnTo>
                      <a:pt x="438" y="137"/>
                    </a:lnTo>
                    <a:lnTo>
                      <a:pt x="566" y="534"/>
                    </a:lnTo>
                    <a:lnTo>
                      <a:pt x="520" y="602"/>
                    </a:lnTo>
                    <a:lnTo>
                      <a:pt x="132" y="6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25" name="Freeform 116">
                <a:extLst>
                  <a:ext uri="{FF2B5EF4-FFF2-40B4-BE49-F238E27FC236}">
                    <a16:creationId xmlns:a16="http://schemas.microsoft.com/office/drawing/2014/main" id="{1EDBECB3-D531-4956-A9D6-B820E2F97122}"/>
                  </a:ext>
                </a:extLst>
              </p:cNvPr>
              <p:cNvSpPr>
                <a:spLocks/>
              </p:cNvSpPr>
              <p:nvPr/>
            </p:nvSpPr>
            <p:spPr bwMode="auto">
              <a:xfrm>
                <a:off x="2227" y="2095"/>
                <a:ext cx="478" cy="278"/>
              </a:xfrm>
              <a:custGeom>
                <a:avLst/>
                <a:gdLst/>
                <a:ahLst/>
                <a:cxnLst>
                  <a:cxn ang="0">
                    <a:pos x="1284" y="414"/>
                  </a:cxn>
                  <a:cxn ang="0">
                    <a:pos x="1313" y="287"/>
                  </a:cxn>
                  <a:cxn ang="0">
                    <a:pos x="1355" y="282"/>
                  </a:cxn>
                  <a:cxn ang="0">
                    <a:pos x="1390" y="271"/>
                  </a:cxn>
                  <a:cxn ang="0">
                    <a:pos x="1404" y="265"/>
                  </a:cxn>
                  <a:cxn ang="0">
                    <a:pos x="1409" y="263"/>
                  </a:cxn>
                  <a:cxn ang="0">
                    <a:pos x="1421" y="250"/>
                  </a:cxn>
                  <a:cxn ang="0">
                    <a:pos x="1429" y="236"/>
                  </a:cxn>
                  <a:cxn ang="0">
                    <a:pos x="1433" y="223"/>
                  </a:cxn>
                  <a:cxn ang="0">
                    <a:pos x="1425" y="197"/>
                  </a:cxn>
                  <a:cxn ang="0">
                    <a:pos x="1406" y="171"/>
                  </a:cxn>
                  <a:cxn ang="0">
                    <a:pos x="1383" y="148"/>
                  </a:cxn>
                  <a:cxn ang="0">
                    <a:pos x="1335" y="111"/>
                  </a:cxn>
                  <a:cxn ang="0">
                    <a:pos x="1254" y="61"/>
                  </a:cxn>
                  <a:cxn ang="0">
                    <a:pos x="1207" y="38"/>
                  </a:cxn>
                  <a:cxn ang="0">
                    <a:pos x="1163" y="18"/>
                  </a:cxn>
                  <a:cxn ang="0">
                    <a:pos x="1123" y="5"/>
                  </a:cxn>
                  <a:cxn ang="0">
                    <a:pos x="1090" y="0"/>
                  </a:cxn>
                  <a:cxn ang="0">
                    <a:pos x="1063" y="4"/>
                  </a:cxn>
                  <a:cxn ang="0">
                    <a:pos x="1041" y="11"/>
                  </a:cxn>
                  <a:cxn ang="0">
                    <a:pos x="1001" y="31"/>
                  </a:cxn>
                  <a:cxn ang="0">
                    <a:pos x="961" y="53"/>
                  </a:cxn>
                  <a:cxn ang="0">
                    <a:pos x="940" y="61"/>
                  </a:cxn>
                  <a:cxn ang="0">
                    <a:pos x="915" y="67"/>
                  </a:cxn>
                  <a:cxn ang="0">
                    <a:pos x="853" y="65"/>
                  </a:cxn>
                  <a:cxn ang="0">
                    <a:pos x="777" y="55"/>
                  </a:cxn>
                  <a:cxn ang="0">
                    <a:pos x="736" y="51"/>
                  </a:cxn>
                  <a:cxn ang="0">
                    <a:pos x="694" y="50"/>
                  </a:cxn>
                  <a:cxn ang="0">
                    <a:pos x="650" y="53"/>
                  </a:cxn>
                  <a:cxn ang="0">
                    <a:pos x="606" y="61"/>
                  </a:cxn>
                  <a:cxn ang="0">
                    <a:pos x="519" y="88"/>
                  </a:cxn>
                  <a:cxn ang="0">
                    <a:pos x="435" y="121"/>
                  </a:cxn>
                  <a:cxn ang="0">
                    <a:pos x="356" y="160"/>
                  </a:cxn>
                  <a:cxn ang="0">
                    <a:pos x="285" y="201"/>
                  </a:cxn>
                  <a:cxn ang="0">
                    <a:pos x="224" y="237"/>
                  </a:cxn>
                  <a:cxn ang="0">
                    <a:pos x="170" y="274"/>
                  </a:cxn>
                  <a:cxn ang="0">
                    <a:pos x="146" y="295"/>
                  </a:cxn>
                  <a:cxn ang="0">
                    <a:pos x="123" y="322"/>
                  </a:cxn>
                  <a:cxn ang="0">
                    <a:pos x="100" y="354"/>
                  </a:cxn>
                  <a:cxn ang="0">
                    <a:pos x="80" y="394"/>
                  </a:cxn>
                  <a:cxn ang="0">
                    <a:pos x="27" y="513"/>
                  </a:cxn>
                  <a:cxn ang="0">
                    <a:pos x="16" y="551"/>
                  </a:cxn>
                  <a:cxn ang="0">
                    <a:pos x="13" y="566"/>
                  </a:cxn>
                  <a:cxn ang="0">
                    <a:pos x="11" y="597"/>
                  </a:cxn>
                  <a:cxn ang="0">
                    <a:pos x="5" y="650"/>
                  </a:cxn>
                  <a:cxn ang="0">
                    <a:pos x="0" y="696"/>
                  </a:cxn>
                  <a:cxn ang="0">
                    <a:pos x="0" y="735"/>
                  </a:cxn>
                  <a:cxn ang="0">
                    <a:pos x="6" y="753"/>
                  </a:cxn>
                  <a:cxn ang="0">
                    <a:pos x="17" y="768"/>
                  </a:cxn>
                  <a:cxn ang="0">
                    <a:pos x="43" y="788"/>
                  </a:cxn>
                  <a:cxn ang="0">
                    <a:pos x="67" y="794"/>
                  </a:cxn>
                  <a:cxn ang="0">
                    <a:pos x="90" y="792"/>
                  </a:cxn>
                  <a:cxn ang="0">
                    <a:pos x="114" y="785"/>
                  </a:cxn>
                  <a:cxn ang="0">
                    <a:pos x="136" y="781"/>
                  </a:cxn>
                  <a:cxn ang="0">
                    <a:pos x="151" y="783"/>
                  </a:cxn>
                  <a:cxn ang="0">
                    <a:pos x="161" y="790"/>
                  </a:cxn>
                  <a:cxn ang="0">
                    <a:pos x="169" y="800"/>
                  </a:cxn>
                  <a:cxn ang="0">
                    <a:pos x="185" y="812"/>
                  </a:cxn>
                  <a:cxn ang="0">
                    <a:pos x="208" y="823"/>
                  </a:cxn>
                  <a:cxn ang="0">
                    <a:pos x="237" y="834"/>
                  </a:cxn>
                  <a:cxn ang="0">
                    <a:pos x="300" y="836"/>
                  </a:cxn>
                  <a:cxn ang="0">
                    <a:pos x="1284" y="414"/>
                  </a:cxn>
                </a:cxnLst>
                <a:rect l="0" t="0" r="r" b="b"/>
                <a:pathLst>
                  <a:path w="1433" h="836">
                    <a:moveTo>
                      <a:pt x="1284" y="414"/>
                    </a:moveTo>
                    <a:lnTo>
                      <a:pt x="1313" y="287"/>
                    </a:lnTo>
                    <a:lnTo>
                      <a:pt x="1355" y="282"/>
                    </a:lnTo>
                    <a:lnTo>
                      <a:pt x="1390" y="271"/>
                    </a:lnTo>
                    <a:lnTo>
                      <a:pt x="1404" y="265"/>
                    </a:lnTo>
                    <a:lnTo>
                      <a:pt x="1409" y="263"/>
                    </a:lnTo>
                    <a:lnTo>
                      <a:pt x="1421" y="250"/>
                    </a:lnTo>
                    <a:lnTo>
                      <a:pt x="1429" y="236"/>
                    </a:lnTo>
                    <a:lnTo>
                      <a:pt x="1433" y="223"/>
                    </a:lnTo>
                    <a:lnTo>
                      <a:pt x="1425" y="197"/>
                    </a:lnTo>
                    <a:lnTo>
                      <a:pt x="1406" y="171"/>
                    </a:lnTo>
                    <a:lnTo>
                      <a:pt x="1383" y="148"/>
                    </a:lnTo>
                    <a:lnTo>
                      <a:pt x="1335" y="111"/>
                    </a:lnTo>
                    <a:lnTo>
                      <a:pt x="1254" y="61"/>
                    </a:lnTo>
                    <a:lnTo>
                      <a:pt x="1207" y="38"/>
                    </a:lnTo>
                    <a:lnTo>
                      <a:pt x="1163" y="18"/>
                    </a:lnTo>
                    <a:lnTo>
                      <a:pt x="1123" y="5"/>
                    </a:lnTo>
                    <a:lnTo>
                      <a:pt x="1090" y="0"/>
                    </a:lnTo>
                    <a:lnTo>
                      <a:pt x="1063" y="4"/>
                    </a:lnTo>
                    <a:lnTo>
                      <a:pt x="1041" y="11"/>
                    </a:lnTo>
                    <a:lnTo>
                      <a:pt x="1001" y="31"/>
                    </a:lnTo>
                    <a:lnTo>
                      <a:pt x="961" y="53"/>
                    </a:lnTo>
                    <a:lnTo>
                      <a:pt x="940" y="61"/>
                    </a:lnTo>
                    <a:lnTo>
                      <a:pt x="915" y="67"/>
                    </a:lnTo>
                    <a:lnTo>
                      <a:pt x="853" y="65"/>
                    </a:lnTo>
                    <a:lnTo>
                      <a:pt x="777" y="55"/>
                    </a:lnTo>
                    <a:lnTo>
                      <a:pt x="736" y="51"/>
                    </a:lnTo>
                    <a:lnTo>
                      <a:pt x="694" y="50"/>
                    </a:lnTo>
                    <a:lnTo>
                      <a:pt x="650" y="53"/>
                    </a:lnTo>
                    <a:lnTo>
                      <a:pt x="606" y="61"/>
                    </a:lnTo>
                    <a:lnTo>
                      <a:pt x="519" y="88"/>
                    </a:lnTo>
                    <a:lnTo>
                      <a:pt x="435" y="121"/>
                    </a:lnTo>
                    <a:lnTo>
                      <a:pt x="356" y="160"/>
                    </a:lnTo>
                    <a:lnTo>
                      <a:pt x="285" y="201"/>
                    </a:lnTo>
                    <a:lnTo>
                      <a:pt x="224" y="237"/>
                    </a:lnTo>
                    <a:lnTo>
                      <a:pt x="170" y="274"/>
                    </a:lnTo>
                    <a:lnTo>
                      <a:pt x="146" y="295"/>
                    </a:lnTo>
                    <a:lnTo>
                      <a:pt x="123" y="322"/>
                    </a:lnTo>
                    <a:lnTo>
                      <a:pt x="100" y="354"/>
                    </a:lnTo>
                    <a:lnTo>
                      <a:pt x="80" y="394"/>
                    </a:lnTo>
                    <a:lnTo>
                      <a:pt x="27" y="513"/>
                    </a:lnTo>
                    <a:lnTo>
                      <a:pt x="16" y="551"/>
                    </a:lnTo>
                    <a:lnTo>
                      <a:pt x="13" y="566"/>
                    </a:lnTo>
                    <a:lnTo>
                      <a:pt x="11" y="597"/>
                    </a:lnTo>
                    <a:lnTo>
                      <a:pt x="5" y="650"/>
                    </a:lnTo>
                    <a:lnTo>
                      <a:pt x="0" y="696"/>
                    </a:lnTo>
                    <a:lnTo>
                      <a:pt x="0" y="735"/>
                    </a:lnTo>
                    <a:lnTo>
                      <a:pt x="6" y="753"/>
                    </a:lnTo>
                    <a:lnTo>
                      <a:pt x="17" y="768"/>
                    </a:lnTo>
                    <a:lnTo>
                      <a:pt x="43" y="788"/>
                    </a:lnTo>
                    <a:lnTo>
                      <a:pt x="67" y="794"/>
                    </a:lnTo>
                    <a:lnTo>
                      <a:pt x="90" y="792"/>
                    </a:lnTo>
                    <a:lnTo>
                      <a:pt x="114" y="785"/>
                    </a:lnTo>
                    <a:lnTo>
                      <a:pt x="136" y="781"/>
                    </a:lnTo>
                    <a:lnTo>
                      <a:pt x="151" y="783"/>
                    </a:lnTo>
                    <a:lnTo>
                      <a:pt x="161" y="790"/>
                    </a:lnTo>
                    <a:lnTo>
                      <a:pt x="169" y="800"/>
                    </a:lnTo>
                    <a:lnTo>
                      <a:pt x="185" y="812"/>
                    </a:lnTo>
                    <a:lnTo>
                      <a:pt x="208" y="823"/>
                    </a:lnTo>
                    <a:lnTo>
                      <a:pt x="237" y="834"/>
                    </a:lnTo>
                    <a:lnTo>
                      <a:pt x="300" y="836"/>
                    </a:lnTo>
                    <a:lnTo>
                      <a:pt x="1284" y="414"/>
                    </a:lnTo>
                    <a:close/>
                  </a:path>
                </a:pathLst>
              </a:custGeom>
              <a:solidFill>
                <a:srgbClr val="804D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26" name="Freeform 117">
                <a:extLst>
                  <a:ext uri="{FF2B5EF4-FFF2-40B4-BE49-F238E27FC236}">
                    <a16:creationId xmlns:a16="http://schemas.microsoft.com/office/drawing/2014/main" id="{C8943D8E-C9B1-48C0-9C1B-6AD6594EAE56}"/>
                  </a:ext>
                </a:extLst>
              </p:cNvPr>
              <p:cNvSpPr>
                <a:spLocks/>
              </p:cNvSpPr>
              <p:nvPr/>
            </p:nvSpPr>
            <p:spPr bwMode="auto">
              <a:xfrm>
                <a:off x="2280" y="2187"/>
                <a:ext cx="479" cy="425"/>
              </a:xfrm>
              <a:custGeom>
                <a:avLst/>
                <a:gdLst/>
                <a:ahLst/>
                <a:cxnLst>
                  <a:cxn ang="0">
                    <a:pos x="146" y="478"/>
                  </a:cxn>
                  <a:cxn ang="0">
                    <a:pos x="264" y="350"/>
                  </a:cxn>
                  <a:cxn ang="0">
                    <a:pos x="298" y="359"/>
                  </a:cxn>
                  <a:cxn ang="0">
                    <a:pos x="319" y="348"/>
                  </a:cxn>
                  <a:cxn ang="0">
                    <a:pos x="400" y="276"/>
                  </a:cxn>
                  <a:cxn ang="0">
                    <a:pos x="447" y="214"/>
                  </a:cxn>
                  <a:cxn ang="0">
                    <a:pos x="505" y="142"/>
                  </a:cxn>
                  <a:cxn ang="0">
                    <a:pos x="516" y="136"/>
                  </a:cxn>
                  <a:cxn ang="0">
                    <a:pos x="524" y="157"/>
                  </a:cxn>
                  <a:cxn ang="0">
                    <a:pos x="541" y="221"/>
                  </a:cxn>
                  <a:cxn ang="0">
                    <a:pos x="565" y="228"/>
                  </a:cxn>
                  <a:cxn ang="0">
                    <a:pos x="603" y="221"/>
                  </a:cxn>
                  <a:cxn ang="0">
                    <a:pos x="640" y="169"/>
                  </a:cxn>
                  <a:cxn ang="0">
                    <a:pos x="686" y="79"/>
                  </a:cxn>
                  <a:cxn ang="0">
                    <a:pos x="713" y="48"/>
                  </a:cxn>
                  <a:cxn ang="0">
                    <a:pos x="752" y="8"/>
                  </a:cxn>
                  <a:cxn ang="0">
                    <a:pos x="782" y="7"/>
                  </a:cxn>
                  <a:cxn ang="0">
                    <a:pos x="825" y="50"/>
                  </a:cxn>
                  <a:cxn ang="0">
                    <a:pos x="847" y="63"/>
                  </a:cxn>
                  <a:cxn ang="0">
                    <a:pos x="943" y="105"/>
                  </a:cxn>
                  <a:cxn ang="0">
                    <a:pos x="957" y="108"/>
                  </a:cxn>
                  <a:cxn ang="0">
                    <a:pos x="981" y="88"/>
                  </a:cxn>
                  <a:cxn ang="0">
                    <a:pos x="1005" y="62"/>
                  </a:cxn>
                  <a:cxn ang="0">
                    <a:pos x="1046" y="60"/>
                  </a:cxn>
                  <a:cxn ang="0">
                    <a:pos x="1117" y="79"/>
                  </a:cxn>
                  <a:cxn ang="0">
                    <a:pos x="1165" y="104"/>
                  </a:cxn>
                  <a:cxn ang="0">
                    <a:pos x="1199" y="144"/>
                  </a:cxn>
                  <a:cxn ang="0">
                    <a:pos x="1258" y="253"/>
                  </a:cxn>
                  <a:cxn ang="0">
                    <a:pos x="1293" y="298"/>
                  </a:cxn>
                  <a:cxn ang="0">
                    <a:pos x="1363" y="309"/>
                  </a:cxn>
                  <a:cxn ang="0">
                    <a:pos x="1386" y="324"/>
                  </a:cxn>
                  <a:cxn ang="0">
                    <a:pos x="1414" y="373"/>
                  </a:cxn>
                  <a:cxn ang="0">
                    <a:pos x="1435" y="445"/>
                  </a:cxn>
                  <a:cxn ang="0">
                    <a:pos x="1421" y="496"/>
                  </a:cxn>
                  <a:cxn ang="0">
                    <a:pos x="1350" y="578"/>
                  </a:cxn>
                  <a:cxn ang="0">
                    <a:pos x="1343" y="693"/>
                  </a:cxn>
                  <a:cxn ang="0">
                    <a:pos x="1316" y="829"/>
                  </a:cxn>
                  <a:cxn ang="0">
                    <a:pos x="1299" y="863"/>
                  </a:cxn>
                  <a:cxn ang="0">
                    <a:pos x="1199" y="980"/>
                  </a:cxn>
                  <a:cxn ang="0">
                    <a:pos x="1173" y="1178"/>
                  </a:cxn>
                  <a:cxn ang="0">
                    <a:pos x="1072" y="1249"/>
                  </a:cxn>
                  <a:cxn ang="0">
                    <a:pos x="997" y="1273"/>
                  </a:cxn>
                  <a:cxn ang="0">
                    <a:pos x="959" y="1268"/>
                  </a:cxn>
                  <a:cxn ang="0">
                    <a:pos x="889" y="1256"/>
                  </a:cxn>
                  <a:cxn ang="0">
                    <a:pos x="846" y="1241"/>
                  </a:cxn>
                  <a:cxn ang="0">
                    <a:pos x="817" y="1190"/>
                  </a:cxn>
                  <a:cxn ang="0">
                    <a:pos x="784" y="1092"/>
                  </a:cxn>
                  <a:cxn ang="0">
                    <a:pos x="703" y="1087"/>
                  </a:cxn>
                  <a:cxn ang="0">
                    <a:pos x="579" y="1060"/>
                  </a:cxn>
                  <a:cxn ang="0">
                    <a:pos x="455" y="1000"/>
                  </a:cxn>
                  <a:cxn ang="0">
                    <a:pos x="324" y="904"/>
                  </a:cxn>
                  <a:cxn ang="0">
                    <a:pos x="247" y="924"/>
                  </a:cxn>
                  <a:cxn ang="0">
                    <a:pos x="177" y="928"/>
                  </a:cxn>
                  <a:cxn ang="0">
                    <a:pos x="113" y="912"/>
                  </a:cxn>
                  <a:cxn ang="0">
                    <a:pos x="22" y="852"/>
                  </a:cxn>
                  <a:cxn ang="0">
                    <a:pos x="1" y="820"/>
                  </a:cxn>
                  <a:cxn ang="0">
                    <a:pos x="4" y="785"/>
                  </a:cxn>
                  <a:cxn ang="0">
                    <a:pos x="12" y="735"/>
                  </a:cxn>
                  <a:cxn ang="0">
                    <a:pos x="46" y="693"/>
                  </a:cxn>
                  <a:cxn ang="0">
                    <a:pos x="118" y="502"/>
                  </a:cxn>
                </a:cxnLst>
                <a:rect l="0" t="0" r="r" b="b"/>
                <a:pathLst>
                  <a:path w="1436" h="1273">
                    <a:moveTo>
                      <a:pt x="118" y="502"/>
                    </a:moveTo>
                    <a:lnTo>
                      <a:pt x="146" y="478"/>
                    </a:lnTo>
                    <a:lnTo>
                      <a:pt x="195" y="431"/>
                    </a:lnTo>
                    <a:lnTo>
                      <a:pt x="264" y="350"/>
                    </a:lnTo>
                    <a:lnTo>
                      <a:pt x="281" y="358"/>
                    </a:lnTo>
                    <a:lnTo>
                      <a:pt x="298" y="359"/>
                    </a:lnTo>
                    <a:lnTo>
                      <a:pt x="305" y="358"/>
                    </a:lnTo>
                    <a:lnTo>
                      <a:pt x="319" y="348"/>
                    </a:lnTo>
                    <a:lnTo>
                      <a:pt x="372" y="302"/>
                    </a:lnTo>
                    <a:lnTo>
                      <a:pt x="400" y="276"/>
                    </a:lnTo>
                    <a:lnTo>
                      <a:pt x="418" y="253"/>
                    </a:lnTo>
                    <a:lnTo>
                      <a:pt x="447" y="214"/>
                    </a:lnTo>
                    <a:lnTo>
                      <a:pt x="479" y="182"/>
                    </a:lnTo>
                    <a:lnTo>
                      <a:pt x="505" y="142"/>
                    </a:lnTo>
                    <a:lnTo>
                      <a:pt x="511" y="137"/>
                    </a:lnTo>
                    <a:lnTo>
                      <a:pt x="516" y="136"/>
                    </a:lnTo>
                    <a:lnTo>
                      <a:pt x="520" y="137"/>
                    </a:lnTo>
                    <a:lnTo>
                      <a:pt x="524" y="157"/>
                    </a:lnTo>
                    <a:lnTo>
                      <a:pt x="535" y="209"/>
                    </a:lnTo>
                    <a:lnTo>
                      <a:pt x="541" y="221"/>
                    </a:lnTo>
                    <a:lnTo>
                      <a:pt x="550" y="226"/>
                    </a:lnTo>
                    <a:lnTo>
                      <a:pt x="565" y="228"/>
                    </a:lnTo>
                    <a:lnTo>
                      <a:pt x="583" y="228"/>
                    </a:lnTo>
                    <a:lnTo>
                      <a:pt x="603" y="221"/>
                    </a:lnTo>
                    <a:lnTo>
                      <a:pt x="622" y="202"/>
                    </a:lnTo>
                    <a:lnTo>
                      <a:pt x="640" y="169"/>
                    </a:lnTo>
                    <a:lnTo>
                      <a:pt x="661" y="123"/>
                    </a:lnTo>
                    <a:lnTo>
                      <a:pt x="686" y="79"/>
                    </a:lnTo>
                    <a:lnTo>
                      <a:pt x="698" y="61"/>
                    </a:lnTo>
                    <a:lnTo>
                      <a:pt x="713" y="48"/>
                    </a:lnTo>
                    <a:lnTo>
                      <a:pt x="737" y="26"/>
                    </a:lnTo>
                    <a:lnTo>
                      <a:pt x="752" y="8"/>
                    </a:lnTo>
                    <a:lnTo>
                      <a:pt x="765" y="0"/>
                    </a:lnTo>
                    <a:lnTo>
                      <a:pt x="782" y="7"/>
                    </a:lnTo>
                    <a:lnTo>
                      <a:pt x="812" y="37"/>
                    </a:lnTo>
                    <a:lnTo>
                      <a:pt x="825" y="50"/>
                    </a:lnTo>
                    <a:lnTo>
                      <a:pt x="831" y="55"/>
                    </a:lnTo>
                    <a:lnTo>
                      <a:pt x="847" y="63"/>
                    </a:lnTo>
                    <a:lnTo>
                      <a:pt x="912" y="95"/>
                    </a:lnTo>
                    <a:lnTo>
                      <a:pt x="943" y="105"/>
                    </a:lnTo>
                    <a:lnTo>
                      <a:pt x="953" y="108"/>
                    </a:lnTo>
                    <a:lnTo>
                      <a:pt x="957" y="108"/>
                    </a:lnTo>
                    <a:lnTo>
                      <a:pt x="967" y="104"/>
                    </a:lnTo>
                    <a:lnTo>
                      <a:pt x="981" y="88"/>
                    </a:lnTo>
                    <a:lnTo>
                      <a:pt x="993" y="69"/>
                    </a:lnTo>
                    <a:lnTo>
                      <a:pt x="1005" y="62"/>
                    </a:lnTo>
                    <a:lnTo>
                      <a:pt x="1022" y="59"/>
                    </a:lnTo>
                    <a:lnTo>
                      <a:pt x="1046" y="60"/>
                    </a:lnTo>
                    <a:lnTo>
                      <a:pt x="1081" y="68"/>
                    </a:lnTo>
                    <a:lnTo>
                      <a:pt x="1117" y="79"/>
                    </a:lnTo>
                    <a:lnTo>
                      <a:pt x="1144" y="91"/>
                    </a:lnTo>
                    <a:lnTo>
                      <a:pt x="1165" y="104"/>
                    </a:lnTo>
                    <a:lnTo>
                      <a:pt x="1180" y="117"/>
                    </a:lnTo>
                    <a:lnTo>
                      <a:pt x="1199" y="144"/>
                    </a:lnTo>
                    <a:lnTo>
                      <a:pt x="1216" y="175"/>
                    </a:lnTo>
                    <a:lnTo>
                      <a:pt x="1258" y="253"/>
                    </a:lnTo>
                    <a:lnTo>
                      <a:pt x="1279" y="299"/>
                    </a:lnTo>
                    <a:lnTo>
                      <a:pt x="1293" y="298"/>
                    </a:lnTo>
                    <a:lnTo>
                      <a:pt x="1325" y="299"/>
                    </a:lnTo>
                    <a:lnTo>
                      <a:pt x="1363" y="309"/>
                    </a:lnTo>
                    <a:lnTo>
                      <a:pt x="1380" y="319"/>
                    </a:lnTo>
                    <a:lnTo>
                      <a:pt x="1386" y="324"/>
                    </a:lnTo>
                    <a:lnTo>
                      <a:pt x="1394" y="334"/>
                    </a:lnTo>
                    <a:lnTo>
                      <a:pt x="1414" y="373"/>
                    </a:lnTo>
                    <a:lnTo>
                      <a:pt x="1428" y="412"/>
                    </a:lnTo>
                    <a:lnTo>
                      <a:pt x="1435" y="445"/>
                    </a:lnTo>
                    <a:lnTo>
                      <a:pt x="1436" y="470"/>
                    </a:lnTo>
                    <a:lnTo>
                      <a:pt x="1421" y="496"/>
                    </a:lnTo>
                    <a:lnTo>
                      <a:pt x="1393" y="533"/>
                    </a:lnTo>
                    <a:lnTo>
                      <a:pt x="1350" y="578"/>
                    </a:lnTo>
                    <a:lnTo>
                      <a:pt x="1349" y="613"/>
                    </a:lnTo>
                    <a:lnTo>
                      <a:pt x="1343" y="693"/>
                    </a:lnTo>
                    <a:lnTo>
                      <a:pt x="1329" y="788"/>
                    </a:lnTo>
                    <a:lnTo>
                      <a:pt x="1316" y="829"/>
                    </a:lnTo>
                    <a:lnTo>
                      <a:pt x="1310" y="845"/>
                    </a:lnTo>
                    <a:lnTo>
                      <a:pt x="1299" y="863"/>
                    </a:lnTo>
                    <a:lnTo>
                      <a:pt x="1252" y="922"/>
                    </a:lnTo>
                    <a:lnTo>
                      <a:pt x="1199" y="980"/>
                    </a:lnTo>
                    <a:lnTo>
                      <a:pt x="1139" y="1041"/>
                    </a:lnTo>
                    <a:lnTo>
                      <a:pt x="1173" y="1178"/>
                    </a:lnTo>
                    <a:lnTo>
                      <a:pt x="1102" y="1229"/>
                    </a:lnTo>
                    <a:lnTo>
                      <a:pt x="1072" y="1249"/>
                    </a:lnTo>
                    <a:lnTo>
                      <a:pt x="1036" y="1265"/>
                    </a:lnTo>
                    <a:lnTo>
                      <a:pt x="997" y="1273"/>
                    </a:lnTo>
                    <a:lnTo>
                      <a:pt x="977" y="1272"/>
                    </a:lnTo>
                    <a:lnTo>
                      <a:pt x="959" y="1268"/>
                    </a:lnTo>
                    <a:lnTo>
                      <a:pt x="923" y="1259"/>
                    </a:lnTo>
                    <a:lnTo>
                      <a:pt x="889" y="1256"/>
                    </a:lnTo>
                    <a:lnTo>
                      <a:pt x="860" y="1249"/>
                    </a:lnTo>
                    <a:lnTo>
                      <a:pt x="846" y="1241"/>
                    </a:lnTo>
                    <a:lnTo>
                      <a:pt x="836" y="1229"/>
                    </a:lnTo>
                    <a:lnTo>
                      <a:pt x="817" y="1190"/>
                    </a:lnTo>
                    <a:lnTo>
                      <a:pt x="800" y="1146"/>
                    </a:lnTo>
                    <a:lnTo>
                      <a:pt x="784" y="1092"/>
                    </a:lnTo>
                    <a:lnTo>
                      <a:pt x="761" y="1092"/>
                    </a:lnTo>
                    <a:lnTo>
                      <a:pt x="703" y="1087"/>
                    </a:lnTo>
                    <a:lnTo>
                      <a:pt x="623" y="1072"/>
                    </a:lnTo>
                    <a:lnTo>
                      <a:pt x="579" y="1060"/>
                    </a:lnTo>
                    <a:lnTo>
                      <a:pt x="536" y="1044"/>
                    </a:lnTo>
                    <a:lnTo>
                      <a:pt x="455" y="1000"/>
                    </a:lnTo>
                    <a:lnTo>
                      <a:pt x="387" y="954"/>
                    </a:lnTo>
                    <a:lnTo>
                      <a:pt x="324" y="904"/>
                    </a:lnTo>
                    <a:lnTo>
                      <a:pt x="301" y="911"/>
                    </a:lnTo>
                    <a:lnTo>
                      <a:pt x="247" y="924"/>
                    </a:lnTo>
                    <a:lnTo>
                      <a:pt x="212" y="928"/>
                    </a:lnTo>
                    <a:lnTo>
                      <a:pt x="177" y="928"/>
                    </a:lnTo>
                    <a:lnTo>
                      <a:pt x="144" y="924"/>
                    </a:lnTo>
                    <a:lnTo>
                      <a:pt x="113" y="912"/>
                    </a:lnTo>
                    <a:lnTo>
                      <a:pt x="61" y="881"/>
                    </a:lnTo>
                    <a:lnTo>
                      <a:pt x="22" y="852"/>
                    </a:lnTo>
                    <a:lnTo>
                      <a:pt x="9" y="837"/>
                    </a:lnTo>
                    <a:lnTo>
                      <a:pt x="1" y="820"/>
                    </a:lnTo>
                    <a:lnTo>
                      <a:pt x="0" y="804"/>
                    </a:lnTo>
                    <a:lnTo>
                      <a:pt x="4" y="785"/>
                    </a:lnTo>
                    <a:lnTo>
                      <a:pt x="12" y="753"/>
                    </a:lnTo>
                    <a:lnTo>
                      <a:pt x="12" y="735"/>
                    </a:lnTo>
                    <a:lnTo>
                      <a:pt x="19" y="718"/>
                    </a:lnTo>
                    <a:lnTo>
                      <a:pt x="46" y="693"/>
                    </a:lnTo>
                    <a:lnTo>
                      <a:pt x="138" y="624"/>
                    </a:lnTo>
                    <a:lnTo>
                      <a:pt x="118" y="502"/>
                    </a:lnTo>
                    <a:close/>
                  </a:path>
                </a:pathLst>
              </a:custGeom>
              <a:solidFill>
                <a:srgbClr val="FFCC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27" name="Freeform 118">
                <a:extLst>
                  <a:ext uri="{FF2B5EF4-FFF2-40B4-BE49-F238E27FC236}">
                    <a16:creationId xmlns:a16="http://schemas.microsoft.com/office/drawing/2014/main" id="{392B8909-2C30-43AE-9585-7C9E71E483AC}"/>
                  </a:ext>
                </a:extLst>
              </p:cNvPr>
              <p:cNvSpPr>
                <a:spLocks/>
              </p:cNvSpPr>
              <p:nvPr/>
            </p:nvSpPr>
            <p:spPr bwMode="auto">
              <a:xfrm>
                <a:off x="2406" y="2335"/>
                <a:ext cx="128" cy="81"/>
              </a:xfrm>
              <a:custGeom>
                <a:avLst/>
                <a:gdLst/>
                <a:ahLst/>
                <a:cxnLst>
                  <a:cxn ang="0">
                    <a:pos x="0" y="151"/>
                  </a:cxn>
                  <a:cxn ang="0">
                    <a:pos x="0" y="115"/>
                  </a:cxn>
                  <a:cxn ang="0">
                    <a:pos x="4" y="101"/>
                  </a:cxn>
                  <a:cxn ang="0">
                    <a:pos x="9" y="89"/>
                  </a:cxn>
                  <a:cxn ang="0">
                    <a:pos x="29" y="68"/>
                  </a:cxn>
                  <a:cxn ang="0">
                    <a:pos x="60" y="50"/>
                  </a:cxn>
                  <a:cxn ang="0">
                    <a:pos x="97" y="32"/>
                  </a:cxn>
                  <a:cxn ang="0">
                    <a:pos x="140" y="16"/>
                  </a:cxn>
                  <a:cxn ang="0">
                    <a:pos x="182" y="5"/>
                  </a:cxn>
                  <a:cxn ang="0">
                    <a:pos x="226" y="1"/>
                  </a:cxn>
                  <a:cxn ang="0">
                    <a:pos x="304" y="0"/>
                  </a:cxn>
                  <a:cxn ang="0">
                    <a:pos x="333" y="1"/>
                  </a:cxn>
                  <a:cxn ang="0">
                    <a:pos x="341" y="2"/>
                  </a:cxn>
                  <a:cxn ang="0">
                    <a:pos x="349" y="6"/>
                  </a:cxn>
                  <a:cxn ang="0">
                    <a:pos x="369" y="27"/>
                  </a:cxn>
                  <a:cxn ang="0">
                    <a:pos x="374" y="40"/>
                  </a:cxn>
                  <a:cxn ang="0">
                    <a:pos x="378" y="54"/>
                  </a:cxn>
                  <a:cxn ang="0">
                    <a:pos x="382" y="99"/>
                  </a:cxn>
                  <a:cxn ang="0">
                    <a:pos x="380" y="126"/>
                  </a:cxn>
                  <a:cxn ang="0">
                    <a:pos x="378" y="136"/>
                  </a:cxn>
                  <a:cxn ang="0">
                    <a:pos x="371" y="152"/>
                  </a:cxn>
                  <a:cxn ang="0">
                    <a:pos x="350" y="182"/>
                  </a:cxn>
                  <a:cxn ang="0">
                    <a:pos x="314" y="201"/>
                  </a:cxn>
                  <a:cxn ang="0">
                    <a:pos x="275" y="214"/>
                  </a:cxn>
                  <a:cxn ang="0">
                    <a:pos x="229" y="224"/>
                  </a:cxn>
                  <a:cxn ang="0">
                    <a:pos x="153" y="238"/>
                  </a:cxn>
                  <a:cxn ang="0">
                    <a:pos x="108" y="242"/>
                  </a:cxn>
                  <a:cxn ang="0">
                    <a:pos x="85" y="239"/>
                  </a:cxn>
                  <a:cxn ang="0">
                    <a:pos x="62" y="230"/>
                  </a:cxn>
                  <a:cxn ang="0">
                    <a:pos x="40" y="217"/>
                  </a:cxn>
                  <a:cxn ang="0">
                    <a:pos x="21" y="200"/>
                  </a:cxn>
                  <a:cxn ang="0">
                    <a:pos x="6" y="179"/>
                  </a:cxn>
                  <a:cxn ang="0">
                    <a:pos x="0" y="151"/>
                  </a:cxn>
                </a:cxnLst>
                <a:rect l="0" t="0" r="r" b="b"/>
                <a:pathLst>
                  <a:path w="382" h="242">
                    <a:moveTo>
                      <a:pt x="0" y="151"/>
                    </a:moveTo>
                    <a:lnTo>
                      <a:pt x="0" y="115"/>
                    </a:lnTo>
                    <a:lnTo>
                      <a:pt x="4" y="101"/>
                    </a:lnTo>
                    <a:lnTo>
                      <a:pt x="9" y="89"/>
                    </a:lnTo>
                    <a:lnTo>
                      <a:pt x="29" y="68"/>
                    </a:lnTo>
                    <a:lnTo>
                      <a:pt x="60" y="50"/>
                    </a:lnTo>
                    <a:lnTo>
                      <a:pt x="97" y="32"/>
                    </a:lnTo>
                    <a:lnTo>
                      <a:pt x="140" y="16"/>
                    </a:lnTo>
                    <a:lnTo>
                      <a:pt x="182" y="5"/>
                    </a:lnTo>
                    <a:lnTo>
                      <a:pt x="226" y="1"/>
                    </a:lnTo>
                    <a:lnTo>
                      <a:pt x="304" y="0"/>
                    </a:lnTo>
                    <a:lnTo>
                      <a:pt x="333" y="1"/>
                    </a:lnTo>
                    <a:lnTo>
                      <a:pt x="341" y="2"/>
                    </a:lnTo>
                    <a:lnTo>
                      <a:pt x="349" y="6"/>
                    </a:lnTo>
                    <a:lnTo>
                      <a:pt x="369" y="27"/>
                    </a:lnTo>
                    <a:lnTo>
                      <a:pt x="374" y="40"/>
                    </a:lnTo>
                    <a:lnTo>
                      <a:pt x="378" y="54"/>
                    </a:lnTo>
                    <a:lnTo>
                      <a:pt x="382" y="99"/>
                    </a:lnTo>
                    <a:lnTo>
                      <a:pt x="380" y="126"/>
                    </a:lnTo>
                    <a:lnTo>
                      <a:pt x="378" y="136"/>
                    </a:lnTo>
                    <a:lnTo>
                      <a:pt x="371" y="152"/>
                    </a:lnTo>
                    <a:lnTo>
                      <a:pt x="350" y="182"/>
                    </a:lnTo>
                    <a:lnTo>
                      <a:pt x="314" y="201"/>
                    </a:lnTo>
                    <a:lnTo>
                      <a:pt x="275" y="214"/>
                    </a:lnTo>
                    <a:lnTo>
                      <a:pt x="229" y="224"/>
                    </a:lnTo>
                    <a:lnTo>
                      <a:pt x="153" y="238"/>
                    </a:lnTo>
                    <a:lnTo>
                      <a:pt x="108" y="242"/>
                    </a:lnTo>
                    <a:lnTo>
                      <a:pt x="85" y="239"/>
                    </a:lnTo>
                    <a:lnTo>
                      <a:pt x="62" y="230"/>
                    </a:lnTo>
                    <a:lnTo>
                      <a:pt x="40" y="217"/>
                    </a:lnTo>
                    <a:lnTo>
                      <a:pt x="21" y="200"/>
                    </a:lnTo>
                    <a:lnTo>
                      <a:pt x="6" y="179"/>
                    </a:lnTo>
                    <a:lnTo>
                      <a:pt x="0" y="15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28" name="Freeform 119">
                <a:extLst>
                  <a:ext uri="{FF2B5EF4-FFF2-40B4-BE49-F238E27FC236}">
                    <a16:creationId xmlns:a16="http://schemas.microsoft.com/office/drawing/2014/main" id="{507C462B-A35F-45F4-89C3-927CEE357035}"/>
                  </a:ext>
                </a:extLst>
              </p:cNvPr>
              <p:cNvSpPr>
                <a:spLocks/>
              </p:cNvSpPr>
              <p:nvPr/>
            </p:nvSpPr>
            <p:spPr bwMode="auto">
              <a:xfrm>
                <a:off x="2575" y="2292"/>
                <a:ext cx="110" cy="78"/>
              </a:xfrm>
              <a:custGeom>
                <a:avLst/>
                <a:gdLst/>
                <a:ahLst/>
                <a:cxnLst>
                  <a:cxn ang="0">
                    <a:pos x="312" y="17"/>
                  </a:cxn>
                  <a:cxn ang="0">
                    <a:pos x="296" y="8"/>
                  </a:cxn>
                  <a:cxn ang="0">
                    <a:pos x="274" y="2"/>
                  </a:cxn>
                  <a:cxn ang="0">
                    <a:pos x="224" y="0"/>
                  </a:cxn>
                  <a:cxn ang="0">
                    <a:pos x="168" y="6"/>
                  </a:cxn>
                  <a:cxn ang="0">
                    <a:pos x="117" y="19"/>
                  </a:cxn>
                  <a:cxn ang="0">
                    <a:pos x="75" y="36"/>
                  </a:cxn>
                  <a:cxn ang="0">
                    <a:pos x="42" y="55"/>
                  </a:cxn>
                  <a:cxn ang="0">
                    <a:pos x="17" y="75"/>
                  </a:cxn>
                  <a:cxn ang="0">
                    <a:pos x="3" y="94"/>
                  </a:cxn>
                  <a:cxn ang="0">
                    <a:pos x="0" y="116"/>
                  </a:cxn>
                  <a:cxn ang="0">
                    <a:pos x="4" y="144"/>
                  </a:cxn>
                  <a:cxn ang="0">
                    <a:pos x="17" y="172"/>
                  </a:cxn>
                  <a:cxn ang="0">
                    <a:pos x="33" y="193"/>
                  </a:cxn>
                  <a:cxn ang="0">
                    <a:pos x="50" y="205"/>
                  </a:cxn>
                  <a:cxn ang="0">
                    <a:pos x="65" y="215"/>
                  </a:cxn>
                  <a:cxn ang="0">
                    <a:pos x="84" y="221"/>
                  </a:cxn>
                  <a:cxn ang="0">
                    <a:pos x="112" y="226"/>
                  </a:cxn>
                  <a:cxn ang="0">
                    <a:pos x="165" y="234"/>
                  </a:cxn>
                  <a:cxn ang="0">
                    <a:pos x="189" y="232"/>
                  </a:cxn>
                  <a:cxn ang="0">
                    <a:pos x="216" y="223"/>
                  </a:cxn>
                  <a:cxn ang="0">
                    <a:pos x="260" y="199"/>
                  </a:cxn>
                  <a:cxn ang="0">
                    <a:pos x="290" y="178"/>
                  </a:cxn>
                  <a:cxn ang="0">
                    <a:pos x="316" y="153"/>
                  </a:cxn>
                  <a:cxn ang="0">
                    <a:pos x="324" y="139"/>
                  </a:cxn>
                  <a:cxn ang="0">
                    <a:pos x="327" y="124"/>
                  </a:cxn>
                  <a:cxn ang="0">
                    <a:pos x="331" y="83"/>
                  </a:cxn>
                  <a:cxn ang="0">
                    <a:pos x="328" y="54"/>
                  </a:cxn>
                  <a:cxn ang="0">
                    <a:pos x="324" y="42"/>
                  </a:cxn>
                  <a:cxn ang="0">
                    <a:pos x="312" y="17"/>
                  </a:cxn>
                </a:cxnLst>
                <a:rect l="0" t="0" r="r" b="b"/>
                <a:pathLst>
                  <a:path w="331" h="234">
                    <a:moveTo>
                      <a:pt x="312" y="17"/>
                    </a:moveTo>
                    <a:lnTo>
                      <a:pt x="296" y="8"/>
                    </a:lnTo>
                    <a:lnTo>
                      <a:pt x="274" y="2"/>
                    </a:lnTo>
                    <a:lnTo>
                      <a:pt x="224" y="0"/>
                    </a:lnTo>
                    <a:lnTo>
                      <a:pt x="168" y="6"/>
                    </a:lnTo>
                    <a:lnTo>
                      <a:pt x="117" y="19"/>
                    </a:lnTo>
                    <a:lnTo>
                      <a:pt x="75" y="36"/>
                    </a:lnTo>
                    <a:lnTo>
                      <a:pt x="42" y="55"/>
                    </a:lnTo>
                    <a:lnTo>
                      <a:pt x="17" y="75"/>
                    </a:lnTo>
                    <a:lnTo>
                      <a:pt x="3" y="94"/>
                    </a:lnTo>
                    <a:lnTo>
                      <a:pt x="0" y="116"/>
                    </a:lnTo>
                    <a:lnTo>
                      <a:pt x="4" y="144"/>
                    </a:lnTo>
                    <a:lnTo>
                      <a:pt x="17" y="172"/>
                    </a:lnTo>
                    <a:lnTo>
                      <a:pt x="33" y="193"/>
                    </a:lnTo>
                    <a:lnTo>
                      <a:pt x="50" y="205"/>
                    </a:lnTo>
                    <a:lnTo>
                      <a:pt x="65" y="215"/>
                    </a:lnTo>
                    <a:lnTo>
                      <a:pt x="84" y="221"/>
                    </a:lnTo>
                    <a:lnTo>
                      <a:pt x="112" y="226"/>
                    </a:lnTo>
                    <a:lnTo>
                      <a:pt x="165" y="234"/>
                    </a:lnTo>
                    <a:lnTo>
                      <a:pt x="189" y="232"/>
                    </a:lnTo>
                    <a:lnTo>
                      <a:pt x="216" y="223"/>
                    </a:lnTo>
                    <a:lnTo>
                      <a:pt x="260" y="199"/>
                    </a:lnTo>
                    <a:lnTo>
                      <a:pt x="290" y="178"/>
                    </a:lnTo>
                    <a:lnTo>
                      <a:pt x="316" y="153"/>
                    </a:lnTo>
                    <a:lnTo>
                      <a:pt x="324" y="139"/>
                    </a:lnTo>
                    <a:lnTo>
                      <a:pt x="327" y="124"/>
                    </a:lnTo>
                    <a:lnTo>
                      <a:pt x="331" y="83"/>
                    </a:lnTo>
                    <a:lnTo>
                      <a:pt x="328" y="54"/>
                    </a:lnTo>
                    <a:lnTo>
                      <a:pt x="324" y="42"/>
                    </a:lnTo>
                    <a:lnTo>
                      <a:pt x="312"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29" name="Freeform 120">
                <a:extLst>
                  <a:ext uri="{FF2B5EF4-FFF2-40B4-BE49-F238E27FC236}">
                    <a16:creationId xmlns:a16="http://schemas.microsoft.com/office/drawing/2014/main" id="{FBCAE500-17BD-4A2A-BFC3-4B1FA0E7ED1D}"/>
                  </a:ext>
                </a:extLst>
              </p:cNvPr>
              <p:cNvSpPr>
                <a:spLocks/>
              </p:cNvSpPr>
              <p:nvPr/>
            </p:nvSpPr>
            <p:spPr bwMode="auto">
              <a:xfrm>
                <a:off x="2718" y="2882"/>
                <a:ext cx="314" cy="228"/>
              </a:xfrm>
              <a:custGeom>
                <a:avLst/>
                <a:gdLst/>
                <a:ahLst/>
                <a:cxnLst>
                  <a:cxn ang="0">
                    <a:pos x="0" y="212"/>
                  </a:cxn>
                  <a:cxn ang="0">
                    <a:pos x="141" y="140"/>
                  </a:cxn>
                  <a:cxn ang="0">
                    <a:pos x="337" y="42"/>
                  </a:cxn>
                  <a:cxn ang="0">
                    <a:pos x="394" y="20"/>
                  </a:cxn>
                  <a:cxn ang="0">
                    <a:pos x="450" y="5"/>
                  </a:cxn>
                  <a:cxn ang="0">
                    <a:pos x="495" y="0"/>
                  </a:cxn>
                  <a:cxn ang="0">
                    <a:pos x="510" y="3"/>
                  </a:cxn>
                  <a:cxn ang="0">
                    <a:pos x="513" y="4"/>
                  </a:cxn>
                  <a:cxn ang="0">
                    <a:pos x="517" y="9"/>
                  </a:cxn>
                  <a:cxn ang="0">
                    <a:pos x="521" y="20"/>
                  </a:cxn>
                  <a:cxn ang="0">
                    <a:pos x="520" y="25"/>
                  </a:cxn>
                  <a:cxn ang="0">
                    <a:pos x="499" y="48"/>
                  </a:cxn>
                  <a:cxn ang="0">
                    <a:pos x="408" y="159"/>
                  </a:cxn>
                  <a:cxn ang="0">
                    <a:pos x="382" y="188"/>
                  </a:cxn>
                  <a:cxn ang="0">
                    <a:pos x="381" y="194"/>
                  </a:cxn>
                  <a:cxn ang="0">
                    <a:pos x="383" y="200"/>
                  </a:cxn>
                  <a:cxn ang="0">
                    <a:pos x="386" y="204"/>
                  </a:cxn>
                  <a:cxn ang="0">
                    <a:pos x="406" y="210"/>
                  </a:cxn>
                  <a:cxn ang="0">
                    <a:pos x="461" y="224"/>
                  </a:cxn>
                  <a:cxn ang="0">
                    <a:pos x="545" y="233"/>
                  </a:cxn>
                  <a:cxn ang="0">
                    <a:pos x="689" y="237"/>
                  </a:cxn>
                  <a:cxn ang="0">
                    <a:pos x="759" y="241"/>
                  </a:cxn>
                  <a:cxn ang="0">
                    <a:pos x="784" y="244"/>
                  </a:cxn>
                  <a:cxn ang="0">
                    <a:pos x="820" y="251"/>
                  </a:cxn>
                  <a:cxn ang="0">
                    <a:pos x="897" y="270"/>
                  </a:cxn>
                  <a:cxn ang="0">
                    <a:pos x="917" y="277"/>
                  </a:cxn>
                  <a:cxn ang="0">
                    <a:pos x="923" y="280"/>
                  </a:cxn>
                  <a:cxn ang="0">
                    <a:pos x="926" y="286"/>
                  </a:cxn>
                  <a:cxn ang="0">
                    <a:pos x="936" y="313"/>
                  </a:cxn>
                  <a:cxn ang="0">
                    <a:pos x="943" y="342"/>
                  </a:cxn>
                  <a:cxn ang="0">
                    <a:pos x="933" y="382"/>
                  </a:cxn>
                  <a:cxn ang="0">
                    <a:pos x="905" y="446"/>
                  </a:cxn>
                  <a:cxn ang="0">
                    <a:pos x="895" y="462"/>
                  </a:cxn>
                  <a:cxn ang="0">
                    <a:pos x="881" y="475"/>
                  </a:cxn>
                  <a:cxn ang="0">
                    <a:pos x="852" y="494"/>
                  </a:cxn>
                  <a:cxn ang="0">
                    <a:pos x="814" y="505"/>
                  </a:cxn>
                  <a:cxn ang="0">
                    <a:pos x="809" y="514"/>
                  </a:cxn>
                  <a:cxn ang="0">
                    <a:pos x="774" y="551"/>
                  </a:cxn>
                  <a:cxn ang="0">
                    <a:pos x="744" y="574"/>
                  </a:cxn>
                  <a:cxn ang="0">
                    <a:pos x="712" y="591"/>
                  </a:cxn>
                  <a:cxn ang="0">
                    <a:pos x="640" y="619"/>
                  </a:cxn>
                  <a:cxn ang="0">
                    <a:pos x="531" y="654"/>
                  </a:cxn>
                  <a:cxn ang="0">
                    <a:pos x="472" y="671"/>
                  </a:cxn>
                  <a:cxn ang="0">
                    <a:pos x="419" y="680"/>
                  </a:cxn>
                  <a:cxn ang="0">
                    <a:pos x="319" y="683"/>
                  </a:cxn>
                  <a:cxn ang="0">
                    <a:pos x="236" y="680"/>
                  </a:cxn>
                  <a:cxn ang="0">
                    <a:pos x="97" y="670"/>
                  </a:cxn>
                  <a:cxn ang="0">
                    <a:pos x="0" y="212"/>
                  </a:cxn>
                </a:cxnLst>
                <a:rect l="0" t="0" r="r" b="b"/>
                <a:pathLst>
                  <a:path w="943" h="683">
                    <a:moveTo>
                      <a:pt x="0" y="212"/>
                    </a:moveTo>
                    <a:lnTo>
                      <a:pt x="141" y="140"/>
                    </a:lnTo>
                    <a:lnTo>
                      <a:pt x="337" y="42"/>
                    </a:lnTo>
                    <a:lnTo>
                      <a:pt x="394" y="20"/>
                    </a:lnTo>
                    <a:lnTo>
                      <a:pt x="450" y="5"/>
                    </a:lnTo>
                    <a:lnTo>
                      <a:pt x="495" y="0"/>
                    </a:lnTo>
                    <a:lnTo>
                      <a:pt x="510" y="3"/>
                    </a:lnTo>
                    <a:lnTo>
                      <a:pt x="513" y="4"/>
                    </a:lnTo>
                    <a:lnTo>
                      <a:pt x="517" y="9"/>
                    </a:lnTo>
                    <a:lnTo>
                      <a:pt x="521" y="20"/>
                    </a:lnTo>
                    <a:lnTo>
                      <a:pt x="520" y="25"/>
                    </a:lnTo>
                    <a:lnTo>
                      <a:pt x="499" y="48"/>
                    </a:lnTo>
                    <a:lnTo>
                      <a:pt x="408" y="159"/>
                    </a:lnTo>
                    <a:lnTo>
                      <a:pt x="382" y="188"/>
                    </a:lnTo>
                    <a:lnTo>
                      <a:pt x="381" y="194"/>
                    </a:lnTo>
                    <a:lnTo>
                      <a:pt x="383" y="200"/>
                    </a:lnTo>
                    <a:lnTo>
                      <a:pt x="386" y="204"/>
                    </a:lnTo>
                    <a:lnTo>
                      <a:pt x="406" y="210"/>
                    </a:lnTo>
                    <a:lnTo>
                      <a:pt x="461" y="224"/>
                    </a:lnTo>
                    <a:lnTo>
                      <a:pt x="545" y="233"/>
                    </a:lnTo>
                    <a:lnTo>
                      <a:pt x="689" y="237"/>
                    </a:lnTo>
                    <a:lnTo>
                      <a:pt x="759" y="241"/>
                    </a:lnTo>
                    <a:lnTo>
                      <a:pt x="784" y="244"/>
                    </a:lnTo>
                    <a:lnTo>
                      <a:pt x="820" y="251"/>
                    </a:lnTo>
                    <a:lnTo>
                      <a:pt x="897" y="270"/>
                    </a:lnTo>
                    <a:lnTo>
                      <a:pt x="917" y="277"/>
                    </a:lnTo>
                    <a:lnTo>
                      <a:pt x="923" y="280"/>
                    </a:lnTo>
                    <a:lnTo>
                      <a:pt x="926" y="286"/>
                    </a:lnTo>
                    <a:lnTo>
                      <a:pt x="936" y="313"/>
                    </a:lnTo>
                    <a:lnTo>
                      <a:pt x="943" y="342"/>
                    </a:lnTo>
                    <a:lnTo>
                      <a:pt x="933" y="382"/>
                    </a:lnTo>
                    <a:lnTo>
                      <a:pt x="905" y="446"/>
                    </a:lnTo>
                    <a:lnTo>
                      <a:pt x="895" y="462"/>
                    </a:lnTo>
                    <a:lnTo>
                      <a:pt x="881" y="475"/>
                    </a:lnTo>
                    <a:lnTo>
                      <a:pt x="852" y="494"/>
                    </a:lnTo>
                    <a:lnTo>
                      <a:pt x="814" y="505"/>
                    </a:lnTo>
                    <a:lnTo>
                      <a:pt x="809" y="514"/>
                    </a:lnTo>
                    <a:lnTo>
                      <a:pt x="774" y="551"/>
                    </a:lnTo>
                    <a:lnTo>
                      <a:pt x="744" y="574"/>
                    </a:lnTo>
                    <a:lnTo>
                      <a:pt x="712" y="591"/>
                    </a:lnTo>
                    <a:lnTo>
                      <a:pt x="640" y="619"/>
                    </a:lnTo>
                    <a:lnTo>
                      <a:pt x="531" y="654"/>
                    </a:lnTo>
                    <a:lnTo>
                      <a:pt x="472" y="671"/>
                    </a:lnTo>
                    <a:lnTo>
                      <a:pt x="419" y="680"/>
                    </a:lnTo>
                    <a:lnTo>
                      <a:pt x="319" y="683"/>
                    </a:lnTo>
                    <a:lnTo>
                      <a:pt x="236" y="680"/>
                    </a:lnTo>
                    <a:lnTo>
                      <a:pt x="97" y="670"/>
                    </a:lnTo>
                    <a:lnTo>
                      <a:pt x="0" y="212"/>
                    </a:lnTo>
                    <a:close/>
                  </a:path>
                </a:pathLst>
              </a:custGeom>
              <a:solidFill>
                <a:srgbClr val="FFCC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30" name="Freeform 121">
                <a:extLst>
                  <a:ext uri="{FF2B5EF4-FFF2-40B4-BE49-F238E27FC236}">
                    <a16:creationId xmlns:a16="http://schemas.microsoft.com/office/drawing/2014/main" id="{BC9A1F64-3329-432A-99C9-D151F518BBD4}"/>
                  </a:ext>
                </a:extLst>
              </p:cNvPr>
              <p:cNvSpPr>
                <a:spLocks/>
              </p:cNvSpPr>
              <p:nvPr/>
            </p:nvSpPr>
            <p:spPr bwMode="auto">
              <a:xfrm>
                <a:off x="3222" y="2397"/>
                <a:ext cx="182" cy="144"/>
              </a:xfrm>
              <a:custGeom>
                <a:avLst/>
                <a:gdLst/>
                <a:ahLst/>
                <a:cxnLst>
                  <a:cxn ang="0">
                    <a:pos x="4" y="96"/>
                  </a:cxn>
                  <a:cxn ang="0">
                    <a:pos x="0" y="47"/>
                  </a:cxn>
                  <a:cxn ang="0">
                    <a:pos x="4" y="14"/>
                  </a:cxn>
                  <a:cxn ang="0">
                    <a:pos x="11" y="4"/>
                  </a:cxn>
                  <a:cxn ang="0">
                    <a:pos x="22" y="0"/>
                  </a:cxn>
                  <a:cxn ang="0">
                    <a:pos x="36" y="0"/>
                  </a:cxn>
                  <a:cxn ang="0">
                    <a:pos x="56" y="6"/>
                  </a:cxn>
                  <a:cxn ang="0">
                    <a:pos x="95" y="23"/>
                  </a:cxn>
                  <a:cxn ang="0">
                    <a:pos x="126" y="39"/>
                  </a:cxn>
                  <a:cxn ang="0">
                    <a:pos x="193" y="77"/>
                  </a:cxn>
                  <a:cxn ang="0">
                    <a:pos x="301" y="130"/>
                  </a:cxn>
                  <a:cxn ang="0">
                    <a:pos x="402" y="179"/>
                  </a:cxn>
                  <a:cxn ang="0">
                    <a:pos x="479" y="222"/>
                  </a:cxn>
                  <a:cxn ang="0">
                    <a:pos x="511" y="243"/>
                  </a:cxn>
                  <a:cxn ang="0">
                    <a:pos x="521" y="251"/>
                  </a:cxn>
                  <a:cxn ang="0">
                    <a:pos x="530" y="263"/>
                  </a:cxn>
                  <a:cxn ang="0">
                    <a:pos x="540" y="287"/>
                  </a:cxn>
                  <a:cxn ang="0">
                    <a:pos x="545" y="315"/>
                  </a:cxn>
                  <a:cxn ang="0">
                    <a:pos x="544" y="345"/>
                  </a:cxn>
                  <a:cxn ang="0">
                    <a:pos x="536" y="370"/>
                  </a:cxn>
                  <a:cxn ang="0">
                    <a:pos x="526" y="393"/>
                  </a:cxn>
                  <a:cxn ang="0">
                    <a:pos x="518" y="416"/>
                  </a:cxn>
                  <a:cxn ang="0">
                    <a:pos x="511" y="425"/>
                  </a:cxn>
                  <a:cxn ang="0">
                    <a:pos x="502" y="431"/>
                  </a:cxn>
                  <a:cxn ang="0">
                    <a:pos x="490" y="434"/>
                  </a:cxn>
                  <a:cxn ang="0">
                    <a:pos x="473" y="433"/>
                  </a:cxn>
                  <a:cxn ang="0">
                    <a:pos x="440" y="425"/>
                  </a:cxn>
                  <a:cxn ang="0">
                    <a:pos x="416" y="417"/>
                  </a:cxn>
                  <a:cxn ang="0">
                    <a:pos x="397" y="408"/>
                  </a:cxn>
                  <a:cxn ang="0">
                    <a:pos x="382" y="417"/>
                  </a:cxn>
                  <a:cxn ang="0">
                    <a:pos x="365" y="421"/>
                  </a:cxn>
                  <a:cxn ang="0">
                    <a:pos x="357" y="421"/>
                  </a:cxn>
                  <a:cxn ang="0">
                    <a:pos x="342" y="418"/>
                  </a:cxn>
                  <a:cxn ang="0">
                    <a:pos x="317" y="406"/>
                  </a:cxn>
                  <a:cxn ang="0">
                    <a:pos x="296" y="388"/>
                  </a:cxn>
                  <a:cxn ang="0">
                    <a:pos x="277" y="367"/>
                  </a:cxn>
                  <a:cxn ang="0">
                    <a:pos x="257" y="369"/>
                  </a:cxn>
                  <a:cxn ang="0">
                    <a:pos x="239" y="368"/>
                  </a:cxn>
                  <a:cxn ang="0">
                    <a:pos x="222" y="362"/>
                  </a:cxn>
                  <a:cxn ang="0">
                    <a:pos x="204" y="349"/>
                  </a:cxn>
                  <a:cxn ang="0">
                    <a:pos x="187" y="332"/>
                  </a:cxn>
                  <a:cxn ang="0">
                    <a:pos x="168" y="309"/>
                  </a:cxn>
                  <a:cxn ang="0">
                    <a:pos x="151" y="319"/>
                  </a:cxn>
                  <a:cxn ang="0">
                    <a:pos x="132" y="320"/>
                  </a:cxn>
                  <a:cxn ang="0">
                    <a:pos x="124" y="319"/>
                  </a:cxn>
                  <a:cxn ang="0">
                    <a:pos x="111" y="309"/>
                  </a:cxn>
                  <a:cxn ang="0">
                    <a:pos x="81" y="271"/>
                  </a:cxn>
                  <a:cxn ang="0">
                    <a:pos x="48" y="209"/>
                  </a:cxn>
                  <a:cxn ang="0">
                    <a:pos x="19" y="145"/>
                  </a:cxn>
                  <a:cxn ang="0">
                    <a:pos x="4" y="96"/>
                  </a:cxn>
                </a:cxnLst>
                <a:rect l="0" t="0" r="r" b="b"/>
                <a:pathLst>
                  <a:path w="545" h="434">
                    <a:moveTo>
                      <a:pt x="4" y="96"/>
                    </a:moveTo>
                    <a:lnTo>
                      <a:pt x="0" y="47"/>
                    </a:lnTo>
                    <a:lnTo>
                      <a:pt x="4" y="14"/>
                    </a:lnTo>
                    <a:lnTo>
                      <a:pt x="11" y="4"/>
                    </a:lnTo>
                    <a:lnTo>
                      <a:pt x="22" y="0"/>
                    </a:lnTo>
                    <a:lnTo>
                      <a:pt x="36" y="0"/>
                    </a:lnTo>
                    <a:lnTo>
                      <a:pt x="56" y="6"/>
                    </a:lnTo>
                    <a:lnTo>
                      <a:pt x="95" y="23"/>
                    </a:lnTo>
                    <a:lnTo>
                      <a:pt x="126" y="39"/>
                    </a:lnTo>
                    <a:lnTo>
                      <a:pt x="193" y="77"/>
                    </a:lnTo>
                    <a:lnTo>
                      <a:pt x="301" y="130"/>
                    </a:lnTo>
                    <a:lnTo>
                      <a:pt x="402" y="179"/>
                    </a:lnTo>
                    <a:lnTo>
                      <a:pt x="479" y="222"/>
                    </a:lnTo>
                    <a:lnTo>
                      <a:pt x="511" y="243"/>
                    </a:lnTo>
                    <a:lnTo>
                      <a:pt x="521" y="251"/>
                    </a:lnTo>
                    <a:lnTo>
                      <a:pt x="530" y="263"/>
                    </a:lnTo>
                    <a:lnTo>
                      <a:pt x="540" y="287"/>
                    </a:lnTo>
                    <a:lnTo>
                      <a:pt x="545" y="315"/>
                    </a:lnTo>
                    <a:lnTo>
                      <a:pt x="544" y="345"/>
                    </a:lnTo>
                    <a:lnTo>
                      <a:pt x="536" y="370"/>
                    </a:lnTo>
                    <a:lnTo>
                      <a:pt x="526" y="393"/>
                    </a:lnTo>
                    <a:lnTo>
                      <a:pt x="518" y="416"/>
                    </a:lnTo>
                    <a:lnTo>
                      <a:pt x="511" y="425"/>
                    </a:lnTo>
                    <a:lnTo>
                      <a:pt x="502" y="431"/>
                    </a:lnTo>
                    <a:lnTo>
                      <a:pt x="490" y="434"/>
                    </a:lnTo>
                    <a:lnTo>
                      <a:pt x="473" y="433"/>
                    </a:lnTo>
                    <a:lnTo>
                      <a:pt x="440" y="425"/>
                    </a:lnTo>
                    <a:lnTo>
                      <a:pt x="416" y="417"/>
                    </a:lnTo>
                    <a:lnTo>
                      <a:pt x="397" y="408"/>
                    </a:lnTo>
                    <a:lnTo>
                      <a:pt x="382" y="417"/>
                    </a:lnTo>
                    <a:lnTo>
                      <a:pt x="365" y="421"/>
                    </a:lnTo>
                    <a:lnTo>
                      <a:pt x="357" y="421"/>
                    </a:lnTo>
                    <a:lnTo>
                      <a:pt x="342" y="418"/>
                    </a:lnTo>
                    <a:lnTo>
                      <a:pt x="317" y="406"/>
                    </a:lnTo>
                    <a:lnTo>
                      <a:pt x="296" y="388"/>
                    </a:lnTo>
                    <a:lnTo>
                      <a:pt x="277" y="367"/>
                    </a:lnTo>
                    <a:lnTo>
                      <a:pt x="257" y="369"/>
                    </a:lnTo>
                    <a:lnTo>
                      <a:pt x="239" y="368"/>
                    </a:lnTo>
                    <a:lnTo>
                      <a:pt x="222" y="362"/>
                    </a:lnTo>
                    <a:lnTo>
                      <a:pt x="204" y="349"/>
                    </a:lnTo>
                    <a:lnTo>
                      <a:pt x="187" y="332"/>
                    </a:lnTo>
                    <a:lnTo>
                      <a:pt x="168" y="309"/>
                    </a:lnTo>
                    <a:lnTo>
                      <a:pt x="151" y="319"/>
                    </a:lnTo>
                    <a:lnTo>
                      <a:pt x="132" y="320"/>
                    </a:lnTo>
                    <a:lnTo>
                      <a:pt x="124" y="319"/>
                    </a:lnTo>
                    <a:lnTo>
                      <a:pt x="111" y="309"/>
                    </a:lnTo>
                    <a:lnTo>
                      <a:pt x="81" y="271"/>
                    </a:lnTo>
                    <a:lnTo>
                      <a:pt x="48" y="209"/>
                    </a:lnTo>
                    <a:lnTo>
                      <a:pt x="19" y="145"/>
                    </a:lnTo>
                    <a:lnTo>
                      <a:pt x="4" y="96"/>
                    </a:lnTo>
                    <a:close/>
                  </a:path>
                </a:pathLst>
              </a:custGeom>
              <a:solidFill>
                <a:srgbClr val="FFCC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31" name="Freeform 122">
                <a:extLst>
                  <a:ext uri="{FF2B5EF4-FFF2-40B4-BE49-F238E27FC236}">
                    <a16:creationId xmlns:a16="http://schemas.microsoft.com/office/drawing/2014/main" id="{F6F710FA-B68D-4CA2-9894-9380E43ADE62}"/>
                  </a:ext>
                </a:extLst>
              </p:cNvPr>
              <p:cNvSpPr>
                <a:spLocks/>
              </p:cNvSpPr>
              <p:nvPr/>
            </p:nvSpPr>
            <p:spPr bwMode="auto">
              <a:xfrm>
                <a:off x="2593" y="2620"/>
                <a:ext cx="124" cy="298"/>
              </a:xfrm>
              <a:custGeom>
                <a:avLst/>
                <a:gdLst/>
                <a:ahLst/>
                <a:cxnLst>
                  <a:cxn ang="0">
                    <a:pos x="108" y="895"/>
                  </a:cxn>
                  <a:cxn ang="0">
                    <a:pos x="171" y="890"/>
                  </a:cxn>
                  <a:cxn ang="0">
                    <a:pos x="226" y="884"/>
                  </a:cxn>
                  <a:cxn ang="0">
                    <a:pos x="371" y="465"/>
                  </a:cxn>
                  <a:cxn ang="0">
                    <a:pos x="357" y="424"/>
                  </a:cxn>
                  <a:cxn ang="0">
                    <a:pos x="331" y="356"/>
                  </a:cxn>
                  <a:cxn ang="0">
                    <a:pos x="279" y="271"/>
                  </a:cxn>
                  <a:cxn ang="0">
                    <a:pos x="240" y="216"/>
                  </a:cxn>
                  <a:cxn ang="0">
                    <a:pos x="245" y="66"/>
                  </a:cxn>
                  <a:cxn ang="0">
                    <a:pos x="148" y="5"/>
                  </a:cxn>
                  <a:cxn ang="0">
                    <a:pos x="134" y="0"/>
                  </a:cxn>
                  <a:cxn ang="0">
                    <a:pos x="117" y="1"/>
                  </a:cxn>
                  <a:cxn ang="0">
                    <a:pos x="98" y="8"/>
                  </a:cxn>
                  <a:cxn ang="0">
                    <a:pos x="80" y="20"/>
                  </a:cxn>
                  <a:cxn ang="0">
                    <a:pos x="40" y="67"/>
                  </a:cxn>
                  <a:cxn ang="0">
                    <a:pos x="17" y="99"/>
                  </a:cxn>
                  <a:cxn ang="0">
                    <a:pos x="20" y="119"/>
                  </a:cxn>
                  <a:cxn ang="0">
                    <a:pos x="32" y="152"/>
                  </a:cxn>
                  <a:cxn ang="0">
                    <a:pos x="85" y="234"/>
                  </a:cxn>
                  <a:cxn ang="0">
                    <a:pos x="59" y="327"/>
                  </a:cxn>
                  <a:cxn ang="0">
                    <a:pos x="26" y="434"/>
                  </a:cxn>
                  <a:cxn ang="0">
                    <a:pos x="10" y="492"/>
                  </a:cxn>
                  <a:cxn ang="0">
                    <a:pos x="0" y="536"/>
                  </a:cxn>
                  <a:cxn ang="0">
                    <a:pos x="108" y="895"/>
                  </a:cxn>
                </a:cxnLst>
                <a:rect l="0" t="0" r="r" b="b"/>
                <a:pathLst>
                  <a:path w="371" h="895">
                    <a:moveTo>
                      <a:pt x="108" y="895"/>
                    </a:moveTo>
                    <a:lnTo>
                      <a:pt x="171" y="890"/>
                    </a:lnTo>
                    <a:lnTo>
                      <a:pt x="226" y="884"/>
                    </a:lnTo>
                    <a:lnTo>
                      <a:pt x="371" y="465"/>
                    </a:lnTo>
                    <a:lnTo>
                      <a:pt x="357" y="424"/>
                    </a:lnTo>
                    <a:lnTo>
                      <a:pt x="331" y="356"/>
                    </a:lnTo>
                    <a:lnTo>
                      <a:pt x="279" y="271"/>
                    </a:lnTo>
                    <a:lnTo>
                      <a:pt x="240" y="216"/>
                    </a:lnTo>
                    <a:lnTo>
                      <a:pt x="245" y="66"/>
                    </a:lnTo>
                    <a:lnTo>
                      <a:pt x="148" y="5"/>
                    </a:lnTo>
                    <a:lnTo>
                      <a:pt x="134" y="0"/>
                    </a:lnTo>
                    <a:lnTo>
                      <a:pt x="117" y="1"/>
                    </a:lnTo>
                    <a:lnTo>
                      <a:pt x="98" y="8"/>
                    </a:lnTo>
                    <a:lnTo>
                      <a:pt x="80" y="20"/>
                    </a:lnTo>
                    <a:lnTo>
                      <a:pt x="40" y="67"/>
                    </a:lnTo>
                    <a:lnTo>
                      <a:pt x="17" y="99"/>
                    </a:lnTo>
                    <a:lnTo>
                      <a:pt x="20" y="119"/>
                    </a:lnTo>
                    <a:lnTo>
                      <a:pt x="32" y="152"/>
                    </a:lnTo>
                    <a:lnTo>
                      <a:pt x="85" y="234"/>
                    </a:lnTo>
                    <a:lnTo>
                      <a:pt x="59" y="327"/>
                    </a:lnTo>
                    <a:lnTo>
                      <a:pt x="26" y="434"/>
                    </a:lnTo>
                    <a:lnTo>
                      <a:pt x="10" y="492"/>
                    </a:lnTo>
                    <a:lnTo>
                      <a:pt x="0" y="536"/>
                    </a:lnTo>
                    <a:lnTo>
                      <a:pt x="108" y="895"/>
                    </a:lnTo>
                    <a:close/>
                  </a:path>
                </a:pathLst>
              </a:custGeom>
              <a:solidFill>
                <a:srgbClr val="A040A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32" name="Freeform 123">
                <a:extLst>
                  <a:ext uri="{FF2B5EF4-FFF2-40B4-BE49-F238E27FC236}">
                    <a16:creationId xmlns:a16="http://schemas.microsoft.com/office/drawing/2014/main" id="{3A41504A-43DF-4898-B553-084EA1AA575B}"/>
                  </a:ext>
                </a:extLst>
              </p:cNvPr>
              <p:cNvSpPr>
                <a:spLocks/>
              </p:cNvSpPr>
              <p:nvPr/>
            </p:nvSpPr>
            <p:spPr bwMode="auto">
              <a:xfrm>
                <a:off x="2710" y="3105"/>
                <a:ext cx="113" cy="205"/>
              </a:xfrm>
              <a:custGeom>
                <a:avLst/>
                <a:gdLst/>
                <a:ahLst/>
                <a:cxnLst>
                  <a:cxn ang="0">
                    <a:pos x="97" y="594"/>
                  </a:cxn>
                  <a:cxn ang="0">
                    <a:pos x="127" y="601"/>
                  </a:cxn>
                  <a:cxn ang="0">
                    <a:pos x="195" y="612"/>
                  </a:cxn>
                  <a:cxn ang="0">
                    <a:pos x="237" y="613"/>
                  </a:cxn>
                  <a:cxn ang="0">
                    <a:pos x="275" y="608"/>
                  </a:cxn>
                  <a:cxn ang="0">
                    <a:pos x="294" y="603"/>
                  </a:cxn>
                  <a:cxn ang="0">
                    <a:pos x="311" y="597"/>
                  </a:cxn>
                  <a:cxn ang="0">
                    <a:pos x="337" y="577"/>
                  </a:cxn>
                  <a:cxn ang="0">
                    <a:pos x="314" y="292"/>
                  </a:cxn>
                  <a:cxn ang="0">
                    <a:pos x="263" y="3"/>
                  </a:cxn>
                  <a:cxn ang="0">
                    <a:pos x="120" y="0"/>
                  </a:cxn>
                  <a:cxn ang="0">
                    <a:pos x="114" y="74"/>
                  </a:cxn>
                  <a:cxn ang="0">
                    <a:pos x="114" y="106"/>
                  </a:cxn>
                  <a:cxn ang="0">
                    <a:pos x="111" y="124"/>
                  </a:cxn>
                  <a:cxn ang="0">
                    <a:pos x="110" y="130"/>
                  </a:cxn>
                  <a:cxn ang="0">
                    <a:pos x="103" y="135"/>
                  </a:cxn>
                  <a:cxn ang="0">
                    <a:pos x="0" y="165"/>
                  </a:cxn>
                  <a:cxn ang="0">
                    <a:pos x="97" y="594"/>
                  </a:cxn>
                </a:cxnLst>
                <a:rect l="0" t="0" r="r" b="b"/>
                <a:pathLst>
                  <a:path w="337" h="613">
                    <a:moveTo>
                      <a:pt x="97" y="594"/>
                    </a:moveTo>
                    <a:lnTo>
                      <a:pt x="127" y="601"/>
                    </a:lnTo>
                    <a:lnTo>
                      <a:pt x="195" y="612"/>
                    </a:lnTo>
                    <a:lnTo>
                      <a:pt x="237" y="613"/>
                    </a:lnTo>
                    <a:lnTo>
                      <a:pt x="275" y="608"/>
                    </a:lnTo>
                    <a:lnTo>
                      <a:pt x="294" y="603"/>
                    </a:lnTo>
                    <a:lnTo>
                      <a:pt x="311" y="597"/>
                    </a:lnTo>
                    <a:lnTo>
                      <a:pt x="337" y="577"/>
                    </a:lnTo>
                    <a:lnTo>
                      <a:pt x="314" y="292"/>
                    </a:lnTo>
                    <a:lnTo>
                      <a:pt x="263" y="3"/>
                    </a:lnTo>
                    <a:lnTo>
                      <a:pt x="120" y="0"/>
                    </a:lnTo>
                    <a:lnTo>
                      <a:pt x="114" y="74"/>
                    </a:lnTo>
                    <a:lnTo>
                      <a:pt x="114" y="106"/>
                    </a:lnTo>
                    <a:lnTo>
                      <a:pt x="111" y="124"/>
                    </a:lnTo>
                    <a:lnTo>
                      <a:pt x="110" y="130"/>
                    </a:lnTo>
                    <a:lnTo>
                      <a:pt x="103" y="135"/>
                    </a:lnTo>
                    <a:lnTo>
                      <a:pt x="0" y="165"/>
                    </a:lnTo>
                    <a:lnTo>
                      <a:pt x="97" y="59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33" name="Freeform 124">
                <a:extLst>
                  <a:ext uri="{FF2B5EF4-FFF2-40B4-BE49-F238E27FC236}">
                    <a16:creationId xmlns:a16="http://schemas.microsoft.com/office/drawing/2014/main" id="{71D19147-A339-4FB4-BA0A-5427F52A6F6F}"/>
                  </a:ext>
                </a:extLst>
              </p:cNvPr>
              <p:cNvSpPr>
                <a:spLocks/>
              </p:cNvSpPr>
              <p:nvPr/>
            </p:nvSpPr>
            <p:spPr bwMode="auto">
              <a:xfrm>
                <a:off x="2209" y="2081"/>
                <a:ext cx="600" cy="531"/>
              </a:xfrm>
              <a:custGeom>
                <a:avLst/>
                <a:gdLst/>
                <a:ahLst/>
                <a:cxnLst>
                  <a:cxn ang="0">
                    <a:pos x="1554" y="1480"/>
                  </a:cxn>
                  <a:cxn ang="0">
                    <a:pos x="1402" y="1395"/>
                  </a:cxn>
                  <a:cxn ang="0">
                    <a:pos x="1273" y="1390"/>
                  </a:cxn>
                  <a:cxn ang="0">
                    <a:pos x="960" y="1445"/>
                  </a:cxn>
                  <a:cxn ang="0">
                    <a:pos x="835" y="1562"/>
                  </a:cxn>
                  <a:cxn ang="0">
                    <a:pos x="767" y="1536"/>
                  </a:cxn>
                  <a:cxn ang="0">
                    <a:pos x="837" y="1430"/>
                  </a:cxn>
                  <a:cxn ang="0">
                    <a:pos x="584" y="1320"/>
                  </a:cxn>
                  <a:cxn ang="0">
                    <a:pos x="396" y="1284"/>
                  </a:cxn>
                  <a:cxn ang="0">
                    <a:pos x="201" y="1147"/>
                  </a:cxn>
                  <a:cxn ang="0">
                    <a:pos x="264" y="958"/>
                  </a:cxn>
                  <a:cxn ang="0">
                    <a:pos x="261" y="902"/>
                  </a:cxn>
                  <a:cxn ang="0">
                    <a:pos x="163" y="859"/>
                  </a:cxn>
                  <a:cxn ang="0">
                    <a:pos x="42" y="865"/>
                  </a:cxn>
                  <a:cxn ang="0">
                    <a:pos x="9" y="634"/>
                  </a:cxn>
                  <a:cxn ang="0">
                    <a:pos x="216" y="268"/>
                  </a:cxn>
                  <a:cxn ang="0">
                    <a:pos x="464" y="124"/>
                  </a:cxn>
                  <a:cxn ang="0">
                    <a:pos x="680" y="73"/>
                  </a:cxn>
                  <a:cxn ang="0">
                    <a:pos x="914" y="71"/>
                  </a:cxn>
                  <a:cxn ang="0">
                    <a:pos x="1078" y="4"/>
                  </a:cxn>
                  <a:cxn ang="0">
                    <a:pos x="1334" y="55"/>
                  </a:cxn>
                  <a:cxn ang="0">
                    <a:pos x="1546" y="250"/>
                  </a:cxn>
                  <a:cxn ang="0">
                    <a:pos x="1435" y="346"/>
                  </a:cxn>
                  <a:cxn ang="0">
                    <a:pos x="1446" y="470"/>
                  </a:cxn>
                  <a:cxn ang="0">
                    <a:pos x="1340" y="409"/>
                  </a:cxn>
                  <a:cxn ang="0">
                    <a:pos x="1340" y="285"/>
                  </a:cxn>
                  <a:cxn ang="0">
                    <a:pos x="1459" y="254"/>
                  </a:cxn>
                  <a:cxn ang="0">
                    <a:pos x="1283" y="101"/>
                  </a:cxn>
                  <a:cxn ang="0">
                    <a:pos x="1011" y="109"/>
                  </a:cxn>
                  <a:cxn ang="0">
                    <a:pos x="708" y="134"/>
                  </a:cxn>
                  <a:cxn ang="0">
                    <a:pos x="340" y="254"/>
                  </a:cxn>
                  <a:cxn ang="0">
                    <a:pos x="161" y="450"/>
                  </a:cxn>
                  <a:cxn ang="0">
                    <a:pos x="85" y="728"/>
                  </a:cxn>
                  <a:cxn ang="0">
                    <a:pos x="167" y="775"/>
                  </a:cxn>
                  <a:cxn ang="0">
                    <a:pos x="239" y="810"/>
                  </a:cxn>
                  <a:cxn ang="0">
                    <a:pos x="332" y="793"/>
                  </a:cxn>
                  <a:cxn ang="0">
                    <a:pos x="396" y="923"/>
                  </a:cxn>
                  <a:cxn ang="0">
                    <a:pos x="295" y="1016"/>
                  </a:cxn>
                  <a:cxn ang="0">
                    <a:pos x="293" y="1160"/>
                  </a:cxn>
                  <a:cxn ang="0">
                    <a:pos x="524" y="1188"/>
                  </a:cxn>
                  <a:cxn ang="0">
                    <a:pos x="717" y="1312"/>
                  </a:cxn>
                  <a:cxn ang="0">
                    <a:pos x="1076" y="1383"/>
                  </a:cxn>
                  <a:cxn ang="0">
                    <a:pos x="1387" y="1279"/>
                  </a:cxn>
                  <a:cxn ang="0">
                    <a:pos x="1534" y="1019"/>
                  </a:cxn>
                  <a:cxn ang="0">
                    <a:pos x="1583" y="839"/>
                  </a:cxn>
                  <a:cxn ang="0">
                    <a:pos x="1581" y="655"/>
                  </a:cxn>
                  <a:cxn ang="0">
                    <a:pos x="1484" y="652"/>
                  </a:cxn>
                  <a:cxn ang="0">
                    <a:pos x="1402" y="517"/>
                  </a:cxn>
                  <a:cxn ang="0">
                    <a:pos x="1503" y="558"/>
                  </a:cxn>
                  <a:cxn ang="0">
                    <a:pos x="1658" y="641"/>
                  </a:cxn>
                  <a:cxn ang="0">
                    <a:pos x="1698" y="829"/>
                  </a:cxn>
                  <a:cxn ang="0">
                    <a:pos x="1624" y="932"/>
                  </a:cxn>
                  <a:cxn ang="0">
                    <a:pos x="1478" y="1319"/>
                  </a:cxn>
                  <a:cxn ang="0">
                    <a:pos x="1594" y="1405"/>
                  </a:cxn>
                  <a:cxn ang="0">
                    <a:pos x="1798" y="1455"/>
                  </a:cxn>
                </a:cxnLst>
                <a:rect l="0" t="0" r="r" b="b"/>
                <a:pathLst>
                  <a:path w="1798" h="1594">
                    <a:moveTo>
                      <a:pt x="1760" y="1532"/>
                    </a:moveTo>
                    <a:lnTo>
                      <a:pt x="1749" y="1524"/>
                    </a:lnTo>
                    <a:lnTo>
                      <a:pt x="1727" y="1516"/>
                    </a:lnTo>
                    <a:lnTo>
                      <a:pt x="1664" y="1504"/>
                    </a:lnTo>
                    <a:lnTo>
                      <a:pt x="1598" y="1493"/>
                    </a:lnTo>
                    <a:lnTo>
                      <a:pt x="1571" y="1487"/>
                    </a:lnTo>
                    <a:lnTo>
                      <a:pt x="1554" y="1480"/>
                    </a:lnTo>
                    <a:lnTo>
                      <a:pt x="1543" y="1468"/>
                    </a:lnTo>
                    <a:lnTo>
                      <a:pt x="1535" y="1453"/>
                    </a:lnTo>
                    <a:lnTo>
                      <a:pt x="1518" y="1439"/>
                    </a:lnTo>
                    <a:lnTo>
                      <a:pt x="1492" y="1423"/>
                    </a:lnTo>
                    <a:lnTo>
                      <a:pt x="1465" y="1410"/>
                    </a:lnTo>
                    <a:lnTo>
                      <a:pt x="1434" y="1402"/>
                    </a:lnTo>
                    <a:lnTo>
                      <a:pt x="1402" y="1395"/>
                    </a:lnTo>
                    <a:lnTo>
                      <a:pt x="1386" y="1396"/>
                    </a:lnTo>
                    <a:lnTo>
                      <a:pt x="1370" y="1397"/>
                    </a:lnTo>
                    <a:lnTo>
                      <a:pt x="1339" y="1384"/>
                    </a:lnTo>
                    <a:lnTo>
                      <a:pt x="1323" y="1378"/>
                    </a:lnTo>
                    <a:lnTo>
                      <a:pt x="1309" y="1376"/>
                    </a:lnTo>
                    <a:lnTo>
                      <a:pt x="1290" y="1382"/>
                    </a:lnTo>
                    <a:lnTo>
                      <a:pt x="1273" y="1390"/>
                    </a:lnTo>
                    <a:lnTo>
                      <a:pt x="1218" y="1407"/>
                    </a:lnTo>
                    <a:lnTo>
                      <a:pt x="1120" y="1424"/>
                    </a:lnTo>
                    <a:lnTo>
                      <a:pt x="1082" y="1425"/>
                    </a:lnTo>
                    <a:lnTo>
                      <a:pt x="1043" y="1426"/>
                    </a:lnTo>
                    <a:lnTo>
                      <a:pt x="1018" y="1431"/>
                    </a:lnTo>
                    <a:lnTo>
                      <a:pt x="978" y="1440"/>
                    </a:lnTo>
                    <a:lnTo>
                      <a:pt x="960" y="1445"/>
                    </a:lnTo>
                    <a:lnTo>
                      <a:pt x="941" y="1454"/>
                    </a:lnTo>
                    <a:lnTo>
                      <a:pt x="918" y="1471"/>
                    </a:lnTo>
                    <a:lnTo>
                      <a:pt x="898" y="1489"/>
                    </a:lnTo>
                    <a:lnTo>
                      <a:pt x="861" y="1530"/>
                    </a:lnTo>
                    <a:lnTo>
                      <a:pt x="846" y="1543"/>
                    </a:lnTo>
                    <a:lnTo>
                      <a:pt x="841" y="1553"/>
                    </a:lnTo>
                    <a:lnTo>
                      <a:pt x="835" y="1562"/>
                    </a:lnTo>
                    <a:lnTo>
                      <a:pt x="809" y="1581"/>
                    </a:lnTo>
                    <a:lnTo>
                      <a:pt x="780" y="1594"/>
                    </a:lnTo>
                    <a:lnTo>
                      <a:pt x="774" y="1592"/>
                    </a:lnTo>
                    <a:lnTo>
                      <a:pt x="772" y="1586"/>
                    </a:lnTo>
                    <a:lnTo>
                      <a:pt x="770" y="1573"/>
                    </a:lnTo>
                    <a:lnTo>
                      <a:pt x="767" y="1553"/>
                    </a:lnTo>
                    <a:lnTo>
                      <a:pt x="767" y="1536"/>
                    </a:lnTo>
                    <a:lnTo>
                      <a:pt x="778" y="1508"/>
                    </a:lnTo>
                    <a:lnTo>
                      <a:pt x="797" y="1486"/>
                    </a:lnTo>
                    <a:lnTo>
                      <a:pt x="826" y="1464"/>
                    </a:lnTo>
                    <a:lnTo>
                      <a:pt x="834" y="1454"/>
                    </a:lnTo>
                    <a:lnTo>
                      <a:pt x="841" y="1439"/>
                    </a:lnTo>
                    <a:lnTo>
                      <a:pt x="841" y="1433"/>
                    </a:lnTo>
                    <a:lnTo>
                      <a:pt x="837" y="1430"/>
                    </a:lnTo>
                    <a:lnTo>
                      <a:pt x="810" y="1426"/>
                    </a:lnTo>
                    <a:lnTo>
                      <a:pt x="780" y="1415"/>
                    </a:lnTo>
                    <a:lnTo>
                      <a:pt x="741" y="1405"/>
                    </a:lnTo>
                    <a:lnTo>
                      <a:pt x="699" y="1385"/>
                    </a:lnTo>
                    <a:lnTo>
                      <a:pt x="656" y="1368"/>
                    </a:lnTo>
                    <a:lnTo>
                      <a:pt x="619" y="1346"/>
                    </a:lnTo>
                    <a:lnTo>
                      <a:pt x="584" y="1320"/>
                    </a:lnTo>
                    <a:lnTo>
                      <a:pt x="565" y="1303"/>
                    </a:lnTo>
                    <a:lnTo>
                      <a:pt x="548" y="1285"/>
                    </a:lnTo>
                    <a:lnTo>
                      <a:pt x="513" y="1256"/>
                    </a:lnTo>
                    <a:lnTo>
                      <a:pt x="475" y="1271"/>
                    </a:lnTo>
                    <a:lnTo>
                      <a:pt x="455" y="1279"/>
                    </a:lnTo>
                    <a:lnTo>
                      <a:pt x="436" y="1283"/>
                    </a:lnTo>
                    <a:lnTo>
                      <a:pt x="396" y="1284"/>
                    </a:lnTo>
                    <a:lnTo>
                      <a:pt x="358" y="1279"/>
                    </a:lnTo>
                    <a:lnTo>
                      <a:pt x="318" y="1260"/>
                    </a:lnTo>
                    <a:lnTo>
                      <a:pt x="294" y="1252"/>
                    </a:lnTo>
                    <a:lnTo>
                      <a:pt x="271" y="1242"/>
                    </a:lnTo>
                    <a:lnTo>
                      <a:pt x="246" y="1217"/>
                    </a:lnTo>
                    <a:lnTo>
                      <a:pt x="221" y="1183"/>
                    </a:lnTo>
                    <a:lnTo>
                      <a:pt x="201" y="1147"/>
                    </a:lnTo>
                    <a:lnTo>
                      <a:pt x="191" y="1109"/>
                    </a:lnTo>
                    <a:lnTo>
                      <a:pt x="191" y="1088"/>
                    </a:lnTo>
                    <a:lnTo>
                      <a:pt x="193" y="1066"/>
                    </a:lnTo>
                    <a:lnTo>
                      <a:pt x="202" y="1037"/>
                    </a:lnTo>
                    <a:lnTo>
                      <a:pt x="218" y="1007"/>
                    </a:lnTo>
                    <a:lnTo>
                      <a:pt x="240" y="980"/>
                    </a:lnTo>
                    <a:lnTo>
                      <a:pt x="264" y="958"/>
                    </a:lnTo>
                    <a:lnTo>
                      <a:pt x="289" y="944"/>
                    </a:lnTo>
                    <a:lnTo>
                      <a:pt x="309" y="928"/>
                    </a:lnTo>
                    <a:lnTo>
                      <a:pt x="312" y="916"/>
                    </a:lnTo>
                    <a:lnTo>
                      <a:pt x="309" y="903"/>
                    </a:lnTo>
                    <a:lnTo>
                      <a:pt x="300" y="896"/>
                    </a:lnTo>
                    <a:lnTo>
                      <a:pt x="287" y="896"/>
                    </a:lnTo>
                    <a:lnTo>
                      <a:pt x="261" y="902"/>
                    </a:lnTo>
                    <a:lnTo>
                      <a:pt x="241" y="902"/>
                    </a:lnTo>
                    <a:lnTo>
                      <a:pt x="223" y="899"/>
                    </a:lnTo>
                    <a:lnTo>
                      <a:pt x="212" y="893"/>
                    </a:lnTo>
                    <a:lnTo>
                      <a:pt x="204" y="884"/>
                    </a:lnTo>
                    <a:lnTo>
                      <a:pt x="189" y="866"/>
                    </a:lnTo>
                    <a:lnTo>
                      <a:pt x="175" y="857"/>
                    </a:lnTo>
                    <a:lnTo>
                      <a:pt x="163" y="859"/>
                    </a:lnTo>
                    <a:lnTo>
                      <a:pt x="153" y="863"/>
                    </a:lnTo>
                    <a:lnTo>
                      <a:pt x="134" y="874"/>
                    </a:lnTo>
                    <a:lnTo>
                      <a:pt x="106" y="882"/>
                    </a:lnTo>
                    <a:lnTo>
                      <a:pt x="78" y="882"/>
                    </a:lnTo>
                    <a:lnTo>
                      <a:pt x="65" y="878"/>
                    </a:lnTo>
                    <a:lnTo>
                      <a:pt x="53" y="873"/>
                    </a:lnTo>
                    <a:lnTo>
                      <a:pt x="42" y="865"/>
                    </a:lnTo>
                    <a:lnTo>
                      <a:pt x="34" y="854"/>
                    </a:lnTo>
                    <a:lnTo>
                      <a:pt x="17" y="806"/>
                    </a:lnTo>
                    <a:lnTo>
                      <a:pt x="1" y="761"/>
                    </a:lnTo>
                    <a:lnTo>
                      <a:pt x="0" y="734"/>
                    </a:lnTo>
                    <a:lnTo>
                      <a:pt x="2" y="705"/>
                    </a:lnTo>
                    <a:lnTo>
                      <a:pt x="5" y="669"/>
                    </a:lnTo>
                    <a:lnTo>
                      <a:pt x="9" y="634"/>
                    </a:lnTo>
                    <a:lnTo>
                      <a:pt x="29" y="567"/>
                    </a:lnTo>
                    <a:lnTo>
                      <a:pt x="55" y="503"/>
                    </a:lnTo>
                    <a:lnTo>
                      <a:pt x="86" y="441"/>
                    </a:lnTo>
                    <a:lnTo>
                      <a:pt x="127" y="367"/>
                    </a:lnTo>
                    <a:lnTo>
                      <a:pt x="151" y="331"/>
                    </a:lnTo>
                    <a:lnTo>
                      <a:pt x="181" y="298"/>
                    </a:lnTo>
                    <a:lnTo>
                      <a:pt x="216" y="268"/>
                    </a:lnTo>
                    <a:lnTo>
                      <a:pt x="266" y="223"/>
                    </a:lnTo>
                    <a:lnTo>
                      <a:pt x="297" y="204"/>
                    </a:lnTo>
                    <a:lnTo>
                      <a:pt x="329" y="188"/>
                    </a:lnTo>
                    <a:lnTo>
                      <a:pt x="362" y="167"/>
                    </a:lnTo>
                    <a:lnTo>
                      <a:pt x="392" y="156"/>
                    </a:lnTo>
                    <a:lnTo>
                      <a:pt x="420" y="140"/>
                    </a:lnTo>
                    <a:lnTo>
                      <a:pt x="464" y="124"/>
                    </a:lnTo>
                    <a:lnTo>
                      <a:pt x="510" y="112"/>
                    </a:lnTo>
                    <a:lnTo>
                      <a:pt x="558" y="95"/>
                    </a:lnTo>
                    <a:lnTo>
                      <a:pt x="582" y="88"/>
                    </a:lnTo>
                    <a:lnTo>
                      <a:pt x="606" y="85"/>
                    </a:lnTo>
                    <a:lnTo>
                      <a:pt x="631" y="78"/>
                    </a:lnTo>
                    <a:lnTo>
                      <a:pt x="659" y="76"/>
                    </a:lnTo>
                    <a:lnTo>
                      <a:pt x="680" y="73"/>
                    </a:lnTo>
                    <a:lnTo>
                      <a:pt x="702" y="67"/>
                    </a:lnTo>
                    <a:lnTo>
                      <a:pt x="727" y="66"/>
                    </a:lnTo>
                    <a:lnTo>
                      <a:pt x="757" y="64"/>
                    </a:lnTo>
                    <a:lnTo>
                      <a:pt x="790" y="64"/>
                    </a:lnTo>
                    <a:lnTo>
                      <a:pt x="841" y="62"/>
                    </a:lnTo>
                    <a:lnTo>
                      <a:pt x="894" y="65"/>
                    </a:lnTo>
                    <a:lnTo>
                      <a:pt x="914" y="71"/>
                    </a:lnTo>
                    <a:lnTo>
                      <a:pt x="932" y="73"/>
                    </a:lnTo>
                    <a:lnTo>
                      <a:pt x="942" y="69"/>
                    </a:lnTo>
                    <a:lnTo>
                      <a:pt x="952" y="60"/>
                    </a:lnTo>
                    <a:lnTo>
                      <a:pt x="966" y="41"/>
                    </a:lnTo>
                    <a:lnTo>
                      <a:pt x="992" y="28"/>
                    </a:lnTo>
                    <a:lnTo>
                      <a:pt x="1040" y="14"/>
                    </a:lnTo>
                    <a:lnTo>
                      <a:pt x="1078" y="4"/>
                    </a:lnTo>
                    <a:lnTo>
                      <a:pt x="1120" y="0"/>
                    </a:lnTo>
                    <a:lnTo>
                      <a:pt x="1163" y="4"/>
                    </a:lnTo>
                    <a:lnTo>
                      <a:pt x="1192" y="4"/>
                    </a:lnTo>
                    <a:lnTo>
                      <a:pt x="1218" y="6"/>
                    </a:lnTo>
                    <a:lnTo>
                      <a:pt x="1259" y="22"/>
                    </a:lnTo>
                    <a:lnTo>
                      <a:pt x="1299" y="40"/>
                    </a:lnTo>
                    <a:lnTo>
                      <a:pt x="1334" y="55"/>
                    </a:lnTo>
                    <a:lnTo>
                      <a:pt x="1358" y="72"/>
                    </a:lnTo>
                    <a:lnTo>
                      <a:pt x="1385" y="85"/>
                    </a:lnTo>
                    <a:lnTo>
                      <a:pt x="1416" y="111"/>
                    </a:lnTo>
                    <a:lnTo>
                      <a:pt x="1470" y="153"/>
                    </a:lnTo>
                    <a:lnTo>
                      <a:pt x="1516" y="202"/>
                    </a:lnTo>
                    <a:lnTo>
                      <a:pt x="1538" y="225"/>
                    </a:lnTo>
                    <a:lnTo>
                      <a:pt x="1546" y="250"/>
                    </a:lnTo>
                    <a:lnTo>
                      <a:pt x="1546" y="275"/>
                    </a:lnTo>
                    <a:lnTo>
                      <a:pt x="1531" y="304"/>
                    </a:lnTo>
                    <a:lnTo>
                      <a:pt x="1519" y="316"/>
                    </a:lnTo>
                    <a:lnTo>
                      <a:pt x="1505" y="325"/>
                    </a:lnTo>
                    <a:lnTo>
                      <a:pt x="1478" y="332"/>
                    </a:lnTo>
                    <a:lnTo>
                      <a:pt x="1451" y="343"/>
                    </a:lnTo>
                    <a:lnTo>
                      <a:pt x="1435" y="346"/>
                    </a:lnTo>
                    <a:lnTo>
                      <a:pt x="1422" y="353"/>
                    </a:lnTo>
                    <a:lnTo>
                      <a:pt x="1419" y="365"/>
                    </a:lnTo>
                    <a:lnTo>
                      <a:pt x="1420" y="376"/>
                    </a:lnTo>
                    <a:lnTo>
                      <a:pt x="1428" y="425"/>
                    </a:lnTo>
                    <a:lnTo>
                      <a:pt x="1441" y="447"/>
                    </a:lnTo>
                    <a:lnTo>
                      <a:pt x="1446" y="458"/>
                    </a:lnTo>
                    <a:lnTo>
                      <a:pt x="1446" y="470"/>
                    </a:lnTo>
                    <a:lnTo>
                      <a:pt x="1434" y="481"/>
                    </a:lnTo>
                    <a:lnTo>
                      <a:pt x="1419" y="487"/>
                    </a:lnTo>
                    <a:lnTo>
                      <a:pt x="1394" y="496"/>
                    </a:lnTo>
                    <a:lnTo>
                      <a:pt x="1392" y="498"/>
                    </a:lnTo>
                    <a:lnTo>
                      <a:pt x="1380" y="475"/>
                    </a:lnTo>
                    <a:lnTo>
                      <a:pt x="1367" y="453"/>
                    </a:lnTo>
                    <a:lnTo>
                      <a:pt x="1340" y="409"/>
                    </a:lnTo>
                    <a:lnTo>
                      <a:pt x="1336" y="387"/>
                    </a:lnTo>
                    <a:lnTo>
                      <a:pt x="1332" y="364"/>
                    </a:lnTo>
                    <a:lnTo>
                      <a:pt x="1328" y="341"/>
                    </a:lnTo>
                    <a:lnTo>
                      <a:pt x="1324" y="315"/>
                    </a:lnTo>
                    <a:lnTo>
                      <a:pt x="1327" y="303"/>
                    </a:lnTo>
                    <a:lnTo>
                      <a:pt x="1331" y="293"/>
                    </a:lnTo>
                    <a:lnTo>
                      <a:pt x="1340" y="285"/>
                    </a:lnTo>
                    <a:lnTo>
                      <a:pt x="1355" y="283"/>
                    </a:lnTo>
                    <a:lnTo>
                      <a:pt x="1384" y="277"/>
                    </a:lnTo>
                    <a:lnTo>
                      <a:pt x="1416" y="276"/>
                    </a:lnTo>
                    <a:lnTo>
                      <a:pt x="1441" y="268"/>
                    </a:lnTo>
                    <a:lnTo>
                      <a:pt x="1454" y="263"/>
                    </a:lnTo>
                    <a:lnTo>
                      <a:pt x="1457" y="260"/>
                    </a:lnTo>
                    <a:lnTo>
                      <a:pt x="1459" y="254"/>
                    </a:lnTo>
                    <a:lnTo>
                      <a:pt x="1452" y="235"/>
                    </a:lnTo>
                    <a:lnTo>
                      <a:pt x="1434" y="214"/>
                    </a:lnTo>
                    <a:lnTo>
                      <a:pt x="1393" y="182"/>
                    </a:lnTo>
                    <a:lnTo>
                      <a:pt x="1368" y="159"/>
                    </a:lnTo>
                    <a:lnTo>
                      <a:pt x="1345" y="137"/>
                    </a:lnTo>
                    <a:lnTo>
                      <a:pt x="1315" y="118"/>
                    </a:lnTo>
                    <a:lnTo>
                      <a:pt x="1283" y="101"/>
                    </a:lnTo>
                    <a:lnTo>
                      <a:pt x="1210" y="77"/>
                    </a:lnTo>
                    <a:lnTo>
                      <a:pt x="1172" y="71"/>
                    </a:lnTo>
                    <a:lnTo>
                      <a:pt x="1133" y="69"/>
                    </a:lnTo>
                    <a:lnTo>
                      <a:pt x="1096" y="73"/>
                    </a:lnTo>
                    <a:lnTo>
                      <a:pt x="1058" y="82"/>
                    </a:lnTo>
                    <a:lnTo>
                      <a:pt x="1033" y="93"/>
                    </a:lnTo>
                    <a:lnTo>
                      <a:pt x="1011" y="109"/>
                    </a:lnTo>
                    <a:lnTo>
                      <a:pt x="989" y="131"/>
                    </a:lnTo>
                    <a:lnTo>
                      <a:pt x="969" y="147"/>
                    </a:lnTo>
                    <a:lnTo>
                      <a:pt x="941" y="145"/>
                    </a:lnTo>
                    <a:lnTo>
                      <a:pt x="916" y="138"/>
                    </a:lnTo>
                    <a:lnTo>
                      <a:pt x="870" y="130"/>
                    </a:lnTo>
                    <a:lnTo>
                      <a:pt x="823" y="128"/>
                    </a:lnTo>
                    <a:lnTo>
                      <a:pt x="708" y="134"/>
                    </a:lnTo>
                    <a:lnTo>
                      <a:pt x="653" y="138"/>
                    </a:lnTo>
                    <a:lnTo>
                      <a:pt x="602" y="145"/>
                    </a:lnTo>
                    <a:lnTo>
                      <a:pt x="548" y="162"/>
                    </a:lnTo>
                    <a:lnTo>
                      <a:pt x="492" y="178"/>
                    </a:lnTo>
                    <a:lnTo>
                      <a:pt x="433" y="203"/>
                    </a:lnTo>
                    <a:lnTo>
                      <a:pt x="377" y="236"/>
                    </a:lnTo>
                    <a:lnTo>
                      <a:pt x="340" y="254"/>
                    </a:lnTo>
                    <a:lnTo>
                      <a:pt x="312" y="276"/>
                    </a:lnTo>
                    <a:lnTo>
                      <a:pt x="255" y="317"/>
                    </a:lnTo>
                    <a:lnTo>
                      <a:pt x="241" y="332"/>
                    </a:lnTo>
                    <a:lnTo>
                      <a:pt x="230" y="348"/>
                    </a:lnTo>
                    <a:lnTo>
                      <a:pt x="207" y="370"/>
                    </a:lnTo>
                    <a:lnTo>
                      <a:pt x="186" y="407"/>
                    </a:lnTo>
                    <a:lnTo>
                      <a:pt x="161" y="450"/>
                    </a:lnTo>
                    <a:lnTo>
                      <a:pt x="138" y="495"/>
                    </a:lnTo>
                    <a:lnTo>
                      <a:pt x="120" y="530"/>
                    </a:lnTo>
                    <a:lnTo>
                      <a:pt x="105" y="567"/>
                    </a:lnTo>
                    <a:lnTo>
                      <a:pt x="97" y="617"/>
                    </a:lnTo>
                    <a:lnTo>
                      <a:pt x="87" y="671"/>
                    </a:lnTo>
                    <a:lnTo>
                      <a:pt x="83" y="699"/>
                    </a:lnTo>
                    <a:lnTo>
                      <a:pt x="85" y="728"/>
                    </a:lnTo>
                    <a:lnTo>
                      <a:pt x="89" y="764"/>
                    </a:lnTo>
                    <a:lnTo>
                      <a:pt x="95" y="784"/>
                    </a:lnTo>
                    <a:lnTo>
                      <a:pt x="97" y="790"/>
                    </a:lnTo>
                    <a:lnTo>
                      <a:pt x="103" y="796"/>
                    </a:lnTo>
                    <a:lnTo>
                      <a:pt x="118" y="799"/>
                    </a:lnTo>
                    <a:lnTo>
                      <a:pt x="136" y="793"/>
                    </a:lnTo>
                    <a:lnTo>
                      <a:pt x="167" y="775"/>
                    </a:lnTo>
                    <a:lnTo>
                      <a:pt x="183" y="763"/>
                    </a:lnTo>
                    <a:lnTo>
                      <a:pt x="191" y="758"/>
                    </a:lnTo>
                    <a:lnTo>
                      <a:pt x="202" y="756"/>
                    </a:lnTo>
                    <a:lnTo>
                      <a:pt x="215" y="759"/>
                    </a:lnTo>
                    <a:lnTo>
                      <a:pt x="223" y="766"/>
                    </a:lnTo>
                    <a:lnTo>
                      <a:pt x="231" y="788"/>
                    </a:lnTo>
                    <a:lnTo>
                      <a:pt x="239" y="810"/>
                    </a:lnTo>
                    <a:lnTo>
                      <a:pt x="246" y="819"/>
                    </a:lnTo>
                    <a:lnTo>
                      <a:pt x="256" y="825"/>
                    </a:lnTo>
                    <a:lnTo>
                      <a:pt x="273" y="826"/>
                    </a:lnTo>
                    <a:lnTo>
                      <a:pt x="289" y="819"/>
                    </a:lnTo>
                    <a:lnTo>
                      <a:pt x="318" y="801"/>
                    </a:lnTo>
                    <a:lnTo>
                      <a:pt x="325" y="796"/>
                    </a:lnTo>
                    <a:lnTo>
                      <a:pt x="332" y="793"/>
                    </a:lnTo>
                    <a:lnTo>
                      <a:pt x="332" y="791"/>
                    </a:lnTo>
                    <a:lnTo>
                      <a:pt x="335" y="791"/>
                    </a:lnTo>
                    <a:lnTo>
                      <a:pt x="335" y="793"/>
                    </a:lnTo>
                    <a:lnTo>
                      <a:pt x="354" y="814"/>
                    </a:lnTo>
                    <a:lnTo>
                      <a:pt x="371" y="835"/>
                    </a:lnTo>
                    <a:lnTo>
                      <a:pt x="389" y="893"/>
                    </a:lnTo>
                    <a:lnTo>
                      <a:pt x="396" y="923"/>
                    </a:lnTo>
                    <a:lnTo>
                      <a:pt x="407" y="951"/>
                    </a:lnTo>
                    <a:lnTo>
                      <a:pt x="413" y="960"/>
                    </a:lnTo>
                    <a:lnTo>
                      <a:pt x="414" y="966"/>
                    </a:lnTo>
                    <a:lnTo>
                      <a:pt x="389" y="982"/>
                    </a:lnTo>
                    <a:lnTo>
                      <a:pt x="361" y="992"/>
                    </a:lnTo>
                    <a:lnTo>
                      <a:pt x="316" y="1001"/>
                    </a:lnTo>
                    <a:lnTo>
                      <a:pt x="295" y="1016"/>
                    </a:lnTo>
                    <a:lnTo>
                      <a:pt x="277" y="1035"/>
                    </a:lnTo>
                    <a:lnTo>
                      <a:pt x="268" y="1050"/>
                    </a:lnTo>
                    <a:lnTo>
                      <a:pt x="263" y="1069"/>
                    </a:lnTo>
                    <a:lnTo>
                      <a:pt x="261" y="1089"/>
                    </a:lnTo>
                    <a:lnTo>
                      <a:pt x="263" y="1108"/>
                    </a:lnTo>
                    <a:lnTo>
                      <a:pt x="273" y="1132"/>
                    </a:lnTo>
                    <a:lnTo>
                      <a:pt x="293" y="1160"/>
                    </a:lnTo>
                    <a:lnTo>
                      <a:pt x="316" y="1184"/>
                    </a:lnTo>
                    <a:lnTo>
                      <a:pt x="338" y="1201"/>
                    </a:lnTo>
                    <a:lnTo>
                      <a:pt x="371" y="1210"/>
                    </a:lnTo>
                    <a:lnTo>
                      <a:pt x="406" y="1212"/>
                    </a:lnTo>
                    <a:lnTo>
                      <a:pt x="478" y="1187"/>
                    </a:lnTo>
                    <a:lnTo>
                      <a:pt x="501" y="1187"/>
                    </a:lnTo>
                    <a:lnTo>
                      <a:pt x="524" y="1188"/>
                    </a:lnTo>
                    <a:lnTo>
                      <a:pt x="549" y="1183"/>
                    </a:lnTo>
                    <a:lnTo>
                      <a:pt x="549" y="1181"/>
                    </a:lnTo>
                    <a:lnTo>
                      <a:pt x="583" y="1214"/>
                    </a:lnTo>
                    <a:lnTo>
                      <a:pt x="616" y="1248"/>
                    </a:lnTo>
                    <a:lnTo>
                      <a:pt x="654" y="1272"/>
                    </a:lnTo>
                    <a:lnTo>
                      <a:pt x="693" y="1295"/>
                    </a:lnTo>
                    <a:lnTo>
                      <a:pt x="717" y="1312"/>
                    </a:lnTo>
                    <a:lnTo>
                      <a:pt x="790" y="1350"/>
                    </a:lnTo>
                    <a:lnTo>
                      <a:pt x="814" y="1357"/>
                    </a:lnTo>
                    <a:lnTo>
                      <a:pt x="855" y="1368"/>
                    </a:lnTo>
                    <a:lnTo>
                      <a:pt x="898" y="1376"/>
                    </a:lnTo>
                    <a:lnTo>
                      <a:pt x="942" y="1381"/>
                    </a:lnTo>
                    <a:lnTo>
                      <a:pt x="988" y="1383"/>
                    </a:lnTo>
                    <a:lnTo>
                      <a:pt x="1076" y="1383"/>
                    </a:lnTo>
                    <a:lnTo>
                      <a:pt x="1108" y="1381"/>
                    </a:lnTo>
                    <a:lnTo>
                      <a:pt x="1141" y="1383"/>
                    </a:lnTo>
                    <a:lnTo>
                      <a:pt x="1232" y="1359"/>
                    </a:lnTo>
                    <a:lnTo>
                      <a:pt x="1271" y="1343"/>
                    </a:lnTo>
                    <a:lnTo>
                      <a:pt x="1309" y="1325"/>
                    </a:lnTo>
                    <a:lnTo>
                      <a:pt x="1354" y="1304"/>
                    </a:lnTo>
                    <a:lnTo>
                      <a:pt x="1387" y="1279"/>
                    </a:lnTo>
                    <a:lnTo>
                      <a:pt x="1418" y="1251"/>
                    </a:lnTo>
                    <a:lnTo>
                      <a:pt x="1442" y="1230"/>
                    </a:lnTo>
                    <a:lnTo>
                      <a:pt x="1463" y="1207"/>
                    </a:lnTo>
                    <a:lnTo>
                      <a:pt x="1496" y="1148"/>
                    </a:lnTo>
                    <a:lnTo>
                      <a:pt x="1521" y="1086"/>
                    </a:lnTo>
                    <a:lnTo>
                      <a:pt x="1527" y="1050"/>
                    </a:lnTo>
                    <a:lnTo>
                      <a:pt x="1534" y="1019"/>
                    </a:lnTo>
                    <a:lnTo>
                      <a:pt x="1537" y="988"/>
                    </a:lnTo>
                    <a:lnTo>
                      <a:pt x="1536" y="940"/>
                    </a:lnTo>
                    <a:lnTo>
                      <a:pt x="1526" y="888"/>
                    </a:lnTo>
                    <a:lnTo>
                      <a:pt x="1523" y="883"/>
                    </a:lnTo>
                    <a:lnTo>
                      <a:pt x="1526" y="881"/>
                    </a:lnTo>
                    <a:lnTo>
                      <a:pt x="1558" y="858"/>
                    </a:lnTo>
                    <a:lnTo>
                      <a:pt x="1583" y="839"/>
                    </a:lnTo>
                    <a:lnTo>
                      <a:pt x="1605" y="818"/>
                    </a:lnTo>
                    <a:lnTo>
                      <a:pt x="1621" y="795"/>
                    </a:lnTo>
                    <a:lnTo>
                      <a:pt x="1629" y="766"/>
                    </a:lnTo>
                    <a:lnTo>
                      <a:pt x="1626" y="732"/>
                    </a:lnTo>
                    <a:lnTo>
                      <a:pt x="1615" y="696"/>
                    </a:lnTo>
                    <a:lnTo>
                      <a:pt x="1594" y="667"/>
                    </a:lnTo>
                    <a:lnTo>
                      <a:pt x="1581" y="655"/>
                    </a:lnTo>
                    <a:lnTo>
                      <a:pt x="1565" y="647"/>
                    </a:lnTo>
                    <a:lnTo>
                      <a:pt x="1541" y="644"/>
                    </a:lnTo>
                    <a:lnTo>
                      <a:pt x="1515" y="644"/>
                    </a:lnTo>
                    <a:lnTo>
                      <a:pt x="1512" y="644"/>
                    </a:lnTo>
                    <a:lnTo>
                      <a:pt x="1512" y="646"/>
                    </a:lnTo>
                    <a:lnTo>
                      <a:pt x="1500" y="653"/>
                    </a:lnTo>
                    <a:lnTo>
                      <a:pt x="1484" y="652"/>
                    </a:lnTo>
                    <a:lnTo>
                      <a:pt x="1471" y="649"/>
                    </a:lnTo>
                    <a:lnTo>
                      <a:pt x="1460" y="644"/>
                    </a:lnTo>
                    <a:lnTo>
                      <a:pt x="1454" y="635"/>
                    </a:lnTo>
                    <a:lnTo>
                      <a:pt x="1449" y="625"/>
                    </a:lnTo>
                    <a:lnTo>
                      <a:pt x="1443" y="603"/>
                    </a:lnTo>
                    <a:lnTo>
                      <a:pt x="1427" y="562"/>
                    </a:lnTo>
                    <a:lnTo>
                      <a:pt x="1402" y="517"/>
                    </a:lnTo>
                    <a:lnTo>
                      <a:pt x="1388" y="490"/>
                    </a:lnTo>
                    <a:lnTo>
                      <a:pt x="1383" y="471"/>
                    </a:lnTo>
                    <a:lnTo>
                      <a:pt x="1414" y="458"/>
                    </a:lnTo>
                    <a:lnTo>
                      <a:pt x="1443" y="447"/>
                    </a:lnTo>
                    <a:lnTo>
                      <a:pt x="1471" y="496"/>
                    </a:lnTo>
                    <a:lnTo>
                      <a:pt x="1496" y="545"/>
                    </a:lnTo>
                    <a:lnTo>
                      <a:pt x="1503" y="558"/>
                    </a:lnTo>
                    <a:lnTo>
                      <a:pt x="1513" y="571"/>
                    </a:lnTo>
                    <a:lnTo>
                      <a:pt x="1528" y="576"/>
                    </a:lnTo>
                    <a:lnTo>
                      <a:pt x="1545" y="577"/>
                    </a:lnTo>
                    <a:lnTo>
                      <a:pt x="1590" y="590"/>
                    </a:lnTo>
                    <a:lnTo>
                      <a:pt x="1616" y="604"/>
                    </a:lnTo>
                    <a:lnTo>
                      <a:pt x="1639" y="620"/>
                    </a:lnTo>
                    <a:lnTo>
                      <a:pt x="1658" y="641"/>
                    </a:lnTo>
                    <a:lnTo>
                      <a:pt x="1675" y="665"/>
                    </a:lnTo>
                    <a:lnTo>
                      <a:pt x="1689" y="690"/>
                    </a:lnTo>
                    <a:lnTo>
                      <a:pt x="1699" y="716"/>
                    </a:lnTo>
                    <a:lnTo>
                      <a:pt x="1705" y="744"/>
                    </a:lnTo>
                    <a:lnTo>
                      <a:pt x="1707" y="771"/>
                    </a:lnTo>
                    <a:lnTo>
                      <a:pt x="1705" y="802"/>
                    </a:lnTo>
                    <a:lnTo>
                      <a:pt x="1698" y="829"/>
                    </a:lnTo>
                    <a:lnTo>
                      <a:pt x="1683" y="855"/>
                    </a:lnTo>
                    <a:lnTo>
                      <a:pt x="1662" y="875"/>
                    </a:lnTo>
                    <a:lnTo>
                      <a:pt x="1639" y="888"/>
                    </a:lnTo>
                    <a:lnTo>
                      <a:pt x="1627" y="896"/>
                    </a:lnTo>
                    <a:lnTo>
                      <a:pt x="1622" y="905"/>
                    </a:lnTo>
                    <a:lnTo>
                      <a:pt x="1622" y="920"/>
                    </a:lnTo>
                    <a:lnTo>
                      <a:pt x="1624" y="932"/>
                    </a:lnTo>
                    <a:lnTo>
                      <a:pt x="1624" y="976"/>
                    </a:lnTo>
                    <a:lnTo>
                      <a:pt x="1621" y="1037"/>
                    </a:lnTo>
                    <a:lnTo>
                      <a:pt x="1613" y="1096"/>
                    </a:lnTo>
                    <a:lnTo>
                      <a:pt x="1598" y="1151"/>
                    </a:lnTo>
                    <a:lnTo>
                      <a:pt x="1573" y="1203"/>
                    </a:lnTo>
                    <a:lnTo>
                      <a:pt x="1530" y="1263"/>
                    </a:lnTo>
                    <a:lnTo>
                      <a:pt x="1478" y="1319"/>
                    </a:lnTo>
                    <a:lnTo>
                      <a:pt x="1472" y="1325"/>
                    </a:lnTo>
                    <a:lnTo>
                      <a:pt x="1471" y="1329"/>
                    </a:lnTo>
                    <a:lnTo>
                      <a:pt x="1490" y="1345"/>
                    </a:lnTo>
                    <a:lnTo>
                      <a:pt x="1518" y="1357"/>
                    </a:lnTo>
                    <a:lnTo>
                      <a:pt x="1546" y="1368"/>
                    </a:lnTo>
                    <a:lnTo>
                      <a:pt x="1569" y="1381"/>
                    </a:lnTo>
                    <a:lnTo>
                      <a:pt x="1594" y="1405"/>
                    </a:lnTo>
                    <a:lnTo>
                      <a:pt x="1623" y="1424"/>
                    </a:lnTo>
                    <a:lnTo>
                      <a:pt x="1643" y="1430"/>
                    </a:lnTo>
                    <a:lnTo>
                      <a:pt x="1667" y="1433"/>
                    </a:lnTo>
                    <a:lnTo>
                      <a:pt x="1716" y="1436"/>
                    </a:lnTo>
                    <a:lnTo>
                      <a:pt x="1750" y="1447"/>
                    </a:lnTo>
                    <a:lnTo>
                      <a:pt x="1785" y="1456"/>
                    </a:lnTo>
                    <a:lnTo>
                      <a:pt x="1798" y="1455"/>
                    </a:lnTo>
                    <a:lnTo>
                      <a:pt x="1760" y="15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34" name="Freeform 125">
                <a:extLst>
                  <a:ext uri="{FF2B5EF4-FFF2-40B4-BE49-F238E27FC236}">
                    <a16:creationId xmlns:a16="http://schemas.microsoft.com/office/drawing/2014/main" id="{DBB53739-D06D-4A53-AAE8-834F81EC1F82}"/>
                  </a:ext>
                </a:extLst>
              </p:cNvPr>
              <p:cNvSpPr>
                <a:spLocks/>
              </p:cNvSpPr>
              <p:nvPr/>
            </p:nvSpPr>
            <p:spPr bwMode="auto">
              <a:xfrm>
                <a:off x="2319" y="2180"/>
                <a:ext cx="340" cy="177"/>
              </a:xfrm>
              <a:custGeom>
                <a:avLst/>
                <a:gdLst/>
                <a:ahLst/>
                <a:cxnLst>
                  <a:cxn ang="0">
                    <a:pos x="649" y="5"/>
                  </a:cxn>
                  <a:cxn ang="0">
                    <a:pos x="697" y="35"/>
                  </a:cxn>
                  <a:cxn ang="0">
                    <a:pos x="776" y="78"/>
                  </a:cxn>
                  <a:cxn ang="0">
                    <a:pos x="826" y="102"/>
                  </a:cxn>
                  <a:cxn ang="0">
                    <a:pos x="842" y="99"/>
                  </a:cxn>
                  <a:cxn ang="0">
                    <a:pos x="856" y="73"/>
                  </a:cxn>
                  <a:cxn ang="0">
                    <a:pos x="876" y="54"/>
                  </a:cxn>
                  <a:cxn ang="0">
                    <a:pos x="938" y="62"/>
                  </a:cxn>
                  <a:cxn ang="0">
                    <a:pos x="1015" y="79"/>
                  </a:cxn>
                  <a:cxn ang="0">
                    <a:pos x="993" y="112"/>
                  </a:cxn>
                  <a:cxn ang="0">
                    <a:pos x="929" y="96"/>
                  </a:cxn>
                  <a:cxn ang="0">
                    <a:pos x="887" y="115"/>
                  </a:cxn>
                  <a:cxn ang="0">
                    <a:pos x="851" y="141"/>
                  </a:cxn>
                  <a:cxn ang="0">
                    <a:pos x="802" y="135"/>
                  </a:cxn>
                  <a:cxn ang="0">
                    <a:pos x="744" y="101"/>
                  </a:cxn>
                  <a:cxn ang="0">
                    <a:pos x="661" y="59"/>
                  </a:cxn>
                  <a:cxn ang="0">
                    <a:pos x="640" y="55"/>
                  </a:cxn>
                  <a:cxn ang="0">
                    <a:pos x="626" y="68"/>
                  </a:cxn>
                  <a:cxn ang="0">
                    <a:pos x="573" y="163"/>
                  </a:cxn>
                  <a:cxn ang="0">
                    <a:pos x="517" y="236"/>
                  </a:cxn>
                  <a:cxn ang="0">
                    <a:pos x="489" y="269"/>
                  </a:cxn>
                  <a:cxn ang="0">
                    <a:pos x="454" y="282"/>
                  </a:cxn>
                  <a:cxn ang="0">
                    <a:pos x="429" y="271"/>
                  </a:cxn>
                  <a:cxn ang="0">
                    <a:pos x="400" y="215"/>
                  </a:cxn>
                  <a:cxn ang="0">
                    <a:pos x="386" y="193"/>
                  </a:cxn>
                  <a:cxn ang="0">
                    <a:pos x="268" y="337"/>
                  </a:cxn>
                  <a:cxn ang="0">
                    <a:pos x="222" y="388"/>
                  </a:cxn>
                  <a:cxn ang="0">
                    <a:pos x="188" y="400"/>
                  </a:cxn>
                  <a:cxn ang="0">
                    <a:pos x="167" y="386"/>
                  </a:cxn>
                  <a:cxn ang="0">
                    <a:pos x="147" y="399"/>
                  </a:cxn>
                  <a:cxn ang="0">
                    <a:pos x="72" y="483"/>
                  </a:cxn>
                  <a:cxn ang="0">
                    <a:pos x="34" y="518"/>
                  </a:cxn>
                  <a:cxn ang="0">
                    <a:pos x="22" y="531"/>
                  </a:cxn>
                  <a:cxn ang="0">
                    <a:pos x="0" y="497"/>
                  </a:cxn>
                  <a:cxn ang="0">
                    <a:pos x="60" y="443"/>
                  </a:cxn>
                  <a:cxn ang="0">
                    <a:pos x="121" y="362"/>
                  </a:cxn>
                  <a:cxn ang="0">
                    <a:pos x="149" y="330"/>
                  </a:cxn>
                  <a:cxn ang="0">
                    <a:pos x="174" y="329"/>
                  </a:cxn>
                  <a:cxn ang="0">
                    <a:pos x="192" y="347"/>
                  </a:cxn>
                  <a:cxn ang="0">
                    <a:pos x="204" y="353"/>
                  </a:cxn>
                  <a:cxn ang="0">
                    <a:pos x="207" y="351"/>
                  </a:cxn>
                  <a:cxn ang="0">
                    <a:pos x="274" y="274"/>
                  </a:cxn>
                  <a:cxn ang="0">
                    <a:pos x="340" y="188"/>
                  </a:cxn>
                  <a:cxn ang="0">
                    <a:pos x="378" y="148"/>
                  </a:cxn>
                  <a:cxn ang="0">
                    <a:pos x="406" y="142"/>
                  </a:cxn>
                  <a:cxn ang="0">
                    <a:pos x="423" y="155"/>
                  </a:cxn>
                  <a:cxn ang="0">
                    <a:pos x="446" y="228"/>
                  </a:cxn>
                  <a:cxn ang="0">
                    <a:pos x="460" y="239"/>
                  </a:cxn>
                  <a:cxn ang="0">
                    <a:pos x="485" y="221"/>
                  </a:cxn>
                  <a:cxn ang="0">
                    <a:pos x="534" y="158"/>
                  </a:cxn>
                  <a:cxn ang="0">
                    <a:pos x="589" y="48"/>
                  </a:cxn>
                  <a:cxn ang="0">
                    <a:pos x="613" y="11"/>
                  </a:cxn>
                </a:cxnLst>
                <a:rect l="0" t="0" r="r" b="b"/>
                <a:pathLst>
                  <a:path w="1020" h="531">
                    <a:moveTo>
                      <a:pt x="629" y="0"/>
                    </a:moveTo>
                    <a:lnTo>
                      <a:pt x="649" y="5"/>
                    </a:lnTo>
                    <a:lnTo>
                      <a:pt x="665" y="14"/>
                    </a:lnTo>
                    <a:lnTo>
                      <a:pt x="697" y="35"/>
                    </a:lnTo>
                    <a:lnTo>
                      <a:pt x="749" y="60"/>
                    </a:lnTo>
                    <a:lnTo>
                      <a:pt x="776" y="78"/>
                    </a:lnTo>
                    <a:lnTo>
                      <a:pt x="803" y="90"/>
                    </a:lnTo>
                    <a:lnTo>
                      <a:pt x="826" y="102"/>
                    </a:lnTo>
                    <a:lnTo>
                      <a:pt x="835" y="102"/>
                    </a:lnTo>
                    <a:lnTo>
                      <a:pt x="842" y="99"/>
                    </a:lnTo>
                    <a:lnTo>
                      <a:pt x="851" y="87"/>
                    </a:lnTo>
                    <a:lnTo>
                      <a:pt x="856" y="73"/>
                    </a:lnTo>
                    <a:lnTo>
                      <a:pt x="864" y="59"/>
                    </a:lnTo>
                    <a:lnTo>
                      <a:pt x="876" y="54"/>
                    </a:lnTo>
                    <a:lnTo>
                      <a:pt x="893" y="54"/>
                    </a:lnTo>
                    <a:lnTo>
                      <a:pt x="938" y="62"/>
                    </a:lnTo>
                    <a:lnTo>
                      <a:pt x="983" y="73"/>
                    </a:lnTo>
                    <a:lnTo>
                      <a:pt x="1015" y="79"/>
                    </a:lnTo>
                    <a:lnTo>
                      <a:pt x="1020" y="118"/>
                    </a:lnTo>
                    <a:lnTo>
                      <a:pt x="993" y="112"/>
                    </a:lnTo>
                    <a:lnTo>
                      <a:pt x="961" y="104"/>
                    </a:lnTo>
                    <a:lnTo>
                      <a:pt x="929" y="96"/>
                    </a:lnTo>
                    <a:lnTo>
                      <a:pt x="901" y="92"/>
                    </a:lnTo>
                    <a:lnTo>
                      <a:pt x="887" y="115"/>
                    </a:lnTo>
                    <a:lnTo>
                      <a:pt x="868" y="134"/>
                    </a:lnTo>
                    <a:lnTo>
                      <a:pt x="851" y="141"/>
                    </a:lnTo>
                    <a:lnTo>
                      <a:pt x="835" y="143"/>
                    </a:lnTo>
                    <a:lnTo>
                      <a:pt x="802" y="135"/>
                    </a:lnTo>
                    <a:lnTo>
                      <a:pt x="771" y="119"/>
                    </a:lnTo>
                    <a:lnTo>
                      <a:pt x="744" y="101"/>
                    </a:lnTo>
                    <a:lnTo>
                      <a:pt x="680" y="70"/>
                    </a:lnTo>
                    <a:lnTo>
                      <a:pt x="661" y="59"/>
                    </a:lnTo>
                    <a:lnTo>
                      <a:pt x="650" y="55"/>
                    </a:lnTo>
                    <a:lnTo>
                      <a:pt x="640" y="55"/>
                    </a:lnTo>
                    <a:lnTo>
                      <a:pt x="632" y="60"/>
                    </a:lnTo>
                    <a:lnTo>
                      <a:pt x="626" y="68"/>
                    </a:lnTo>
                    <a:lnTo>
                      <a:pt x="618" y="85"/>
                    </a:lnTo>
                    <a:lnTo>
                      <a:pt x="573" y="163"/>
                    </a:lnTo>
                    <a:lnTo>
                      <a:pt x="547" y="201"/>
                    </a:lnTo>
                    <a:lnTo>
                      <a:pt x="517" y="236"/>
                    </a:lnTo>
                    <a:lnTo>
                      <a:pt x="503" y="253"/>
                    </a:lnTo>
                    <a:lnTo>
                      <a:pt x="489" y="269"/>
                    </a:lnTo>
                    <a:lnTo>
                      <a:pt x="470" y="279"/>
                    </a:lnTo>
                    <a:lnTo>
                      <a:pt x="454" y="282"/>
                    </a:lnTo>
                    <a:lnTo>
                      <a:pt x="441" y="279"/>
                    </a:lnTo>
                    <a:lnTo>
                      <a:pt x="429" y="271"/>
                    </a:lnTo>
                    <a:lnTo>
                      <a:pt x="411" y="246"/>
                    </a:lnTo>
                    <a:lnTo>
                      <a:pt x="400" y="215"/>
                    </a:lnTo>
                    <a:lnTo>
                      <a:pt x="394" y="193"/>
                    </a:lnTo>
                    <a:lnTo>
                      <a:pt x="386" y="193"/>
                    </a:lnTo>
                    <a:lnTo>
                      <a:pt x="320" y="279"/>
                    </a:lnTo>
                    <a:lnTo>
                      <a:pt x="268" y="337"/>
                    </a:lnTo>
                    <a:lnTo>
                      <a:pt x="247" y="364"/>
                    </a:lnTo>
                    <a:lnTo>
                      <a:pt x="222" y="388"/>
                    </a:lnTo>
                    <a:lnTo>
                      <a:pt x="206" y="396"/>
                    </a:lnTo>
                    <a:lnTo>
                      <a:pt x="188" y="400"/>
                    </a:lnTo>
                    <a:lnTo>
                      <a:pt x="175" y="389"/>
                    </a:lnTo>
                    <a:lnTo>
                      <a:pt x="167" y="386"/>
                    </a:lnTo>
                    <a:lnTo>
                      <a:pt x="159" y="387"/>
                    </a:lnTo>
                    <a:lnTo>
                      <a:pt x="147" y="399"/>
                    </a:lnTo>
                    <a:lnTo>
                      <a:pt x="137" y="414"/>
                    </a:lnTo>
                    <a:lnTo>
                      <a:pt x="72" y="483"/>
                    </a:lnTo>
                    <a:lnTo>
                      <a:pt x="53" y="501"/>
                    </a:lnTo>
                    <a:lnTo>
                      <a:pt x="34" y="518"/>
                    </a:lnTo>
                    <a:lnTo>
                      <a:pt x="28" y="531"/>
                    </a:lnTo>
                    <a:lnTo>
                      <a:pt x="22" y="531"/>
                    </a:lnTo>
                    <a:lnTo>
                      <a:pt x="9" y="515"/>
                    </a:lnTo>
                    <a:lnTo>
                      <a:pt x="0" y="497"/>
                    </a:lnTo>
                    <a:lnTo>
                      <a:pt x="22" y="475"/>
                    </a:lnTo>
                    <a:lnTo>
                      <a:pt x="60" y="443"/>
                    </a:lnTo>
                    <a:lnTo>
                      <a:pt x="93" y="408"/>
                    </a:lnTo>
                    <a:lnTo>
                      <a:pt x="121" y="362"/>
                    </a:lnTo>
                    <a:lnTo>
                      <a:pt x="141" y="338"/>
                    </a:lnTo>
                    <a:lnTo>
                      <a:pt x="149" y="330"/>
                    </a:lnTo>
                    <a:lnTo>
                      <a:pt x="160" y="326"/>
                    </a:lnTo>
                    <a:lnTo>
                      <a:pt x="174" y="329"/>
                    </a:lnTo>
                    <a:lnTo>
                      <a:pt x="184" y="337"/>
                    </a:lnTo>
                    <a:lnTo>
                      <a:pt x="192" y="347"/>
                    </a:lnTo>
                    <a:lnTo>
                      <a:pt x="204" y="351"/>
                    </a:lnTo>
                    <a:lnTo>
                      <a:pt x="204" y="353"/>
                    </a:lnTo>
                    <a:lnTo>
                      <a:pt x="207" y="353"/>
                    </a:lnTo>
                    <a:lnTo>
                      <a:pt x="207" y="351"/>
                    </a:lnTo>
                    <a:lnTo>
                      <a:pt x="243" y="314"/>
                    </a:lnTo>
                    <a:lnTo>
                      <a:pt x="274" y="274"/>
                    </a:lnTo>
                    <a:lnTo>
                      <a:pt x="299" y="248"/>
                    </a:lnTo>
                    <a:lnTo>
                      <a:pt x="340" y="188"/>
                    </a:lnTo>
                    <a:lnTo>
                      <a:pt x="366" y="158"/>
                    </a:lnTo>
                    <a:lnTo>
                      <a:pt x="378" y="148"/>
                    </a:lnTo>
                    <a:lnTo>
                      <a:pt x="397" y="142"/>
                    </a:lnTo>
                    <a:lnTo>
                      <a:pt x="406" y="142"/>
                    </a:lnTo>
                    <a:lnTo>
                      <a:pt x="413" y="144"/>
                    </a:lnTo>
                    <a:lnTo>
                      <a:pt x="423" y="155"/>
                    </a:lnTo>
                    <a:lnTo>
                      <a:pt x="436" y="193"/>
                    </a:lnTo>
                    <a:lnTo>
                      <a:pt x="446" y="228"/>
                    </a:lnTo>
                    <a:lnTo>
                      <a:pt x="455" y="236"/>
                    </a:lnTo>
                    <a:lnTo>
                      <a:pt x="460" y="239"/>
                    </a:lnTo>
                    <a:lnTo>
                      <a:pt x="469" y="234"/>
                    </a:lnTo>
                    <a:lnTo>
                      <a:pt x="485" y="221"/>
                    </a:lnTo>
                    <a:lnTo>
                      <a:pt x="498" y="205"/>
                    </a:lnTo>
                    <a:lnTo>
                      <a:pt x="534" y="158"/>
                    </a:lnTo>
                    <a:lnTo>
                      <a:pt x="564" y="107"/>
                    </a:lnTo>
                    <a:lnTo>
                      <a:pt x="589" y="48"/>
                    </a:lnTo>
                    <a:lnTo>
                      <a:pt x="605" y="21"/>
                    </a:lnTo>
                    <a:lnTo>
                      <a:pt x="613" y="11"/>
                    </a:lnTo>
                    <a:lnTo>
                      <a:pt x="62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35" name="Freeform 126">
                <a:extLst>
                  <a:ext uri="{FF2B5EF4-FFF2-40B4-BE49-F238E27FC236}">
                    <a16:creationId xmlns:a16="http://schemas.microsoft.com/office/drawing/2014/main" id="{B20EDCE9-72C4-41AE-A9E3-638344CDC11A}"/>
                  </a:ext>
                </a:extLst>
              </p:cNvPr>
              <p:cNvSpPr>
                <a:spLocks/>
              </p:cNvSpPr>
              <p:nvPr/>
            </p:nvSpPr>
            <p:spPr bwMode="auto">
              <a:xfrm>
                <a:off x="2576" y="2241"/>
                <a:ext cx="56" cy="34"/>
              </a:xfrm>
              <a:custGeom>
                <a:avLst/>
                <a:gdLst/>
                <a:ahLst/>
                <a:cxnLst>
                  <a:cxn ang="0">
                    <a:pos x="62" y="0"/>
                  </a:cxn>
                  <a:cxn ang="0">
                    <a:pos x="93" y="3"/>
                  </a:cxn>
                  <a:cxn ang="0">
                    <a:pos x="124" y="12"/>
                  </a:cxn>
                  <a:cxn ang="0">
                    <a:pos x="150" y="27"/>
                  </a:cxn>
                  <a:cxn ang="0">
                    <a:pos x="159" y="36"/>
                  </a:cxn>
                  <a:cxn ang="0">
                    <a:pos x="165" y="48"/>
                  </a:cxn>
                  <a:cxn ang="0">
                    <a:pos x="167" y="54"/>
                  </a:cxn>
                  <a:cxn ang="0">
                    <a:pos x="164" y="58"/>
                  </a:cxn>
                  <a:cxn ang="0">
                    <a:pos x="164" y="61"/>
                  </a:cxn>
                  <a:cxn ang="0">
                    <a:pos x="143" y="52"/>
                  </a:cxn>
                  <a:cxn ang="0">
                    <a:pos x="119" y="39"/>
                  </a:cxn>
                  <a:cxn ang="0">
                    <a:pos x="95" y="28"/>
                  </a:cxn>
                  <a:cxn ang="0">
                    <a:pos x="84" y="26"/>
                  </a:cxn>
                  <a:cxn ang="0">
                    <a:pos x="74" y="27"/>
                  </a:cxn>
                  <a:cxn ang="0">
                    <a:pos x="58" y="35"/>
                  </a:cxn>
                  <a:cxn ang="0">
                    <a:pos x="46" y="48"/>
                  </a:cxn>
                  <a:cxn ang="0">
                    <a:pos x="34" y="83"/>
                  </a:cxn>
                  <a:cxn ang="0">
                    <a:pos x="23" y="99"/>
                  </a:cxn>
                  <a:cxn ang="0">
                    <a:pos x="19" y="103"/>
                  </a:cxn>
                  <a:cxn ang="0">
                    <a:pos x="17" y="104"/>
                  </a:cxn>
                  <a:cxn ang="0">
                    <a:pos x="7" y="100"/>
                  </a:cxn>
                  <a:cxn ang="0">
                    <a:pos x="1" y="94"/>
                  </a:cxn>
                  <a:cxn ang="0">
                    <a:pos x="0" y="85"/>
                  </a:cxn>
                  <a:cxn ang="0">
                    <a:pos x="5" y="58"/>
                  </a:cxn>
                  <a:cxn ang="0">
                    <a:pos x="19" y="34"/>
                  </a:cxn>
                  <a:cxn ang="0">
                    <a:pos x="38" y="15"/>
                  </a:cxn>
                  <a:cxn ang="0">
                    <a:pos x="62" y="0"/>
                  </a:cxn>
                </a:cxnLst>
                <a:rect l="0" t="0" r="r" b="b"/>
                <a:pathLst>
                  <a:path w="167" h="104">
                    <a:moveTo>
                      <a:pt x="62" y="0"/>
                    </a:moveTo>
                    <a:lnTo>
                      <a:pt x="93" y="3"/>
                    </a:lnTo>
                    <a:lnTo>
                      <a:pt x="124" y="12"/>
                    </a:lnTo>
                    <a:lnTo>
                      <a:pt x="150" y="27"/>
                    </a:lnTo>
                    <a:lnTo>
                      <a:pt x="159" y="36"/>
                    </a:lnTo>
                    <a:lnTo>
                      <a:pt x="165" y="48"/>
                    </a:lnTo>
                    <a:lnTo>
                      <a:pt x="167" y="54"/>
                    </a:lnTo>
                    <a:lnTo>
                      <a:pt x="164" y="58"/>
                    </a:lnTo>
                    <a:lnTo>
                      <a:pt x="164" y="61"/>
                    </a:lnTo>
                    <a:lnTo>
                      <a:pt x="143" y="52"/>
                    </a:lnTo>
                    <a:lnTo>
                      <a:pt x="119" y="39"/>
                    </a:lnTo>
                    <a:lnTo>
                      <a:pt x="95" y="28"/>
                    </a:lnTo>
                    <a:lnTo>
                      <a:pt x="84" y="26"/>
                    </a:lnTo>
                    <a:lnTo>
                      <a:pt x="74" y="27"/>
                    </a:lnTo>
                    <a:lnTo>
                      <a:pt x="58" y="35"/>
                    </a:lnTo>
                    <a:lnTo>
                      <a:pt x="46" y="48"/>
                    </a:lnTo>
                    <a:lnTo>
                      <a:pt x="34" y="83"/>
                    </a:lnTo>
                    <a:lnTo>
                      <a:pt x="23" y="99"/>
                    </a:lnTo>
                    <a:lnTo>
                      <a:pt x="19" y="103"/>
                    </a:lnTo>
                    <a:lnTo>
                      <a:pt x="17" y="104"/>
                    </a:lnTo>
                    <a:lnTo>
                      <a:pt x="7" y="100"/>
                    </a:lnTo>
                    <a:lnTo>
                      <a:pt x="1" y="94"/>
                    </a:lnTo>
                    <a:lnTo>
                      <a:pt x="0" y="85"/>
                    </a:lnTo>
                    <a:lnTo>
                      <a:pt x="5" y="58"/>
                    </a:lnTo>
                    <a:lnTo>
                      <a:pt x="19" y="34"/>
                    </a:lnTo>
                    <a:lnTo>
                      <a:pt x="38" y="15"/>
                    </a:lnTo>
                    <a:lnTo>
                      <a:pt x="6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36" name="Freeform 127">
                <a:extLst>
                  <a:ext uri="{FF2B5EF4-FFF2-40B4-BE49-F238E27FC236}">
                    <a16:creationId xmlns:a16="http://schemas.microsoft.com/office/drawing/2014/main" id="{489AEB05-9CA6-43A7-989C-A619956A5849}"/>
                  </a:ext>
                </a:extLst>
              </p:cNvPr>
              <p:cNvSpPr>
                <a:spLocks/>
              </p:cNvSpPr>
              <p:nvPr/>
            </p:nvSpPr>
            <p:spPr bwMode="auto">
              <a:xfrm>
                <a:off x="2570" y="2289"/>
                <a:ext cx="119" cy="85"/>
              </a:xfrm>
              <a:custGeom>
                <a:avLst/>
                <a:gdLst/>
                <a:ahLst/>
                <a:cxnLst>
                  <a:cxn ang="0">
                    <a:pos x="292" y="0"/>
                  </a:cxn>
                  <a:cxn ang="0">
                    <a:pos x="324" y="14"/>
                  </a:cxn>
                  <a:cxn ang="0">
                    <a:pos x="348" y="64"/>
                  </a:cxn>
                  <a:cxn ang="0">
                    <a:pos x="353" y="135"/>
                  </a:cxn>
                  <a:cxn ang="0">
                    <a:pos x="324" y="195"/>
                  </a:cxn>
                  <a:cxn ang="0">
                    <a:pos x="252" y="231"/>
                  </a:cxn>
                  <a:cxn ang="0">
                    <a:pos x="152" y="253"/>
                  </a:cxn>
                  <a:cxn ang="0">
                    <a:pos x="81" y="242"/>
                  </a:cxn>
                  <a:cxn ang="0">
                    <a:pos x="47" y="223"/>
                  </a:cxn>
                  <a:cxn ang="0">
                    <a:pos x="8" y="169"/>
                  </a:cxn>
                  <a:cxn ang="0">
                    <a:pos x="5" y="115"/>
                  </a:cxn>
                  <a:cxn ang="0">
                    <a:pos x="38" y="67"/>
                  </a:cxn>
                  <a:cxn ang="0">
                    <a:pos x="92" y="31"/>
                  </a:cxn>
                  <a:cxn ang="0">
                    <a:pos x="153" y="12"/>
                  </a:cxn>
                  <a:cxn ang="0">
                    <a:pos x="199" y="6"/>
                  </a:cxn>
                  <a:cxn ang="0">
                    <a:pos x="236" y="2"/>
                  </a:cxn>
                  <a:cxn ang="0">
                    <a:pos x="248" y="21"/>
                  </a:cxn>
                  <a:cxn ang="0">
                    <a:pos x="152" y="36"/>
                  </a:cxn>
                  <a:cxn ang="0">
                    <a:pos x="88" y="60"/>
                  </a:cxn>
                  <a:cxn ang="0">
                    <a:pos x="41" y="95"/>
                  </a:cxn>
                  <a:cxn ang="0">
                    <a:pos x="30" y="127"/>
                  </a:cxn>
                  <a:cxn ang="0">
                    <a:pos x="56" y="198"/>
                  </a:cxn>
                  <a:cxn ang="0">
                    <a:pos x="85" y="220"/>
                  </a:cxn>
                  <a:cxn ang="0">
                    <a:pos x="128" y="230"/>
                  </a:cxn>
                  <a:cxn ang="0">
                    <a:pos x="190" y="228"/>
                  </a:cxn>
                  <a:cxn ang="0">
                    <a:pos x="233" y="215"/>
                  </a:cxn>
                  <a:cxn ang="0">
                    <a:pos x="286" y="194"/>
                  </a:cxn>
                  <a:cxn ang="0">
                    <a:pos x="316" y="164"/>
                  </a:cxn>
                  <a:cxn ang="0">
                    <a:pos x="329" y="127"/>
                  </a:cxn>
                  <a:cxn ang="0">
                    <a:pos x="324" y="61"/>
                  </a:cxn>
                  <a:cxn ang="0">
                    <a:pos x="305" y="27"/>
                  </a:cxn>
                  <a:cxn ang="0">
                    <a:pos x="262" y="21"/>
                  </a:cxn>
                  <a:cxn ang="0">
                    <a:pos x="264" y="19"/>
                  </a:cxn>
                </a:cxnLst>
                <a:rect l="0" t="0" r="r" b="b"/>
                <a:pathLst>
                  <a:path w="356" h="253">
                    <a:moveTo>
                      <a:pt x="270" y="0"/>
                    </a:moveTo>
                    <a:lnTo>
                      <a:pt x="292" y="0"/>
                    </a:lnTo>
                    <a:lnTo>
                      <a:pt x="312" y="3"/>
                    </a:lnTo>
                    <a:lnTo>
                      <a:pt x="324" y="14"/>
                    </a:lnTo>
                    <a:lnTo>
                      <a:pt x="332" y="28"/>
                    </a:lnTo>
                    <a:lnTo>
                      <a:pt x="348" y="64"/>
                    </a:lnTo>
                    <a:lnTo>
                      <a:pt x="356" y="100"/>
                    </a:lnTo>
                    <a:lnTo>
                      <a:pt x="353" y="135"/>
                    </a:lnTo>
                    <a:lnTo>
                      <a:pt x="340" y="173"/>
                    </a:lnTo>
                    <a:lnTo>
                      <a:pt x="324" y="195"/>
                    </a:lnTo>
                    <a:lnTo>
                      <a:pt x="303" y="209"/>
                    </a:lnTo>
                    <a:lnTo>
                      <a:pt x="252" y="231"/>
                    </a:lnTo>
                    <a:lnTo>
                      <a:pt x="204" y="246"/>
                    </a:lnTo>
                    <a:lnTo>
                      <a:pt x="152" y="253"/>
                    </a:lnTo>
                    <a:lnTo>
                      <a:pt x="116" y="250"/>
                    </a:lnTo>
                    <a:lnTo>
                      <a:pt x="81" y="242"/>
                    </a:lnTo>
                    <a:lnTo>
                      <a:pt x="62" y="235"/>
                    </a:lnTo>
                    <a:lnTo>
                      <a:pt x="47" y="223"/>
                    </a:lnTo>
                    <a:lnTo>
                      <a:pt x="22" y="193"/>
                    </a:lnTo>
                    <a:lnTo>
                      <a:pt x="8" y="169"/>
                    </a:lnTo>
                    <a:lnTo>
                      <a:pt x="0" y="141"/>
                    </a:lnTo>
                    <a:lnTo>
                      <a:pt x="5" y="115"/>
                    </a:lnTo>
                    <a:lnTo>
                      <a:pt x="18" y="89"/>
                    </a:lnTo>
                    <a:lnTo>
                      <a:pt x="38" y="67"/>
                    </a:lnTo>
                    <a:lnTo>
                      <a:pt x="63" y="48"/>
                    </a:lnTo>
                    <a:lnTo>
                      <a:pt x="92" y="31"/>
                    </a:lnTo>
                    <a:lnTo>
                      <a:pt x="122" y="19"/>
                    </a:lnTo>
                    <a:lnTo>
                      <a:pt x="153" y="12"/>
                    </a:lnTo>
                    <a:lnTo>
                      <a:pt x="182" y="9"/>
                    </a:lnTo>
                    <a:lnTo>
                      <a:pt x="199" y="6"/>
                    </a:lnTo>
                    <a:lnTo>
                      <a:pt x="217" y="5"/>
                    </a:lnTo>
                    <a:lnTo>
                      <a:pt x="236" y="2"/>
                    </a:lnTo>
                    <a:lnTo>
                      <a:pt x="254" y="2"/>
                    </a:lnTo>
                    <a:lnTo>
                      <a:pt x="248" y="21"/>
                    </a:lnTo>
                    <a:lnTo>
                      <a:pt x="184" y="30"/>
                    </a:lnTo>
                    <a:lnTo>
                      <a:pt x="152" y="36"/>
                    </a:lnTo>
                    <a:lnTo>
                      <a:pt x="122" y="43"/>
                    </a:lnTo>
                    <a:lnTo>
                      <a:pt x="88" y="60"/>
                    </a:lnTo>
                    <a:lnTo>
                      <a:pt x="63" y="75"/>
                    </a:lnTo>
                    <a:lnTo>
                      <a:pt x="41" y="95"/>
                    </a:lnTo>
                    <a:lnTo>
                      <a:pt x="33" y="111"/>
                    </a:lnTo>
                    <a:lnTo>
                      <a:pt x="30" y="127"/>
                    </a:lnTo>
                    <a:lnTo>
                      <a:pt x="35" y="165"/>
                    </a:lnTo>
                    <a:lnTo>
                      <a:pt x="56" y="198"/>
                    </a:lnTo>
                    <a:lnTo>
                      <a:pt x="70" y="210"/>
                    </a:lnTo>
                    <a:lnTo>
                      <a:pt x="85" y="220"/>
                    </a:lnTo>
                    <a:lnTo>
                      <a:pt x="105" y="226"/>
                    </a:lnTo>
                    <a:lnTo>
                      <a:pt x="128" y="230"/>
                    </a:lnTo>
                    <a:lnTo>
                      <a:pt x="176" y="232"/>
                    </a:lnTo>
                    <a:lnTo>
                      <a:pt x="190" y="228"/>
                    </a:lnTo>
                    <a:lnTo>
                      <a:pt x="204" y="227"/>
                    </a:lnTo>
                    <a:lnTo>
                      <a:pt x="233" y="215"/>
                    </a:lnTo>
                    <a:lnTo>
                      <a:pt x="263" y="205"/>
                    </a:lnTo>
                    <a:lnTo>
                      <a:pt x="286" y="194"/>
                    </a:lnTo>
                    <a:lnTo>
                      <a:pt x="303" y="180"/>
                    </a:lnTo>
                    <a:lnTo>
                      <a:pt x="316" y="164"/>
                    </a:lnTo>
                    <a:lnTo>
                      <a:pt x="325" y="146"/>
                    </a:lnTo>
                    <a:lnTo>
                      <a:pt x="329" y="127"/>
                    </a:lnTo>
                    <a:lnTo>
                      <a:pt x="331" y="106"/>
                    </a:lnTo>
                    <a:lnTo>
                      <a:pt x="324" y="61"/>
                    </a:lnTo>
                    <a:lnTo>
                      <a:pt x="317" y="40"/>
                    </a:lnTo>
                    <a:lnTo>
                      <a:pt x="305" y="27"/>
                    </a:lnTo>
                    <a:lnTo>
                      <a:pt x="288" y="22"/>
                    </a:lnTo>
                    <a:lnTo>
                      <a:pt x="262" y="21"/>
                    </a:lnTo>
                    <a:lnTo>
                      <a:pt x="262" y="19"/>
                    </a:lnTo>
                    <a:lnTo>
                      <a:pt x="264" y="19"/>
                    </a:lnTo>
                    <a:lnTo>
                      <a:pt x="27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37" name="Freeform 128">
                <a:extLst>
                  <a:ext uri="{FF2B5EF4-FFF2-40B4-BE49-F238E27FC236}">
                    <a16:creationId xmlns:a16="http://schemas.microsoft.com/office/drawing/2014/main" id="{374135B1-22C8-4215-95A1-6FAA7179D8A6}"/>
                  </a:ext>
                </a:extLst>
              </p:cNvPr>
              <p:cNvSpPr>
                <a:spLocks/>
              </p:cNvSpPr>
              <p:nvPr/>
            </p:nvSpPr>
            <p:spPr bwMode="auto">
              <a:xfrm>
                <a:off x="2400" y="2294"/>
                <a:ext cx="49" cy="35"/>
              </a:xfrm>
              <a:custGeom>
                <a:avLst/>
                <a:gdLst/>
                <a:ahLst/>
                <a:cxnLst>
                  <a:cxn ang="0">
                    <a:pos x="68" y="0"/>
                  </a:cxn>
                  <a:cxn ang="0">
                    <a:pos x="100" y="2"/>
                  </a:cxn>
                  <a:cxn ang="0">
                    <a:pos x="132" y="22"/>
                  </a:cxn>
                  <a:cxn ang="0">
                    <a:pos x="145" y="36"/>
                  </a:cxn>
                  <a:cxn ang="0">
                    <a:pos x="148" y="42"/>
                  </a:cxn>
                  <a:cxn ang="0">
                    <a:pos x="149" y="43"/>
                  </a:cxn>
                  <a:cxn ang="0">
                    <a:pos x="145" y="49"/>
                  </a:cxn>
                  <a:cxn ang="0">
                    <a:pos x="135" y="54"/>
                  </a:cxn>
                  <a:cxn ang="0">
                    <a:pos x="112" y="34"/>
                  </a:cxn>
                  <a:cxn ang="0">
                    <a:pos x="83" y="24"/>
                  </a:cxn>
                  <a:cxn ang="0">
                    <a:pos x="69" y="25"/>
                  </a:cxn>
                  <a:cxn ang="0">
                    <a:pos x="57" y="29"/>
                  </a:cxn>
                  <a:cxn ang="0">
                    <a:pos x="44" y="37"/>
                  </a:cxn>
                  <a:cxn ang="0">
                    <a:pos x="35" y="51"/>
                  </a:cxn>
                  <a:cxn ang="0">
                    <a:pos x="32" y="76"/>
                  </a:cxn>
                  <a:cxn ang="0">
                    <a:pos x="31" y="90"/>
                  </a:cxn>
                  <a:cxn ang="0">
                    <a:pos x="26" y="101"/>
                  </a:cxn>
                  <a:cxn ang="0">
                    <a:pos x="19" y="106"/>
                  </a:cxn>
                  <a:cxn ang="0">
                    <a:pos x="10" y="106"/>
                  </a:cxn>
                  <a:cxn ang="0">
                    <a:pos x="4" y="103"/>
                  </a:cxn>
                  <a:cxn ang="0">
                    <a:pos x="2" y="98"/>
                  </a:cxn>
                  <a:cxn ang="0">
                    <a:pos x="0" y="86"/>
                  </a:cxn>
                  <a:cxn ang="0">
                    <a:pos x="3" y="57"/>
                  </a:cxn>
                  <a:cxn ang="0">
                    <a:pos x="17" y="31"/>
                  </a:cxn>
                  <a:cxn ang="0">
                    <a:pos x="39" y="11"/>
                  </a:cxn>
                  <a:cxn ang="0">
                    <a:pos x="52" y="5"/>
                  </a:cxn>
                  <a:cxn ang="0">
                    <a:pos x="68" y="3"/>
                  </a:cxn>
                  <a:cxn ang="0">
                    <a:pos x="68" y="0"/>
                  </a:cxn>
                </a:cxnLst>
                <a:rect l="0" t="0" r="r" b="b"/>
                <a:pathLst>
                  <a:path w="149" h="106">
                    <a:moveTo>
                      <a:pt x="68" y="0"/>
                    </a:moveTo>
                    <a:lnTo>
                      <a:pt x="100" y="2"/>
                    </a:lnTo>
                    <a:lnTo>
                      <a:pt x="132" y="22"/>
                    </a:lnTo>
                    <a:lnTo>
                      <a:pt x="145" y="36"/>
                    </a:lnTo>
                    <a:lnTo>
                      <a:pt x="148" y="42"/>
                    </a:lnTo>
                    <a:lnTo>
                      <a:pt x="149" y="43"/>
                    </a:lnTo>
                    <a:lnTo>
                      <a:pt x="145" y="49"/>
                    </a:lnTo>
                    <a:lnTo>
                      <a:pt x="135" y="54"/>
                    </a:lnTo>
                    <a:lnTo>
                      <a:pt x="112" y="34"/>
                    </a:lnTo>
                    <a:lnTo>
                      <a:pt x="83" y="24"/>
                    </a:lnTo>
                    <a:lnTo>
                      <a:pt x="69" y="25"/>
                    </a:lnTo>
                    <a:lnTo>
                      <a:pt x="57" y="29"/>
                    </a:lnTo>
                    <a:lnTo>
                      <a:pt x="44" y="37"/>
                    </a:lnTo>
                    <a:lnTo>
                      <a:pt x="35" y="51"/>
                    </a:lnTo>
                    <a:lnTo>
                      <a:pt x="32" y="76"/>
                    </a:lnTo>
                    <a:lnTo>
                      <a:pt x="31" y="90"/>
                    </a:lnTo>
                    <a:lnTo>
                      <a:pt x="26" y="101"/>
                    </a:lnTo>
                    <a:lnTo>
                      <a:pt x="19" y="106"/>
                    </a:lnTo>
                    <a:lnTo>
                      <a:pt x="10" y="106"/>
                    </a:lnTo>
                    <a:lnTo>
                      <a:pt x="4" y="103"/>
                    </a:lnTo>
                    <a:lnTo>
                      <a:pt x="2" y="98"/>
                    </a:lnTo>
                    <a:lnTo>
                      <a:pt x="0" y="86"/>
                    </a:lnTo>
                    <a:lnTo>
                      <a:pt x="3" y="57"/>
                    </a:lnTo>
                    <a:lnTo>
                      <a:pt x="17" y="31"/>
                    </a:lnTo>
                    <a:lnTo>
                      <a:pt x="39" y="11"/>
                    </a:lnTo>
                    <a:lnTo>
                      <a:pt x="52" y="5"/>
                    </a:lnTo>
                    <a:lnTo>
                      <a:pt x="68" y="3"/>
                    </a:lnTo>
                    <a:lnTo>
                      <a:pt x="6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38" name="Freeform 129">
                <a:extLst>
                  <a:ext uri="{FF2B5EF4-FFF2-40B4-BE49-F238E27FC236}">
                    <a16:creationId xmlns:a16="http://schemas.microsoft.com/office/drawing/2014/main" id="{E759627C-F04D-4860-8C7F-26566727EB94}"/>
                  </a:ext>
                </a:extLst>
              </p:cNvPr>
              <p:cNvSpPr>
                <a:spLocks/>
              </p:cNvSpPr>
              <p:nvPr/>
            </p:nvSpPr>
            <p:spPr bwMode="auto">
              <a:xfrm>
                <a:off x="2697" y="2293"/>
                <a:ext cx="35" cy="90"/>
              </a:xfrm>
              <a:custGeom>
                <a:avLst/>
                <a:gdLst/>
                <a:ahLst/>
                <a:cxnLst>
                  <a:cxn ang="0">
                    <a:pos x="0" y="7"/>
                  </a:cxn>
                  <a:cxn ang="0">
                    <a:pos x="25" y="2"/>
                  </a:cxn>
                  <a:cxn ang="0">
                    <a:pos x="36" y="0"/>
                  </a:cxn>
                  <a:cxn ang="0">
                    <a:pos x="46" y="2"/>
                  </a:cxn>
                  <a:cxn ang="0">
                    <a:pos x="63" y="41"/>
                  </a:cxn>
                  <a:cxn ang="0">
                    <a:pos x="83" y="117"/>
                  </a:cxn>
                  <a:cxn ang="0">
                    <a:pos x="101" y="194"/>
                  </a:cxn>
                  <a:cxn ang="0">
                    <a:pos x="106" y="237"/>
                  </a:cxn>
                  <a:cxn ang="0">
                    <a:pos x="85" y="255"/>
                  </a:cxn>
                  <a:cxn ang="0">
                    <a:pos x="68" y="271"/>
                  </a:cxn>
                  <a:cxn ang="0">
                    <a:pos x="65" y="271"/>
                  </a:cxn>
                  <a:cxn ang="0">
                    <a:pos x="61" y="246"/>
                  </a:cxn>
                  <a:cxn ang="0">
                    <a:pos x="56" y="224"/>
                  </a:cxn>
                  <a:cxn ang="0">
                    <a:pos x="37" y="126"/>
                  </a:cxn>
                  <a:cxn ang="0">
                    <a:pos x="20" y="70"/>
                  </a:cxn>
                  <a:cxn ang="0">
                    <a:pos x="9" y="40"/>
                  </a:cxn>
                  <a:cxn ang="0">
                    <a:pos x="0" y="7"/>
                  </a:cxn>
                </a:cxnLst>
                <a:rect l="0" t="0" r="r" b="b"/>
                <a:pathLst>
                  <a:path w="106" h="271">
                    <a:moveTo>
                      <a:pt x="0" y="7"/>
                    </a:moveTo>
                    <a:lnTo>
                      <a:pt x="25" y="2"/>
                    </a:lnTo>
                    <a:lnTo>
                      <a:pt x="36" y="0"/>
                    </a:lnTo>
                    <a:lnTo>
                      <a:pt x="46" y="2"/>
                    </a:lnTo>
                    <a:lnTo>
                      <a:pt x="63" y="41"/>
                    </a:lnTo>
                    <a:lnTo>
                      <a:pt x="83" y="117"/>
                    </a:lnTo>
                    <a:lnTo>
                      <a:pt x="101" y="194"/>
                    </a:lnTo>
                    <a:lnTo>
                      <a:pt x="106" y="237"/>
                    </a:lnTo>
                    <a:lnTo>
                      <a:pt x="85" y="255"/>
                    </a:lnTo>
                    <a:lnTo>
                      <a:pt x="68" y="271"/>
                    </a:lnTo>
                    <a:lnTo>
                      <a:pt x="65" y="271"/>
                    </a:lnTo>
                    <a:lnTo>
                      <a:pt x="61" y="246"/>
                    </a:lnTo>
                    <a:lnTo>
                      <a:pt x="56" y="224"/>
                    </a:lnTo>
                    <a:lnTo>
                      <a:pt x="37" y="126"/>
                    </a:lnTo>
                    <a:lnTo>
                      <a:pt x="20" y="70"/>
                    </a:lnTo>
                    <a:lnTo>
                      <a:pt x="9" y="40"/>
                    </a:lnTo>
                    <a:lnTo>
                      <a:pt x="0"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39" name="Freeform 130">
                <a:extLst>
                  <a:ext uri="{FF2B5EF4-FFF2-40B4-BE49-F238E27FC236}">
                    <a16:creationId xmlns:a16="http://schemas.microsoft.com/office/drawing/2014/main" id="{E82421DE-5589-44F7-B7B8-D1880452F2AE}"/>
                  </a:ext>
                </a:extLst>
              </p:cNvPr>
              <p:cNvSpPr>
                <a:spLocks/>
              </p:cNvSpPr>
              <p:nvPr/>
            </p:nvSpPr>
            <p:spPr bwMode="auto">
              <a:xfrm>
                <a:off x="2530" y="2322"/>
                <a:ext cx="45" cy="21"/>
              </a:xfrm>
              <a:custGeom>
                <a:avLst/>
                <a:gdLst/>
                <a:ahLst/>
                <a:cxnLst>
                  <a:cxn ang="0">
                    <a:pos x="102" y="0"/>
                  </a:cxn>
                  <a:cxn ang="0">
                    <a:pos x="135" y="0"/>
                  </a:cxn>
                  <a:cxn ang="0">
                    <a:pos x="131" y="10"/>
                  </a:cxn>
                  <a:cxn ang="0">
                    <a:pos x="124" y="18"/>
                  </a:cxn>
                  <a:cxn ang="0">
                    <a:pos x="96" y="22"/>
                  </a:cxn>
                  <a:cxn ang="0">
                    <a:pos x="57" y="37"/>
                  </a:cxn>
                  <a:cxn ang="0">
                    <a:pos x="19" y="56"/>
                  </a:cxn>
                  <a:cxn ang="0">
                    <a:pos x="15" y="58"/>
                  </a:cxn>
                  <a:cxn ang="0">
                    <a:pos x="12" y="63"/>
                  </a:cxn>
                  <a:cxn ang="0">
                    <a:pos x="7" y="63"/>
                  </a:cxn>
                  <a:cxn ang="0">
                    <a:pos x="7" y="61"/>
                  </a:cxn>
                  <a:cxn ang="0">
                    <a:pos x="1" y="51"/>
                  </a:cxn>
                  <a:cxn ang="0">
                    <a:pos x="0" y="47"/>
                  </a:cxn>
                  <a:cxn ang="0">
                    <a:pos x="2" y="45"/>
                  </a:cxn>
                  <a:cxn ang="0">
                    <a:pos x="20" y="31"/>
                  </a:cxn>
                  <a:cxn ang="0">
                    <a:pos x="48" y="18"/>
                  </a:cxn>
                  <a:cxn ang="0">
                    <a:pos x="102" y="0"/>
                  </a:cxn>
                </a:cxnLst>
                <a:rect l="0" t="0" r="r" b="b"/>
                <a:pathLst>
                  <a:path w="135" h="63">
                    <a:moveTo>
                      <a:pt x="102" y="0"/>
                    </a:moveTo>
                    <a:lnTo>
                      <a:pt x="135" y="0"/>
                    </a:lnTo>
                    <a:lnTo>
                      <a:pt x="131" y="10"/>
                    </a:lnTo>
                    <a:lnTo>
                      <a:pt x="124" y="18"/>
                    </a:lnTo>
                    <a:lnTo>
                      <a:pt x="96" y="22"/>
                    </a:lnTo>
                    <a:lnTo>
                      <a:pt x="57" y="37"/>
                    </a:lnTo>
                    <a:lnTo>
                      <a:pt x="19" y="56"/>
                    </a:lnTo>
                    <a:lnTo>
                      <a:pt x="15" y="58"/>
                    </a:lnTo>
                    <a:lnTo>
                      <a:pt x="12" y="63"/>
                    </a:lnTo>
                    <a:lnTo>
                      <a:pt x="7" y="63"/>
                    </a:lnTo>
                    <a:lnTo>
                      <a:pt x="7" y="61"/>
                    </a:lnTo>
                    <a:lnTo>
                      <a:pt x="1" y="51"/>
                    </a:lnTo>
                    <a:lnTo>
                      <a:pt x="0" y="47"/>
                    </a:lnTo>
                    <a:lnTo>
                      <a:pt x="2" y="45"/>
                    </a:lnTo>
                    <a:lnTo>
                      <a:pt x="20" y="31"/>
                    </a:lnTo>
                    <a:lnTo>
                      <a:pt x="48" y="18"/>
                    </a:lnTo>
                    <a:lnTo>
                      <a:pt x="10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40" name="Freeform 131">
                <a:extLst>
                  <a:ext uri="{FF2B5EF4-FFF2-40B4-BE49-F238E27FC236}">
                    <a16:creationId xmlns:a16="http://schemas.microsoft.com/office/drawing/2014/main" id="{08ECDAB6-B915-4625-B7C8-19075266DC62}"/>
                  </a:ext>
                </a:extLst>
              </p:cNvPr>
              <p:cNvSpPr>
                <a:spLocks/>
              </p:cNvSpPr>
              <p:nvPr/>
            </p:nvSpPr>
            <p:spPr bwMode="auto">
              <a:xfrm>
                <a:off x="2401" y="2330"/>
                <a:ext cx="137" cy="90"/>
              </a:xfrm>
              <a:custGeom>
                <a:avLst/>
                <a:gdLst/>
                <a:ahLst/>
                <a:cxnLst>
                  <a:cxn ang="0">
                    <a:pos x="287" y="0"/>
                  </a:cxn>
                  <a:cxn ang="0">
                    <a:pos x="271" y="14"/>
                  </a:cxn>
                  <a:cxn ang="0">
                    <a:pos x="215" y="26"/>
                  </a:cxn>
                  <a:cxn ang="0">
                    <a:pos x="141" y="43"/>
                  </a:cxn>
                  <a:cxn ang="0">
                    <a:pos x="68" y="82"/>
                  </a:cxn>
                  <a:cxn ang="0">
                    <a:pos x="30" y="118"/>
                  </a:cxn>
                  <a:cxn ang="0">
                    <a:pos x="26" y="145"/>
                  </a:cxn>
                  <a:cxn ang="0">
                    <a:pos x="40" y="190"/>
                  </a:cxn>
                  <a:cxn ang="0">
                    <a:pos x="81" y="230"/>
                  </a:cxn>
                  <a:cxn ang="0">
                    <a:pos x="167" y="249"/>
                  </a:cxn>
                  <a:cxn ang="0">
                    <a:pos x="216" y="239"/>
                  </a:cxn>
                  <a:cxn ang="0">
                    <a:pos x="252" y="233"/>
                  </a:cxn>
                  <a:cxn ang="0">
                    <a:pos x="296" y="222"/>
                  </a:cxn>
                  <a:cxn ang="0">
                    <a:pos x="353" y="193"/>
                  </a:cxn>
                  <a:cxn ang="0">
                    <a:pos x="384" y="151"/>
                  </a:cxn>
                  <a:cxn ang="0">
                    <a:pos x="387" y="107"/>
                  </a:cxn>
                  <a:cxn ang="0">
                    <a:pos x="372" y="46"/>
                  </a:cxn>
                  <a:cxn ang="0">
                    <a:pos x="341" y="23"/>
                  </a:cxn>
                  <a:cxn ang="0">
                    <a:pos x="283" y="21"/>
                  </a:cxn>
                  <a:cxn ang="0">
                    <a:pos x="285" y="19"/>
                  </a:cxn>
                  <a:cxn ang="0">
                    <a:pos x="325" y="2"/>
                  </a:cxn>
                  <a:cxn ang="0">
                    <a:pos x="363" y="6"/>
                  </a:cxn>
                  <a:cxn ang="0">
                    <a:pos x="388" y="23"/>
                  </a:cxn>
                  <a:cxn ang="0">
                    <a:pos x="406" y="75"/>
                  </a:cxn>
                  <a:cxn ang="0">
                    <a:pos x="410" y="146"/>
                  </a:cxn>
                  <a:cxn ang="0">
                    <a:pos x="383" y="197"/>
                  </a:cxn>
                  <a:cxn ang="0">
                    <a:pos x="335" y="228"/>
                  </a:cxn>
                  <a:cxn ang="0">
                    <a:pos x="276" y="246"/>
                  </a:cxn>
                  <a:cxn ang="0">
                    <a:pos x="179" y="265"/>
                  </a:cxn>
                  <a:cxn ang="0">
                    <a:pos x="118" y="268"/>
                  </a:cxn>
                  <a:cxn ang="0">
                    <a:pos x="56" y="246"/>
                  </a:cxn>
                  <a:cxn ang="0">
                    <a:pos x="7" y="184"/>
                  </a:cxn>
                  <a:cxn ang="0">
                    <a:pos x="0" y="125"/>
                  </a:cxn>
                  <a:cxn ang="0">
                    <a:pos x="17" y="93"/>
                  </a:cxn>
                  <a:cxn ang="0">
                    <a:pos x="90" y="45"/>
                  </a:cxn>
                  <a:cxn ang="0">
                    <a:pos x="174" y="12"/>
                  </a:cxn>
                  <a:cxn ang="0">
                    <a:pos x="214" y="7"/>
                  </a:cxn>
                  <a:cxn ang="0">
                    <a:pos x="244" y="5"/>
                  </a:cxn>
                </a:cxnLst>
                <a:rect l="0" t="0" r="r" b="b"/>
                <a:pathLst>
                  <a:path w="411" h="270">
                    <a:moveTo>
                      <a:pt x="263" y="0"/>
                    </a:moveTo>
                    <a:lnTo>
                      <a:pt x="287" y="0"/>
                    </a:lnTo>
                    <a:lnTo>
                      <a:pt x="287" y="5"/>
                    </a:lnTo>
                    <a:lnTo>
                      <a:pt x="271" y="14"/>
                    </a:lnTo>
                    <a:lnTo>
                      <a:pt x="254" y="22"/>
                    </a:lnTo>
                    <a:lnTo>
                      <a:pt x="215" y="26"/>
                    </a:lnTo>
                    <a:lnTo>
                      <a:pt x="176" y="30"/>
                    </a:lnTo>
                    <a:lnTo>
                      <a:pt x="141" y="43"/>
                    </a:lnTo>
                    <a:lnTo>
                      <a:pt x="103" y="61"/>
                    </a:lnTo>
                    <a:lnTo>
                      <a:pt x="68" y="82"/>
                    </a:lnTo>
                    <a:lnTo>
                      <a:pt x="39" y="106"/>
                    </a:lnTo>
                    <a:lnTo>
                      <a:pt x="30" y="118"/>
                    </a:lnTo>
                    <a:lnTo>
                      <a:pt x="26" y="131"/>
                    </a:lnTo>
                    <a:lnTo>
                      <a:pt x="26" y="145"/>
                    </a:lnTo>
                    <a:lnTo>
                      <a:pt x="30" y="161"/>
                    </a:lnTo>
                    <a:lnTo>
                      <a:pt x="40" y="190"/>
                    </a:lnTo>
                    <a:lnTo>
                      <a:pt x="56" y="215"/>
                    </a:lnTo>
                    <a:lnTo>
                      <a:pt x="81" y="230"/>
                    </a:lnTo>
                    <a:lnTo>
                      <a:pt x="121" y="245"/>
                    </a:lnTo>
                    <a:lnTo>
                      <a:pt x="167" y="249"/>
                    </a:lnTo>
                    <a:lnTo>
                      <a:pt x="190" y="241"/>
                    </a:lnTo>
                    <a:lnTo>
                      <a:pt x="216" y="239"/>
                    </a:lnTo>
                    <a:lnTo>
                      <a:pt x="233" y="235"/>
                    </a:lnTo>
                    <a:lnTo>
                      <a:pt x="252" y="233"/>
                    </a:lnTo>
                    <a:lnTo>
                      <a:pt x="272" y="226"/>
                    </a:lnTo>
                    <a:lnTo>
                      <a:pt x="296" y="222"/>
                    </a:lnTo>
                    <a:lnTo>
                      <a:pt x="325" y="210"/>
                    </a:lnTo>
                    <a:lnTo>
                      <a:pt x="353" y="193"/>
                    </a:lnTo>
                    <a:lnTo>
                      <a:pt x="376" y="170"/>
                    </a:lnTo>
                    <a:lnTo>
                      <a:pt x="384" y="151"/>
                    </a:lnTo>
                    <a:lnTo>
                      <a:pt x="388" y="131"/>
                    </a:lnTo>
                    <a:lnTo>
                      <a:pt x="387" y="107"/>
                    </a:lnTo>
                    <a:lnTo>
                      <a:pt x="382" y="75"/>
                    </a:lnTo>
                    <a:lnTo>
                      <a:pt x="372" y="46"/>
                    </a:lnTo>
                    <a:lnTo>
                      <a:pt x="358" y="28"/>
                    </a:lnTo>
                    <a:lnTo>
                      <a:pt x="341" y="23"/>
                    </a:lnTo>
                    <a:lnTo>
                      <a:pt x="323" y="21"/>
                    </a:lnTo>
                    <a:lnTo>
                      <a:pt x="283" y="21"/>
                    </a:lnTo>
                    <a:lnTo>
                      <a:pt x="283" y="19"/>
                    </a:lnTo>
                    <a:lnTo>
                      <a:pt x="285" y="19"/>
                    </a:lnTo>
                    <a:lnTo>
                      <a:pt x="311" y="4"/>
                    </a:lnTo>
                    <a:lnTo>
                      <a:pt x="325" y="2"/>
                    </a:lnTo>
                    <a:lnTo>
                      <a:pt x="342" y="3"/>
                    </a:lnTo>
                    <a:lnTo>
                      <a:pt x="363" y="6"/>
                    </a:lnTo>
                    <a:lnTo>
                      <a:pt x="380" y="13"/>
                    </a:lnTo>
                    <a:lnTo>
                      <a:pt x="388" y="23"/>
                    </a:lnTo>
                    <a:lnTo>
                      <a:pt x="396" y="38"/>
                    </a:lnTo>
                    <a:lnTo>
                      <a:pt x="406" y="75"/>
                    </a:lnTo>
                    <a:lnTo>
                      <a:pt x="411" y="115"/>
                    </a:lnTo>
                    <a:lnTo>
                      <a:pt x="410" y="146"/>
                    </a:lnTo>
                    <a:lnTo>
                      <a:pt x="399" y="175"/>
                    </a:lnTo>
                    <a:lnTo>
                      <a:pt x="383" y="197"/>
                    </a:lnTo>
                    <a:lnTo>
                      <a:pt x="361" y="214"/>
                    </a:lnTo>
                    <a:lnTo>
                      <a:pt x="335" y="228"/>
                    </a:lnTo>
                    <a:lnTo>
                      <a:pt x="307" y="238"/>
                    </a:lnTo>
                    <a:lnTo>
                      <a:pt x="276" y="246"/>
                    </a:lnTo>
                    <a:lnTo>
                      <a:pt x="214" y="257"/>
                    </a:lnTo>
                    <a:lnTo>
                      <a:pt x="179" y="265"/>
                    </a:lnTo>
                    <a:lnTo>
                      <a:pt x="142" y="270"/>
                    </a:lnTo>
                    <a:lnTo>
                      <a:pt x="118" y="268"/>
                    </a:lnTo>
                    <a:lnTo>
                      <a:pt x="96" y="262"/>
                    </a:lnTo>
                    <a:lnTo>
                      <a:pt x="56" y="246"/>
                    </a:lnTo>
                    <a:lnTo>
                      <a:pt x="26" y="218"/>
                    </a:lnTo>
                    <a:lnTo>
                      <a:pt x="7" y="184"/>
                    </a:lnTo>
                    <a:lnTo>
                      <a:pt x="0" y="143"/>
                    </a:lnTo>
                    <a:lnTo>
                      <a:pt x="0" y="125"/>
                    </a:lnTo>
                    <a:lnTo>
                      <a:pt x="5" y="109"/>
                    </a:lnTo>
                    <a:lnTo>
                      <a:pt x="17" y="93"/>
                    </a:lnTo>
                    <a:lnTo>
                      <a:pt x="38" y="77"/>
                    </a:lnTo>
                    <a:lnTo>
                      <a:pt x="90" y="45"/>
                    </a:lnTo>
                    <a:lnTo>
                      <a:pt x="148" y="19"/>
                    </a:lnTo>
                    <a:lnTo>
                      <a:pt x="174" y="12"/>
                    </a:lnTo>
                    <a:lnTo>
                      <a:pt x="195" y="9"/>
                    </a:lnTo>
                    <a:lnTo>
                      <a:pt x="214" y="7"/>
                    </a:lnTo>
                    <a:lnTo>
                      <a:pt x="228" y="5"/>
                    </a:lnTo>
                    <a:lnTo>
                      <a:pt x="244" y="5"/>
                    </a:lnTo>
                    <a:lnTo>
                      <a:pt x="26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41" name="Freeform 132">
                <a:extLst>
                  <a:ext uri="{FF2B5EF4-FFF2-40B4-BE49-F238E27FC236}">
                    <a16:creationId xmlns:a16="http://schemas.microsoft.com/office/drawing/2014/main" id="{9B9303EF-5D4F-471B-BC90-F2ACB8BD233A}"/>
                  </a:ext>
                </a:extLst>
              </p:cNvPr>
              <p:cNvSpPr>
                <a:spLocks/>
              </p:cNvSpPr>
              <p:nvPr/>
            </p:nvSpPr>
            <p:spPr bwMode="auto">
              <a:xfrm>
                <a:off x="2623" y="2332"/>
                <a:ext cx="16" cy="14"/>
              </a:xfrm>
              <a:custGeom>
                <a:avLst/>
                <a:gdLst/>
                <a:ahLst/>
                <a:cxnLst>
                  <a:cxn ang="0">
                    <a:pos x="15" y="0"/>
                  </a:cxn>
                  <a:cxn ang="0">
                    <a:pos x="33" y="3"/>
                  </a:cxn>
                  <a:cxn ang="0">
                    <a:pos x="42" y="11"/>
                  </a:cxn>
                  <a:cxn ang="0">
                    <a:pos x="48" y="22"/>
                  </a:cxn>
                  <a:cxn ang="0">
                    <a:pos x="46" y="34"/>
                  </a:cxn>
                  <a:cxn ang="0">
                    <a:pos x="35" y="41"/>
                  </a:cxn>
                  <a:cxn ang="0">
                    <a:pos x="22" y="44"/>
                  </a:cxn>
                  <a:cxn ang="0">
                    <a:pos x="11" y="43"/>
                  </a:cxn>
                  <a:cxn ang="0">
                    <a:pos x="5" y="39"/>
                  </a:cxn>
                  <a:cxn ang="0">
                    <a:pos x="1" y="33"/>
                  </a:cxn>
                  <a:cxn ang="0">
                    <a:pos x="0" y="24"/>
                  </a:cxn>
                  <a:cxn ang="0">
                    <a:pos x="2" y="16"/>
                  </a:cxn>
                  <a:cxn ang="0">
                    <a:pos x="15" y="0"/>
                  </a:cxn>
                </a:cxnLst>
                <a:rect l="0" t="0" r="r" b="b"/>
                <a:pathLst>
                  <a:path w="48" h="44">
                    <a:moveTo>
                      <a:pt x="15" y="0"/>
                    </a:moveTo>
                    <a:lnTo>
                      <a:pt x="33" y="3"/>
                    </a:lnTo>
                    <a:lnTo>
                      <a:pt x="42" y="11"/>
                    </a:lnTo>
                    <a:lnTo>
                      <a:pt x="48" y="22"/>
                    </a:lnTo>
                    <a:lnTo>
                      <a:pt x="46" y="34"/>
                    </a:lnTo>
                    <a:lnTo>
                      <a:pt x="35" y="41"/>
                    </a:lnTo>
                    <a:lnTo>
                      <a:pt x="22" y="44"/>
                    </a:lnTo>
                    <a:lnTo>
                      <a:pt x="11" y="43"/>
                    </a:lnTo>
                    <a:lnTo>
                      <a:pt x="5" y="39"/>
                    </a:lnTo>
                    <a:lnTo>
                      <a:pt x="1" y="33"/>
                    </a:lnTo>
                    <a:lnTo>
                      <a:pt x="0" y="24"/>
                    </a:lnTo>
                    <a:lnTo>
                      <a:pt x="2" y="16"/>
                    </a:lnTo>
                    <a:lnTo>
                      <a:pt x="1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42" name="Freeform 133">
                <a:extLst>
                  <a:ext uri="{FF2B5EF4-FFF2-40B4-BE49-F238E27FC236}">
                    <a16:creationId xmlns:a16="http://schemas.microsoft.com/office/drawing/2014/main" id="{11733146-ED70-4621-8170-E5BCA1A1B013}"/>
                  </a:ext>
                </a:extLst>
              </p:cNvPr>
              <p:cNvSpPr>
                <a:spLocks/>
              </p:cNvSpPr>
              <p:nvPr/>
            </p:nvSpPr>
            <p:spPr bwMode="auto">
              <a:xfrm>
                <a:off x="2576" y="2370"/>
                <a:ext cx="28" cy="31"/>
              </a:xfrm>
              <a:custGeom>
                <a:avLst/>
                <a:gdLst/>
                <a:ahLst/>
                <a:cxnLst>
                  <a:cxn ang="0">
                    <a:pos x="7" y="0"/>
                  </a:cxn>
                  <a:cxn ang="0">
                    <a:pos x="23" y="3"/>
                  </a:cxn>
                  <a:cxn ang="0">
                    <a:pos x="40" y="10"/>
                  </a:cxn>
                  <a:cxn ang="0">
                    <a:pos x="69" y="30"/>
                  </a:cxn>
                  <a:cxn ang="0">
                    <a:pos x="78" y="44"/>
                  </a:cxn>
                  <a:cxn ang="0">
                    <a:pos x="82" y="57"/>
                  </a:cxn>
                  <a:cxn ang="0">
                    <a:pos x="76" y="70"/>
                  </a:cxn>
                  <a:cxn ang="0">
                    <a:pos x="62" y="83"/>
                  </a:cxn>
                  <a:cxn ang="0">
                    <a:pos x="50" y="90"/>
                  </a:cxn>
                  <a:cxn ang="0">
                    <a:pos x="35" y="94"/>
                  </a:cxn>
                  <a:cxn ang="0">
                    <a:pos x="27" y="95"/>
                  </a:cxn>
                  <a:cxn ang="0">
                    <a:pos x="21" y="93"/>
                  </a:cxn>
                  <a:cxn ang="0">
                    <a:pos x="19" y="93"/>
                  </a:cxn>
                  <a:cxn ang="0">
                    <a:pos x="25" y="80"/>
                  </a:cxn>
                  <a:cxn ang="0">
                    <a:pos x="37" y="71"/>
                  </a:cxn>
                  <a:cxn ang="0">
                    <a:pos x="48" y="62"/>
                  </a:cxn>
                  <a:cxn ang="0">
                    <a:pos x="52" y="50"/>
                  </a:cxn>
                  <a:cxn ang="0">
                    <a:pos x="50" y="43"/>
                  </a:cxn>
                  <a:cxn ang="0">
                    <a:pos x="44" y="36"/>
                  </a:cxn>
                  <a:cxn ang="0">
                    <a:pos x="29" y="29"/>
                  </a:cxn>
                  <a:cxn ang="0">
                    <a:pos x="12" y="22"/>
                  </a:cxn>
                  <a:cxn ang="0">
                    <a:pos x="0" y="12"/>
                  </a:cxn>
                  <a:cxn ang="0">
                    <a:pos x="3" y="10"/>
                  </a:cxn>
                  <a:cxn ang="0">
                    <a:pos x="7" y="0"/>
                  </a:cxn>
                </a:cxnLst>
                <a:rect l="0" t="0" r="r" b="b"/>
                <a:pathLst>
                  <a:path w="82" h="95">
                    <a:moveTo>
                      <a:pt x="7" y="0"/>
                    </a:moveTo>
                    <a:lnTo>
                      <a:pt x="23" y="3"/>
                    </a:lnTo>
                    <a:lnTo>
                      <a:pt x="40" y="10"/>
                    </a:lnTo>
                    <a:lnTo>
                      <a:pt x="69" y="30"/>
                    </a:lnTo>
                    <a:lnTo>
                      <a:pt x="78" y="44"/>
                    </a:lnTo>
                    <a:lnTo>
                      <a:pt x="82" y="57"/>
                    </a:lnTo>
                    <a:lnTo>
                      <a:pt x="76" y="70"/>
                    </a:lnTo>
                    <a:lnTo>
                      <a:pt x="62" y="83"/>
                    </a:lnTo>
                    <a:lnTo>
                      <a:pt x="50" y="90"/>
                    </a:lnTo>
                    <a:lnTo>
                      <a:pt x="35" y="94"/>
                    </a:lnTo>
                    <a:lnTo>
                      <a:pt x="27" y="95"/>
                    </a:lnTo>
                    <a:lnTo>
                      <a:pt x="21" y="93"/>
                    </a:lnTo>
                    <a:lnTo>
                      <a:pt x="19" y="93"/>
                    </a:lnTo>
                    <a:lnTo>
                      <a:pt x="25" y="80"/>
                    </a:lnTo>
                    <a:lnTo>
                      <a:pt x="37" y="71"/>
                    </a:lnTo>
                    <a:lnTo>
                      <a:pt x="48" y="62"/>
                    </a:lnTo>
                    <a:lnTo>
                      <a:pt x="52" y="50"/>
                    </a:lnTo>
                    <a:lnTo>
                      <a:pt x="50" y="43"/>
                    </a:lnTo>
                    <a:lnTo>
                      <a:pt x="44" y="36"/>
                    </a:lnTo>
                    <a:lnTo>
                      <a:pt x="29" y="29"/>
                    </a:lnTo>
                    <a:lnTo>
                      <a:pt x="12" y="22"/>
                    </a:lnTo>
                    <a:lnTo>
                      <a:pt x="0" y="12"/>
                    </a:lnTo>
                    <a:lnTo>
                      <a:pt x="3" y="10"/>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43" name="Freeform 134">
                <a:extLst>
                  <a:ext uri="{FF2B5EF4-FFF2-40B4-BE49-F238E27FC236}">
                    <a16:creationId xmlns:a16="http://schemas.microsoft.com/office/drawing/2014/main" id="{276D2062-EA01-4010-8433-E38643F410A8}"/>
                  </a:ext>
                </a:extLst>
              </p:cNvPr>
              <p:cNvSpPr>
                <a:spLocks/>
              </p:cNvSpPr>
              <p:nvPr/>
            </p:nvSpPr>
            <p:spPr bwMode="auto">
              <a:xfrm>
                <a:off x="2336" y="2370"/>
                <a:ext cx="67" cy="25"/>
              </a:xfrm>
              <a:custGeom>
                <a:avLst/>
                <a:gdLst/>
                <a:ahLst/>
                <a:cxnLst>
                  <a:cxn ang="0">
                    <a:pos x="180" y="0"/>
                  </a:cxn>
                  <a:cxn ang="0">
                    <a:pos x="202" y="0"/>
                  </a:cxn>
                  <a:cxn ang="0">
                    <a:pos x="201" y="10"/>
                  </a:cxn>
                  <a:cxn ang="0">
                    <a:pos x="196" y="17"/>
                  </a:cxn>
                  <a:cxn ang="0">
                    <a:pos x="157" y="26"/>
                  </a:cxn>
                  <a:cxn ang="0">
                    <a:pos x="116" y="32"/>
                  </a:cxn>
                  <a:cxn ang="0">
                    <a:pos x="5" y="76"/>
                  </a:cxn>
                  <a:cxn ang="0">
                    <a:pos x="5" y="74"/>
                  </a:cxn>
                  <a:cxn ang="0">
                    <a:pos x="0" y="59"/>
                  </a:cxn>
                  <a:cxn ang="0">
                    <a:pos x="28" y="45"/>
                  </a:cxn>
                  <a:cxn ang="0">
                    <a:pos x="67" y="28"/>
                  </a:cxn>
                  <a:cxn ang="0">
                    <a:pos x="108" y="15"/>
                  </a:cxn>
                  <a:cxn ang="0">
                    <a:pos x="141" y="10"/>
                  </a:cxn>
                  <a:cxn ang="0">
                    <a:pos x="163" y="8"/>
                  </a:cxn>
                  <a:cxn ang="0">
                    <a:pos x="180" y="0"/>
                  </a:cxn>
                </a:cxnLst>
                <a:rect l="0" t="0" r="r" b="b"/>
                <a:pathLst>
                  <a:path w="202" h="76">
                    <a:moveTo>
                      <a:pt x="180" y="0"/>
                    </a:moveTo>
                    <a:lnTo>
                      <a:pt x="202" y="0"/>
                    </a:lnTo>
                    <a:lnTo>
                      <a:pt x="201" y="10"/>
                    </a:lnTo>
                    <a:lnTo>
                      <a:pt x="196" y="17"/>
                    </a:lnTo>
                    <a:lnTo>
                      <a:pt x="157" y="26"/>
                    </a:lnTo>
                    <a:lnTo>
                      <a:pt x="116" y="32"/>
                    </a:lnTo>
                    <a:lnTo>
                      <a:pt x="5" y="76"/>
                    </a:lnTo>
                    <a:lnTo>
                      <a:pt x="5" y="74"/>
                    </a:lnTo>
                    <a:lnTo>
                      <a:pt x="0" y="59"/>
                    </a:lnTo>
                    <a:lnTo>
                      <a:pt x="28" y="45"/>
                    </a:lnTo>
                    <a:lnTo>
                      <a:pt x="67" y="28"/>
                    </a:lnTo>
                    <a:lnTo>
                      <a:pt x="108" y="15"/>
                    </a:lnTo>
                    <a:lnTo>
                      <a:pt x="141" y="10"/>
                    </a:lnTo>
                    <a:lnTo>
                      <a:pt x="163" y="8"/>
                    </a:lnTo>
                    <a:lnTo>
                      <a:pt x="18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44" name="Freeform 135">
                <a:extLst>
                  <a:ext uri="{FF2B5EF4-FFF2-40B4-BE49-F238E27FC236}">
                    <a16:creationId xmlns:a16="http://schemas.microsoft.com/office/drawing/2014/main" id="{01EABC56-5520-4614-AEBF-F060C5E1A20D}"/>
                  </a:ext>
                </a:extLst>
              </p:cNvPr>
              <p:cNvSpPr>
                <a:spLocks/>
              </p:cNvSpPr>
              <p:nvPr/>
            </p:nvSpPr>
            <p:spPr bwMode="auto">
              <a:xfrm>
                <a:off x="2462" y="2378"/>
                <a:ext cx="16" cy="14"/>
              </a:xfrm>
              <a:custGeom>
                <a:avLst/>
                <a:gdLst/>
                <a:ahLst/>
                <a:cxnLst>
                  <a:cxn ang="0">
                    <a:pos x="17" y="0"/>
                  </a:cxn>
                  <a:cxn ang="0">
                    <a:pos x="28" y="1"/>
                  </a:cxn>
                  <a:cxn ang="0">
                    <a:pos x="37" y="5"/>
                  </a:cxn>
                  <a:cxn ang="0">
                    <a:pos x="45" y="13"/>
                  </a:cxn>
                  <a:cxn ang="0">
                    <a:pos x="48" y="24"/>
                  </a:cxn>
                  <a:cxn ang="0">
                    <a:pos x="47" y="35"/>
                  </a:cxn>
                  <a:cxn ang="0">
                    <a:pos x="38" y="42"/>
                  </a:cxn>
                  <a:cxn ang="0">
                    <a:pos x="23" y="43"/>
                  </a:cxn>
                  <a:cxn ang="0">
                    <a:pos x="9" y="38"/>
                  </a:cxn>
                  <a:cxn ang="0">
                    <a:pos x="0" y="29"/>
                  </a:cxn>
                  <a:cxn ang="0">
                    <a:pos x="1" y="15"/>
                  </a:cxn>
                  <a:cxn ang="0">
                    <a:pos x="8" y="7"/>
                  </a:cxn>
                  <a:cxn ang="0">
                    <a:pos x="17" y="0"/>
                  </a:cxn>
                </a:cxnLst>
                <a:rect l="0" t="0" r="r" b="b"/>
                <a:pathLst>
                  <a:path w="48" h="43">
                    <a:moveTo>
                      <a:pt x="17" y="0"/>
                    </a:moveTo>
                    <a:lnTo>
                      <a:pt x="28" y="1"/>
                    </a:lnTo>
                    <a:lnTo>
                      <a:pt x="37" y="5"/>
                    </a:lnTo>
                    <a:lnTo>
                      <a:pt x="45" y="13"/>
                    </a:lnTo>
                    <a:lnTo>
                      <a:pt x="48" y="24"/>
                    </a:lnTo>
                    <a:lnTo>
                      <a:pt x="47" y="35"/>
                    </a:lnTo>
                    <a:lnTo>
                      <a:pt x="38" y="42"/>
                    </a:lnTo>
                    <a:lnTo>
                      <a:pt x="23" y="43"/>
                    </a:lnTo>
                    <a:lnTo>
                      <a:pt x="9" y="38"/>
                    </a:lnTo>
                    <a:lnTo>
                      <a:pt x="0" y="29"/>
                    </a:lnTo>
                    <a:lnTo>
                      <a:pt x="1" y="15"/>
                    </a:lnTo>
                    <a:lnTo>
                      <a:pt x="8" y="7"/>
                    </a:lnTo>
                    <a:lnTo>
                      <a:pt x="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45" name="Freeform 136">
                <a:extLst>
                  <a:ext uri="{FF2B5EF4-FFF2-40B4-BE49-F238E27FC236}">
                    <a16:creationId xmlns:a16="http://schemas.microsoft.com/office/drawing/2014/main" id="{2A5DF174-8F68-446C-A5AA-3D6ABA719CE9}"/>
                  </a:ext>
                </a:extLst>
              </p:cNvPr>
              <p:cNvSpPr>
                <a:spLocks/>
              </p:cNvSpPr>
              <p:nvPr/>
            </p:nvSpPr>
            <p:spPr bwMode="auto">
              <a:xfrm>
                <a:off x="3215" y="2388"/>
                <a:ext cx="202" cy="149"/>
              </a:xfrm>
              <a:custGeom>
                <a:avLst/>
                <a:gdLst/>
                <a:ahLst/>
                <a:cxnLst>
                  <a:cxn ang="0">
                    <a:pos x="136" y="5"/>
                  </a:cxn>
                  <a:cxn ang="0">
                    <a:pos x="191" y="29"/>
                  </a:cxn>
                  <a:cxn ang="0">
                    <a:pos x="231" y="72"/>
                  </a:cxn>
                  <a:cxn ang="0">
                    <a:pos x="269" y="85"/>
                  </a:cxn>
                  <a:cxn ang="0">
                    <a:pos x="318" y="112"/>
                  </a:cxn>
                  <a:cxn ang="0">
                    <a:pos x="337" y="135"/>
                  </a:cxn>
                  <a:cxn ang="0">
                    <a:pos x="366" y="150"/>
                  </a:cxn>
                  <a:cxn ang="0">
                    <a:pos x="413" y="162"/>
                  </a:cxn>
                  <a:cxn ang="0">
                    <a:pos x="443" y="185"/>
                  </a:cxn>
                  <a:cxn ang="0">
                    <a:pos x="470" y="210"/>
                  </a:cxn>
                  <a:cxn ang="0">
                    <a:pos x="499" y="220"/>
                  </a:cxn>
                  <a:cxn ang="0">
                    <a:pos x="551" y="245"/>
                  </a:cxn>
                  <a:cxn ang="0">
                    <a:pos x="582" y="286"/>
                  </a:cxn>
                  <a:cxn ang="0">
                    <a:pos x="607" y="346"/>
                  </a:cxn>
                  <a:cxn ang="0">
                    <a:pos x="589" y="404"/>
                  </a:cxn>
                  <a:cxn ang="0">
                    <a:pos x="564" y="445"/>
                  </a:cxn>
                  <a:cxn ang="0">
                    <a:pos x="542" y="430"/>
                  </a:cxn>
                  <a:cxn ang="0">
                    <a:pos x="520" y="417"/>
                  </a:cxn>
                  <a:cxn ang="0">
                    <a:pos x="524" y="393"/>
                  </a:cxn>
                  <a:cxn ang="0">
                    <a:pos x="519" y="316"/>
                  </a:cxn>
                  <a:cxn ang="0">
                    <a:pos x="492" y="289"/>
                  </a:cxn>
                  <a:cxn ang="0">
                    <a:pos x="462" y="283"/>
                  </a:cxn>
                  <a:cxn ang="0">
                    <a:pos x="444" y="289"/>
                  </a:cxn>
                  <a:cxn ang="0">
                    <a:pos x="417" y="285"/>
                  </a:cxn>
                  <a:cxn ang="0">
                    <a:pos x="399" y="258"/>
                  </a:cxn>
                  <a:cxn ang="0">
                    <a:pos x="380" y="230"/>
                  </a:cxn>
                  <a:cxn ang="0">
                    <a:pos x="364" y="222"/>
                  </a:cxn>
                  <a:cxn ang="0">
                    <a:pos x="324" y="220"/>
                  </a:cxn>
                  <a:cxn ang="0">
                    <a:pos x="286" y="200"/>
                  </a:cxn>
                  <a:cxn ang="0">
                    <a:pos x="268" y="170"/>
                  </a:cxn>
                  <a:cxn ang="0">
                    <a:pos x="236" y="151"/>
                  </a:cxn>
                  <a:cxn ang="0">
                    <a:pos x="218" y="161"/>
                  </a:cxn>
                  <a:cxn ang="0">
                    <a:pos x="173" y="136"/>
                  </a:cxn>
                  <a:cxn ang="0">
                    <a:pos x="140" y="86"/>
                  </a:cxn>
                  <a:cxn ang="0">
                    <a:pos x="113" y="72"/>
                  </a:cxn>
                  <a:cxn ang="0">
                    <a:pos x="77" y="79"/>
                  </a:cxn>
                  <a:cxn ang="0">
                    <a:pos x="53" y="110"/>
                  </a:cxn>
                  <a:cxn ang="0">
                    <a:pos x="69" y="189"/>
                  </a:cxn>
                  <a:cxn ang="0">
                    <a:pos x="114" y="282"/>
                  </a:cxn>
                  <a:cxn ang="0">
                    <a:pos x="138" y="314"/>
                  </a:cxn>
                  <a:cxn ang="0">
                    <a:pos x="153" y="327"/>
                  </a:cxn>
                  <a:cxn ang="0">
                    <a:pos x="173" y="316"/>
                  </a:cxn>
                  <a:cxn ang="0">
                    <a:pos x="190" y="259"/>
                  </a:cxn>
                  <a:cxn ang="0">
                    <a:pos x="188" y="195"/>
                  </a:cxn>
                  <a:cxn ang="0">
                    <a:pos x="183" y="132"/>
                  </a:cxn>
                  <a:cxn ang="0">
                    <a:pos x="220" y="157"/>
                  </a:cxn>
                  <a:cxn ang="0">
                    <a:pos x="231" y="214"/>
                  </a:cxn>
                  <a:cxn ang="0">
                    <a:pos x="230" y="294"/>
                  </a:cxn>
                  <a:cxn ang="0">
                    <a:pos x="208" y="344"/>
                  </a:cxn>
                  <a:cxn ang="0">
                    <a:pos x="178" y="365"/>
                  </a:cxn>
                  <a:cxn ang="0">
                    <a:pos x="134" y="361"/>
                  </a:cxn>
                  <a:cxn ang="0">
                    <a:pos x="94" y="331"/>
                  </a:cxn>
                  <a:cxn ang="0">
                    <a:pos x="49" y="249"/>
                  </a:cxn>
                  <a:cxn ang="0">
                    <a:pos x="13" y="167"/>
                  </a:cxn>
                  <a:cxn ang="0">
                    <a:pos x="0" y="110"/>
                  </a:cxn>
                  <a:cxn ang="0">
                    <a:pos x="7" y="60"/>
                  </a:cxn>
                  <a:cxn ang="0">
                    <a:pos x="32" y="21"/>
                  </a:cxn>
                  <a:cxn ang="0">
                    <a:pos x="79" y="5"/>
                  </a:cxn>
                </a:cxnLst>
                <a:rect l="0" t="0" r="r" b="b"/>
                <a:pathLst>
                  <a:path w="607" h="449">
                    <a:moveTo>
                      <a:pt x="93" y="0"/>
                    </a:moveTo>
                    <a:lnTo>
                      <a:pt x="136" y="5"/>
                    </a:lnTo>
                    <a:lnTo>
                      <a:pt x="174" y="18"/>
                    </a:lnTo>
                    <a:lnTo>
                      <a:pt x="191" y="29"/>
                    </a:lnTo>
                    <a:lnTo>
                      <a:pt x="205" y="43"/>
                    </a:lnTo>
                    <a:lnTo>
                      <a:pt x="231" y="72"/>
                    </a:lnTo>
                    <a:lnTo>
                      <a:pt x="248" y="80"/>
                    </a:lnTo>
                    <a:lnTo>
                      <a:pt x="269" y="85"/>
                    </a:lnTo>
                    <a:lnTo>
                      <a:pt x="305" y="101"/>
                    </a:lnTo>
                    <a:lnTo>
                      <a:pt x="318" y="112"/>
                    </a:lnTo>
                    <a:lnTo>
                      <a:pt x="328" y="123"/>
                    </a:lnTo>
                    <a:lnTo>
                      <a:pt x="337" y="135"/>
                    </a:lnTo>
                    <a:lnTo>
                      <a:pt x="350" y="144"/>
                    </a:lnTo>
                    <a:lnTo>
                      <a:pt x="366" y="150"/>
                    </a:lnTo>
                    <a:lnTo>
                      <a:pt x="383" y="152"/>
                    </a:lnTo>
                    <a:lnTo>
                      <a:pt x="413" y="162"/>
                    </a:lnTo>
                    <a:lnTo>
                      <a:pt x="429" y="173"/>
                    </a:lnTo>
                    <a:lnTo>
                      <a:pt x="443" y="185"/>
                    </a:lnTo>
                    <a:lnTo>
                      <a:pt x="455" y="199"/>
                    </a:lnTo>
                    <a:lnTo>
                      <a:pt x="470" y="210"/>
                    </a:lnTo>
                    <a:lnTo>
                      <a:pt x="484" y="216"/>
                    </a:lnTo>
                    <a:lnTo>
                      <a:pt x="499" y="220"/>
                    </a:lnTo>
                    <a:lnTo>
                      <a:pt x="535" y="235"/>
                    </a:lnTo>
                    <a:lnTo>
                      <a:pt x="551" y="245"/>
                    </a:lnTo>
                    <a:lnTo>
                      <a:pt x="565" y="259"/>
                    </a:lnTo>
                    <a:lnTo>
                      <a:pt x="582" y="286"/>
                    </a:lnTo>
                    <a:lnTo>
                      <a:pt x="596" y="317"/>
                    </a:lnTo>
                    <a:lnTo>
                      <a:pt x="607" y="346"/>
                    </a:lnTo>
                    <a:lnTo>
                      <a:pt x="603" y="370"/>
                    </a:lnTo>
                    <a:lnTo>
                      <a:pt x="589" y="404"/>
                    </a:lnTo>
                    <a:lnTo>
                      <a:pt x="572" y="435"/>
                    </a:lnTo>
                    <a:lnTo>
                      <a:pt x="564" y="445"/>
                    </a:lnTo>
                    <a:lnTo>
                      <a:pt x="557" y="449"/>
                    </a:lnTo>
                    <a:lnTo>
                      <a:pt x="542" y="430"/>
                    </a:lnTo>
                    <a:lnTo>
                      <a:pt x="531" y="422"/>
                    </a:lnTo>
                    <a:lnTo>
                      <a:pt x="520" y="417"/>
                    </a:lnTo>
                    <a:lnTo>
                      <a:pt x="520" y="414"/>
                    </a:lnTo>
                    <a:lnTo>
                      <a:pt x="524" y="393"/>
                    </a:lnTo>
                    <a:lnTo>
                      <a:pt x="525" y="365"/>
                    </a:lnTo>
                    <a:lnTo>
                      <a:pt x="519" y="316"/>
                    </a:lnTo>
                    <a:lnTo>
                      <a:pt x="509" y="302"/>
                    </a:lnTo>
                    <a:lnTo>
                      <a:pt x="492" y="289"/>
                    </a:lnTo>
                    <a:lnTo>
                      <a:pt x="472" y="283"/>
                    </a:lnTo>
                    <a:lnTo>
                      <a:pt x="462" y="283"/>
                    </a:lnTo>
                    <a:lnTo>
                      <a:pt x="453" y="285"/>
                    </a:lnTo>
                    <a:lnTo>
                      <a:pt x="444" y="289"/>
                    </a:lnTo>
                    <a:lnTo>
                      <a:pt x="438" y="296"/>
                    </a:lnTo>
                    <a:lnTo>
                      <a:pt x="417" y="285"/>
                    </a:lnTo>
                    <a:lnTo>
                      <a:pt x="406" y="272"/>
                    </a:lnTo>
                    <a:lnTo>
                      <a:pt x="399" y="258"/>
                    </a:lnTo>
                    <a:lnTo>
                      <a:pt x="391" y="244"/>
                    </a:lnTo>
                    <a:lnTo>
                      <a:pt x="380" y="230"/>
                    </a:lnTo>
                    <a:lnTo>
                      <a:pt x="375" y="227"/>
                    </a:lnTo>
                    <a:lnTo>
                      <a:pt x="364" y="222"/>
                    </a:lnTo>
                    <a:lnTo>
                      <a:pt x="350" y="221"/>
                    </a:lnTo>
                    <a:lnTo>
                      <a:pt x="324" y="220"/>
                    </a:lnTo>
                    <a:lnTo>
                      <a:pt x="299" y="211"/>
                    </a:lnTo>
                    <a:lnTo>
                      <a:pt x="286" y="200"/>
                    </a:lnTo>
                    <a:lnTo>
                      <a:pt x="277" y="185"/>
                    </a:lnTo>
                    <a:lnTo>
                      <a:pt x="268" y="170"/>
                    </a:lnTo>
                    <a:lnTo>
                      <a:pt x="255" y="158"/>
                    </a:lnTo>
                    <a:lnTo>
                      <a:pt x="236" y="151"/>
                    </a:lnTo>
                    <a:lnTo>
                      <a:pt x="224" y="154"/>
                    </a:lnTo>
                    <a:lnTo>
                      <a:pt x="218" y="161"/>
                    </a:lnTo>
                    <a:lnTo>
                      <a:pt x="194" y="150"/>
                    </a:lnTo>
                    <a:lnTo>
                      <a:pt x="173" y="136"/>
                    </a:lnTo>
                    <a:lnTo>
                      <a:pt x="165" y="121"/>
                    </a:lnTo>
                    <a:lnTo>
                      <a:pt x="140" y="86"/>
                    </a:lnTo>
                    <a:lnTo>
                      <a:pt x="121" y="75"/>
                    </a:lnTo>
                    <a:lnTo>
                      <a:pt x="113" y="72"/>
                    </a:lnTo>
                    <a:lnTo>
                      <a:pt x="98" y="72"/>
                    </a:lnTo>
                    <a:lnTo>
                      <a:pt x="77" y="79"/>
                    </a:lnTo>
                    <a:lnTo>
                      <a:pt x="60" y="94"/>
                    </a:lnTo>
                    <a:lnTo>
                      <a:pt x="53" y="110"/>
                    </a:lnTo>
                    <a:lnTo>
                      <a:pt x="54" y="133"/>
                    </a:lnTo>
                    <a:lnTo>
                      <a:pt x="69" y="189"/>
                    </a:lnTo>
                    <a:lnTo>
                      <a:pt x="94" y="246"/>
                    </a:lnTo>
                    <a:lnTo>
                      <a:pt x="114" y="282"/>
                    </a:lnTo>
                    <a:lnTo>
                      <a:pt x="126" y="297"/>
                    </a:lnTo>
                    <a:lnTo>
                      <a:pt x="138" y="314"/>
                    </a:lnTo>
                    <a:lnTo>
                      <a:pt x="148" y="320"/>
                    </a:lnTo>
                    <a:lnTo>
                      <a:pt x="153" y="327"/>
                    </a:lnTo>
                    <a:lnTo>
                      <a:pt x="165" y="323"/>
                    </a:lnTo>
                    <a:lnTo>
                      <a:pt x="173" y="316"/>
                    </a:lnTo>
                    <a:lnTo>
                      <a:pt x="184" y="291"/>
                    </a:lnTo>
                    <a:lnTo>
                      <a:pt x="190" y="259"/>
                    </a:lnTo>
                    <a:lnTo>
                      <a:pt x="190" y="224"/>
                    </a:lnTo>
                    <a:lnTo>
                      <a:pt x="188" y="195"/>
                    </a:lnTo>
                    <a:lnTo>
                      <a:pt x="172" y="128"/>
                    </a:lnTo>
                    <a:lnTo>
                      <a:pt x="183" y="132"/>
                    </a:lnTo>
                    <a:lnTo>
                      <a:pt x="204" y="144"/>
                    </a:lnTo>
                    <a:lnTo>
                      <a:pt x="220" y="157"/>
                    </a:lnTo>
                    <a:lnTo>
                      <a:pt x="226" y="186"/>
                    </a:lnTo>
                    <a:lnTo>
                      <a:pt x="231" y="214"/>
                    </a:lnTo>
                    <a:lnTo>
                      <a:pt x="233" y="266"/>
                    </a:lnTo>
                    <a:lnTo>
                      <a:pt x="230" y="294"/>
                    </a:lnTo>
                    <a:lnTo>
                      <a:pt x="222" y="321"/>
                    </a:lnTo>
                    <a:lnTo>
                      <a:pt x="208" y="344"/>
                    </a:lnTo>
                    <a:lnTo>
                      <a:pt x="190" y="360"/>
                    </a:lnTo>
                    <a:lnTo>
                      <a:pt x="178" y="365"/>
                    </a:lnTo>
                    <a:lnTo>
                      <a:pt x="166" y="367"/>
                    </a:lnTo>
                    <a:lnTo>
                      <a:pt x="134" y="361"/>
                    </a:lnTo>
                    <a:lnTo>
                      <a:pt x="105" y="345"/>
                    </a:lnTo>
                    <a:lnTo>
                      <a:pt x="94" y="331"/>
                    </a:lnTo>
                    <a:lnTo>
                      <a:pt x="86" y="316"/>
                    </a:lnTo>
                    <a:lnTo>
                      <a:pt x="49" y="249"/>
                    </a:lnTo>
                    <a:lnTo>
                      <a:pt x="21" y="179"/>
                    </a:lnTo>
                    <a:lnTo>
                      <a:pt x="13" y="167"/>
                    </a:lnTo>
                    <a:lnTo>
                      <a:pt x="6" y="156"/>
                    </a:lnTo>
                    <a:lnTo>
                      <a:pt x="0" y="110"/>
                    </a:lnTo>
                    <a:lnTo>
                      <a:pt x="2" y="84"/>
                    </a:lnTo>
                    <a:lnTo>
                      <a:pt x="7" y="60"/>
                    </a:lnTo>
                    <a:lnTo>
                      <a:pt x="17" y="38"/>
                    </a:lnTo>
                    <a:lnTo>
                      <a:pt x="32" y="21"/>
                    </a:lnTo>
                    <a:lnTo>
                      <a:pt x="53" y="9"/>
                    </a:lnTo>
                    <a:lnTo>
                      <a:pt x="79" y="5"/>
                    </a:lnTo>
                    <a:lnTo>
                      <a:pt x="9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46" name="Freeform 137">
                <a:extLst>
                  <a:ext uri="{FF2B5EF4-FFF2-40B4-BE49-F238E27FC236}">
                    <a16:creationId xmlns:a16="http://schemas.microsoft.com/office/drawing/2014/main" id="{3E89A0C3-D0FA-4503-8F41-0E6241F187D9}"/>
                  </a:ext>
                </a:extLst>
              </p:cNvPr>
              <p:cNvSpPr>
                <a:spLocks/>
              </p:cNvSpPr>
              <p:nvPr/>
            </p:nvSpPr>
            <p:spPr bwMode="auto">
              <a:xfrm>
                <a:off x="2334" y="2399"/>
                <a:ext cx="60" cy="81"/>
              </a:xfrm>
              <a:custGeom>
                <a:avLst/>
                <a:gdLst/>
                <a:ahLst/>
                <a:cxnLst>
                  <a:cxn ang="0">
                    <a:pos x="30" y="0"/>
                  </a:cxn>
                  <a:cxn ang="0">
                    <a:pos x="46" y="13"/>
                  </a:cxn>
                  <a:cxn ang="0">
                    <a:pos x="93" y="99"/>
                  </a:cxn>
                  <a:cxn ang="0">
                    <a:pos x="126" y="157"/>
                  </a:cxn>
                  <a:cxn ang="0">
                    <a:pos x="174" y="231"/>
                  </a:cxn>
                  <a:cxn ang="0">
                    <a:pos x="178" y="235"/>
                  </a:cxn>
                  <a:cxn ang="0">
                    <a:pos x="178" y="240"/>
                  </a:cxn>
                  <a:cxn ang="0">
                    <a:pos x="150" y="242"/>
                  </a:cxn>
                  <a:cxn ang="0">
                    <a:pos x="136" y="241"/>
                  </a:cxn>
                  <a:cxn ang="0">
                    <a:pos x="124" y="237"/>
                  </a:cxn>
                  <a:cxn ang="0">
                    <a:pos x="114" y="224"/>
                  </a:cxn>
                  <a:cxn ang="0">
                    <a:pos x="89" y="183"/>
                  </a:cxn>
                  <a:cxn ang="0">
                    <a:pos x="68" y="141"/>
                  </a:cxn>
                  <a:cxn ang="0">
                    <a:pos x="30" y="79"/>
                  </a:cxn>
                  <a:cxn ang="0">
                    <a:pos x="9" y="41"/>
                  </a:cxn>
                  <a:cxn ang="0">
                    <a:pos x="2" y="28"/>
                  </a:cxn>
                  <a:cxn ang="0">
                    <a:pos x="0" y="16"/>
                  </a:cxn>
                  <a:cxn ang="0">
                    <a:pos x="30" y="0"/>
                  </a:cxn>
                </a:cxnLst>
                <a:rect l="0" t="0" r="r" b="b"/>
                <a:pathLst>
                  <a:path w="178" h="242">
                    <a:moveTo>
                      <a:pt x="30" y="0"/>
                    </a:moveTo>
                    <a:lnTo>
                      <a:pt x="46" y="13"/>
                    </a:lnTo>
                    <a:lnTo>
                      <a:pt x="93" y="99"/>
                    </a:lnTo>
                    <a:lnTo>
                      <a:pt x="126" y="157"/>
                    </a:lnTo>
                    <a:lnTo>
                      <a:pt x="174" y="231"/>
                    </a:lnTo>
                    <a:lnTo>
                      <a:pt x="178" y="235"/>
                    </a:lnTo>
                    <a:lnTo>
                      <a:pt x="178" y="240"/>
                    </a:lnTo>
                    <a:lnTo>
                      <a:pt x="150" y="242"/>
                    </a:lnTo>
                    <a:lnTo>
                      <a:pt x="136" y="241"/>
                    </a:lnTo>
                    <a:lnTo>
                      <a:pt x="124" y="237"/>
                    </a:lnTo>
                    <a:lnTo>
                      <a:pt x="114" y="224"/>
                    </a:lnTo>
                    <a:lnTo>
                      <a:pt x="89" y="183"/>
                    </a:lnTo>
                    <a:lnTo>
                      <a:pt x="68" y="141"/>
                    </a:lnTo>
                    <a:lnTo>
                      <a:pt x="30" y="79"/>
                    </a:lnTo>
                    <a:lnTo>
                      <a:pt x="9" y="41"/>
                    </a:lnTo>
                    <a:lnTo>
                      <a:pt x="2" y="28"/>
                    </a:lnTo>
                    <a:lnTo>
                      <a:pt x="0" y="16"/>
                    </a:lnTo>
                    <a:lnTo>
                      <a:pt x="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47" name="Freeform 138">
                <a:extLst>
                  <a:ext uri="{FF2B5EF4-FFF2-40B4-BE49-F238E27FC236}">
                    <a16:creationId xmlns:a16="http://schemas.microsoft.com/office/drawing/2014/main" id="{C32EF8B6-8438-4A26-8631-1F5BF87E9FD1}"/>
                  </a:ext>
                </a:extLst>
              </p:cNvPr>
              <p:cNvSpPr>
                <a:spLocks/>
              </p:cNvSpPr>
              <p:nvPr/>
            </p:nvSpPr>
            <p:spPr bwMode="auto">
              <a:xfrm>
                <a:off x="2568" y="2448"/>
                <a:ext cx="59" cy="33"/>
              </a:xfrm>
              <a:custGeom>
                <a:avLst/>
                <a:gdLst/>
                <a:ahLst/>
                <a:cxnLst>
                  <a:cxn ang="0">
                    <a:pos x="161" y="0"/>
                  </a:cxn>
                  <a:cxn ang="0">
                    <a:pos x="173" y="8"/>
                  </a:cxn>
                  <a:cxn ang="0">
                    <a:pos x="177" y="20"/>
                  </a:cxn>
                  <a:cxn ang="0">
                    <a:pos x="175" y="33"/>
                  </a:cxn>
                  <a:cxn ang="0">
                    <a:pos x="169" y="47"/>
                  </a:cxn>
                  <a:cxn ang="0">
                    <a:pos x="148" y="74"/>
                  </a:cxn>
                  <a:cxn ang="0">
                    <a:pos x="125" y="90"/>
                  </a:cxn>
                  <a:cxn ang="0">
                    <a:pos x="105" y="96"/>
                  </a:cxn>
                  <a:cxn ang="0">
                    <a:pos x="85" y="98"/>
                  </a:cxn>
                  <a:cxn ang="0">
                    <a:pos x="44" y="93"/>
                  </a:cxn>
                  <a:cxn ang="0">
                    <a:pos x="22" y="86"/>
                  </a:cxn>
                  <a:cxn ang="0">
                    <a:pos x="2" y="74"/>
                  </a:cxn>
                  <a:cxn ang="0">
                    <a:pos x="0" y="67"/>
                  </a:cxn>
                  <a:cxn ang="0">
                    <a:pos x="1" y="60"/>
                  </a:cxn>
                  <a:cxn ang="0">
                    <a:pos x="6" y="55"/>
                  </a:cxn>
                  <a:cxn ang="0">
                    <a:pos x="14" y="54"/>
                  </a:cxn>
                  <a:cxn ang="0">
                    <a:pos x="26" y="58"/>
                  </a:cxn>
                  <a:cxn ang="0">
                    <a:pos x="39" y="64"/>
                  </a:cxn>
                  <a:cxn ang="0">
                    <a:pos x="69" y="74"/>
                  </a:cxn>
                  <a:cxn ang="0">
                    <a:pos x="101" y="78"/>
                  </a:cxn>
                  <a:cxn ang="0">
                    <a:pos x="127" y="62"/>
                  </a:cxn>
                  <a:cxn ang="0">
                    <a:pos x="147" y="40"/>
                  </a:cxn>
                  <a:cxn ang="0">
                    <a:pos x="152" y="20"/>
                  </a:cxn>
                  <a:cxn ang="0">
                    <a:pos x="161" y="0"/>
                  </a:cxn>
                </a:cxnLst>
                <a:rect l="0" t="0" r="r" b="b"/>
                <a:pathLst>
                  <a:path w="177" h="98">
                    <a:moveTo>
                      <a:pt x="161" y="0"/>
                    </a:moveTo>
                    <a:lnTo>
                      <a:pt x="173" y="8"/>
                    </a:lnTo>
                    <a:lnTo>
                      <a:pt x="177" y="20"/>
                    </a:lnTo>
                    <a:lnTo>
                      <a:pt x="175" y="33"/>
                    </a:lnTo>
                    <a:lnTo>
                      <a:pt x="169" y="47"/>
                    </a:lnTo>
                    <a:lnTo>
                      <a:pt x="148" y="74"/>
                    </a:lnTo>
                    <a:lnTo>
                      <a:pt x="125" y="90"/>
                    </a:lnTo>
                    <a:lnTo>
                      <a:pt x="105" y="96"/>
                    </a:lnTo>
                    <a:lnTo>
                      <a:pt x="85" y="98"/>
                    </a:lnTo>
                    <a:lnTo>
                      <a:pt x="44" y="93"/>
                    </a:lnTo>
                    <a:lnTo>
                      <a:pt x="22" y="86"/>
                    </a:lnTo>
                    <a:lnTo>
                      <a:pt x="2" y="74"/>
                    </a:lnTo>
                    <a:lnTo>
                      <a:pt x="0" y="67"/>
                    </a:lnTo>
                    <a:lnTo>
                      <a:pt x="1" y="60"/>
                    </a:lnTo>
                    <a:lnTo>
                      <a:pt x="6" y="55"/>
                    </a:lnTo>
                    <a:lnTo>
                      <a:pt x="14" y="54"/>
                    </a:lnTo>
                    <a:lnTo>
                      <a:pt x="26" y="58"/>
                    </a:lnTo>
                    <a:lnTo>
                      <a:pt x="39" y="64"/>
                    </a:lnTo>
                    <a:lnTo>
                      <a:pt x="69" y="74"/>
                    </a:lnTo>
                    <a:lnTo>
                      <a:pt x="101" y="78"/>
                    </a:lnTo>
                    <a:lnTo>
                      <a:pt x="127" y="62"/>
                    </a:lnTo>
                    <a:lnTo>
                      <a:pt x="147" y="40"/>
                    </a:lnTo>
                    <a:lnTo>
                      <a:pt x="152" y="20"/>
                    </a:lnTo>
                    <a:lnTo>
                      <a:pt x="16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48" name="Freeform 139">
                <a:extLst>
                  <a:ext uri="{FF2B5EF4-FFF2-40B4-BE49-F238E27FC236}">
                    <a16:creationId xmlns:a16="http://schemas.microsoft.com/office/drawing/2014/main" id="{E993EED6-2A95-4316-B52F-0704BF89EF20}"/>
                  </a:ext>
                </a:extLst>
              </p:cNvPr>
              <p:cNvSpPr>
                <a:spLocks/>
              </p:cNvSpPr>
              <p:nvPr/>
            </p:nvSpPr>
            <p:spPr bwMode="auto">
              <a:xfrm>
                <a:off x="3277" y="2454"/>
                <a:ext cx="53" cy="70"/>
              </a:xfrm>
              <a:custGeom>
                <a:avLst/>
                <a:gdLst/>
                <a:ahLst/>
                <a:cxnLst>
                  <a:cxn ang="0">
                    <a:pos x="100" y="0"/>
                  </a:cxn>
                  <a:cxn ang="0">
                    <a:pos x="139" y="15"/>
                  </a:cxn>
                  <a:cxn ang="0">
                    <a:pos x="143" y="26"/>
                  </a:cxn>
                  <a:cxn ang="0">
                    <a:pos x="147" y="44"/>
                  </a:cxn>
                  <a:cxn ang="0">
                    <a:pos x="150" y="73"/>
                  </a:cxn>
                  <a:cxn ang="0">
                    <a:pos x="159" y="131"/>
                  </a:cxn>
                  <a:cxn ang="0">
                    <a:pos x="157" y="162"/>
                  </a:cxn>
                  <a:cxn ang="0">
                    <a:pos x="155" y="173"/>
                  </a:cxn>
                  <a:cxn ang="0">
                    <a:pos x="154" y="176"/>
                  </a:cxn>
                  <a:cxn ang="0">
                    <a:pos x="144" y="186"/>
                  </a:cxn>
                  <a:cxn ang="0">
                    <a:pos x="130" y="196"/>
                  </a:cxn>
                  <a:cxn ang="0">
                    <a:pos x="112" y="203"/>
                  </a:cxn>
                  <a:cxn ang="0">
                    <a:pos x="88" y="208"/>
                  </a:cxn>
                  <a:cxn ang="0">
                    <a:pos x="67" y="206"/>
                  </a:cxn>
                  <a:cxn ang="0">
                    <a:pos x="46" y="197"/>
                  </a:cxn>
                  <a:cxn ang="0">
                    <a:pos x="28" y="183"/>
                  </a:cxn>
                  <a:cxn ang="0">
                    <a:pos x="15" y="168"/>
                  </a:cxn>
                  <a:cxn ang="0">
                    <a:pos x="0" y="155"/>
                  </a:cxn>
                  <a:cxn ang="0">
                    <a:pos x="0" y="152"/>
                  </a:cxn>
                  <a:cxn ang="0">
                    <a:pos x="4" y="152"/>
                  </a:cxn>
                  <a:cxn ang="0">
                    <a:pos x="17" y="140"/>
                  </a:cxn>
                  <a:cxn ang="0">
                    <a:pos x="24" y="133"/>
                  </a:cxn>
                  <a:cxn ang="0">
                    <a:pos x="28" y="126"/>
                  </a:cxn>
                  <a:cxn ang="0">
                    <a:pos x="31" y="126"/>
                  </a:cxn>
                  <a:cxn ang="0">
                    <a:pos x="31" y="128"/>
                  </a:cxn>
                  <a:cxn ang="0">
                    <a:pos x="63" y="162"/>
                  </a:cxn>
                  <a:cxn ang="0">
                    <a:pos x="76" y="169"/>
                  </a:cxn>
                  <a:cxn ang="0">
                    <a:pos x="87" y="172"/>
                  </a:cxn>
                  <a:cxn ang="0">
                    <a:pos x="96" y="170"/>
                  </a:cxn>
                  <a:cxn ang="0">
                    <a:pos x="104" y="165"/>
                  </a:cxn>
                  <a:cxn ang="0">
                    <a:pos x="115" y="147"/>
                  </a:cxn>
                  <a:cxn ang="0">
                    <a:pos x="118" y="124"/>
                  </a:cxn>
                  <a:cxn ang="0">
                    <a:pos x="111" y="61"/>
                  </a:cxn>
                  <a:cxn ang="0">
                    <a:pos x="100" y="0"/>
                  </a:cxn>
                </a:cxnLst>
                <a:rect l="0" t="0" r="r" b="b"/>
                <a:pathLst>
                  <a:path w="159" h="208">
                    <a:moveTo>
                      <a:pt x="100" y="0"/>
                    </a:moveTo>
                    <a:lnTo>
                      <a:pt x="139" y="15"/>
                    </a:lnTo>
                    <a:lnTo>
                      <a:pt x="143" y="26"/>
                    </a:lnTo>
                    <a:lnTo>
                      <a:pt x="147" y="44"/>
                    </a:lnTo>
                    <a:lnTo>
                      <a:pt x="150" y="73"/>
                    </a:lnTo>
                    <a:lnTo>
                      <a:pt x="159" y="131"/>
                    </a:lnTo>
                    <a:lnTo>
                      <a:pt x="157" y="162"/>
                    </a:lnTo>
                    <a:lnTo>
                      <a:pt x="155" y="173"/>
                    </a:lnTo>
                    <a:lnTo>
                      <a:pt x="154" y="176"/>
                    </a:lnTo>
                    <a:lnTo>
                      <a:pt x="144" y="186"/>
                    </a:lnTo>
                    <a:lnTo>
                      <a:pt x="130" y="196"/>
                    </a:lnTo>
                    <a:lnTo>
                      <a:pt x="112" y="203"/>
                    </a:lnTo>
                    <a:lnTo>
                      <a:pt x="88" y="208"/>
                    </a:lnTo>
                    <a:lnTo>
                      <a:pt x="67" y="206"/>
                    </a:lnTo>
                    <a:lnTo>
                      <a:pt x="46" y="197"/>
                    </a:lnTo>
                    <a:lnTo>
                      <a:pt x="28" y="183"/>
                    </a:lnTo>
                    <a:lnTo>
                      <a:pt x="15" y="168"/>
                    </a:lnTo>
                    <a:lnTo>
                      <a:pt x="0" y="155"/>
                    </a:lnTo>
                    <a:lnTo>
                      <a:pt x="0" y="152"/>
                    </a:lnTo>
                    <a:lnTo>
                      <a:pt x="4" y="152"/>
                    </a:lnTo>
                    <a:lnTo>
                      <a:pt x="17" y="140"/>
                    </a:lnTo>
                    <a:lnTo>
                      <a:pt x="24" y="133"/>
                    </a:lnTo>
                    <a:lnTo>
                      <a:pt x="28" y="126"/>
                    </a:lnTo>
                    <a:lnTo>
                      <a:pt x="31" y="126"/>
                    </a:lnTo>
                    <a:lnTo>
                      <a:pt x="31" y="128"/>
                    </a:lnTo>
                    <a:lnTo>
                      <a:pt x="63" y="162"/>
                    </a:lnTo>
                    <a:lnTo>
                      <a:pt x="76" y="169"/>
                    </a:lnTo>
                    <a:lnTo>
                      <a:pt x="87" y="172"/>
                    </a:lnTo>
                    <a:lnTo>
                      <a:pt x="96" y="170"/>
                    </a:lnTo>
                    <a:lnTo>
                      <a:pt x="104" y="165"/>
                    </a:lnTo>
                    <a:lnTo>
                      <a:pt x="115" y="147"/>
                    </a:lnTo>
                    <a:lnTo>
                      <a:pt x="118" y="124"/>
                    </a:lnTo>
                    <a:lnTo>
                      <a:pt x="111" y="61"/>
                    </a:lnTo>
                    <a:lnTo>
                      <a:pt x="10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49" name="Freeform 140">
                <a:extLst>
                  <a:ext uri="{FF2B5EF4-FFF2-40B4-BE49-F238E27FC236}">
                    <a16:creationId xmlns:a16="http://schemas.microsoft.com/office/drawing/2014/main" id="{A12CBC82-6233-47D6-99A9-E27358761267}"/>
                  </a:ext>
                </a:extLst>
              </p:cNvPr>
              <p:cNvSpPr>
                <a:spLocks/>
              </p:cNvSpPr>
              <p:nvPr/>
            </p:nvSpPr>
            <p:spPr bwMode="auto">
              <a:xfrm>
                <a:off x="3311" y="2479"/>
                <a:ext cx="54" cy="65"/>
              </a:xfrm>
              <a:custGeom>
                <a:avLst/>
                <a:gdLst/>
                <a:ahLst/>
                <a:cxnLst>
                  <a:cxn ang="0">
                    <a:pos x="117" y="0"/>
                  </a:cxn>
                  <a:cxn ang="0">
                    <a:pos x="152" y="11"/>
                  </a:cxn>
                  <a:cxn ang="0">
                    <a:pos x="160" y="33"/>
                  </a:cxn>
                  <a:cxn ang="0">
                    <a:pos x="163" y="65"/>
                  </a:cxn>
                  <a:cxn ang="0">
                    <a:pos x="157" y="122"/>
                  </a:cxn>
                  <a:cxn ang="0">
                    <a:pos x="152" y="149"/>
                  </a:cxn>
                  <a:cxn ang="0">
                    <a:pos x="138" y="172"/>
                  </a:cxn>
                  <a:cxn ang="0">
                    <a:pos x="115" y="189"/>
                  </a:cxn>
                  <a:cxn ang="0">
                    <a:pos x="96" y="194"/>
                  </a:cxn>
                  <a:cxn ang="0">
                    <a:pos x="79" y="195"/>
                  </a:cxn>
                  <a:cxn ang="0">
                    <a:pos x="63" y="192"/>
                  </a:cxn>
                  <a:cxn ang="0">
                    <a:pos x="49" y="186"/>
                  </a:cxn>
                  <a:cxn ang="0">
                    <a:pos x="25" y="166"/>
                  </a:cxn>
                  <a:cxn ang="0">
                    <a:pos x="4" y="141"/>
                  </a:cxn>
                  <a:cxn ang="0">
                    <a:pos x="0" y="136"/>
                  </a:cxn>
                  <a:cxn ang="0">
                    <a:pos x="1" y="133"/>
                  </a:cxn>
                  <a:cxn ang="0">
                    <a:pos x="19" y="122"/>
                  </a:cxn>
                  <a:cxn ang="0">
                    <a:pos x="32" y="114"/>
                  </a:cxn>
                  <a:cxn ang="0">
                    <a:pos x="38" y="114"/>
                  </a:cxn>
                  <a:cxn ang="0">
                    <a:pos x="54" y="136"/>
                  </a:cxn>
                  <a:cxn ang="0">
                    <a:pos x="77" y="156"/>
                  </a:cxn>
                  <a:cxn ang="0">
                    <a:pos x="87" y="158"/>
                  </a:cxn>
                  <a:cxn ang="0">
                    <a:pos x="95" y="156"/>
                  </a:cxn>
                  <a:cxn ang="0">
                    <a:pos x="105" y="146"/>
                  </a:cxn>
                  <a:cxn ang="0">
                    <a:pos x="116" y="115"/>
                  </a:cxn>
                  <a:cxn ang="0">
                    <a:pos x="121" y="94"/>
                  </a:cxn>
                  <a:cxn ang="0">
                    <a:pos x="125" y="71"/>
                  </a:cxn>
                  <a:cxn ang="0">
                    <a:pos x="123" y="35"/>
                  </a:cxn>
                  <a:cxn ang="0">
                    <a:pos x="117" y="0"/>
                  </a:cxn>
                </a:cxnLst>
                <a:rect l="0" t="0" r="r" b="b"/>
                <a:pathLst>
                  <a:path w="163" h="195">
                    <a:moveTo>
                      <a:pt x="117" y="0"/>
                    </a:moveTo>
                    <a:lnTo>
                      <a:pt x="152" y="11"/>
                    </a:lnTo>
                    <a:lnTo>
                      <a:pt x="160" y="33"/>
                    </a:lnTo>
                    <a:lnTo>
                      <a:pt x="163" y="65"/>
                    </a:lnTo>
                    <a:lnTo>
                      <a:pt x="157" y="122"/>
                    </a:lnTo>
                    <a:lnTo>
                      <a:pt x="152" y="149"/>
                    </a:lnTo>
                    <a:lnTo>
                      <a:pt x="138" y="172"/>
                    </a:lnTo>
                    <a:lnTo>
                      <a:pt x="115" y="189"/>
                    </a:lnTo>
                    <a:lnTo>
                      <a:pt x="96" y="194"/>
                    </a:lnTo>
                    <a:lnTo>
                      <a:pt x="79" y="195"/>
                    </a:lnTo>
                    <a:lnTo>
                      <a:pt x="63" y="192"/>
                    </a:lnTo>
                    <a:lnTo>
                      <a:pt x="49" y="186"/>
                    </a:lnTo>
                    <a:lnTo>
                      <a:pt x="25" y="166"/>
                    </a:lnTo>
                    <a:lnTo>
                      <a:pt x="4" y="141"/>
                    </a:lnTo>
                    <a:lnTo>
                      <a:pt x="0" y="136"/>
                    </a:lnTo>
                    <a:lnTo>
                      <a:pt x="1" y="133"/>
                    </a:lnTo>
                    <a:lnTo>
                      <a:pt x="19" y="122"/>
                    </a:lnTo>
                    <a:lnTo>
                      <a:pt x="32" y="114"/>
                    </a:lnTo>
                    <a:lnTo>
                      <a:pt x="38" y="114"/>
                    </a:lnTo>
                    <a:lnTo>
                      <a:pt x="54" y="136"/>
                    </a:lnTo>
                    <a:lnTo>
                      <a:pt x="77" y="156"/>
                    </a:lnTo>
                    <a:lnTo>
                      <a:pt x="87" y="158"/>
                    </a:lnTo>
                    <a:lnTo>
                      <a:pt x="95" y="156"/>
                    </a:lnTo>
                    <a:lnTo>
                      <a:pt x="105" y="146"/>
                    </a:lnTo>
                    <a:lnTo>
                      <a:pt x="116" y="115"/>
                    </a:lnTo>
                    <a:lnTo>
                      <a:pt x="121" y="94"/>
                    </a:lnTo>
                    <a:lnTo>
                      <a:pt x="125" y="71"/>
                    </a:lnTo>
                    <a:lnTo>
                      <a:pt x="123" y="35"/>
                    </a:lnTo>
                    <a:lnTo>
                      <a:pt x="1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50" name="Freeform 141">
                <a:extLst>
                  <a:ext uri="{FF2B5EF4-FFF2-40B4-BE49-F238E27FC236}">
                    <a16:creationId xmlns:a16="http://schemas.microsoft.com/office/drawing/2014/main" id="{93D0F45F-34AD-45BD-BABE-E4F5C17EAFC3}"/>
                  </a:ext>
                </a:extLst>
              </p:cNvPr>
              <p:cNvSpPr>
                <a:spLocks/>
              </p:cNvSpPr>
              <p:nvPr/>
            </p:nvSpPr>
            <p:spPr bwMode="auto">
              <a:xfrm>
                <a:off x="3357" y="2525"/>
                <a:ext cx="38" cy="22"/>
              </a:xfrm>
              <a:custGeom>
                <a:avLst/>
                <a:gdLst/>
                <a:ahLst/>
                <a:cxnLst>
                  <a:cxn ang="0">
                    <a:pos x="12" y="0"/>
                  </a:cxn>
                  <a:cxn ang="0">
                    <a:pos x="45" y="16"/>
                  </a:cxn>
                  <a:cxn ang="0">
                    <a:pos x="63" y="24"/>
                  </a:cxn>
                  <a:cxn ang="0">
                    <a:pos x="69" y="27"/>
                  </a:cxn>
                  <a:cxn ang="0">
                    <a:pos x="80" y="28"/>
                  </a:cxn>
                  <a:cxn ang="0">
                    <a:pos x="88" y="22"/>
                  </a:cxn>
                  <a:cxn ang="0">
                    <a:pos x="91" y="20"/>
                  </a:cxn>
                  <a:cxn ang="0">
                    <a:pos x="93" y="21"/>
                  </a:cxn>
                  <a:cxn ang="0">
                    <a:pos x="105" y="27"/>
                  </a:cxn>
                  <a:cxn ang="0">
                    <a:pos x="112" y="34"/>
                  </a:cxn>
                  <a:cxn ang="0">
                    <a:pos x="114" y="42"/>
                  </a:cxn>
                  <a:cxn ang="0">
                    <a:pos x="112" y="49"/>
                  </a:cxn>
                  <a:cxn ang="0">
                    <a:pos x="99" y="61"/>
                  </a:cxn>
                  <a:cxn ang="0">
                    <a:pos x="77" y="66"/>
                  </a:cxn>
                  <a:cxn ang="0">
                    <a:pos x="58" y="62"/>
                  </a:cxn>
                  <a:cxn ang="0">
                    <a:pos x="33" y="52"/>
                  </a:cxn>
                  <a:cxn ang="0">
                    <a:pos x="10" y="39"/>
                  </a:cxn>
                  <a:cxn ang="0">
                    <a:pos x="0" y="27"/>
                  </a:cxn>
                  <a:cxn ang="0">
                    <a:pos x="4" y="13"/>
                  </a:cxn>
                  <a:cxn ang="0">
                    <a:pos x="12" y="0"/>
                  </a:cxn>
                </a:cxnLst>
                <a:rect l="0" t="0" r="r" b="b"/>
                <a:pathLst>
                  <a:path w="114" h="66">
                    <a:moveTo>
                      <a:pt x="12" y="0"/>
                    </a:moveTo>
                    <a:lnTo>
                      <a:pt x="45" y="16"/>
                    </a:lnTo>
                    <a:lnTo>
                      <a:pt x="63" y="24"/>
                    </a:lnTo>
                    <a:lnTo>
                      <a:pt x="69" y="27"/>
                    </a:lnTo>
                    <a:lnTo>
                      <a:pt x="80" y="28"/>
                    </a:lnTo>
                    <a:lnTo>
                      <a:pt x="88" y="22"/>
                    </a:lnTo>
                    <a:lnTo>
                      <a:pt x="91" y="20"/>
                    </a:lnTo>
                    <a:lnTo>
                      <a:pt x="93" y="21"/>
                    </a:lnTo>
                    <a:lnTo>
                      <a:pt x="105" y="27"/>
                    </a:lnTo>
                    <a:lnTo>
                      <a:pt x="112" y="34"/>
                    </a:lnTo>
                    <a:lnTo>
                      <a:pt x="114" y="42"/>
                    </a:lnTo>
                    <a:lnTo>
                      <a:pt x="112" y="49"/>
                    </a:lnTo>
                    <a:lnTo>
                      <a:pt x="99" y="61"/>
                    </a:lnTo>
                    <a:lnTo>
                      <a:pt x="77" y="66"/>
                    </a:lnTo>
                    <a:lnTo>
                      <a:pt x="58" y="62"/>
                    </a:lnTo>
                    <a:lnTo>
                      <a:pt x="33" y="52"/>
                    </a:lnTo>
                    <a:lnTo>
                      <a:pt x="10" y="39"/>
                    </a:lnTo>
                    <a:lnTo>
                      <a:pt x="0" y="27"/>
                    </a:lnTo>
                    <a:lnTo>
                      <a:pt x="4" y="13"/>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51" name="Freeform 142">
                <a:extLst>
                  <a:ext uri="{FF2B5EF4-FFF2-40B4-BE49-F238E27FC236}">
                    <a16:creationId xmlns:a16="http://schemas.microsoft.com/office/drawing/2014/main" id="{C5EB9C06-A927-46AB-BE45-E90B1A627B37}"/>
                  </a:ext>
                </a:extLst>
              </p:cNvPr>
              <p:cNvSpPr>
                <a:spLocks/>
              </p:cNvSpPr>
              <p:nvPr/>
            </p:nvSpPr>
            <p:spPr bwMode="auto">
              <a:xfrm>
                <a:off x="2651" y="2538"/>
                <a:ext cx="82" cy="202"/>
              </a:xfrm>
              <a:custGeom>
                <a:avLst/>
                <a:gdLst/>
                <a:ahLst/>
                <a:cxnLst>
                  <a:cxn ang="0">
                    <a:pos x="0" y="0"/>
                  </a:cxn>
                  <a:cxn ang="0">
                    <a:pos x="30" y="8"/>
                  </a:cxn>
                  <a:cxn ang="0">
                    <a:pos x="46" y="14"/>
                  </a:cxn>
                  <a:cxn ang="0">
                    <a:pos x="55" y="21"/>
                  </a:cxn>
                  <a:cxn ang="0">
                    <a:pos x="66" y="51"/>
                  </a:cxn>
                  <a:cxn ang="0">
                    <a:pos x="73" y="82"/>
                  </a:cxn>
                  <a:cxn ang="0">
                    <a:pos x="84" y="111"/>
                  </a:cxn>
                  <a:cxn ang="0">
                    <a:pos x="110" y="162"/>
                  </a:cxn>
                  <a:cxn ang="0">
                    <a:pos x="126" y="214"/>
                  </a:cxn>
                  <a:cxn ang="0">
                    <a:pos x="182" y="348"/>
                  </a:cxn>
                  <a:cxn ang="0">
                    <a:pos x="203" y="407"/>
                  </a:cxn>
                  <a:cxn ang="0">
                    <a:pos x="221" y="465"/>
                  </a:cxn>
                  <a:cxn ang="0">
                    <a:pos x="236" y="506"/>
                  </a:cxn>
                  <a:cxn ang="0">
                    <a:pos x="246" y="550"/>
                  </a:cxn>
                  <a:cxn ang="0">
                    <a:pos x="243" y="564"/>
                  </a:cxn>
                  <a:cxn ang="0">
                    <a:pos x="235" y="577"/>
                  </a:cxn>
                  <a:cxn ang="0">
                    <a:pos x="227" y="591"/>
                  </a:cxn>
                  <a:cxn ang="0">
                    <a:pos x="224" y="604"/>
                  </a:cxn>
                  <a:cxn ang="0">
                    <a:pos x="219" y="604"/>
                  </a:cxn>
                  <a:cxn ang="0">
                    <a:pos x="219" y="599"/>
                  </a:cxn>
                  <a:cxn ang="0">
                    <a:pos x="205" y="557"/>
                  </a:cxn>
                  <a:cxn ang="0">
                    <a:pos x="194" y="514"/>
                  </a:cxn>
                  <a:cxn ang="0">
                    <a:pos x="150" y="385"/>
                  </a:cxn>
                  <a:cxn ang="0">
                    <a:pos x="119" y="316"/>
                  </a:cxn>
                  <a:cxn ang="0">
                    <a:pos x="107" y="270"/>
                  </a:cxn>
                  <a:cxn ang="0">
                    <a:pos x="89" y="234"/>
                  </a:cxn>
                  <a:cxn ang="0">
                    <a:pos x="74" y="185"/>
                  </a:cxn>
                  <a:cxn ang="0">
                    <a:pos x="60" y="158"/>
                  </a:cxn>
                  <a:cxn ang="0">
                    <a:pos x="49" y="124"/>
                  </a:cxn>
                  <a:cxn ang="0">
                    <a:pos x="28" y="96"/>
                  </a:cxn>
                  <a:cxn ang="0">
                    <a:pos x="15" y="48"/>
                  </a:cxn>
                  <a:cxn ang="0">
                    <a:pos x="9" y="20"/>
                  </a:cxn>
                  <a:cxn ang="0">
                    <a:pos x="0" y="0"/>
                  </a:cxn>
                </a:cxnLst>
                <a:rect l="0" t="0" r="r" b="b"/>
                <a:pathLst>
                  <a:path w="246" h="604">
                    <a:moveTo>
                      <a:pt x="0" y="0"/>
                    </a:moveTo>
                    <a:lnTo>
                      <a:pt x="30" y="8"/>
                    </a:lnTo>
                    <a:lnTo>
                      <a:pt x="46" y="14"/>
                    </a:lnTo>
                    <a:lnTo>
                      <a:pt x="55" y="21"/>
                    </a:lnTo>
                    <a:lnTo>
                      <a:pt x="66" y="51"/>
                    </a:lnTo>
                    <a:lnTo>
                      <a:pt x="73" y="82"/>
                    </a:lnTo>
                    <a:lnTo>
                      <a:pt x="84" y="111"/>
                    </a:lnTo>
                    <a:lnTo>
                      <a:pt x="110" y="162"/>
                    </a:lnTo>
                    <a:lnTo>
                      <a:pt x="126" y="214"/>
                    </a:lnTo>
                    <a:lnTo>
                      <a:pt x="182" y="348"/>
                    </a:lnTo>
                    <a:lnTo>
                      <a:pt x="203" y="407"/>
                    </a:lnTo>
                    <a:lnTo>
                      <a:pt x="221" y="465"/>
                    </a:lnTo>
                    <a:lnTo>
                      <a:pt x="236" y="506"/>
                    </a:lnTo>
                    <a:lnTo>
                      <a:pt x="246" y="550"/>
                    </a:lnTo>
                    <a:lnTo>
                      <a:pt x="243" y="564"/>
                    </a:lnTo>
                    <a:lnTo>
                      <a:pt x="235" y="577"/>
                    </a:lnTo>
                    <a:lnTo>
                      <a:pt x="227" y="591"/>
                    </a:lnTo>
                    <a:lnTo>
                      <a:pt x="224" y="604"/>
                    </a:lnTo>
                    <a:lnTo>
                      <a:pt x="219" y="604"/>
                    </a:lnTo>
                    <a:lnTo>
                      <a:pt x="219" y="599"/>
                    </a:lnTo>
                    <a:lnTo>
                      <a:pt x="205" y="557"/>
                    </a:lnTo>
                    <a:lnTo>
                      <a:pt x="194" y="514"/>
                    </a:lnTo>
                    <a:lnTo>
                      <a:pt x="150" y="385"/>
                    </a:lnTo>
                    <a:lnTo>
                      <a:pt x="119" y="316"/>
                    </a:lnTo>
                    <a:lnTo>
                      <a:pt x="107" y="270"/>
                    </a:lnTo>
                    <a:lnTo>
                      <a:pt x="89" y="234"/>
                    </a:lnTo>
                    <a:lnTo>
                      <a:pt x="74" y="185"/>
                    </a:lnTo>
                    <a:lnTo>
                      <a:pt x="60" y="158"/>
                    </a:lnTo>
                    <a:lnTo>
                      <a:pt x="49" y="124"/>
                    </a:lnTo>
                    <a:lnTo>
                      <a:pt x="28" y="96"/>
                    </a:lnTo>
                    <a:lnTo>
                      <a:pt x="15" y="48"/>
                    </a:lnTo>
                    <a:lnTo>
                      <a:pt x="9" y="2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52" name="Freeform 143">
                <a:extLst>
                  <a:ext uri="{FF2B5EF4-FFF2-40B4-BE49-F238E27FC236}">
                    <a16:creationId xmlns:a16="http://schemas.microsoft.com/office/drawing/2014/main" id="{9AE96C3F-A92E-47B8-BB69-54BBDD51E1FF}"/>
                  </a:ext>
                </a:extLst>
              </p:cNvPr>
              <p:cNvSpPr>
                <a:spLocks/>
              </p:cNvSpPr>
              <p:nvPr/>
            </p:nvSpPr>
            <p:spPr bwMode="auto">
              <a:xfrm>
                <a:off x="2536" y="2555"/>
                <a:ext cx="135" cy="60"/>
              </a:xfrm>
              <a:custGeom>
                <a:avLst/>
                <a:gdLst/>
                <a:ahLst/>
                <a:cxnLst>
                  <a:cxn ang="0">
                    <a:pos x="41" y="0"/>
                  </a:cxn>
                  <a:cxn ang="0">
                    <a:pos x="50" y="24"/>
                  </a:cxn>
                  <a:cxn ang="0">
                    <a:pos x="56" y="49"/>
                  </a:cxn>
                  <a:cxn ang="0">
                    <a:pos x="73" y="95"/>
                  </a:cxn>
                  <a:cxn ang="0">
                    <a:pos x="86" y="111"/>
                  </a:cxn>
                  <a:cxn ang="0">
                    <a:pos x="105" y="122"/>
                  </a:cxn>
                  <a:cxn ang="0">
                    <a:pos x="128" y="130"/>
                  </a:cxn>
                  <a:cxn ang="0">
                    <a:pos x="154" y="135"/>
                  </a:cxn>
                  <a:cxn ang="0">
                    <a:pos x="210" y="139"/>
                  </a:cxn>
                  <a:cxn ang="0">
                    <a:pos x="262" y="139"/>
                  </a:cxn>
                  <a:cxn ang="0">
                    <a:pos x="284" y="137"/>
                  </a:cxn>
                  <a:cxn ang="0">
                    <a:pos x="317" y="123"/>
                  </a:cxn>
                  <a:cxn ang="0">
                    <a:pos x="352" y="97"/>
                  </a:cxn>
                  <a:cxn ang="0">
                    <a:pos x="384" y="67"/>
                  </a:cxn>
                  <a:cxn ang="0">
                    <a:pos x="392" y="57"/>
                  </a:cxn>
                  <a:cxn ang="0">
                    <a:pos x="397" y="57"/>
                  </a:cxn>
                  <a:cxn ang="0">
                    <a:pos x="405" y="75"/>
                  </a:cxn>
                  <a:cxn ang="0">
                    <a:pos x="407" y="95"/>
                  </a:cxn>
                  <a:cxn ang="0">
                    <a:pos x="392" y="117"/>
                  </a:cxn>
                  <a:cxn ang="0">
                    <a:pos x="373" y="138"/>
                  </a:cxn>
                  <a:cxn ang="0">
                    <a:pos x="351" y="155"/>
                  </a:cxn>
                  <a:cxn ang="0">
                    <a:pos x="326" y="169"/>
                  </a:cxn>
                  <a:cxn ang="0">
                    <a:pos x="297" y="177"/>
                  </a:cxn>
                  <a:cxn ang="0">
                    <a:pos x="266" y="181"/>
                  </a:cxn>
                  <a:cxn ang="0">
                    <a:pos x="202" y="181"/>
                  </a:cxn>
                  <a:cxn ang="0">
                    <a:pos x="143" y="173"/>
                  </a:cxn>
                  <a:cxn ang="0">
                    <a:pos x="104" y="167"/>
                  </a:cxn>
                  <a:cxn ang="0">
                    <a:pos x="82" y="156"/>
                  </a:cxn>
                  <a:cxn ang="0">
                    <a:pos x="58" y="147"/>
                  </a:cxn>
                  <a:cxn ang="0">
                    <a:pos x="50" y="138"/>
                  </a:cxn>
                  <a:cxn ang="0">
                    <a:pos x="43" y="127"/>
                  </a:cxn>
                  <a:cxn ang="0">
                    <a:pos x="35" y="104"/>
                  </a:cxn>
                  <a:cxn ang="0">
                    <a:pos x="14" y="59"/>
                  </a:cxn>
                  <a:cxn ang="0">
                    <a:pos x="3" y="33"/>
                  </a:cxn>
                  <a:cxn ang="0">
                    <a:pos x="0" y="10"/>
                  </a:cxn>
                  <a:cxn ang="0">
                    <a:pos x="3" y="10"/>
                  </a:cxn>
                  <a:cxn ang="0">
                    <a:pos x="22" y="4"/>
                  </a:cxn>
                  <a:cxn ang="0">
                    <a:pos x="41" y="0"/>
                  </a:cxn>
                </a:cxnLst>
                <a:rect l="0" t="0" r="r" b="b"/>
                <a:pathLst>
                  <a:path w="407" h="181">
                    <a:moveTo>
                      <a:pt x="41" y="0"/>
                    </a:moveTo>
                    <a:lnTo>
                      <a:pt x="50" y="24"/>
                    </a:lnTo>
                    <a:lnTo>
                      <a:pt x="56" y="49"/>
                    </a:lnTo>
                    <a:lnTo>
                      <a:pt x="73" y="95"/>
                    </a:lnTo>
                    <a:lnTo>
                      <a:pt x="86" y="111"/>
                    </a:lnTo>
                    <a:lnTo>
                      <a:pt x="105" y="122"/>
                    </a:lnTo>
                    <a:lnTo>
                      <a:pt x="128" y="130"/>
                    </a:lnTo>
                    <a:lnTo>
                      <a:pt x="154" y="135"/>
                    </a:lnTo>
                    <a:lnTo>
                      <a:pt x="210" y="139"/>
                    </a:lnTo>
                    <a:lnTo>
                      <a:pt x="262" y="139"/>
                    </a:lnTo>
                    <a:lnTo>
                      <a:pt x="284" y="137"/>
                    </a:lnTo>
                    <a:lnTo>
                      <a:pt x="317" y="123"/>
                    </a:lnTo>
                    <a:lnTo>
                      <a:pt x="352" y="97"/>
                    </a:lnTo>
                    <a:lnTo>
                      <a:pt x="384" y="67"/>
                    </a:lnTo>
                    <a:lnTo>
                      <a:pt x="392" y="57"/>
                    </a:lnTo>
                    <a:lnTo>
                      <a:pt x="397" y="57"/>
                    </a:lnTo>
                    <a:lnTo>
                      <a:pt x="405" y="75"/>
                    </a:lnTo>
                    <a:lnTo>
                      <a:pt x="407" y="95"/>
                    </a:lnTo>
                    <a:lnTo>
                      <a:pt x="392" y="117"/>
                    </a:lnTo>
                    <a:lnTo>
                      <a:pt x="373" y="138"/>
                    </a:lnTo>
                    <a:lnTo>
                      <a:pt x="351" y="155"/>
                    </a:lnTo>
                    <a:lnTo>
                      <a:pt x="326" y="169"/>
                    </a:lnTo>
                    <a:lnTo>
                      <a:pt x="297" y="177"/>
                    </a:lnTo>
                    <a:lnTo>
                      <a:pt x="266" y="181"/>
                    </a:lnTo>
                    <a:lnTo>
                      <a:pt x="202" y="181"/>
                    </a:lnTo>
                    <a:lnTo>
                      <a:pt x="143" y="173"/>
                    </a:lnTo>
                    <a:lnTo>
                      <a:pt x="104" y="167"/>
                    </a:lnTo>
                    <a:lnTo>
                      <a:pt x="82" y="156"/>
                    </a:lnTo>
                    <a:lnTo>
                      <a:pt x="58" y="147"/>
                    </a:lnTo>
                    <a:lnTo>
                      <a:pt x="50" y="138"/>
                    </a:lnTo>
                    <a:lnTo>
                      <a:pt x="43" y="127"/>
                    </a:lnTo>
                    <a:lnTo>
                      <a:pt x="35" y="104"/>
                    </a:lnTo>
                    <a:lnTo>
                      <a:pt x="14" y="59"/>
                    </a:lnTo>
                    <a:lnTo>
                      <a:pt x="3" y="33"/>
                    </a:lnTo>
                    <a:lnTo>
                      <a:pt x="0" y="10"/>
                    </a:lnTo>
                    <a:lnTo>
                      <a:pt x="3" y="10"/>
                    </a:lnTo>
                    <a:lnTo>
                      <a:pt x="22" y="4"/>
                    </a:lnTo>
                    <a:lnTo>
                      <a:pt x="4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53" name="Freeform 144">
                <a:extLst>
                  <a:ext uri="{FF2B5EF4-FFF2-40B4-BE49-F238E27FC236}">
                    <a16:creationId xmlns:a16="http://schemas.microsoft.com/office/drawing/2014/main" id="{EFA8A238-6AC6-4AAE-8200-BC8013B08E10}"/>
                  </a:ext>
                </a:extLst>
              </p:cNvPr>
              <p:cNvSpPr>
                <a:spLocks/>
              </p:cNvSpPr>
              <p:nvPr/>
            </p:nvSpPr>
            <p:spPr bwMode="auto">
              <a:xfrm>
                <a:off x="2724" y="2571"/>
                <a:ext cx="49" cy="79"/>
              </a:xfrm>
              <a:custGeom>
                <a:avLst/>
                <a:gdLst/>
                <a:ahLst/>
                <a:cxnLst>
                  <a:cxn ang="0">
                    <a:pos x="0" y="0"/>
                  </a:cxn>
                  <a:cxn ang="0">
                    <a:pos x="29" y="5"/>
                  </a:cxn>
                  <a:cxn ang="0">
                    <a:pos x="42" y="9"/>
                  </a:cxn>
                  <a:cxn ang="0">
                    <a:pos x="55" y="15"/>
                  </a:cxn>
                  <a:cxn ang="0">
                    <a:pos x="74" y="43"/>
                  </a:cxn>
                  <a:cxn ang="0">
                    <a:pos x="105" y="99"/>
                  </a:cxn>
                  <a:cxn ang="0">
                    <a:pos x="134" y="157"/>
                  </a:cxn>
                  <a:cxn ang="0">
                    <a:pos x="146" y="190"/>
                  </a:cxn>
                  <a:cxn ang="0">
                    <a:pos x="137" y="213"/>
                  </a:cxn>
                  <a:cxn ang="0">
                    <a:pos x="132" y="224"/>
                  </a:cxn>
                  <a:cxn ang="0">
                    <a:pos x="129" y="236"/>
                  </a:cxn>
                  <a:cxn ang="0">
                    <a:pos x="124" y="236"/>
                  </a:cxn>
                  <a:cxn ang="0">
                    <a:pos x="106" y="195"/>
                  </a:cxn>
                  <a:cxn ang="0">
                    <a:pos x="87" y="154"/>
                  </a:cxn>
                  <a:cxn ang="0">
                    <a:pos x="61" y="96"/>
                  </a:cxn>
                  <a:cxn ang="0">
                    <a:pos x="29" y="48"/>
                  </a:cxn>
                  <a:cxn ang="0">
                    <a:pos x="0" y="0"/>
                  </a:cxn>
                </a:cxnLst>
                <a:rect l="0" t="0" r="r" b="b"/>
                <a:pathLst>
                  <a:path w="146" h="236">
                    <a:moveTo>
                      <a:pt x="0" y="0"/>
                    </a:moveTo>
                    <a:lnTo>
                      <a:pt x="29" y="5"/>
                    </a:lnTo>
                    <a:lnTo>
                      <a:pt x="42" y="9"/>
                    </a:lnTo>
                    <a:lnTo>
                      <a:pt x="55" y="15"/>
                    </a:lnTo>
                    <a:lnTo>
                      <a:pt x="74" y="43"/>
                    </a:lnTo>
                    <a:lnTo>
                      <a:pt x="105" y="99"/>
                    </a:lnTo>
                    <a:lnTo>
                      <a:pt x="134" y="157"/>
                    </a:lnTo>
                    <a:lnTo>
                      <a:pt x="146" y="190"/>
                    </a:lnTo>
                    <a:lnTo>
                      <a:pt x="137" y="213"/>
                    </a:lnTo>
                    <a:lnTo>
                      <a:pt x="132" y="224"/>
                    </a:lnTo>
                    <a:lnTo>
                      <a:pt x="129" y="236"/>
                    </a:lnTo>
                    <a:lnTo>
                      <a:pt x="124" y="236"/>
                    </a:lnTo>
                    <a:lnTo>
                      <a:pt x="106" y="195"/>
                    </a:lnTo>
                    <a:lnTo>
                      <a:pt x="87" y="154"/>
                    </a:lnTo>
                    <a:lnTo>
                      <a:pt x="61" y="96"/>
                    </a:lnTo>
                    <a:lnTo>
                      <a:pt x="29" y="48"/>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54" name="Freeform 145">
                <a:extLst>
                  <a:ext uri="{FF2B5EF4-FFF2-40B4-BE49-F238E27FC236}">
                    <a16:creationId xmlns:a16="http://schemas.microsoft.com/office/drawing/2014/main" id="{D350E961-2662-4D2E-89B0-3988DEA2FCA2}"/>
                  </a:ext>
                </a:extLst>
              </p:cNvPr>
              <p:cNvSpPr>
                <a:spLocks/>
              </p:cNvSpPr>
              <p:nvPr/>
            </p:nvSpPr>
            <p:spPr bwMode="auto">
              <a:xfrm>
                <a:off x="2538" y="2574"/>
                <a:ext cx="96" cy="343"/>
              </a:xfrm>
              <a:custGeom>
                <a:avLst/>
                <a:gdLst/>
                <a:ahLst/>
                <a:cxnLst>
                  <a:cxn ang="0">
                    <a:pos x="4" y="0"/>
                  </a:cxn>
                  <a:cxn ang="0">
                    <a:pos x="16" y="17"/>
                  </a:cxn>
                  <a:cxn ang="0">
                    <a:pos x="23" y="35"/>
                  </a:cxn>
                  <a:cxn ang="0">
                    <a:pos x="47" y="80"/>
                  </a:cxn>
                  <a:cxn ang="0">
                    <a:pos x="67" y="183"/>
                  </a:cxn>
                  <a:cxn ang="0">
                    <a:pos x="82" y="221"/>
                  </a:cxn>
                  <a:cxn ang="0">
                    <a:pos x="116" y="383"/>
                  </a:cxn>
                  <a:cxn ang="0">
                    <a:pos x="163" y="585"/>
                  </a:cxn>
                  <a:cxn ang="0">
                    <a:pos x="187" y="649"/>
                  </a:cxn>
                  <a:cxn ang="0">
                    <a:pos x="191" y="678"/>
                  </a:cxn>
                  <a:cxn ang="0">
                    <a:pos x="201" y="725"/>
                  </a:cxn>
                  <a:cxn ang="0">
                    <a:pos x="216" y="770"/>
                  </a:cxn>
                  <a:cxn ang="0">
                    <a:pos x="225" y="819"/>
                  </a:cxn>
                  <a:cxn ang="0">
                    <a:pos x="247" y="898"/>
                  </a:cxn>
                  <a:cxn ang="0">
                    <a:pos x="274" y="976"/>
                  </a:cxn>
                  <a:cxn ang="0">
                    <a:pos x="283" y="999"/>
                  </a:cxn>
                  <a:cxn ang="0">
                    <a:pos x="287" y="1013"/>
                  </a:cxn>
                  <a:cxn ang="0">
                    <a:pos x="288" y="1017"/>
                  </a:cxn>
                  <a:cxn ang="0">
                    <a:pos x="286" y="1019"/>
                  </a:cxn>
                  <a:cxn ang="0">
                    <a:pos x="267" y="1026"/>
                  </a:cxn>
                  <a:cxn ang="0">
                    <a:pos x="248" y="1029"/>
                  </a:cxn>
                  <a:cxn ang="0">
                    <a:pos x="230" y="970"/>
                  </a:cxn>
                  <a:cxn ang="0">
                    <a:pos x="208" y="912"/>
                  </a:cxn>
                  <a:cxn ang="0">
                    <a:pos x="175" y="782"/>
                  </a:cxn>
                  <a:cxn ang="0">
                    <a:pos x="141" y="656"/>
                  </a:cxn>
                  <a:cxn ang="0">
                    <a:pos x="108" y="531"/>
                  </a:cxn>
                  <a:cxn ang="0">
                    <a:pos x="95" y="463"/>
                  </a:cxn>
                  <a:cxn ang="0">
                    <a:pos x="63" y="339"/>
                  </a:cxn>
                  <a:cxn ang="0">
                    <a:pos x="51" y="268"/>
                  </a:cxn>
                  <a:cxn ang="0">
                    <a:pos x="16" y="138"/>
                  </a:cxn>
                  <a:cxn ang="0">
                    <a:pos x="3" y="67"/>
                  </a:cxn>
                  <a:cxn ang="0">
                    <a:pos x="0" y="40"/>
                  </a:cxn>
                  <a:cxn ang="0">
                    <a:pos x="0" y="32"/>
                  </a:cxn>
                  <a:cxn ang="0">
                    <a:pos x="4" y="0"/>
                  </a:cxn>
                </a:cxnLst>
                <a:rect l="0" t="0" r="r" b="b"/>
                <a:pathLst>
                  <a:path w="288" h="1029">
                    <a:moveTo>
                      <a:pt x="4" y="0"/>
                    </a:moveTo>
                    <a:lnTo>
                      <a:pt x="16" y="17"/>
                    </a:lnTo>
                    <a:lnTo>
                      <a:pt x="23" y="35"/>
                    </a:lnTo>
                    <a:lnTo>
                      <a:pt x="47" y="80"/>
                    </a:lnTo>
                    <a:lnTo>
                      <a:pt x="67" y="183"/>
                    </a:lnTo>
                    <a:lnTo>
                      <a:pt x="82" y="221"/>
                    </a:lnTo>
                    <a:lnTo>
                      <a:pt x="116" y="383"/>
                    </a:lnTo>
                    <a:lnTo>
                      <a:pt x="163" y="585"/>
                    </a:lnTo>
                    <a:lnTo>
                      <a:pt x="187" y="649"/>
                    </a:lnTo>
                    <a:lnTo>
                      <a:pt x="191" y="678"/>
                    </a:lnTo>
                    <a:lnTo>
                      <a:pt x="201" y="725"/>
                    </a:lnTo>
                    <a:lnTo>
                      <a:pt x="216" y="770"/>
                    </a:lnTo>
                    <a:lnTo>
                      <a:pt x="225" y="819"/>
                    </a:lnTo>
                    <a:lnTo>
                      <a:pt x="247" y="898"/>
                    </a:lnTo>
                    <a:lnTo>
                      <a:pt x="274" y="976"/>
                    </a:lnTo>
                    <a:lnTo>
                      <a:pt x="283" y="999"/>
                    </a:lnTo>
                    <a:lnTo>
                      <a:pt x="287" y="1013"/>
                    </a:lnTo>
                    <a:lnTo>
                      <a:pt x="288" y="1017"/>
                    </a:lnTo>
                    <a:lnTo>
                      <a:pt x="286" y="1019"/>
                    </a:lnTo>
                    <a:lnTo>
                      <a:pt x="267" y="1026"/>
                    </a:lnTo>
                    <a:lnTo>
                      <a:pt x="248" y="1029"/>
                    </a:lnTo>
                    <a:lnTo>
                      <a:pt x="230" y="970"/>
                    </a:lnTo>
                    <a:lnTo>
                      <a:pt x="208" y="912"/>
                    </a:lnTo>
                    <a:lnTo>
                      <a:pt x="175" y="782"/>
                    </a:lnTo>
                    <a:lnTo>
                      <a:pt x="141" y="656"/>
                    </a:lnTo>
                    <a:lnTo>
                      <a:pt x="108" y="531"/>
                    </a:lnTo>
                    <a:lnTo>
                      <a:pt x="95" y="463"/>
                    </a:lnTo>
                    <a:lnTo>
                      <a:pt x="63" y="339"/>
                    </a:lnTo>
                    <a:lnTo>
                      <a:pt x="51" y="268"/>
                    </a:lnTo>
                    <a:lnTo>
                      <a:pt x="16" y="138"/>
                    </a:lnTo>
                    <a:lnTo>
                      <a:pt x="3" y="67"/>
                    </a:lnTo>
                    <a:lnTo>
                      <a:pt x="0" y="40"/>
                    </a:lnTo>
                    <a:lnTo>
                      <a:pt x="0" y="32"/>
                    </a:lnTo>
                    <a:lnTo>
                      <a:pt x="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55" name="Freeform 146">
                <a:extLst>
                  <a:ext uri="{FF2B5EF4-FFF2-40B4-BE49-F238E27FC236}">
                    <a16:creationId xmlns:a16="http://schemas.microsoft.com/office/drawing/2014/main" id="{D1AF52D4-BEAF-44E7-94A3-0D120EB81A4B}"/>
                  </a:ext>
                </a:extLst>
              </p:cNvPr>
              <p:cNvSpPr>
                <a:spLocks/>
              </p:cNvSpPr>
              <p:nvPr/>
            </p:nvSpPr>
            <p:spPr bwMode="auto">
              <a:xfrm>
                <a:off x="2125" y="2586"/>
                <a:ext cx="346" cy="718"/>
              </a:xfrm>
              <a:custGeom>
                <a:avLst/>
                <a:gdLst/>
                <a:ahLst/>
                <a:cxnLst>
                  <a:cxn ang="0">
                    <a:pos x="1035" y="16"/>
                  </a:cxn>
                  <a:cxn ang="0">
                    <a:pos x="1038" y="50"/>
                  </a:cxn>
                  <a:cxn ang="0">
                    <a:pos x="1022" y="79"/>
                  </a:cxn>
                  <a:cxn ang="0">
                    <a:pos x="954" y="112"/>
                  </a:cxn>
                  <a:cxn ang="0">
                    <a:pos x="839" y="170"/>
                  </a:cxn>
                  <a:cxn ang="0">
                    <a:pos x="737" y="221"/>
                  </a:cxn>
                  <a:cxn ang="0">
                    <a:pos x="677" y="254"/>
                  </a:cxn>
                  <a:cxn ang="0">
                    <a:pos x="598" y="298"/>
                  </a:cxn>
                  <a:cxn ang="0">
                    <a:pos x="538" y="339"/>
                  </a:cxn>
                  <a:cxn ang="0">
                    <a:pos x="459" y="397"/>
                  </a:cxn>
                  <a:cxn ang="0">
                    <a:pos x="398" y="451"/>
                  </a:cxn>
                  <a:cxn ang="0">
                    <a:pos x="375" y="473"/>
                  </a:cxn>
                  <a:cxn ang="0">
                    <a:pos x="331" y="553"/>
                  </a:cxn>
                  <a:cxn ang="0">
                    <a:pos x="268" y="706"/>
                  </a:cxn>
                  <a:cxn ang="0">
                    <a:pos x="232" y="841"/>
                  </a:cxn>
                  <a:cxn ang="0">
                    <a:pos x="189" y="1063"/>
                  </a:cxn>
                  <a:cxn ang="0">
                    <a:pos x="144" y="1268"/>
                  </a:cxn>
                  <a:cxn ang="0">
                    <a:pos x="119" y="1406"/>
                  </a:cxn>
                  <a:cxn ang="0">
                    <a:pos x="105" y="1479"/>
                  </a:cxn>
                  <a:cxn ang="0">
                    <a:pos x="81" y="1657"/>
                  </a:cxn>
                  <a:cxn ang="0">
                    <a:pos x="80" y="1725"/>
                  </a:cxn>
                  <a:cxn ang="0">
                    <a:pos x="92" y="1790"/>
                  </a:cxn>
                  <a:cxn ang="0">
                    <a:pos x="120" y="1846"/>
                  </a:cxn>
                  <a:cxn ang="0">
                    <a:pos x="193" y="1895"/>
                  </a:cxn>
                  <a:cxn ang="0">
                    <a:pos x="327" y="1924"/>
                  </a:cxn>
                  <a:cxn ang="0">
                    <a:pos x="530" y="1936"/>
                  </a:cxn>
                  <a:cxn ang="0">
                    <a:pos x="575" y="1934"/>
                  </a:cxn>
                  <a:cxn ang="0">
                    <a:pos x="582" y="1936"/>
                  </a:cxn>
                  <a:cxn ang="0">
                    <a:pos x="578" y="2002"/>
                  </a:cxn>
                  <a:cxn ang="0">
                    <a:pos x="559" y="2100"/>
                  </a:cxn>
                  <a:cxn ang="0">
                    <a:pos x="541" y="2140"/>
                  </a:cxn>
                  <a:cxn ang="0">
                    <a:pos x="510" y="2155"/>
                  </a:cxn>
                  <a:cxn ang="0">
                    <a:pos x="485" y="2151"/>
                  </a:cxn>
                  <a:cxn ang="0">
                    <a:pos x="471" y="2128"/>
                  </a:cxn>
                  <a:cxn ang="0">
                    <a:pos x="478" y="2079"/>
                  </a:cxn>
                  <a:cxn ang="0">
                    <a:pos x="491" y="2013"/>
                  </a:cxn>
                  <a:cxn ang="0">
                    <a:pos x="483" y="2004"/>
                  </a:cxn>
                  <a:cxn ang="0">
                    <a:pos x="439" y="1997"/>
                  </a:cxn>
                  <a:cxn ang="0">
                    <a:pos x="365" y="1995"/>
                  </a:cxn>
                  <a:cxn ang="0">
                    <a:pos x="288" y="1982"/>
                  </a:cxn>
                  <a:cxn ang="0">
                    <a:pos x="172" y="1956"/>
                  </a:cxn>
                  <a:cxn ang="0">
                    <a:pos x="131" y="1933"/>
                  </a:cxn>
                  <a:cxn ang="0">
                    <a:pos x="67" y="1891"/>
                  </a:cxn>
                  <a:cxn ang="0">
                    <a:pos x="25" y="1831"/>
                  </a:cxn>
                  <a:cxn ang="0">
                    <a:pos x="5" y="1741"/>
                  </a:cxn>
                  <a:cxn ang="0">
                    <a:pos x="0" y="1638"/>
                  </a:cxn>
                  <a:cxn ang="0">
                    <a:pos x="8" y="1579"/>
                  </a:cxn>
                  <a:cxn ang="0">
                    <a:pos x="40" y="1428"/>
                  </a:cxn>
                  <a:cxn ang="0">
                    <a:pos x="73" y="1265"/>
                  </a:cxn>
                  <a:cxn ang="0">
                    <a:pos x="193" y="740"/>
                  </a:cxn>
                  <a:cxn ang="0">
                    <a:pos x="227" y="609"/>
                  </a:cxn>
                  <a:cxn ang="0">
                    <a:pos x="274" y="500"/>
                  </a:cxn>
                  <a:cxn ang="0">
                    <a:pos x="318" y="433"/>
                  </a:cxn>
                  <a:cxn ang="0">
                    <a:pos x="415" y="343"/>
                  </a:cxn>
                  <a:cxn ang="0">
                    <a:pos x="446" y="317"/>
                  </a:cxn>
                  <a:cxn ang="0">
                    <a:pos x="688" y="178"/>
                  </a:cxn>
                  <a:cxn ang="0">
                    <a:pos x="898" y="73"/>
                  </a:cxn>
                  <a:cxn ang="0">
                    <a:pos x="1031" y="0"/>
                  </a:cxn>
                </a:cxnLst>
                <a:rect l="0" t="0" r="r" b="b"/>
                <a:pathLst>
                  <a:path w="1038" h="2155">
                    <a:moveTo>
                      <a:pt x="1031" y="0"/>
                    </a:moveTo>
                    <a:lnTo>
                      <a:pt x="1035" y="16"/>
                    </a:lnTo>
                    <a:lnTo>
                      <a:pt x="1036" y="32"/>
                    </a:lnTo>
                    <a:lnTo>
                      <a:pt x="1038" y="50"/>
                    </a:lnTo>
                    <a:lnTo>
                      <a:pt x="1035" y="67"/>
                    </a:lnTo>
                    <a:lnTo>
                      <a:pt x="1022" y="79"/>
                    </a:lnTo>
                    <a:lnTo>
                      <a:pt x="996" y="92"/>
                    </a:lnTo>
                    <a:lnTo>
                      <a:pt x="954" y="112"/>
                    </a:lnTo>
                    <a:lnTo>
                      <a:pt x="906" y="138"/>
                    </a:lnTo>
                    <a:lnTo>
                      <a:pt x="839" y="170"/>
                    </a:lnTo>
                    <a:lnTo>
                      <a:pt x="770" y="200"/>
                    </a:lnTo>
                    <a:lnTo>
                      <a:pt x="737" y="221"/>
                    </a:lnTo>
                    <a:lnTo>
                      <a:pt x="705" y="243"/>
                    </a:lnTo>
                    <a:lnTo>
                      <a:pt x="677" y="254"/>
                    </a:lnTo>
                    <a:lnTo>
                      <a:pt x="621" y="282"/>
                    </a:lnTo>
                    <a:lnTo>
                      <a:pt x="598" y="298"/>
                    </a:lnTo>
                    <a:lnTo>
                      <a:pt x="573" y="310"/>
                    </a:lnTo>
                    <a:lnTo>
                      <a:pt x="538" y="339"/>
                    </a:lnTo>
                    <a:lnTo>
                      <a:pt x="497" y="366"/>
                    </a:lnTo>
                    <a:lnTo>
                      <a:pt x="459" y="397"/>
                    </a:lnTo>
                    <a:lnTo>
                      <a:pt x="425" y="432"/>
                    </a:lnTo>
                    <a:lnTo>
                      <a:pt x="398" y="451"/>
                    </a:lnTo>
                    <a:lnTo>
                      <a:pt x="386" y="461"/>
                    </a:lnTo>
                    <a:lnTo>
                      <a:pt x="375" y="473"/>
                    </a:lnTo>
                    <a:lnTo>
                      <a:pt x="358" y="506"/>
                    </a:lnTo>
                    <a:lnTo>
                      <a:pt x="331" y="553"/>
                    </a:lnTo>
                    <a:lnTo>
                      <a:pt x="307" y="603"/>
                    </a:lnTo>
                    <a:lnTo>
                      <a:pt x="268" y="706"/>
                    </a:lnTo>
                    <a:lnTo>
                      <a:pt x="251" y="781"/>
                    </a:lnTo>
                    <a:lnTo>
                      <a:pt x="232" y="841"/>
                    </a:lnTo>
                    <a:lnTo>
                      <a:pt x="196" y="1004"/>
                    </a:lnTo>
                    <a:lnTo>
                      <a:pt x="189" y="1063"/>
                    </a:lnTo>
                    <a:lnTo>
                      <a:pt x="180" y="1094"/>
                    </a:lnTo>
                    <a:lnTo>
                      <a:pt x="144" y="1268"/>
                    </a:lnTo>
                    <a:lnTo>
                      <a:pt x="137" y="1316"/>
                    </a:lnTo>
                    <a:lnTo>
                      <a:pt x="119" y="1406"/>
                    </a:lnTo>
                    <a:lnTo>
                      <a:pt x="115" y="1448"/>
                    </a:lnTo>
                    <a:lnTo>
                      <a:pt x="105" y="1479"/>
                    </a:lnTo>
                    <a:lnTo>
                      <a:pt x="89" y="1591"/>
                    </a:lnTo>
                    <a:lnTo>
                      <a:pt x="81" y="1657"/>
                    </a:lnTo>
                    <a:lnTo>
                      <a:pt x="80" y="1692"/>
                    </a:lnTo>
                    <a:lnTo>
                      <a:pt x="80" y="1725"/>
                    </a:lnTo>
                    <a:lnTo>
                      <a:pt x="84" y="1759"/>
                    </a:lnTo>
                    <a:lnTo>
                      <a:pt x="92" y="1790"/>
                    </a:lnTo>
                    <a:lnTo>
                      <a:pt x="103" y="1820"/>
                    </a:lnTo>
                    <a:lnTo>
                      <a:pt x="120" y="1846"/>
                    </a:lnTo>
                    <a:lnTo>
                      <a:pt x="155" y="1875"/>
                    </a:lnTo>
                    <a:lnTo>
                      <a:pt x="193" y="1895"/>
                    </a:lnTo>
                    <a:lnTo>
                      <a:pt x="255" y="1906"/>
                    </a:lnTo>
                    <a:lnTo>
                      <a:pt x="327" y="1924"/>
                    </a:lnTo>
                    <a:lnTo>
                      <a:pt x="390" y="1925"/>
                    </a:lnTo>
                    <a:lnTo>
                      <a:pt x="530" y="1936"/>
                    </a:lnTo>
                    <a:lnTo>
                      <a:pt x="558" y="1933"/>
                    </a:lnTo>
                    <a:lnTo>
                      <a:pt x="575" y="1934"/>
                    </a:lnTo>
                    <a:lnTo>
                      <a:pt x="580" y="1934"/>
                    </a:lnTo>
                    <a:lnTo>
                      <a:pt x="582" y="1936"/>
                    </a:lnTo>
                    <a:lnTo>
                      <a:pt x="585" y="1936"/>
                    </a:lnTo>
                    <a:lnTo>
                      <a:pt x="578" y="2002"/>
                    </a:lnTo>
                    <a:lnTo>
                      <a:pt x="564" y="2068"/>
                    </a:lnTo>
                    <a:lnTo>
                      <a:pt x="559" y="2100"/>
                    </a:lnTo>
                    <a:lnTo>
                      <a:pt x="550" y="2130"/>
                    </a:lnTo>
                    <a:lnTo>
                      <a:pt x="541" y="2140"/>
                    </a:lnTo>
                    <a:lnTo>
                      <a:pt x="526" y="2149"/>
                    </a:lnTo>
                    <a:lnTo>
                      <a:pt x="510" y="2155"/>
                    </a:lnTo>
                    <a:lnTo>
                      <a:pt x="495" y="2155"/>
                    </a:lnTo>
                    <a:lnTo>
                      <a:pt x="485" y="2151"/>
                    </a:lnTo>
                    <a:lnTo>
                      <a:pt x="477" y="2145"/>
                    </a:lnTo>
                    <a:lnTo>
                      <a:pt x="471" y="2128"/>
                    </a:lnTo>
                    <a:lnTo>
                      <a:pt x="473" y="2104"/>
                    </a:lnTo>
                    <a:lnTo>
                      <a:pt x="478" y="2079"/>
                    </a:lnTo>
                    <a:lnTo>
                      <a:pt x="491" y="2030"/>
                    </a:lnTo>
                    <a:lnTo>
                      <a:pt x="491" y="2013"/>
                    </a:lnTo>
                    <a:lnTo>
                      <a:pt x="490" y="2008"/>
                    </a:lnTo>
                    <a:lnTo>
                      <a:pt x="483" y="2004"/>
                    </a:lnTo>
                    <a:lnTo>
                      <a:pt x="463" y="2000"/>
                    </a:lnTo>
                    <a:lnTo>
                      <a:pt x="439" y="1997"/>
                    </a:lnTo>
                    <a:lnTo>
                      <a:pt x="396" y="1995"/>
                    </a:lnTo>
                    <a:lnTo>
                      <a:pt x="365" y="1995"/>
                    </a:lnTo>
                    <a:lnTo>
                      <a:pt x="330" y="1986"/>
                    </a:lnTo>
                    <a:lnTo>
                      <a:pt x="288" y="1982"/>
                    </a:lnTo>
                    <a:lnTo>
                      <a:pt x="214" y="1964"/>
                    </a:lnTo>
                    <a:lnTo>
                      <a:pt x="172" y="1956"/>
                    </a:lnTo>
                    <a:lnTo>
                      <a:pt x="150" y="1945"/>
                    </a:lnTo>
                    <a:lnTo>
                      <a:pt x="131" y="1933"/>
                    </a:lnTo>
                    <a:lnTo>
                      <a:pt x="94" y="1912"/>
                    </a:lnTo>
                    <a:lnTo>
                      <a:pt x="67" y="1891"/>
                    </a:lnTo>
                    <a:lnTo>
                      <a:pt x="45" y="1865"/>
                    </a:lnTo>
                    <a:lnTo>
                      <a:pt x="25" y="1831"/>
                    </a:lnTo>
                    <a:lnTo>
                      <a:pt x="12" y="1787"/>
                    </a:lnTo>
                    <a:lnTo>
                      <a:pt x="5" y="1741"/>
                    </a:lnTo>
                    <a:lnTo>
                      <a:pt x="1" y="1691"/>
                    </a:lnTo>
                    <a:lnTo>
                      <a:pt x="0" y="1638"/>
                    </a:lnTo>
                    <a:lnTo>
                      <a:pt x="2" y="1608"/>
                    </a:lnTo>
                    <a:lnTo>
                      <a:pt x="8" y="1579"/>
                    </a:lnTo>
                    <a:lnTo>
                      <a:pt x="21" y="1521"/>
                    </a:lnTo>
                    <a:lnTo>
                      <a:pt x="40" y="1428"/>
                    </a:lnTo>
                    <a:lnTo>
                      <a:pt x="47" y="1380"/>
                    </a:lnTo>
                    <a:lnTo>
                      <a:pt x="73" y="1265"/>
                    </a:lnTo>
                    <a:lnTo>
                      <a:pt x="128" y="1000"/>
                    </a:lnTo>
                    <a:lnTo>
                      <a:pt x="193" y="740"/>
                    </a:lnTo>
                    <a:lnTo>
                      <a:pt x="203" y="686"/>
                    </a:lnTo>
                    <a:lnTo>
                      <a:pt x="227" y="609"/>
                    </a:lnTo>
                    <a:lnTo>
                      <a:pt x="255" y="535"/>
                    </a:lnTo>
                    <a:lnTo>
                      <a:pt x="274" y="500"/>
                    </a:lnTo>
                    <a:lnTo>
                      <a:pt x="294" y="466"/>
                    </a:lnTo>
                    <a:lnTo>
                      <a:pt x="318" y="433"/>
                    </a:lnTo>
                    <a:lnTo>
                      <a:pt x="347" y="402"/>
                    </a:lnTo>
                    <a:lnTo>
                      <a:pt x="415" y="343"/>
                    </a:lnTo>
                    <a:lnTo>
                      <a:pt x="430" y="330"/>
                    </a:lnTo>
                    <a:lnTo>
                      <a:pt x="446" y="317"/>
                    </a:lnTo>
                    <a:lnTo>
                      <a:pt x="548" y="259"/>
                    </a:lnTo>
                    <a:lnTo>
                      <a:pt x="688" y="178"/>
                    </a:lnTo>
                    <a:lnTo>
                      <a:pt x="831" y="103"/>
                    </a:lnTo>
                    <a:lnTo>
                      <a:pt x="898" y="73"/>
                    </a:lnTo>
                    <a:lnTo>
                      <a:pt x="939" y="49"/>
                    </a:lnTo>
                    <a:lnTo>
                      <a:pt x="103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56" name="Freeform 147">
                <a:extLst>
                  <a:ext uri="{FF2B5EF4-FFF2-40B4-BE49-F238E27FC236}">
                    <a16:creationId xmlns:a16="http://schemas.microsoft.com/office/drawing/2014/main" id="{697FC82B-E476-4C08-BDD7-91BF76E4E2BE}"/>
                  </a:ext>
                </a:extLst>
              </p:cNvPr>
              <p:cNvSpPr>
                <a:spLocks/>
              </p:cNvSpPr>
              <p:nvPr/>
            </p:nvSpPr>
            <p:spPr bwMode="auto">
              <a:xfrm>
                <a:off x="2461" y="2600"/>
                <a:ext cx="103" cy="339"/>
              </a:xfrm>
              <a:custGeom>
                <a:avLst/>
                <a:gdLst/>
                <a:ahLst/>
                <a:cxnLst>
                  <a:cxn ang="0">
                    <a:pos x="74" y="39"/>
                  </a:cxn>
                  <a:cxn ang="0">
                    <a:pos x="53" y="228"/>
                  </a:cxn>
                  <a:cxn ang="0">
                    <a:pos x="49" y="313"/>
                  </a:cxn>
                  <a:cxn ang="0">
                    <a:pos x="44" y="398"/>
                  </a:cxn>
                  <a:cxn ang="0">
                    <a:pos x="43" y="593"/>
                  </a:cxn>
                  <a:cxn ang="0">
                    <a:pos x="49" y="681"/>
                  </a:cxn>
                  <a:cxn ang="0">
                    <a:pos x="57" y="747"/>
                  </a:cxn>
                  <a:cxn ang="0">
                    <a:pos x="75" y="768"/>
                  </a:cxn>
                  <a:cxn ang="0">
                    <a:pos x="140" y="780"/>
                  </a:cxn>
                  <a:cxn ang="0">
                    <a:pos x="262" y="789"/>
                  </a:cxn>
                  <a:cxn ang="0">
                    <a:pos x="305" y="800"/>
                  </a:cxn>
                  <a:cxn ang="0">
                    <a:pos x="310" y="818"/>
                  </a:cxn>
                  <a:cxn ang="0">
                    <a:pos x="284" y="851"/>
                  </a:cxn>
                  <a:cxn ang="0">
                    <a:pos x="211" y="915"/>
                  </a:cxn>
                  <a:cxn ang="0">
                    <a:pos x="177" y="941"/>
                  </a:cxn>
                  <a:cxn ang="0">
                    <a:pos x="171" y="966"/>
                  </a:cxn>
                  <a:cxn ang="0">
                    <a:pos x="191" y="992"/>
                  </a:cxn>
                  <a:cxn ang="0">
                    <a:pos x="198" y="1002"/>
                  </a:cxn>
                  <a:cxn ang="0">
                    <a:pos x="165" y="1011"/>
                  </a:cxn>
                  <a:cxn ang="0">
                    <a:pos x="129" y="985"/>
                  </a:cxn>
                  <a:cxn ang="0">
                    <a:pos x="117" y="960"/>
                  </a:cxn>
                  <a:cxn ang="0">
                    <a:pos x="125" y="938"/>
                  </a:cxn>
                  <a:cxn ang="0">
                    <a:pos x="161" y="907"/>
                  </a:cxn>
                  <a:cxn ang="0">
                    <a:pos x="214" y="860"/>
                  </a:cxn>
                  <a:cxn ang="0">
                    <a:pos x="232" y="840"/>
                  </a:cxn>
                  <a:cxn ang="0">
                    <a:pos x="228" y="828"/>
                  </a:cxn>
                  <a:cxn ang="0">
                    <a:pos x="186" y="822"/>
                  </a:cxn>
                  <a:cxn ang="0">
                    <a:pos x="113" y="814"/>
                  </a:cxn>
                  <a:cxn ang="0">
                    <a:pos x="48" y="804"/>
                  </a:cxn>
                  <a:cxn ang="0">
                    <a:pos x="23" y="792"/>
                  </a:cxn>
                  <a:cxn ang="0">
                    <a:pos x="17" y="772"/>
                  </a:cxn>
                  <a:cxn ang="0">
                    <a:pos x="9" y="688"/>
                  </a:cxn>
                  <a:cxn ang="0">
                    <a:pos x="0" y="545"/>
                  </a:cxn>
                  <a:cxn ang="0">
                    <a:pos x="10" y="235"/>
                  </a:cxn>
                  <a:cxn ang="0">
                    <a:pos x="16" y="160"/>
                  </a:cxn>
                  <a:cxn ang="0">
                    <a:pos x="23" y="106"/>
                  </a:cxn>
                  <a:cxn ang="0">
                    <a:pos x="19" y="52"/>
                  </a:cxn>
                  <a:cxn ang="0">
                    <a:pos x="31" y="27"/>
                  </a:cxn>
                  <a:cxn ang="0">
                    <a:pos x="71" y="0"/>
                  </a:cxn>
                </a:cxnLst>
                <a:rect l="0" t="0" r="r" b="b"/>
                <a:pathLst>
                  <a:path w="311" h="1018">
                    <a:moveTo>
                      <a:pt x="71" y="0"/>
                    </a:moveTo>
                    <a:lnTo>
                      <a:pt x="74" y="39"/>
                    </a:lnTo>
                    <a:lnTo>
                      <a:pt x="71" y="76"/>
                    </a:lnTo>
                    <a:lnTo>
                      <a:pt x="53" y="228"/>
                    </a:lnTo>
                    <a:lnTo>
                      <a:pt x="52" y="266"/>
                    </a:lnTo>
                    <a:lnTo>
                      <a:pt x="49" y="313"/>
                    </a:lnTo>
                    <a:lnTo>
                      <a:pt x="43" y="355"/>
                    </a:lnTo>
                    <a:lnTo>
                      <a:pt x="44" y="398"/>
                    </a:lnTo>
                    <a:lnTo>
                      <a:pt x="41" y="528"/>
                    </a:lnTo>
                    <a:lnTo>
                      <a:pt x="43" y="593"/>
                    </a:lnTo>
                    <a:lnTo>
                      <a:pt x="49" y="655"/>
                    </a:lnTo>
                    <a:lnTo>
                      <a:pt x="49" y="681"/>
                    </a:lnTo>
                    <a:lnTo>
                      <a:pt x="50" y="715"/>
                    </a:lnTo>
                    <a:lnTo>
                      <a:pt x="57" y="747"/>
                    </a:lnTo>
                    <a:lnTo>
                      <a:pt x="63" y="759"/>
                    </a:lnTo>
                    <a:lnTo>
                      <a:pt x="75" y="768"/>
                    </a:lnTo>
                    <a:lnTo>
                      <a:pt x="106" y="777"/>
                    </a:lnTo>
                    <a:lnTo>
                      <a:pt x="140" y="780"/>
                    </a:lnTo>
                    <a:lnTo>
                      <a:pt x="226" y="789"/>
                    </a:lnTo>
                    <a:lnTo>
                      <a:pt x="262" y="789"/>
                    </a:lnTo>
                    <a:lnTo>
                      <a:pt x="296" y="793"/>
                    </a:lnTo>
                    <a:lnTo>
                      <a:pt x="305" y="800"/>
                    </a:lnTo>
                    <a:lnTo>
                      <a:pt x="311" y="809"/>
                    </a:lnTo>
                    <a:lnTo>
                      <a:pt x="310" y="818"/>
                    </a:lnTo>
                    <a:lnTo>
                      <a:pt x="305" y="828"/>
                    </a:lnTo>
                    <a:lnTo>
                      <a:pt x="284" y="851"/>
                    </a:lnTo>
                    <a:lnTo>
                      <a:pt x="240" y="887"/>
                    </a:lnTo>
                    <a:lnTo>
                      <a:pt x="211" y="915"/>
                    </a:lnTo>
                    <a:lnTo>
                      <a:pt x="187" y="932"/>
                    </a:lnTo>
                    <a:lnTo>
                      <a:pt x="177" y="941"/>
                    </a:lnTo>
                    <a:lnTo>
                      <a:pt x="170" y="952"/>
                    </a:lnTo>
                    <a:lnTo>
                      <a:pt x="171" y="966"/>
                    </a:lnTo>
                    <a:lnTo>
                      <a:pt x="180" y="979"/>
                    </a:lnTo>
                    <a:lnTo>
                      <a:pt x="191" y="992"/>
                    </a:lnTo>
                    <a:lnTo>
                      <a:pt x="195" y="1002"/>
                    </a:lnTo>
                    <a:lnTo>
                      <a:pt x="198" y="1002"/>
                    </a:lnTo>
                    <a:lnTo>
                      <a:pt x="198" y="1005"/>
                    </a:lnTo>
                    <a:lnTo>
                      <a:pt x="165" y="1011"/>
                    </a:lnTo>
                    <a:lnTo>
                      <a:pt x="148" y="1018"/>
                    </a:lnTo>
                    <a:lnTo>
                      <a:pt x="129" y="985"/>
                    </a:lnTo>
                    <a:lnTo>
                      <a:pt x="120" y="967"/>
                    </a:lnTo>
                    <a:lnTo>
                      <a:pt x="117" y="960"/>
                    </a:lnTo>
                    <a:lnTo>
                      <a:pt x="119" y="950"/>
                    </a:lnTo>
                    <a:lnTo>
                      <a:pt x="125" y="938"/>
                    </a:lnTo>
                    <a:lnTo>
                      <a:pt x="137" y="927"/>
                    </a:lnTo>
                    <a:lnTo>
                      <a:pt x="161" y="907"/>
                    </a:lnTo>
                    <a:lnTo>
                      <a:pt x="183" y="884"/>
                    </a:lnTo>
                    <a:lnTo>
                      <a:pt x="214" y="860"/>
                    </a:lnTo>
                    <a:lnTo>
                      <a:pt x="228" y="845"/>
                    </a:lnTo>
                    <a:lnTo>
                      <a:pt x="232" y="840"/>
                    </a:lnTo>
                    <a:lnTo>
                      <a:pt x="232" y="833"/>
                    </a:lnTo>
                    <a:lnTo>
                      <a:pt x="228" y="828"/>
                    </a:lnTo>
                    <a:lnTo>
                      <a:pt x="223" y="826"/>
                    </a:lnTo>
                    <a:lnTo>
                      <a:pt x="186" y="822"/>
                    </a:lnTo>
                    <a:lnTo>
                      <a:pt x="148" y="820"/>
                    </a:lnTo>
                    <a:lnTo>
                      <a:pt x="113" y="814"/>
                    </a:lnTo>
                    <a:lnTo>
                      <a:pt x="77" y="807"/>
                    </a:lnTo>
                    <a:lnTo>
                      <a:pt x="48" y="804"/>
                    </a:lnTo>
                    <a:lnTo>
                      <a:pt x="33" y="800"/>
                    </a:lnTo>
                    <a:lnTo>
                      <a:pt x="23" y="792"/>
                    </a:lnTo>
                    <a:lnTo>
                      <a:pt x="18" y="782"/>
                    </a:lnTo>
                    <a:lnTo>
                      <a:pt x="17" y="772"/>
                    </a:lnTo>
                    <a:lnTo>
                      <a:pt x="11" y="732"/>
                    </a:lnTo>
                    <a:lnTo>
                      <a:pt x="9" y="688"/>
                    </a:lnTo>
                    <a:lnTo>
                      <a:pt x="3" y="611"/>
                    </a:lnTo>
                    <a:lnTo>
                      <a:pt x="0" y="545"/>
                    </a:lnTo>
                    <a:lnTo>
                      <a:pt x="0" y="479"/>
                    </a:lnTo>
                    <a:lnTo>
                      <a:pt x="10" y="235"/>
                    </a:lnTo>
                    <a:lnTo>
                      <a:pt x="16" y="198"/>
                    </a:lnTo>
                    <a:lnTo>
                      <a:pt x="16" y="160"/>
                    </a:lnTo>
                    <a:lnTo>
                      <a:pt x="20" y="139"/>
                    </a:lnTo>
                    <a:lnTo>
                      <a:pt x="23" y="106"/>
                    </a:lnTo>
                    <a:lnTo>
                      <a:pt x="20" y="71"/>
                    </a:lnTo>
                    <a:lnTo>
                      <a:pt x="19" y="52"/>
                    </a:lnTo>
                    <a:lnTo>
                      <a:pt x="23" y="38"/>
                    </a:lnTo>
                    <a:lnTo>
                      <a:pt x="31" y="27"/>
                    </a:lnTo>
                    <a:lnTo>
                      <a:pt x="44" y="17"/>
                    </a:lnTo>
                    <a:lnTo>
                      <a:pt x="7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57" name="Freeform 148">
                <a:extLst>
                  <a:ext uri="{FF2B5EF4-FFF2-40B4-BE49-F238E27FC236}">
                    <a16:creationId xmlns:a16="http://schemas.microsoft.com/office/drawing/2014/main" id="{4442FAC7-20A5-4DFF-9672-870251320AEC}"/>
                  </a:ext>
                </a:extLst>
              </p:cNvPr>
              <p:cNvSpPr>
                <a:spLocks/>
              </p:cNvSpPr>
              <p:nvPr/>
            </p:nvSpPr>
            <p:spPr bwMode="auto">
              <a:xfrm>
                <a:off x="2571" y="2612"/>
                <a:ext cx="130" cy="90"/>
              </a:xfrm>
              <a:custGeom>
                <a:avLst/>
                <a:gdLst/>
                <a:ahLst/>
                <a:cxnLst>
                  <a:cxn ang="0">
                    <a:pos x="213" y="8"/>
                  </a:cxn>
                  <a:cxn ang="0">
                    <a:pos x="257" y="41"/>
                  </a:cxn>
                  <a:cxn ang="0">
                    <a:pos x="350" y="88"/>
                  </a:cxn>
                  <a:cxn ang="0">
                    <a:pos x="373" y="104"/>
                  </a:cxn>
                  <a:cxn ang="0">
                    <a:pos x="390" y="137"/>
                  </a:cxn>
                  <a:cxn ang="0">
                    <a:pos x="386" y="135"/>
                  </a:cxn>
                  <a:cxn ang="0">
                    <a:pos x="328" y="113"/>
                  </a:cxn>
                  <a:cxn ang="0">
                    <a:pos x="324" y="201"/>
                  </a:cxn>
                  <a:cxn ang="0">
                    <a:pos x="318" y="238"/>
                  </a:cxn>
                  <a:cxn ang="0">
                    <a:pos x="290" y="251"/>
                  </a:cxn>
                  <a:cxn ang="0">
                    <a:pos x="223" y="259"/>
                  </a:cxn>
                  <a:cxn ang="0">
                    <a:pos x="154" y="271"/>
                  </a:cxn>
                  <a:cxn ang="0">
                    <a:pos x="135" y="263"/>
                  </a:cxn>
                  <a:cxn ang="0">
                    <a:pos x="114" y="220"/>
                  </a:cxn>
                  <a:cxn ang="0">
                    <a:pos x="84" y="169"/>
                  </a:cxn>
                  <a:cxn ang="0">
                    <a:pos x="85" y="142"/>
                  </a:cxn>
                  <a:cxn ang="0">
                    <a:pos x="93" y="131"/>
                  </a:cxn>
                  <a:cxn ang="0">
                    <a:pos x="116" y="180"/>
                  </a:cxn>
                  <a:cxn ang="0">
                    <a:pos x="148" y="233"/>
                  </a:cxn>
                  <a:cxn ang="0">
                    <a:pos x="165" y="247"/>
                  </a:cxn>
                  <a:cxn ang="0">
                    <a:pos x="229" y="234"/>
                  </a:cxn>
                  <a:cxn ang="0">
                    <a:pos x="294" y="228"/>
                  </a:cxn>
                  <a:cxn ang="0">
                    <a:pos x="302" y="119"/>
                  </a:cxn>
                  <a:cxn ang="0">
                    <a:pos x="301" y="101"/>
                  </a:cxn>
                  <a:cxn ang="0">
                    <a:pos x="282" y="82"/>
                  </a:cxn>
                  <a:cxn ang="0">
                    <a:pos x="236" y="59"/>
                  </a:cxn>
                  <a:cxn ang="0">
                    <a:pos x="196" y="36"/>
                  </a:cxn>
                  <a:cxn ang="0">
                    <a:pos x="166" y="43"/>
                  </a:cxn>
                  <a:cxn ang="0">
                    <a:pos x="109" y="114"/>
                  </a:cxn>
                  <a:cxn ang="0">
                    <a:pos x="30" y="227"/>
                  </a:cxn>
                  <a:cxn ang="0">
                    <a:pos x="5" y="266"/>
                  </a:cxn>
                  <a:cxn ang="0">
                    <a:pos x="0" y="247"/>
                  </a:cxn>
                  <a:cxn ang="0">
                    <a:pos x="22" y="193"/>
                  </a:cxn>
                  <a:cxn ang="0">
                    <a:pos x="85" y="100"/>
                  </a:cxn>
                  <a:cxn ang="0">
                    <a:pos x="148" y="27"/>
                  </a:cxn>
                  <a:cxn ang="0">
                    <a:pos x="157" y="8"/>
                  </a:cxn>
                  <a:cxn ang="0">
                    <a:pos x="188" y="0"/>
                  </a:cxn>
                  <a:cxn ang="0">
                    <a:pos x="188" y="0"/>
                  </a:cxn>
                </a:cxnLst>
                <a:rect l="0" t="0" r="r" b="b"/>
                <a:pathLst>
                  <a:path w="390" h="271">
                    <a:moveTo>
                      <a:pt x="197" y="2"/>
                    </a:moveTo>
                    <a:lnTo>
                      <a:pt x="213" y="8"/>
                    </a:lnTo>
                    <a:lnTo>
                      <a:pt x="229" y="19"/>
                    </a:lnTo>
                    <a:lnTo>
                      <a:pt x="257" y="41"/>
                    </a:lnTo>
                    <a:lnTo>
                      <a:pt x="317" y="71"/>
                    </a:lnTo>
                    <a:lnTo>
                      <a:pt x="350" y="88"/>
                    </a:lnTo>
                    <a:lnTo>
                      <a:pt x="362" y="95"/>
                    </a:lnTo>
                    <a:lnTo>
                      <a:pt x="373" y="104"/>
                    </a:lnTo>
                    <a:lnTo>
                      <a:pt x="385" y="120"/>
                    </a:lnTo>
                    <a:lnTo>
                      <a:pt x="390" y="137"/>
                    </a:lnTo>
                    <a:lnTo>
                      <a:pt x="387" y="137"/>
                    </a:lnTo>
                    <a:lnTo>
                      <a:pt x="386" y="135"/>
                    </a:lnTo>
                    <a:lnTo>
                      <a:pt x="357" y="123"/>
                    </a:lnTo>
                    <a:lnTo>
                      <a:pt x="328" y="113"/>
                    </a:lnTo>
                    <a:lnTo>
                      <a:pt x="328" y="160"/>
                    </a:lnTo>
                    <a:lnTo>
                      <a:pt x="324" y="201"/>
                    </a:lnTo>
                    <a:lnTo>
                      <a:pt x="324" y="221"/>
                    </a:lnTo>
                    <a:lnTo>
                      <a:pt x="318" y="238"/>
                    </a:lnTo>
                    <a:lnTo>
                      <a:pt x="307" y="247"/>
                    </a:lnTo>
                    <a:lnTo>
                      <a:pt x="290" y="251"/>
                    </a:lnTo>
                    <a:lnTo>
                      <a:pt x="257" y="254"/>
                    </a:lnTo>
                    <a:lnTo>
                      <a:pt x="223" y="259"/>
                    </a:lnTo>
                    <a:lnTo>
                      <a:pt x="179" y="270"/>
                    </a:lnTo>
                    <a:lnTo>
                      <a:pt x="154" y="271"/>
                    </a:lnTo>
                    <a:lnTo>
                      <a:pt x="146" y="270"/>
                    </a:lnTo>
                    <a:lnTo>
                      <a:pt x="135" y="263"/>
                    </a:lnTo>
                    <a:lnTo>
                      <a:pt x="123" y="243"/>
                    </a:lnTo>
                    <a:lnTo>
                      <a:pt x="114" y="220"/>
                    </a:lnTo>
                    <a:lnTo>
                      <a:pt x="94" y="189"/>
                    </a:lnTo>
                    <a:lnTo>
                      <a:pt x="84" y="169"/>
                    </a:lnTo>
                    <a:lnTo>
                      <a:pt x="79" y="154"/>
                    </a:lnTo>
                    <a:lnTo>
                      <a:pt x="85" y="142"/>
                    </a:lnTo>
                    <a:lnTo>
                      <a:pt x="90" y="131"/>
                    </a:lnTo>
                    <a:lnTo>
                      <a:pt x="93" y="131"/>
                    </a:lnTo>
                    <a:lnTo>
                      <a:pt x="93" y="133"/>
                    </a:lnTo>
                    <a:lnTo>
                      <a:pt x="116" y="180"/>
                    </a:lnTo>
                    <a:lnTo>
                      <a:pt x="134" y="205"/>
                    </a:lnTo>
                    <a:lnTo>
                      <a:pt x="148" y="233"/>
                    </a:lnTo>
                    <a:lnTo>
                      <a:pt x="159" y="244"/>
                    </a:lnTo>
                    <a:lnTo>
                      <a:pt x="165" y="247"/>
                    </a:lnTo>
                    <a:lnTo>
                      <a:pt x="179" y="247"/>
                    </a:lnTo>
                    <a:lnTo>
                      <a:pt x="229" y="234"/>
                    </a:lnTo>
                    <a:lnTo>
                      <a:pt x="259" y="233"/>
                    </a:lnTo>
                    <a:lnTo>
                      <a:pt x="294" y="228"/>
                    </a:lnTo>
                    <a:lnTo>
                      <a:pt x="304" y="159"/>
                    </a:lnTo>
                    <a:lnTo>
                      <a:pt x="302" y="119"/>
                    </a:lnTo>
                    <a:lnTo>
                      <a:pt x="301" y="105"/>
                    </a:lnTo>
                    <a:lnTo>
                      <a:pt x="301" y="101"/>
                    </a:lnTo>
                    <a:lnTo>
                      <a:pt x="294" y="93"/>
                    </a:lnTo>
                    <a:lnTo>
                      <a:pt x="282" y="82"/>
                    </a:lnTo>
                    <a:lnTo>
                      <a:pt x="267" y="74"/>
                    </a:lnTo>
                    <a:lnTo>
                      <a:pt x="236" y="59"/>
                    </a:lnTo>
                    <a:lnTo>
                      <a:pt x="211" y="42"/>
                    </a:lnTo>
                    <a:lnTo>
                      <a:pt x="196" y="36"/>
                    </a:lnTo>
                    <a:lnTo>
                      <a:pt x="182" y="35"/>
                    </a:lnTo>
                    <a:lnTo>
                      <a:pt x="166" y="43"/>
                    </a:lnTo>
                    <a:lnTo>
                      <a:pt x="137" y="79"/>
                    </a:lnTo>
                    <a:lnTo>
                      <a:pt x="109" y="114"/>
                    </a:lnTo>
                    <a:lnTo>
                      <a:pt x="59" y="189"/>
                    </a:lnTo>
                    <a:lnTo>
                      <a:pt x="30" y="227"/>
                    </a:lnTo>
                    <a:lnTo>
                      <a:pt x="7" y="266"/>
                    </a:lnTo>
                    <a:lnTo>
                      <a:pt x="5" y="266"/>
                    </a:lnTo>
                    <a:lnTo>
                      <a:pt x="5" y="262"/>
                    </a:lnTo>
                    <a:lnTo>
                      <a:pt x="0" y="247"/>
                    </a:lnTo>
                    <a:lnTo>
                      <a:pt x="0" y="230"/>
                    </a:lnTo>
                    <a:lnTo>
                      <a:pt x="22" y="193"/>
                    </a:lnTo>
                    <a:lnTo>
                      <a:pt x="47" y="157"/>
                    </a:lnTo>
                    <a:lnTo>
                      <a:pt x="85" y="100"/>
                    </a:lnTo>
                    <a:lnTo>
                      <a:pt x="129" y="46"/>
                    </a:lnTo>
                    <a:lnTo>
                      <a:pt x="148" y="27"/>
                    </a:lnTo>
                    <a:lnTo>
                      <a:pt x="155" y="15"/>
                    </a:lnTo>
                    <a:lnTo>
                      <a:pt x="157" y="8"/>
                    </a:lnTo>
                    <a:lnTo>
                      <a:pt x="162" y="5"/>
                    </a:lnTo>
                    <a:lnTo>
                      <a:pt x="188" y="0"/>
                    </a:lnTo>
                    <a:lnTo>
                      <a:pt x="187" y="0"/>
                    </a:lnTo>
                    <a:lnTo>
                      <a:pt x="188" y="0"/>
                    </a:lnTo>
                    <a:lnTo>
                      <a:pt x="19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58" name="Freeform 149">
                <a:extLst>
                  <a:ext uri="{FF2B5EF4-FFF2-40B4-BE49-F238E27FC236}">
                    <a16:creationId xmlns:a16="http://schemas.microsoft.com/office/drawing/2014/main" id="{A6C16120-CB99-40BD-AF42-90671D7FCEF7}"/>
                  </a:ext>
                </a:extLst>
              </p:cNvPr>
              <p:cNvSpPr>
                <a:spLocks/>
              </p:cNvSpPr>
              <p:nvPr/>
            </p:nvSpPr>
            <p:spPr bwMode="auto">
              <a:xfrm>
                <a:off x="2666" y="2689"/>
                <a:ext cx="50" cy="76"/>
              </a:xfrm>
              <a:custGeom>
                <a:avLst/>
                <a:gdLst/>
                <a:ahLst/>
                <a:cxnLst>
                  <a:cxn ang="0">
                    <a:pos x="17" y="0"/>
                  </a:cxn>
                  <a:cxn ang="0">
                    <a:pos x="31" y="8"/>
                  </a:cxn>
                  <a:cxn ang="0">
                    <a:pos x="50" y="30"/>
                  </a:cxn>
                  <a:cxn ang="0">
                    <a:pos x="93" y="91"/>
                  </a:cxn>
                  <a:cxn ang="0">
                    <a:pos x="132" y="158"/>
                  </a:cxn>
                  <a:cxn ang="0">
                    <a:pos x="151" y="200"/>
                  </a:cxn>
                  <a:cxn ang="0">
                    <a:pos x="150" y="215"/>
                  </a:cxn>
                  <a:cxn ang="0">
                    <a:pos x="145" y="230"/>
                  </a:cxn>
                  <a:cxn ang="0">
                    <a:pos x="141" y="230"/>
                  </a:cxn>
                  <a:cxn ang="0">
                    <a:pos x="72" y="98"/>
                  </a:cxn>
                  <a:cxn ang="0">
                    <a:pos x="37" y="49"/>
                  </a:cxn>
                  <a:cxn ang="0">
                    <a:pos x="14" y="21"/>
                  </a:cxn>
                  <a:cxn ang="0">
                    <a:pos x="0" y="7"/>
                  </a:cxn>
                  <a:cxn ang="0">
                    <a:pos x="17" y="0"/>
                  </a:cxn>
                </a:cxnLst>
                <a:rect l="0" t="0" r="r" b="b"/>
                <a:pathLst>
                  <a:path w="151" h="230">
                    <a:moveTo>
                      <a:pt x="17" y="0"/>
                    </a:moveTo>
                    <a:lnTo>
                      <a:pt x="31" y="8"/>
                    </a:lnTo>
                    <a:lnTo>
                      <a:pt x="50" y="30"/>
                    </a:lnTo>
                    <a:lnTo>
                      <a:pt x="93" y="91"/>
                    </a:lnTo>
                    <a:lnTo>
                      <a:pt x="132" y="158"/>
                    </a:lnTo>
                    <a:lnTo>
                      <a:pt x="151" y="200"/>
                    </a:lnTo>
                    <a:lnTo>
                      <a:pt x="150" y="215"/>
                    </a:lnTo>
                    <a:lnTo>
                      <a:pt x="145" y="230"/>
                    </a:lnTo>
                    <a:lnTo>
                      <a:pt x="141" y="230"/>
                    </a:lnTo>
                    <a:lnTo>
                      <a:pt x="72" y="98"/>
                    </a:lnTo>
                    <a:lnTo>
                      <a:pt x="37" y="49"/>
                    </a:lnTo>
                    <a:lnTo>
                      <a:pt x="14" y="21"/>
                    </a:lnTo>
                    <a:lnTo>
                      <a:pt x="0" y="7"/>
                    </a:lnTo>
                    <a:lnTo>
                      <a:pt x="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59" name="Freeform 150">
                <a:extLst>
                  <a:ext uri="{FF2B5EF4-FFF2-40B4-BE49-F238E27FC236}">
                    <a16:creationId xmlns:a16="http://schemas.microsoft.com/office/drawing/2014/main" id="{23EF5681-E674-4059-ADC3-B997BC183FE5}"/>
                  </a:ext>
                </a:extLst>
              </p:cNvPr>
              <p:cNvSpPr>
                <a:spLocks/>
              </p:cNvSpPr>
              <p:nvPr/>
            </p:nvSpPr>
            <p:spPr bwMode="auto">
              <a:xfrm>
                <a:off x="2593" y="2698"/>
                <a:ext cx="33" cy="102"/>
              </a:xfrm>
              <a:custGeom>
                <a:avLst/>
                <a:gdLst/>
                <a:ahLst/>
                <a:cxnLst>
                  <a:cxn ang="0">
                    <a:pos x="73" y="0"/>
                  </a:cxn>
                  <a:cxn ang="0">
                    <a:pos x="100" y="3"/>
                  </a:cxn>
                  <a:cxn ang="0">
                    <a:pos x="66" y="108"/>
                  </a:cxn>
                  <a:cxn ang="0">
                    <a:pos x="24" y="275"/>
                  </a:cxn>
                  <a:cxn ang="0">
                    <a:pos x="21" y="291"/>
                  </a:cxn>
                  <a:cxn ang="0">
                    <a:pos x="17" y="302"/>
                  </a:cxn>
                  <a:cxn ang="0">
                    <a:pos x="17" y="305"/>
                  </a:cxn>
                  <a:cxn ang="0">
                    <a:pos x="14" y="305"/>
                  </a:cxn>
                  <a:cxn ang="0">
                    <a:pos x="6" y="282"/>
                  </a:cxn>
                  <a:cxn ang="0">
                    <a:pos x="0" y="260"/>
                  </a:cxn>
                  <a:cxn ang="0">
                    <a:pos x="3" y="239"/>
                  </a:cxn>
                  <a:cxn ang="0">
                    <a:pos x="11" y="204"/>
                  </a:cxn>
                  <a:cxn ang="0">
                    <a:pos x="26" y="149"/>
                  </a:cxn>
                  <a:cxn ang="0">
                    <a:pos x="48" y="74"/>
                  </a:cxn>
                  <a:cxn ang="0">
                    <a:pos x="73" y="0"/>
                  </a:cxn>
                </a:cxnLst>
                <a:rect l="0" t="0" r="r" b="b"/>
                <a:pathLst>
                  <a:path w="100" h="305">
                    <a:moveTo>
                      <a:pt x="73" y="0"/>
                    </a:moveTo>
                    <a:lnTo>
                      <a:pt x="100" y="3"/>
                    </a:lnTo>
                    <a:lnTo>
                      <a:pt x="66" y="108"/>
                    </a:lnTo>
                    <a:lnTo>
                      <a:pt x="24" y="275"/>
                    </a:lnTo>
                    <a:lnTo>
                      <a:pt x="21" y="291"/>
                    </a:lnTo>
                    <a:lnTo>
                      <a:pt x="17" y="302"/>
                    </a:lnTo>
                    <a:lnTo>
                      <a:pt x="17" y="305"/>
                    </a:lnTo>
                    <a:lnTo>
                      <a:pt x="14" y="305"/>
                    </a:lnTo>
                    <a:lnTo>
                      <a:pt x="6" y="282"/>
                    </a:lnTo>
                    <a:lnTo>
                      <a:pt x="0" y="260"/>
                    </a:lnTo>
                    <a:lnTo>
                      <a:pt x="3" y="239"/>
                    </a:lnTo>
                    <a:lnTo>
                      <a:pt x="11" y="204"/>
                    </a:lnTo>
                    <a:lnTo>
                      <a:pt x="26" y="149"/>
                    </a:lnTo>
                    <a:lnTo>
                      <a:pt x="48" y="74"/>
                    </a:lnTo>
                    <a:lnTo>
                      <a:pt x="7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60" name="Freeform 151">
                <a:extLst>
                  <a:ext uri="{FF2B5EF4-FFF2-40B4-BE49-F238E27FC236}">
                    <a16:creationId xmlns:a16="http://schemas.microsoft.com/office/drawing/2014/main" id="{5985A1CD-0A5F-47ED-8DDD-78688E7E4F3C}"/>
                  </a:ext>
                </a:extLst>
              </p:cNvPr>
              <p:cNvSpPr>
                <a:spLocks/>
              </p:cNvSpPr>
              <p:nvPr/>
            </p:nvSpPr>
            <p:spPr bwMode="auto">
              <a:xfrm>
                <a:off x="2719" y="2873"/>
                <a:ext cx="321" cy="142"/>
              </a:xfrm>
              <a:custGeom>
                <a:avLst/>
                <a:gdLst/>
                <a:ahLst/>
                <a:cxnLst>
                  <a:cxn ang="0">
                    <a:pos x="523" y="4"/>
                  </a:cxn>
                  <a:cxn ang="0">
                    <a:pos x="542" y="16"/>
                  </a:cxn>
                  <a:cxn ang="0">
                    <a:pos x="548" y="45"/>
                  </a:cxn>
                  <a:cxn ang="0">
                    <a:pos x="521" y="97"/>
                  </a:cxn>
                  <a:cxn ang="0">
                    <a:pos x="462" y="154"/>
                  </a:cxn>
                  <a:cxn ang="0">
                    <a:pos x="422" y="195"/>
                  </a:cxn>
                  <a:cxn ang="0">
                    <a:pos x="413" y="209"/>
                  </a:cxn>
                  <a:cxn ang="0">
                    <a:pos x="423" y="223"/>
                  </a:cxn>
                  <a:cxn ang="0">
                    <a:pos x="517" y="243"/>
                  </a:cxn>
                  <a:cxn ang="0">
                    <a:pos x="671" y="252"/>
                  </a:cxn>
                  <a:cxn ang="0">
                    <a:pos x="719" y="251"/>
                  </a:cxn>
                  <a:cxn ang="0">
                    <a:pos x="786" y="251"/>
                  </a:cxn>
                  <a:cxn ang="0">
                    <a:pos x="833" y="249"/>
                  </a:cxn>
                  <a:cxn ang="0">
                    <a:pos x="895" y="266"/>
                  </a:cxn>
                  <a:cxn ang="0">
                    <a:pos x="953" y="289"/>
                  </a:cxn>
                  <a:cxn ang="0">
                    <a:pos x="964" y="305"/>
                  </a:cxn>
                  <a:cxn ang="0">
                    <a:pos x="960" y="335"/>
                  </a:cxn>
                  <a:cxn ang="0">
                    <a:pos x="906" y="371"/>
                  </a:cxn>
                  <a:cxn ang="0">
                    <a:pos x="802" y="406"/>
                  </a:cxn>
                  <a:cxn ang="0">
                    <a:pos x="703" y="418"/>
                  </a:cxn>
                  <a:cxn ang="0">
                    <a:pos x="621" y="423"/>
                  </a:cxn>
                  <a:cxn ang="0">
                    <a:pos x="528" y="425"/>
                  </a:cxn>
                  <a:cxn ang="0">
                    <a:pos x="485" y="422"/>
                  </a:cxn>
                  <a:cxn ang="0">
                    <a:pos x="475" y="401"/>
                  </a:cxn>
                  <a:cxn ang="0">
                    <a:pos x="489" y="391"/>
                  </a:cxn>
                  <a:cxn ang="0">
                    <a:pos x="560" y="391"/>
                  </a:cxn>
                  <a:cxn ang="0">
                    <a:pos x="607" y="389"/>
                  </a:cxn>
                  <a:cxn ang="0">
                    <a:pos x="646" y="386"/>
                  </a:cxn>
                  <a:cxn ang="0">
                    <a:pos x="676" y="384"/>
                  </a:cxn>
                  <a:cxn ang="0">
                    <a:pos x="717" y="378"/>
                  </a:cxn>
                  <a:cxn ang="0">
                    <a:pos x="736" y="375"/>
                  </a:cxn>
                  <a:cxn ang="0">
                    <a:pos x="796" y="367"/>
                  </a:cxn>
                  <a:cxn ang="0">
                    <a:pos x="890" y="339"/>
                  </a:cxn>
                  <a:cxn ang="0">
                    <a:pos x="899" y="312"/>
                  </a:cxn>
                  <a:cxn ang="0">
                    <a:pos x="841" y="289"/>
                  </a:cxn>
                  <a:cxn ang="0">
                    <a:pos x="766" y="288"/>
                  </a:cxn>
                  <a:cxn ang="0">
                    <a:pos x="674" y="292"/>
                  </a:cxn>
                  <a:cxn ang="0">
                    <a:pos x="619" y="287"/>
                  </a:cxn>
                  <a:cxn ang="0">
                    <a:pos x="489" y="283"/>
                  </a:cxn>
                  <a:cxn ang="0">
                    <a:pos x="397" y="261"/>
                  </a:cxn>
                  <a:cxn ang="0">
                    <a:pos x="358" y="241"/>
                  </a:cxn>
                  <a:cxn ang="0">
                    <a:pos x="352" y="218"/>
                  </a:cxn>
                  <a:cxn ang="0">
                    <a:pos x="395" y="166"/>
                  </a:cxn>
                  <a:cxn ang="0">
                    <a:pos x="473" y="90"/>
                  </a:cxn>
                  <a:cxn ang="0">
                    <a:pos x="493" y="61"/>
                  </a:cxn>
                  <a:cxn ang="0">
                    <a:pos x="489" y="45"/>
                  </a:cxn>
                  <a:cxn ang="0">
                    <a:pos x="462" y="43"/>
                  </a:cxn>
                  <a:cxn ang="0">
                    <a:pos x="407" y="57"/>
                  </a:cxn>
                  <a:cxn ang="0">
                    <a:pos x="349" y="83"/>
                  </a:cxn>
                  <a:cxn ang="0">
                    <a:pos x="264" y="125"/>
                  </a:cxn>
                  <a:cxn ang="0">
                    <a:pos x="37" y="245"/>
                  </a:cxn>
                  <a:cxn ang="0">
                    <a:pos x="15" y="255"/>
                  </a:cxn>
                  <a:cxn ang="0">
                    <a:pos x="7" y="260"/>
                  </a:cxn>
                  <a:cxn ang="0">
                    <a:pos x="0" y="233"/>
                  </a:cxn>
                  <a:cxn ang="0">
                    <a:pos x="21" y="212"/>
                  </a:cxn>
                  <a:cxn ang="0">
                    <a:pos x="98" y="170"/>
                  </a:cxn>
                  <a:cxn ang="0">
                    <a:pos x="254" y="90"/>
                  </a:cxn>
                  <a:cxn ang="0">
                    <a:pos x="330" y="50"/>
                  </a:cxn>
                  <a:cxn ang="0">
                    <a:pos x="420" y="17"/>
                  </a:cxn>
                  <a:cxn ang="0">
                    <a:pos x="468" y="5"/>
                  </a:cxn>
                </a:cxnLst>
                <a:rect l="0" t="0" r="r" b="b"/>
                <a:pathLst>
                  <a:path w="965" h="426">
                    <a:moveTo>
                      <a:pt x="484" y="0"/>
                    </a:moveTo>
                    <a:lnTo>
                      <a:pt x="523" y="4"/>
                    </a:lnTo>
                    <a:lnTo>
                      <a:pt x="537" y="11"/>
                    </a:lnTo>
                    <a:lnTo>
                      <a:pt x="542" y="16"/>
                    </a:lnTo>
                    <a:lnTo>
                      <a:pt x="547" y="27"/>
                    </a:lnTo>
                    <a:lnTo>
                      <a:pt x="548" y="45"/>
                    </a:lnTo>
                    <a:lnTo>
                      <a:pt x="543" y="62"/>
                    </a:lnTo>
                    <a:lnTo>
                      <a:pt x="521" y="97"/>
                    </a:lnTo>
                    <a:lnTo>
                      <a:pt x="492" y="128"/>
                    </a:lnTo>
                    <a:lnTo>
                      <a:pt x="462" y="154"/>
                    </a:lnTo>
                    <a:lnTo>
                      <a:pt x="439" y="180"/>
                    </a:lnTo>
                    <a:lnTo>
                      <a:pt x="422" y="195"/>
                    </a:lnTo>
                    <a:lnTo>
                      <a:pt x="415" y="205"/>
                    </a:lnTo>
                    <a:lnTo>
                      <a:pt x="413" y="209"/>
                    </a:lnTo>
                    <a:lnTo>
                      <a:pt x="414" y="215"/>
                    </a:lnTo>
                    <a:lnTo>
                      <a:pt x="423" y="223"/>
                    </a:lnTo>
                    <a:lnTo>
                      <a:pt x="447" y="230"/>
                    </a:lnTo>
                    <a:lnTo>
                      <a:pt x="517" y="243"/>
                    </a:lnTo>
                    <a:lnTo>
                      <a:pt x="643" y="254"/>
                    </a:lnTo>
                    <a:lnTo>
                      <a:pt x="671" y="252"/>
                    </a:lnTo>
                    <a:lnTo>
                      <a:pt x="701" y="254"/>
                    </a:lnTo>
                    <a:lnTo>
                      <a:pt x="719" y="251"/>
                    </a:lnTo>
                    <a:lnTo>
                      <a:pt x="742" y="250"/>
                    </a:lnTo>
                    <a:lnTo>
                      <a:pt x="786" y="251"/>
                    </a:lnTo>
                    <a:lnTo>
                      <a:pt x="811" y="249"/>
                    </a:lnTo>
                    <a:lnTo>
                      <a:pt x="833" y="249"/>
                    </a:lnTo>
                    <a:lnTo>
                      <a:pt x="853" y="251"/>
                    </a:lnTo>
                    <a:lnTo>
                      <a:pt x="895" y="266"/>
                    </a:lnTo>
                    <a:lnTo>
                      <a:pt x="925" y="276"/>
                    </a:lnTo>
                    <a:lnTo>
                      <a:pt x="953" y="289"/>
                    </a:lnTo>
                    <a:lnTo>
                      <a:pt x="961" y="296"/>
                    </a:lnTo>
                    <a:lnTo>
                      <a:pt x="964" y="305"/>
                    </a:lnTo>
                    <a:lnTo>
                      <a:pt x="965" y="322"/>
                    </a:lnTo>
                    <a:lnTo>
                      <a:pt x="960" y="335"/>
                    </a:lnTo>
                    <a:lnTo>
                      <a:pt x="935" y="355"/>
                    </a:lnTo>
                    <a:lnTo>
                      <a:pt x="906" y="371"/>
                    </a:lnTo>
                    <a:lnTo>
                      <a:pt x="871" y="386"/>
                    </a:lnTo>
                    <a:lnTo>
                      <a:pt x="802" y="406"/>
                    </a:lnTo>
                    <a:lnTo>
                      <a:pt x="742" y="411"/>
                    </a:lnTo>
                    <a:lnTo>
                      <a:pt x="703" y="418"/>
                    </a:lnTo>
                    <a:lnTo>
                      <a:pt x="656" y="420"/>
                    </a:lnTo>
                    <a:lnTo>
                      <a:pt x="621" y="423"/>
                    </a:lnTo>
                    <a:lnTo>
                      <a:pt x="558" y="423"/>
                    </a:lnTo>
                    <a:lnTo>
                      <a:pt x="528" y="425"/>
                    </a:lnTo>
                    <a:lnTo>
                      <a:pt x="497" y="426"/>
                    </a:lnTo>
                    <a:lnTo>
                      <a:pt x="485" y="422"/>
                    </a:lnTo>
                    <a:lnTo>
                      <a:pt x="475" y="414"/>
                    </a:lnTo>
                    <a:lnTo>
                      <a:pt x="475" y="401"/>
                    </a:lnTo>
                    <a:lnTo>
                      <a:pt x="480" y="395"/>
                    </a:lnTo>
                    <a:lnTo>
                      <a:pt x="489" y="391"/>
                    </a:lnTo>
                    <a:lnTo>
                      <a:pt x="512" y="388"/>
                    </a:lnTo>
                    <a:lnTo>
                      <a:pt x="560" y="391"/>
                    </a:lnTo>
                    <a:lnTo>
                      <a:pt x="583" y="388"/>
                    </a:lnTo>
                    <a:lnTo>
                      <a:pt x="607" y="389"/>
                    </a:lnTo>
                    <a:lnTo>
                      <a:pt x="626" y="386"/>
                    </a:lnTo>
                    <a:lnTo>
                      <a:pt x="646" y="386"/>
                    </a:lnTo>
                    <a:lnTo>
                      <a:pt x="660" y="384"/>
                    </a:lnTo>
                    <a:lnTo>
                      <a:pt x="676" y="384"/>
                    </a:lnTo>
                    <a:lnTo>
                      <a:pt x="695" y="379"/>
                    </a:lnTo>
                    <a:lnTo>
                      <a:pt x="717" y="378"/>
                    </a:lnTo>
                    <a:lnTo>
                      <a:pt x="733" y="376"/>
                    </a:lnTo>
                    <a:lnTo>
                      <a:pt x="736" y="375"/>
                    </a:lnTo>
                    <a:lnTo>
                      <a:pt x="766" y="370"/>
                    </a:lnTo>
                    <a:lnTo>
                      <a:pt x="796" y="367"/>
                    </a:lnTo>
                    <a:lnTo>
                      <a:pt x="830" y="355"/>
                    </a:lnTo>
                    <a:lnTo>
                      <a:pt x="890" y="339"/>
                    </a:lnTo>
                    <a:lnTo>
                      <a:pt x="911" y="325"/>
                    </a:lnTo>
                    <a:lnTo>
                      <a:pt x="899" y="312"/>
                    </a:lnTo>
                    <a:lnTo>
                      <a:pt x="881" y="301"/>
                    </a:lnTo>
                    <a:lnTo>
                      <a:pt x="841" y="289"/>
                    </a:lnTo>
                    <a:lnTo>
                      <a:pt x="804" y="287"/>
                    </a:lnTo>
                    <a:lnTo>
                      <a:pt x="766" y="288"/>
                    </a:lnTo>
                    <a:lnTo>
                      <a:pt x="703" y="289"/>
                    </a:lnTo>
                    <a:lnTo>
                      <a:pt x="674" y="292"/>
                    </a:lnTo>
                    <a:lnTo>
                      <a:pt x="646" y="290"/>
                    </a:lnTo>
                    <a:lnTo>
                      <a:pt x="619" y="287"/>
                    </a:lnTo>
                    <a:lnTo>
                      <a:pt x="588" y="288"/>
                    </a:lnTo>
                    <a:lnTo>
                      <a:pt x="489" y="283"/>
                    </a:lnTo>
                    <a:lnTo>
                      <a:pt x="435" y="269"/>
                    </a:lnTo>
                    <a:lnTo>
                      <a:pt x="397" y="261"/>
                    </a:lnTo>
                    <a:lnTo>
                      <a:pt x="373" y="251"/>
                    </a:lnTo>
                    <a:lnTo>
                      <a:pt x="358" y="241"/>
                    </a:lnTo>
                    <a:lnTo>
                      <a:pt x="351" y="230"/>
                    </a:lnTo>
                    <a:lnTo>
                      <a:pt x="352" y="218"/>
                    </a:lnTo>
                    <a:lnTo>
                      <a:pt x="368" y="192"/>
                    </a:lnTo>
                    <a:lnTo>
                      <a:pt x="395" y="166"/>
                    </a:lnTo>
                    <a:lnTo>
                      <a:pt x="461" y="99"/>
                    </a:lnTo>
                    <a:lnTo>
                      <a:pt x="473" y="90"/>
                    </a:lnTo>
                    <a:lnTo>
                      <a:pt x="486" y="78"/>
                    </a:lnTo>
                    <a:lnTo>
                      <a:pt x="493" y="61"/>
                    </a:lnTo>
                    <a:lnTo>
                      <a:pt x="493" y="52"/>
                    </a:lnTo>
                    <a:lnTo>
                      <a:pt x="489" y="45"/>
                    </a:lnTo>
                    <a:lnTo>
                      <a:pt x="478" y="42"/>
                    </a:lnTo>
                    <a:lnTo>
                      <a:pt x="462" y="43"/>
                    </a:lnTo>
                    <a:lnTo>
                      <a:pt x="432" y="48"/>
                    </a:lnTo>
                    <a:lnTo>
                      <a:pt x="407" y="57"/>
                    </a:lnTo>
                    <a:lnTo>
                      <a:pt x="384" y="68"/>
                    </a:lnTo>
                    <a:lnTo>
                      <a:pt x="349" y="83"/>
                    </a:lnTo>
                    <a:lnTo>
                      <a:pt x="302" y="111"/>
                    </a:lnTo>
                    <a:lnTo>
                      <a:pt x="264" y="125"/>
                    </a:lnTo>
                    <a:lnTo>
                      <a:pt x="181" y="165"/>
                    </a:lnTo>
                    <a:lnTo>
                      <a:pt x="37" y="245"/>
                    </a:lnTo>
                    <a:lnTo>
                      <a:pt x="23" y="251"/>
                    </a:lnTo>
                    <a:lnTo>
                      <a:pt x="15" y="255"/>
                    </a:lnTo>
                    <a:lnTo>
                      <a:pt x="11" y="260"/>
                    </a:lnTo>
                    <a:lnTo>
                      <a:pt x="7" y="260"/>
                    </a:lnTo>
                    <a:lnTo>
                      <a:pt x="1" y="242"/>
                    </a:lnTo>
                    <a:lnTo>
                      <a:pt x="0" y="233"/>
                    </a:lnTo>
                    <a:lnTo>
                      <a:pt x="3" y="225"/>
                    </a:lnTo>
                    <a:lnTo>
                      <a:pt x="21" y="212"/>
                    </a:lnTo>
                    <a:lnTo>
                      <a:pt x="49" y="196"/>
                    </a:lnTo>
                    <a:lnTo>
                      <a:pt x="98" y="170"/>
                    </a:lnTo>
                    <a:lnTo>
                      <a:pt x="146" y="142"/>
                    </a:lnTo>
                    <a:lnTo>
                      <a:pt x="254" y="90"/>
                    </a:lnTo>
                    <a:lnTo>
                      <a:pt x="292" y="73"/>
                    </a:lnTo>
                    <a:lnTo>
                      <a:pt x="330" y="50"/>
                    </a:lnTo>
                    <a:lnTo>
                      <a:pt x="374" y="32"/>
                    </a:lnTo>
                    <a:lnTo>
                      <a:pt x="420" y="17"/>
                    </a:lnTo>
                    <a:lnTo>
                      <a:pt x="443" y="9"/>
                    </a:lnTo>
                    <a:lnTo>
                      <a:pt x="468" y="5"/>
                    </a:lnTo>
                    <a:lnTo>
                      <a:pt x="48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61" name="Freeform 152">
                <a:extLst>
                  <a:ext uri="{FF2B5EF4-FFF2-40B4-BE49-F238E27FC236}">
                    <a16:creationId xmlns:a16="http://schemas.microsoft.com/office/drawing/2014/main" id="{9082AD8A-86BC-46ED-8C48-B8F4793DE5B7}"/>
                  </a:ext>
                </a:extLst>
              </p:cNvPr>
              <p:cNvSpPr>
                <a:spLocks/>
              </p:cNvSpPr>
              <p:nvPr/>
            </p:nvSpPr>
            <p:spPr bwMode="auto">
              <a:xfrm>
                <a:off x="2309" y="2906"/>
                <a:ext cx="448" cy="337"/>
              </a:xfrm>
              <a:custGeom>
                <a:avLst/>
                <a:gdLst/>
                <a:ahLst/>
                <a:cxnLst>
                  <a:cxn ang="0">
                    <a:pos x="1185" y="2"/>
                  </a:cxn>
                  <a:cxn ang="0">
                    <a:pos x="1222" y="57"/>
                  </a:cxn>
                  <a:cxn ang="0">
                    <a:pos x="1251" y="152"/>
                  </a:cxn>
                  <a:cxn ang="0">
                    <a:pos x="1260" y="210"/>
                  </a:cxn>
                  <a:cxn ang="0">
                    <a:pos x="1303" y="383"/>
                  </a:cxn>
                  <a:cxn ang="0">
                    <a:pos x="1333" y="549"/>
                  </a:cxn>
                  <a:cxn ang="0">
                    <a:pos x="1344" y="696"/>
                  </a:cxn>
                  <a:cxn ang="0">
                    <a:pos x="1339" y="748"/>
                  </a:cxn>
                  <a:cxn ang="0">
                    <a:pos x="1283" y="771"/>
                  </a:cxn>
                  <a:cxn ang="0">
                    <a:pos x="1200" y="794"/>
                  </a:cxn>
                  <a:cxn ang="0">
                    <a:pos x="1087" y="821"/>
                  </a:cxn>
                  <a:cxn ang="0">
                    <a:pos x="981" y="854"/>
                  </a:cxn>
                  <a:cxn ang="0">
                    <a:pos x="755" y="913"/>
                  </a:cxn>
                  <a:cxn ang="0">
                    <a:pos x="569" y="944"/>
                  </a:cxn>
                  <a:cxn ang="0">
                    <a:pos x="410" y="977"/>
                  </a:cxn>
                  <a:cxn ang="0">
                    <a:pos x="165" y="997"/>
                  </a:cxn>
                  <a:cxn ang="0">
                    <a:pos x="0" y="1013"/>
                  </a:cxn>
                  <a:cxn ang="0">
                    <a:pos x="24" y="976"/>
                  </a:cxn>
                  <a:cxn ang="0">
                    <a:pos x="111" y="966"/>
                  </a:cxn>
                  <a:cxn ang="0">
                    <a:pos x="203" y="960"/>
                  </a:cxn>
                  <a:cxn ang="0">
                    <a:pos x="257" y="958"/>
                  </a:cxn>
                  <a:cxn ang="0">
                    <a:pos x="320" y="951"/>
                  </a:cxn>
                  <a:cxn ang="0">
                    <a:pos x="369" y="946"/>
                  </a:cxn>
                  <a:cxn ang="0">
                    <a:pos x="425" y="938"/>
                  </a:cxn>
                  <a:cxn ang="0">
                    <a:pos x="480" y="930"/>
                  </a:cxn>
                  <a:cxn ang="0">
                    <a:pos x="539" y="914"/>
                  </a:cxn>
                  <a:cxn ang="0">
                    <a:pos x="649" y="895"/>
                  </a:cxn>
                  <a:cxn ang="0">
                    <a:pos x="706" y="888"/>
                  </a:cxn>
                  <a:cxn ang="0">
                    <a:pos x="798" y="864"/>
                  </a:cxn>
                  <a:cxn ang="0">
                    <a:pos x="1032" y="803"/>
                  </a:cxn>
                  <a:cxn ang="0">
                    <a:pos x="1140" y="773"/>
                  </a:cxn>
                  <a:cxn ang="0">
                    <a:pos x="1276" y="736"/>
                  </a:cxn>
                  <a:cxn ang="0">
                    <a:pos x="1296" y="725"/>
                  </a:cxn>
                  <a:cxn ang="0">
                    <a:pos x="1297" y="641"/>
                  </a:cxn>
                  <a:cxn ang="0">
                    <a:pos x="1275" y="422"/>
                  </a:cxn>
                  <a:cxn ang="0">
                    <a:pos x="1202" y="128"/>
                  </a:cxn>
                  <a:cxn ang="0">
                    <a:pos x="1144" y="43"/>
                  </a:cxn>
                  <a:cxn ang="0">
                    <a:pos x="977" y="63"/>
                  </a:cxn>
                  <a:cxn ang="0">
                    <a:pos x="788" y="100"/>
                  </a:cxn>
                  <a:cxn ang="0">
                    <a:pos x="592" y="138"/>
                  </a:cxn>
                  <a:cxn ang="0">
                    <a:pos x="394" y="170"/>
                  </a:cxn>
                  <a:cxn ang="0">
                    <a:pos x="286" y="188"/>
                  </a:cxn>
                  <a:cxn ang="0">
                    <a:pos x="267" y="171"/>
                  </a:cxn>
                  <a:cxn ang="0">
                    <a:pos x="288" y="149"/>
                  </a:cxn>
                  <a:cxn ang="0">
                    <a:pos x="349" y="139"/>
                  </a:cxn>
                  <a:cxn ang="0">
                    <a:pos x="421" y="129"/>
                  </a:cxn>
                  <a:cxn ang="0">
                    <a:pos x="484" y="117"/>
                  </a:cxn>
                  <a:cxn ang="0">
                    <a:pos x="559" y="108"/>
                  </a:cxn>
                  <a:cxn ang="0">
                    <a:pos x="690" y="80"/>
                  </a:cxn>
                  <a:cxn ang="0">
                    <a:pos x="745" y="72"/>
                  </a:cxn>
                  <a:cxn ang="0">
                    <a:pos x="902" y="36"/>
                  </a:cxn>
                  <a:cxn ang="0">
                    <a:pos x="1002" y="21"/>
                  </a:cxn>
                  <a:cxn ang="0">
                    <a:pos x="1061" y="10"/>
                  </a:cxn>
                  <a:cxn ang="0">
                    <a:pos x="1126" y="0"/>
                  </a:cxn>
                </a:cxnLst>
                <a:rect l="0" t="0" r="r" b="b"/>
                <a:pathLst>
                  <a:path w="1344" h="1013">
                    <a:moveTo>
                      <a:pt x="1126" y="0"/>
                    </a:moveTo>
                    <a:lnTo>
                      <a:pt x="1165" y="2"/>
                    </a:lnTo>
                    <a:lnTo>
                      <a:pt x="1185" y="2"/>
                    </a:lnTo>
                    <a:lnTo>
                      <a:pt x="1201" y="11"/>
                    </a:lnTo>
                    <a:lnTo>
                      <a:pt x="1214" y="30"/>
                    </a:lnTo>
                    <a:lnTo>
                      <a:pt x="1222" y="57"/>
                    </a:lnTo>
                    <a:lnTo>
                      <a:pt x="1235" y="107"/>
                    </a:lnTo>
                    <a:lnTo>
                      <a:pt x="1246" y="136"/>
                    </a:lnTo>
                    <a:lnTo>
                      <a:pt x="1251" y="152"/>
                    </a:lnTo>
                    <a:lnTo>
                      <a:pt x="1252" y="169"/>
                    </a:lnTo>
                    <a:lnTo>
                      <a:pt x="1255" y="190"/>
                    </a:lnTo>
                    <a:lnTo>
                      <a:pt x="1260" y="210"/>
                    </a:lnTo>
                    <a:lnTo>
                      <a:pt x="1279" y="287"/>
                    </a:lnTo>
                    <a:lnTo>
                      <a:pt x="1297" y="341"/>
                    </a:lnTo>
                    <a:lnTo>
                      <a:pt x="1303" y="383"/>
                    </a:lnTo>
                    <a:lnTo>
                      <a:pt x="1315" y="425"/>
                    </a:lnTo>
                    <a:lnTo>
                      <a:pt x="1326" y="486"/>
                    </a:lnTo>
                    <a:lnTo>
                      <a:pt x="1333" y="549"/>
                    </a:lnTo>
                    <a:lnTo>
                      <a:pt x="1340" y="592"/>
                    </a:lnTo>
                    <a:lnTo>
                      <a:pt x="1339" y="644"/>
                    </a:lnTo>
                    <a:lnTo>
                      <a:pt x="1344" y="696"/>
                    </a:lnTo>
                    <a:lnTo>
                      <a:pt x="1344" y="725"/>
                    </a:lnTo>
                    <a:lnTo>
                      <a:pt x="1344" y="735"/>
                    </a:lnTo>
                    <a:lnTo>
                      <a:pt x="1339" y="748"/>
                    </a:lnTo>
                    <a:lnTo>
                      <a:pt x="1328" y="758"/>
                    </a:lnTo>
                    <a:lnTo>
                      <a:pt x="1315" y="764"/>
                    </a:lnTo>
                    <a:lnTo>
                      <a:pt x="1283" y="771"/>
                    </a:lnTo>
                    <a:lnTo>
                      <a:pt x="1255" y="783"/>
                    </a:lnTo>
                    <a:lnTo>
                      <a:pt x="1228" y="793"/>
                    </a:lnTo>
                    <a:lnTo>
                      <a:pt x="1200" y="794"/>
                    </a:lnTo>
                    <a:lnTo>
                      <a:pt x="1161" y="804"/>
                    </a:lnTo>
                    <a:lnTo>
                      <a:pt x="1124" y="811"/>
                    </a:lnTo>
                    <a:lnTo>
                      <a:pt x="1087" y="821"/>
                    </a:lnTo>
                    <a:lnTo>
                      <a:pt x="1050" y="835"/>
                    </a:lnTo>
                    <a:lnTo>
                      <a:pt x="1013" y="847"/>
                    </a:lnTo>
                    <a:lnTo>
                      <a:pt x="981" y="854"/>
                    </a:lnTo>
                    <a:lnTo>
                      <a:pt x="947" y="861"/>
                    </a:lnTo>
                    <a:lnTo>
                      <a:pt x="863" y="883"/>
                    </a:lnTo>
                    <a:lnTo>
                      <a:pt x="755" y="913"/>
                    </a:lnTo>
                    <a:lnTo>
                      <a:pt x="726" y="916"/>
                    </a:lnTo>
                    <a:lnTo>
                      <a:pt x="633" y="930"/>
                    </a:lnTo>
                    <a:lnTo>
                      <a:pt x="569" y="944"/>
                    </a:lnTo>
                    <a:lnTo>
                      <a:pt x="506" y="960"/>
                    </a:lnTo>
                    <a:lnTo>
                      <a:pt x="451" y="968"/>
                    </a:lnTo>
                    <a:lnTo>
                      <a:pt x="410" y="977"/>
                    </a:lnTo>
                    <a:lnTo>
                      <a:pt x="355" y="981"/>
                    </a:lnTo>
                    <a:lnTo>
                      <a:pt x="261" y="991"/>
                    </a:lnTo>
                    <a:lnTo>
                      <a:pt x="165" y="997"/>
                    </a:lnTo>
                    <a:lnTo>
                      <a:pt x="119" y="996"/>
                    </a:lnTo>
                    <a:lnTo>
                      <a:pt x="60" y="1005"/>
                    </a:lnTo>
                    <a:lnTo>
                      <a:pt x="0" y="1013"/>
                    </a:lnTo>
                    <a:lnTo>
                      <a:pt x="3" y="993"/>
                    </a:lnTo>
                    <a:lnTo>
                      <a:pt x="11" y="982"/>
                    </a:lnTo>
                    <a:lnTo>
                      <a:pt x="24" y="976"/>
                    </a:lnTo>
                    <a:lnTo>
                      <a:pt x="47" y="975"/>
                    </a:lnTo>
                    <a:lnTo>
                      <a:pt x="74" y="969"/>
                    </a:lnTo>
                    <a:lnTo>
                      <a:pt x="111" y="966"/>
                    </a:lnTo>
                    <a:lnTo>
                      <a:pt x="179" y="964"/>
                    </a:lnTo>
                    <a:lnTo>
                      <a:pt x="190" y="961"/>
                    </a:lnTo>
                    <a:lnTo>
                      <a:pt x="203" y="960"/>
                    </a:lnTo>
                    <a:lnTo>
                      <a:pt x="229" y="961"/>
                    </a:lnTo>
                    <a:lnTo>
                      <a:pt x="242" y="958"/>
                    </a:lnTo>
                    <a:lnTo>
                      <a:pt x="257" y="958"/>
                    </a:lnTo>
                    <a:lnTo>
                      <a:pt x="278" y="954"/>
                    </a:lnTo>
                    <a:lnTo>
                      <a:pt x="302" y="953"/>
                    </a:lnTo>
                    <a:lnTo>
                      <a:pt x="320" y="951"/>
                    </a:lnTo>
                    <a:lnTo>
                      <a:pt x="339" y="951"/>
                    </a:lnTo>
                    <a:lnTo>
                      <a:pt x="353" y="947"/>
                    </a:lnTo>
                    <a:lnTo>
                      <a:pt x="369" y="946"/>
                    </a:lnTo>
                    <a:lnTo>
                      <a:pt x="386" y="944"/>
                    </a:lnTo>
                    <a:lnTo>
                      <a:pt x="404" y="944"/>
                    </a:lnTo>
                    <a:lnTo>
                      <a:pt x="425" y="938"/>
                    </a:lnTo>
                    <a:lnTo>
                      <a:pt x="449" y="937"/>
                    </a:lnTo>
                    <a:lnTo>
                      <a:pt x="465" y="934"/>
                    </a:lnTo>
                    <a:lnTo>
                      <a:pt x="480" y="930"/>
                    </a:lnTo>
                    <a:lnTo>
                      <a:pt x="495" y="929"/>
                    </a:lnTo>
                    <a:lnTo>
                      <a:pt x="514" y="921"/>
                    </a:lnTo>
                    <a:lnTo>
                      <a:pt x="539" y="914"/>
                    </a:lnTo>
                    <a:lnTo>
                      <a:pt x="588" y="908"/>
                    </a:lnTo>
                    <a:lnTo>
                      <a:pt x="617" y="898"/>
                    </a:lnTo>
                    <a:lnTo>
                      <a:pt x="649" y="895"/>
                    </a:lnTo>
                    <a:lnTo>
                      <a:pt x="665" y="892"/>
                    </a:lnTo>
                    <a:lnTo>
                      <a:pt x="684" y="889"/>
                    </a:lnTo>
                    <a:lnTo>
                      <a:pt x="706" y="888"/>
                    </a:lnTo>
                    <a:lnTo>
                      <a:pt x="732" y="881"/>
                    </a:lnTo>
                    <a:lnTo>
                      <a:pt x="761" y="878"/>
                    </a:lnTo>
                    <a:lnTo>
                      <a:pt x="798" y="864"/>
                    </a:lnTo>
                    <a:lnTo>
                      <a:pt x="855" y="848"/>
                    </a:lnTo>
                    <a:lnTo>
                      <a:pt x="951" y="823"/>
                    </a:lnTo>
                    <a:lnTo>
                      <a:pt x="1032" y="803"/>
                    </a:lnTo>
                    <a:lnTo>
                      <a:pt x="1085" y="785"/>
                    </a:lnTo>
                    <a:lnTo>
                      <a:pt x="1111" y="776"/>
                    </a:lnTo>
                    <a:lnTo>
                      <a:pt x="1140" y="773"/>
                    </a:lnTo>
                    <a:lnTo>
                      <a:pt x="1173" y="764"/>
                    </a:lnTo>
                    <a:lnTo>
                      <a:pt x="1239" y="748"/>
                    </a:lnTo>
                    <a:lnTo>
                      <a:pt x="1276" y="736"/>
                    </a:lnTo>
                    <a:lnTo>
                      <a:pt x="1288" y="732"/>
                    </a:lnTo>
                    <a:lnTo>
                      <a:pt x="1292" y="730"/>
                    </a:lnTo>
                    <a:lnTo>
                      <a:pt x="1296" y="725"/>
                    </a:lnTo>
                    <a:lnTo>
                      <a:pt x="1302" y="707"/>
                    </a:lnTo>
                    <a:lnTo>
                      <a:pt x="1302" y="685"/>
                    </a:lnTo>
                    <a:lnTo>
                      <a:pt x="1297" y="641"/>
                    </a:lnTo>
                    <a:lnTo>
                      <a:pt x="1295" y="573"/>
                    </a:lnTo>
                    <a:lnTo>
                      <a:pt x="1291" y="505"/>
                    </a:lnTo>
                    <a:lnTo>
                      <a:pt x="1275" y="422"/>
                    </a:lnTo>
                    <a:lnTo>
                      <a:pt x="1265" y="390"/>
                    </a:lnTo>
                    <a:lnTo>
                      <a:pt x="1216" y="178"/>
                    </a:lnTo>
                    <a:lnTo>
                      <a:pt x="1202" y="128"/>
                    </a:lnTo>
                    <a:lnTo>
                      <a:pt x="1185" y="78"/>
                    </a:lnTo>
                    <a:lnTo>
                      <a:pt x="1176" y="47"/>
                    </a:lnTo>
                    <a:lnTo>
                      <a:pt x="1144" y="43"/>
                    </a:lnTo>
                    <a:lnTo>
                      <a:pt x="1113" y="46"/>
                    </a:lnTo>
                    <a:lnTo>
                      <a:pt x="1053" y="56"/>
                    </a:lnTo>
                    <a:lnTo>
                      <a:pt x="977" y="63"/>
                    </a:lnTo>
                    <a:lnTo>
                      <a:pt x="904" y="72"/>
                    </a:lnTo>
                    <a:lnTo>
                      <a:pt x="847" y="85"/>
                    </a:lnTo>
                    <a:lnTo>
                      <a:pt x="788" y="100"/>
                    </a:lnTo>
                    <a:lnTo>
                      <a:pt x="668" y="121"/>
                    </a:lnTo>
                    <a:lnTo>
                      <a:pt x="621" y="135"/>
                    </a:lnTo>
                    <a:lnTo>
                      <a:pt x="592" y="138"/>
                    </a:lnTo>
                    <a:lnTo>
                      <a:pt x="563" y="143"/>
                    </a:lnTo>
                    <a:lnTo>
                      <a:pt x="501" y="152"/>
                    </a:lnTo>
                    <a:lnTo>
                      <a:pt x="394" y="170"/>
                    </a:lnTo>
                    <a:lnTo>
                      <a:pt x="333" y="182"/>
                    </a:lnTo>
                    <a:lnTo>
                      <a:pt x="298" y="187"/>
                    </a:lnTo>
                    <a:lnTo>
                      <a:pt x="286" y="188"/>
                    </a:lnTo>
                    <a:lnTo>
                      <a:pt x="275" y="185"/>
                    </a:lnTo>
                    <a:lnTo>
                      <a:pt x="269" y="179"/>
                    </a:lnTo>
                    <a:lnTo>
                      <a:pt x="267" y="171"/>
                    </a:lnTo>
                    <a:lnTo>
                      <a:pt x="268" y="164"/>
                    </a:lnTo>
                    <a:lnTo>
                      <a:pt x="273" y="157"/>
                    </a:lnTo>
                    <a:lnTo>
                      <a:pt x="288" y="149"/>
                    </a:lnTo>
                    <a:lnTo>
                      <a:pt x="325" y="144"/>
                    </a:lnTo>
                    <a:lnTo>
                      <a:pt x="337" y="140"/>
                    </a:lnTo>
                    <a:lnTo>
                      <a:pt x="349" y="139"/>
                    </a:lnTo>
                    <a:lnTo>
                      <a:pt x="374" y="136"/>
                    </a:lnTo>
                    <a:lnTo>
                      <a:pt x="402" y="132"/>
                    </a:lnTo>
                    <a:lnTo>
                      <a:pt x="421" y="129"/>
                    </a:lnTo>
                    <a:lnTo>
                      <a:pt x="440" y="127"/>
                    </a:lnTo>
                    <a:lnTo>
                      <a:pt x="461" y="120"/>
                    </a:lnTo>
                    <a:lnTo>
                      <a:pt x="484" y="117"/>
                    </a:lnTo>
                    <a:lnTo>
                      <a:pt x="500" y="115"/>
                    </a:lnTo>
                    <a:lnTo>
                      <a:pt x="528" y="111"/>
                    </a:lnTo>
                    <a:lnTo>
                      <a:pt x="559" y="108"/>
                    </a:lnTo>
                    <a:lnTo>
                      <a:pt x="585" y="100"/>
                    </a:lnTo>
                    <a:lnTo>
                      <a:pt x="636" y="86"/>
                    </a:lnTo>
                    <a:lnTo>
                      <a:pt x="690" y="80"/>
                    </a:lnTo>
                    <a:lnTo>
                      <a:pt x="703" y="76"/>
                    </a:lnTo>
                    <a:lnTo>
                      <a:pt x="716" y="74"/>
                    </a:lnTo>
                    <a:lnTo>
                      <a:pt x="745" y="72"/>
                    </a:lnTo>
                    <a:lnTo>
                      <a:pt x="820" y="50"/>
                    </a:lnTo>
                    <a:lnTo>
                      <a:pt x="859" y="41"/>
                    </a:lnTo>
                    <a:lnTo>
                      <a:pt x="902" y="36"/>
                    </a:lnTo>
                    <a:lnTo>
                      <a:pt x="933" y="26"/>
                    </a:lnTo>
                    <a:lnTo>
                      <a:pt x="965" y="19"/>
                    </a:lnTo>
                    <a:lnTo>
                      <a:pt x="1002" y="21"/>
                    </a:lnTo>
                    <a:lnTo>
                      <a:pt x="1022" y="16"/>
                    </a:lnTo>
                    <a:lnTo>
                      <a:pt x="1044" y="12"/>
                    </a:lnTo>
                    <a:lnTo>
                      <a:pt x="1061" y="10"/>
                    </a:lnTo>
                    <a:lnTo>
                      <a:pt x="1077" y="6"/>
                    </a:lnTo>
                    <a:lnTo>
                      <a:pt x="1096" y="5"/>
                    </a:lnTo>
                    <a:lnTo>
                      <a:pt x="11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62" name="Freeform 153">
                <a:extLst>
                  <a:ext uri="{FF2B5EF4-FFF2-40B4-BE49-F238E27FC236}">
                    <a16:creationId xmlns:a16="http://schemas.microsoft.com/office/drawing/2014/main" id="{EC158E17-91EB-4E59-A1F3-AFD6230A12D3}"/>
                  </a:ext>
                </a:extLst>
              </p:cNvPr>
              <p:cNvSpPr>
                <a:spLocks/>
              </p:cNvSpPr>
              <p:nvPr/>
            </p:nvSpPr>
            <p:spPr bwMode="auto">
              <a:xfrm>
                <a:off x="2411" y="2917"/>
                <a:ext cx="22" cy="42"/>
              </a:xfrm>
              <a:custGeom>
                <a:avLst/>
                <a:gdLst/>
                <a:ahLst/>
                <a:cxnLst>
                  <a:cxn ang="0">
                    <a:pos x="41" y="0"/>
                  </a:cxn>
                  <a:cxn ang="0">
                    <a:pos x="60" y="8"/>
                  </a:cxn>
                  <a:cxn ang="0">
                    <a:pos x="66" y="22"/>
                  </a:cxn>
                  <a:cxn ang="0">
                    <a:pos x="58" y="58"/>
                  </a:cxn>
                  <a:cxn ang="0">
                    <a:pos x="50" y="88"/>
                  </a:cxn>
                  <a:cxn ang="0">
                    <a:pos x="44" y="105"/>
                  </a:cxn>
                  <a:cxn ang="0">
                    <a:pos x="42" y="111"/>
                  </a:cxn>
                  <a:cxn ang="0">
                    <a:pos x="38" y="115"/>
                  </a:cxn>
                  <a:cxn ang="0">
                    <a:pos x="20" y="122"/>
                  </a:cxn>
                  <a:cxn ang="0">
                    <a:pos x="0" y="125"/>
                  </a:cxn>
                  <a:cxn ang="0">
                    <a:pos x="16" y="60"/>
                  </a:cxn>
                  <a:cxn ang="0">
                    <a:pos x="28" y="24"/>
                  </a:cxn>
                  <a:cxn ang="0">
                    <a:pos x="41" y="0"/>
                  </a:cxn>
                </a:cxnLst>
                <a:rect l="0" t="0" r="r" b="b"/>
                <a:pathLst>
                  <a:path w="66" h="125">
                    <a:moveTo>
                      <a:pt x="41" y="0"/>
                    </a:moveTo>
                    <a:lnTo>
                      <a:pt x="60" y="8"/>
                    </a:lnTo>
                    <a:lnTo>
                      <a:pt x="66" y="22"/>
                    </a:lnTo>
                    <a:lnTo>
                      <a:pt x="58" y="58"/>
                    </a:lnTo>
                    <a:lnTo>
                      <a:pt x="50" y="88"/>
                    </a:lnTo>
                    <a:lnTo>
                      <a:pt x="44" y="105"/>
                    </a:lnTo>
                    <a:lnTo>
                      <a:pt x="42" y="111"/>
                    </a:lnTo>
                    <a:lnTo>
                      <a:pt x="38" y="115"/>
                    </a:lnTo>
                    <a:lnTo>
                      <a:pt x="20" y="122"/>
                    </a:lnTo>
                    <a:lnTo>
                      <a:pt x="0" y="125"/>
                    </a:lnTo>
                    <a:lnTo>
                      <a:pt x="16" y="60"/>
                    </a:lnTo>
                    <a:lnTo>
                      <a:pt x="28" y="24"/>
                    </a:lnTo>
                    <a:lnTo>
                      <a:pt x="4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63" name="Freeform 154">
                <a:extLst>
                  <a:ext uri="{FF2B5EF4-FFF2-40B4-BE49-F238E27FC236}">
                    <a16:creationId xmlns:a16="http://schemas.microsoft.com/office/drawing/2014/main" id="{EC7BFCE8-288A-4870-85C7-648C4DDBA9E2}"/>
                  </a:ext>
                </a:extLst>
              </p:cNvPr>
              <p:cNvSpPr>
                <a:spLocks/>
              </p:cNvSpPr>
              <p:nvPr/>
            </p:nvSpPr>
            <p:spPr bwMode="auto">
              <a:xfrm>
                <a:off x="2880" y="2985"/>
                <a:ext cx="162" cy="69"/>
              </a:xfrm>
              <a:custGeom>
                <a:avLst/>
                <a:gdLst/>
                <a:ahLst/>
                <a:cxnLst>
                  <a:cxn ang="0">
                    <a:pos x="469" y="0"/>
                  </a:cxn>
                  <a:cxn ang="0">
                    <a:pos x="480" y="24"/>
                  </a:cxn>
                  <a:cxn ang="0">
                    <a:pos x="485" y="51"/>
                  </a:cxn>
                  <a:cxn ang="0">
                    <a:pos x="480" y="64"/>
                  </a:cxn>
                  <a:cxn ang="0">
                    <a:pos x="473" y="76"/>
                  </a:cxn>
                  <a:cxn ang="0">
                    <a:pos x="450" y="94"/>
                  </a:cxn>
                  <a:cxn ang="0">
                    <a:pos x="395" y="119"/>
                  </a:cxn>
                  <a:cxn ang="0">
                    <a:pos x="331" y="144"/>
                  </a:cxn>
                  <a:cxn ang="0">
                    <a:pos x="267" y="163"/>
                  </a:cxn>
                  <a:cxn ang="0">
                    <a:pos x="167" y="188"/>
                  </a:cxn>
                  <a:cxn ang="0">
                    <a:pos x="67" y="205"/>
                  </a:cxn>
                  <a:cxn ang="0">
                    <a:pos x="29" y="207"/>
                  </a:cxn>
                  <a:cxn ang="0">
                    <a:pos x="18" y="207"/>
                  </a:cxn>
                  <a:cxn ang="0">
                    <a:pos x="7" y="203"/>
                  </a:cxn>
                  <a:cxn ang="0">
                    <a:pos x="1" y="198"/>
                  </a:cxn>
                  <a:cxn ang="0">
                    <a:pos x="0" y="191"/>
                  </a:cxn>
                  <a:cxn ang="0">
                    <a:pos x="2" y="184"/>
                  </a:cxn>
                  <a:cxn ang="0">
                    <a:pos x="7" y="178"/>
                  </a:cxn>
                  <a:cxn ang="0">
                    <a:pos x="20" y="172"/>
                  </a:cxn>
                  <a:cxn ang="0">
                    <a:pos x="55" y="170"/>
                  </a:cxn>
                  <a:cxn ang="0">
                    <a:pos x="71" y="167"/>
                  </a:cxn>
                  <a:cxn ang="0">
                    <a:pos x="94" y="165"/>
                  </a:cxn>
                  <a:cxn ang="0">
                    <a:pos x="110" y="163"/>
                  </a:cxn>
                  <a:cxn ang="0">
                    <a:pos x="121" y="159"/>
                  </a:cxn>
                  <a:cxn ang="0">
                    <a:pos x="135" y="158"/>
                  </a:cxn>
                  <a:cxn ang="0">
                    <a:pos x="170" y="150"/>
                  </a:cxn>
                  <a:cxn ang="0">
                    <a:pos x="203" y="141"/>
                  </a:cxn>
                  <a:cxn ang="0">
                    <a:pos x="239" y="136"/>
                  </a:cxn>
                  <a:cxn ang="0">
                    <a:pos x="280" y="120"/>
                  </a:cxn>
                  <a:cxn ang="0">
                    <a:pos x="346" y="97"/>
                  </a:cxn>
                  <a:cxn ang="0">
                    <a:pos x="407" y="74"/>
                  </a:cxn>
                  <a:cxn ang="0">
                    <a:pos x="426" y="63"/>
                  </a:cxn>
                  <a:cxn ang="0">
                    <a:pos x="431" y="60"/>
                  </a:cxn>
                  <a:cxn ang="0">
                    <a:pos x="433" y="54"/>
                  </a:cxn>
                  <a:cxn ang="0">
                    <a:pos x="427" y="24"/>
                  </a:cxn>
                  <a:cxn ang="0">
                    <a:pos x="469" y="0"/>
                  </a:cxn>
                </a:cxnLst>
                <a:rect l="0" t="0" r="r" b="b"/>
                <a:pathLst>
                  <a:path w="485" h="207">
                    <a:moveTo>
                      <a:pt x="469" y="0"/>
                    </a:moveTo>
                    <a:lnTo>
                      <a:pt x="480" y="24"/>
                    </a:lnTo>
                    <a:lnTo>
                      <a:pt x="485" y="51"/>
                    </a:lnTo>
                    <a:lnTo>
                      <a:pt x="480" y="64"/>
                    </a:lnTo>
                    <a:lnTo>
                      <a:pt x="473" y="76"/>
                    </a:lnTo>
                    <a:lnTo>
                      <a:pt x="450" y="94"/>
                    </a:lnTo>
                    <a:lnTo>
                      <a:pt x="395" y="119"/>
                    </a:lnTo>
                    <a:lnTo>
                      <a:pt x="331" y="144"/>
                    </a:lnTo>
                    <a:lnTo>
                      <a:pt x="267" y="163"/>
                    </a:lnTo>
                    <a:lnTo>
                      <a:pt x="167" y="188"/>
                    </a:lnTo>
                    <a:lnTo>
                      <a:pt x="67" y="205"/>
                    </a:lnTo>
                    <a:lnTo>
                      <a:pt x="29" y="207"/>
                    </a:lnTo>
                    <a:lnTo>
                      <a:pt x="18" y="207"/>
                    </a:lnTo>
                    <a:lnTo>
                      <a:pt x="7" y="203"/>
                    </a:lnTo>
                    <a:lnTo>
                      <a:pt x="1" y="198"/>
                    </a:lnTo>
                    <a:lnTo>
                      <a:pt x="0" y="191"/>
                    </a:lnTo>
                    <a:lnTo>
                      <a:pt x="2" y="184"/>
                    </a:lnTo>
                    <a:lnTo>
                      <a:pt x="7" y="178"/>
                    </a:lnTo>
                    <a:lnTo>
                      <a:pt x="20" y="172"/>
                    </a:lnTo>
                    <a:lnTo>
                      <a:pt x="55" y="170"/>
                    </a:lnTo>
                    <a:lnTo>
                      <a:pt x="71" y="167"/>
                    </a:lnTo>
                    <a:lnTo>
                      <a:pt x="94" y="165"/>
                    </a:lnTo>
                    <a:lnTo>
                      <a:pt x="110" y="163"/>
                    </a:lnTo>
                    <a:lnTo>
                      <a:pt x="121" y="159"/>
                    </a:lnTo>
                    <a:lnTo>
                      <a:pt x="135" y="158"/>
                    </a:lnTo>
                    <a:lnTo>
                      <a:pt x="170" y="150"/>
                    </a:lnTo>
                    <a:lnTo>
                      <a:pt x="203" y="141"/>
                    </a:lnTo>
                    <a:lnTo>
                      <a:pt x="239" y="136"/>
                    </a:lnTo>
                    <a:lnTo>
                      <a:pt x="280" y="120"/>
                    </a:lnTo>
                    <a:lnTo>
                      <a:pt x="346" y="97"/>
                    </a:lnTo>
                    <a:lnTo>
                      <a:pt x="407" y="74"/>
                    </a:lnTo>
                    <a:lnTo>
                      <a:pt x="426" y="63"/>
                    </a:lnTo>
                    <a:lnTo>
                      <a:pt x="431" y="60"/>
                    </a:lnTo>
                    <a:lnTo>
                      <a:pt x="433" y="54"/>
                    </a:lnTo>
                    <a:lnTo>
                      <a:pt x="427" y="24"/>
                    </a:lnTo>
                    <a:lnTo>
                      <a:pt x="46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64" name="Freeform 155">
                <a:extLst>
                  <a:ext uri="{FF2B5EF4-FFF2-40B4-BE49-F238E27FC236}">
                    <a16:creationId xmlns:a16="http://schemas.microsoft.com/office/drawing/2014/main" id="{7F3F2107-852A-4DD6-AB29-78CC14A451AA}"/>
                  </a:ext>
                </a:extLst>
              </p:cNvPr>
              <p:cNvSpPr>
                <a:spLocks/>
              </p:cNvSpPr>
              <p:nvPr/>
            </p:nvSpPr>
            <p:spPr bwMode="auto">
              <a:xfrm>
                <a:off x="2892" y="3013"/>
                <a:ext cx="142" cy="64"/>
              </a:xfrm>
              <a:custGeom>
                <a:avLst/>
                <a:gdLst/>
                <a:ahLst/>
                <a:cxnLst>
                  <a:cxn ang="0">
                    <a:pos x="419" y="0"/>
                  </a:cxn>
                  <a:cxn ang="0">
                    <a:pos x="426" y="8"/>
                  </a:cxn>
                  <a:cxn ang="0">
                    <a:pos x="426" y="19"/>
                  </a:cxn>
                  <a:cxn ang="0">
                    <a:pos x="422" y="34"/>
                  </a:cxn>
                  <a:cxn ang="0">
                    <a:pos x="415" y="47"/>
                  </a:cxn>
                  <a:cxn ang="0">
                    <a:pos x="395" y="72"/>
                  </a:cxn>
                  <a:cxn ang="0">
                    <a:pos x="368" y="94"/>
                  </a:cxn>
                  <a:cxn ang="0">
                    <a:pos x="343" y="109"/>
                  </a:cxn>
                  <a:cxn ang="0">
                    <a:pos x="285" y="132"/>
                  </a:cxn>
                  <a:cxn ang="0">
                    <a:pos x="225" y="142"/>
                  </a:cxn>
                  <a:cxn ang="0">
                    <a:pos x="198" y="155"/>
                  </a:cxn>
                  <a:cxn ang="0">
                    <a:pos x="129" y="172"/>
                  </a:cxn>
                  <a:cxn ang="0">
                    <a:pos x="84" y="177"/>
                  </a:cxn>
                  <a:cxn ang="0">
                    <a:pos x="45" y="188"/>
                  </a:cxn>
                  <a:cxn ang="0">
                    <a:pos x="23" y="191"/>
                  </a:cxn>
                  <a:cxn ang="0">
                    <a:pos x="15" y="191"/>
                  </a:cxn>
                  <a:cxn ang="0">
                    <a:pos x="6" y="187"/>
                  </a:cxn>
                  <a:cxn ang="0">
                    <a:pos x="0" y="176"/>
                  </a:cxn>
                  <a:cxn ang="0">
                    <a:pos x="5" y="164"/>
                  </a:cxn>
                  <a:cxn ang="0">
                    <a:pos x="14" y="157"/>
                  </a:cxn>
                  <a:cxn ang="0">
                    <a:pos x="41" y="152"/>
                  </a:cxn>
                  <a:cxn ang="0">
                    <a:pos x="59" y="149"/>
                  </a:cxn>
                  <a:cxn ang="0">
                    <a:pos x="77" y="146"/>
                  </a:cxn>
                  <a:cxn ang="0">
                    <a:pos x="115" y="135"/>
                  </a:cxn>
                  <a:cxn ang="0">
                    <a:pos x="155" y="129"/>
                  </a:cxn>
                  <a:cxn ang="0">
                    <a:pos x="184" y="119"/>
                  </a:cxn>
                  <a:cxn ang="0">
                    <a:pos x="217" y="115"/>
                  </a:cxn>
                  <a:cxn ang="0">
                    <a:pos x="245" y="103"/>
                  </a:cxn>
                  <a:cxn ang="0">
                    <a:pos x="275" y="95"/>
                  </a:cxn>
                  <a:cxn ang="0">
                    <a:pos x="335" y="75"/>
                  </a:cxn>
                  <a:cxn ang="0">
                    <a:pos x="349" y="66"/>
                  </a:cxn>
                  <a:cxn ang="0">
                    <a:pos x="362" y="51"/>
                  </a:cxn>
                  <a:cxn ang="0">
                    <a:pos x="383" y="21"/>
                  </a:cxn>
                  <a:cxn ang="0">
                    <a:pos x="419" y="0"/>
                  </a:cxn>
                </a:cxnLst>
                <a:rect l="0" t="0" r="r" b="b"/>
                <a:pathLst>
                  <a:path w="426" h="191">
                    <a:moveTo>
                      <a:pt x="419" y="0"/>
                    </a:moveTo>
                    <a:lnTo>
                      <a:pt x="426" y="8"/>
                    </a:lnTo>
                    <a:lnTo>
                      <a:pt x="426" y="19"/>
                    </a:lnTo>
                    <a:lnTo>
                      <a:pt x="422" y="34"/>
                    </a:lnTo>
                    <a:lnTo>
                      <a:pt x="415" y="47"/>
                    </a:lnTo>
                    <a:lnTo>
                      <a:pt x="395" y="72"/>
                    </a:lnTo>
                    <a:lnTo>
                      <a:pt x="368" y="94"/>
                    </a:lnTo>
                    <a:lnTo>
                      <a:pt x="343" y="109"/>
                    </a:lnTo>
                    <a:lnTo>
                      <a:pt x="285" y="132"/>
                    </a:lnTo>
                    <a:lnTo>
                      <a:pt x="225" y="142"/>
                    </a:lnTo>
                    <a:lnTo>
                      <a:pt x="198" y="155"/>
                    </a:lnTo>
                    <a:lnTo>
                      <a:pt x="129" y="172"/>
                    </a:lnTo>
                    <a:lnTo>
                      <a:pt x="84" y="177"/>
                    </a:lnTo>
                    <a:lnTo>
                      <a:pt x="45" y="188"/>
                    </a:lnTo>
                    <a:lnTo>
                      <a:pt x="23" y="191"/>
                    </a:lnTo>
                    <a:lnTo>
                      <a:pt x="15" y="191"/>
                    </a:lnTo>
                    <a:lnTo>
                      <a:pt x="6" y="187"/>
                    </a:lnTo>
                    <a:lnTo>
                      <a:pt x="0" y="176"/>
                    </a:lnTo>
                    <a:lnTo>
                      <a:pt x="5" y="164"/>
                    </a:lnTo>
                    <a:lnTo>
                      <a:pt x="14" y="157"/>
                    </a:lnTo>
                    <a:lnTo>
                      <a:pt x="41" y="152"/>
                    </a:lnTo>
                    <a:lnTo>
                      <a:pt x="59" y="149"/>
                    </a:lnTo>
                    <a:lnTo>
                      <a:pt x="77" y="146"/>
                    </a:lnTo>
                    <a:lnTo>
                      <a:pt x="115" y="135"/>
                    </a:lnTo>
                    <a:lnTo>
                      <a:pt x="155" y="129"/>
                    </a:lnTo>
                    <a:lnTo>
                      <a:pt x="184" y="119"/>
                    </a:lnTo>
                    <a:lnTo>
                      <a:pt x="217" y="115"/>
                    </a:lnTo>
                    <a:lnTo>
                      <a:pt x="245" y="103"/>
                    </a:lnTo>
                    <a:lnTo>
                      <a:pt x="275" y="95"/>
                    </a:lnTo>
                    <a:lnTo>
                      <a:pt x="335" y="75"/>
                    </a:lnTo>
                    <a:lnTo>
                      <a:pt x="349" y="66"/>
                    </a:lnTo>
                    <a:lnTo>
                      <a:pt x="362" y="51"/>
                    </a:lnTo>
                    <a:lnTo>
                      <a:pt x="383" y="21"/>
                    </a:lnTo>
                    <a:lnTo>
                      <a:pt x="41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65" name="Freeform 156">
                <a:extLst>
                  <a:ext uri="{FF2B5EF4-FFF2-40B4-BE49-F238E27FC236}">
                    <a16:creationId xmlns:a16="http://schemas.microsoft.com/office/drawing/2014/main" id="{84851866-B020-4ECA-99F3-B6D8F350E8A0}"/>
                  </a:ext>
                </a:extLst>
              </p:cNvPr>
              <p:cNvSpPr>
                <a:spLocks/>
              </p:cNvSpPr>
              <p:nvPr/>
            </p:nvSpPr>
            <p:spPr bwMode="auto">
              <a:xfrm>
                <a:off x="2751" y="3054"/>
                <a:ext cx="242" cy="61"/>
              </a:xfrm>
              <a:custGeom>
                <a:avLst/>
                <a:gdLst/>
                <a:ahLst/>
                <a:cxnLst>
                  <a:cxn ang="0">
                    <a:pos x="714" y="0"/>
                  </a:cxn>
                  <a:cxn ang="0">
                    <a:pos x="727" y="0"/>
                  </a:cxn>
                  <a:cxn ang="0">
                    <a:pos x="727" y="2"/>
                  </a:cxn>
                  <a:cxn ang="0">
                    <a:pos x="693" y="43"/>
                  </a:cxn>
                  <a:cxn ang="0">
                    <a:pos x="677" y="60"/>
                  </a:cxn>
                  <a:cxn ang="0">
                    <a:pos x="659" y="74"/>
                  </a:cxn>
                  <a:cxn ang="0">
                    <a:pos x="629" y="91"/>
                  </a:cxn>
                  <a:cxn ang="0">
                    <a:pos x="597" y="103"/>
                  </a:cxn>
                  <a:cxn ang="0">
                    <a:pos x="511" y="136"/>
                  </a:cxn>
                  <a:cxn ang="0">
                    <a:pos x="421" y="156"/>
                  </a:cxn>
                  <a:cxn ang="0">
                    <a:pos x="380" y="169"/>
                  </a:cxn>
                  <a:cxn ang="0">
                    <a:pos x="347" y="174"/>
                  </a:cxn>
                  <a:cxn ang="0">
                    <a:pos x="313" y="182"/>
                  </a:cxn>
                  <a:cxn ang="0">
                    <a:pos x="270" y="183"/>
                  </a:cxn>
                  <a:cxn ang="0">
                    <a:pos x="225" y="183"/>
                  </a:cxn>
                  <a:cxn ang="0">
                    <a:pos x="193" y="185"/>
                  </a:cxn>
                  <a:cxn ang="0">
                    <a:pos x="113" y="176"/>
                  </a:cxn>
                  <a:cxn ang="0">
                    <a:pos x="64" y="172"/>
                  </a:cxn>
                  <a:cxn ang="0">
                    <a:pos x="14" y="172"/>
                  </a:cxn>
                  <a:cxn ang="0">
                    <a:pos x="6" y="169"/>
                  </a:cxn>
                  <a:cxn ang="0">
                    <a:pos x="1" y="163"/>
                  </a:cxn>
                  <a:cxn ang="0">
                    <a:pos x="0" y="147"/>
                  </a:cxn>
                  <a:cxn ang="0">
                    <a:pos x="1" y="140"/>
                  </a:cxn>
                  <a:cxn ang="0">
                    <a:pos x="5" y="135"/>
                  </a:cxn>
                  <a:cxn ang="0">
                    <a:pos x="21" y="132"/>
                  </a:cxn>
                  <a:cxn ang="0">
                    <a:pos x="45" y="132"/>
                  </a:cxn>
                  <a:cxn ang="0">
                    <a:pos x="86" y="136"/>
                  </a:cxn>
                  <a:cxn ang="0">
                    <a:pos x="166" y="139"/>
                  </a:cxn>
                  <a:cxn ang="0">
                    <a:pos x="229" y="145"/>
                  </a:cxn>
                  <a:cxn ang="0">
                    <a:pos x="319" y="143"/>
                  </a:cxn>
                  <a:cxn ang="0">
                    <a:pos x="347" y="139"/>
                  </a:cxn>
                  <a:cxn ang="0">
                    <a:pos x="376" y="131"/>
                  </a:cxn>
                  <a:cxn ang="0">
                    <a:pos x="424" y="116"/>
                  </a:cxn>
                  <a:cxn ang="0">
                    <a:pos x="451" y="110"/>
                  </a:cxn>
                  <a:cxn ang="0">
                    <a:pos x="476" y="107"/>
                  </a:cxn>
                  <a:cxn ang="0">
                    <a:pos x="555" y="83"/>
                  </a:cxn>
                  <a:cxn ang="0">
                    <a:pos x="618" y="57"/>
                  </a:cxn>
                  <a:cxn ang="0">
                    <a:pos x="634" y="44"/>
                  </a:cxn>
                  <a:cxn ang="0">
                    <a:pos x="650" y="28"/>
                  </a:cxn>
                  <a:cxn ang="0">
                    <a:pos x="668" y="13"/>
                  </a:cxn>
                  <a:cxn ang="0">
                    <a:pos x="690" y="7"/>
                  </a:cxn>
                  <a:cxn ang="0">
                    <a:pos x="714" y="2"/>
                  </a:cxn>
                  <a:cxn ang="0">
                    <a:pos x="714" y="0"/>
                  </a:cxn>
                </a:cxnLst>
                <a:rect l="0" t="0" r="r" b="b"/>
                <a:pathLst>
                  <a:path w="727" h="185">
                    <a:moveTo>
                      <a:pt x="714" y="0"/>
                    </a:moveTo>
                    <a:lnTo>
                      <a:pt x="727" y="0"/>
                    </a:lnTo>
                    <a:lnTo>
                      <a:pt x="727" y="2"/>
                    </a:lnTo>
                    <a:lnTo>
                      <a:pt x="693" y="43"/>
                    </a:lnTo>
                    <a:lnTo>
                      <a:pt x="677" y="60"/>
                    </a:lnTo>
                    <a:lnTo>
                      <a:pt x="659" y="74"/>
                    </a:lnTo>
                    <a:lnTo>
                      <a:pt x="629" y="91"/>
                    </a:lnTo>
                    <a:lnTo>
                      <a:pt x="597" y="103"/>
                    </a:lnTo>
                    <a:lnTo>
                      <a:pt x="511" y="136"/>
                    </a:lnTo>
                    <a:lnTo>
                      <a:pt x="421" y="156"/>
                    </a:lnTo>
                    <a:lnTo>
                      <a:pt x="380" y="169"/>
                    </a:lnTo>
                    <a:lnTo>
                      <a:pt x="347" y="174"/>
                    </a:lnTo>
                    <a:lnTo>
                      <a:pt x="313" y="182"/>
                    </a:lnTo>
                    <a:lnTo>
                      <a:pt x="270" y="183"/>
                    </a:lnTo>
                    <a:lnTo>
                      <a:pt x="225" y="183"/>
                    </a:lnTo>
                    <a:lnTo>
                      <a:pt x="193" y="185"/>
                    </a:lnTo>
                    <a:lnTo>
                      <a:pt x="113" y="176"/>
                    </a:lnTo>
                    <a:lnTo>
                      <a:pt x="64" y="172"/>
                    </a:lnTo>
                    <a:lnTo>
                      <a:pt x="14" y="172"/>
                    </a:lnTo>
                    <a:lnTo>
                      <a:pt x="6" y="169"/>
                    </a:lnTo>
                    <a:lnTo>
                      <a:pt x="1" y="163"/>
                    </a:lnTo>
                    <a:lnTo>
                      <a:pt x="0" y="147"/>
                    </a:lnTo>
                    <a:lnTo>
                      <a:pt x="1" y="140"/>
                    </a:lnTo>
                    <a:lnTo>
                      <a:pt x="5" y="135"/>
                    </a:lnTo>
                    <a:lnTo>
                      <a:pt x="21" y="132"/>
                    </a:lnTo>
                    <a:lnTo>
                      <a:pt x="45" y="132"/>
                    </a:lnTo>
                    <a:lnTo>
                      <a:pt x="86" y="136"/>
                    </a:lnTo>
                    <a:lnTo>
                      <a:pt x="166" y="139"/>
                    </a:lnTo>
                    <a:lnTo>
                      <a:pt x="229" y="145"/>
                    </a:lnTo>
                    <a:lnTo>
                      <a:pt x="319" y="143"/>
                    </a:lnTo>
                    <a:lnTo>
                      <a:pt x="347" y="139"/>
                    </a:lnTo>
                    <a:lnTo>
                      <a:pt x="376" y="131"/>
                    </a:lnTo>
                    <a:lnTo>
                      <a:pt x="424" y="116"/>
                    </a:lnTo>
                    <a:lnTo>
                      <a:pt x="451" y="110"/>
                    </a:lnTo>
                    <a:lnTo>
                      <a:pt x="476" y="107"/>
                    </a:lnTo>
                    <a:lnTo>
                      <a:pt x="555" y="83"/>
                    </a:lnTo>
                    <a:lnTo>
                      <a:pt x="618" y="57"/>
                    </a:lnTo>
                    <a:lnTo>
                      <a:pt x="634" y="44"/>
                    </a:lnTo>
                    <a:lnTo>
                      <a:pt x="650" y="28"/>
                    </a:lnTo>
                    <a:lnTo>
                      <a:pt x="668" y="13"/>
                    </a:lnTo>
                    <a:lnTo>
                      <a:pt x="690" y="7"/>
                    </a:lnTo>
                    <a:lnTo>
                      <a:pt x="714" y="2"/>
                    </a:lnTo>
                    <a:lnTo>
                      <a:pt x="71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66" name="Freeform 157">
                <a:extLst>
                  <a:ext uri="{FF2B5EF4-FFF2-40B4-BE49-F238E27FC236}">
                    <a16:creationId xmlns:a16="http://schemas.microsoft.com/office/drawing/2014/main" id="{77476C40-0825-4657-80FB-D2E50E02E93E}"/>
                  </a:ext>
                </a:extLst>
              </p:cNvPr>
              <p:cNvSpPr>
                <a:spLocks/>
              </p:cNvSpPr>
              <p:nvPr/>
            </p:nvSpPr>
            <p:spPr bwMode="auto">
              <a:xfrm>
                <a:off x="2945" y="3081"/>
                <a:ext cx="58" cy="210"/>
              </a:xfrm>
              <a:custGeom>
                <a:avLst/>
                <a:gdLst/>
                <a:ahLst/>
                <a:cxnLst>
                  <a:cxn ang="0">
                    <a:pos x="48" y="0"/>
                  </a:cxn>
                  <a:cxn ang="0">
                    <a:pos x="58" y="8"/>
                  </a:cxn>
                  <a:cxn ang="0">
                    <a:pos x="68" y="21"/>
                  </a:cxn>
                  <a:cxn ang="0">
                    <a:pos x="87" y="57"/>
                  </a:cxn>
                  <a:cxn ang="0">
                    <a:pos x="114" y="123"/>
                  </a:cxn>
                  <a:cxn ang="0">
                    <a:pos x="126" y="242"/>
                  </a:cxn>
                  <a:cxn ang="0">
                    <a:pos x="135" y="289"/>
                  </a:cxn>
                  <a:cxn ang="0">
                    <a:pos x="137" y="338"/>
                  </a:cxn>
                  <a:cxn ang="0">
                    <a:pos x="143" y="369"/>
                  </a:cxn>
                  <a:cxn ang="0">
                    <a:pos x="142" y="391"/>
                  </a:cxn>
                  <a:cxn ang="0">
                    <a:pos x="149" y="432"/>
                  </a:cxn>
                  <a:cxn ang="0">
                    <a:pos x="153" y="474"/>
                  </a:cxn>
                  <a:cxn ang="0">
                    <a:pos x="159" y="525"/>
                  </a:cxn>
                  <a:cxn ang="0">
                    <a:pos x="169" y="574"/>
                  </a:cxn>
                  <a:cxn ang="0">
                    <a:pos x="172" y="592"/>
                  </a:cxn>
                  <a:cxn ang="0">
                    <a:pos x="172" y="610"/>
                  </a:cxn>
                  <a:cxn ang="0">
                    <a:pos x="163" y="622"/>
                  </a:cxn>
                  <a:cxn ang="0">
                    <a:pos x="147" y="629"/>
                  </a:cxn>
                  <a:cxn ang="0">
                    <a:pos x="113" y="628"/>
                  </a:cxn>
                  <a:cxn ang="0">
                    <a:pos x="94" y="622"/>
                  </a:cxn>
                  <a:cxn ang="0">
                    <a:pos x="89" y="620"/>
                  </a:cxn>
                  <a:cxn ang="0">
                    <a:pos x="84" y="616"/>
                  </a:cxn>
                  <a:cxn ang="0">
                    <a:pos x="78" y="599"/>
                  </a:cxn>
                  <a:cxn ang="0">
                    <a:pos x="77" y="577"/>
                  </a:cxn>
                  <a:cxn ang="0">
                    <a:pos x="78" y="533"/>
                  </a:cxn>
                  <a:cxn ang="0">
                    <a:pos x="75" y="486"/>
                  </a:cxn>
                  <a:cxn ang="0">
                    <a:pos x="45" y="228"/>
                  </a:cxn>
                  <a:cxn ang="0">
                    <a:pos x="35" y="169"/>
                  </a:cxn>
                  <a:cxn ang="0">
                    <a:pos x="28" y="99"/>
                  </a:cxn>
                  <a:cxn ang="0">
                    <a:pos x="21" y="82"/>
                  </a:cxn>
                  <a:cxn ang="0">
                    <a:pos x="11" y="59"/>
                  </a:cxn>
                  <a:cxn ang="0">
                    <a:pos x="2" y="37"/>
                  </a:cxn>
                  <a:cxn ang="0">
                    <a:pos x="0" y="19"/>
                  </a:cxn>
                  <a:cxn ang="0">
                    <a:pos x="8" y="13"/>
                  </a:cxn>
                  <a:cxn ang="0">
                    <a:pos x="23" y="9"/>
                  </a:cxn>
                  <a:cxn ang="0">
                    <a:pos x="48" y="0"/>
                  </a:cxn>
                </a:cxnLst>
                <a:rect l="0" t="0" r="r" b="b"/>
                <a:pathLst>
                  <a:path w="172" h="629">
                    <a:moveTo>
                      <a:pt x="48" y="0"/>
                    </a:moveTo>
                    <a:lnTo>
                      <a:pt x="58" y="8"/>
                    </a:lnTo>
                    <a:lnTo>
                      <a:pt x="68" y="21"/>
                    </a:lnTo>
                    <a:lnTo>
                      <a:pt x="87" y="57"/>
                    </a:lnTo>
                    <a:lnTo>
                      <a:pt x="114" y="123"/>
                    </a:lnTo>
                    <a:lnTo>
                      <a:pt x="126" y="242"/>
                    </a:lnTo>
                    <a:lnTo>
                      <a:pt x="135" y="289"/>
                    </a:lnTo>
                    <a:lnTo>
                      <a:pt x="137" y="338"/>
                    </a:lnTo>
                    <a:lnTo>
                      <a:pt x="143" y="369"/>
                    </a:lnTo>
                    <a:lnTo>
                      <a:pt x="142" y="391"/>
                    </a:lnTo>
                    <a:lnTo>
                      <a:pt x="149" y="432"/>
                    </a:lnTo>
                    <a:lnTo>
                      <a:pt x="153" y="474"/>
                    </a:lnTo>
                    <a:lnTo>
                      <a:pt x="159" y="525"/>
                    </a:lnTo>
                    <a:lnTo>
                      <a:pt x="169" y="574"/>
                    </a:lnTo>
                    <a:lnTo>
                      <a:pt x="172" y="592"/>
                    </a:lnTo>
                    <a:lnTo>
                      <a:pt x="172" y="610"/>
                    </a:lnTo>
                    <a:lnTo>
                      <a:pt x="163" y="622"/>
                    </a:lnTo>
                    <a:lnTo>
                      <a:pt x="147" y="629"/>
                    </a:lnTo>
                    <a:lnTo>
                      <a:pt x="113" y="628"/>
                    </a:lnTo>
                    <a:lnTo>
                      <a:pt x="94" y="622"/>
                    </a:lnTo>
                    <a:lnTo>
                      <a:pt x="89" y="620"/>
                    </a:lnTo>
                    <a:lnTo>
                      <a:pt x="84" y="616"/>
                    </a:lnTo>
                    <a:lnTo>
                      <a:pt x="78" y="599"/>
                    </a:lnTo>
                    <a:lnTo>
                      <a:pt x="77" y="577"/>
                    </a:lnTo>
                    <a:lnTo>
                      <a:pt x="78" y="533"/>
                    </a:lnTo>
                    <a:lnTo>
                      <a:pt x="75" y="486"/>
                    </a:lnTo>
                    <a:lnTo>
                      <a:pt x="45" y="228"/>
                    </a:lnTo>
                    <a:lnTo>
                      <a:pt x="35" y="169"/>
                    </a:lnTo>
                    <a:lnTo>
                      <a:pt x="28" y="99"/>
                    </a:lnTo>
                    <a:lnTo>
                      <a:pt x="21" y="82"/>
                    </a:lnTo>
                    <a:lnTo>
                      <a:pt x="11" y="59"/>
                    </a:lnTo>
                    <a:lnTo>
                      <a:pt x="2" y="37"/>
                    </a:lnTo>
                    <a:lnTo>
                      <a:pt x="0" y="19"/>
                    </a:lnTo>
                    <a:lnTo>
                      <a:pt x="8" y="13"/>
                    </a:lnTo>
                    <a:lnTo>
                      <a:pt x="23" y="9"/>
                    </a:lnTo>
                    <a:lnTo>
                      <a:pt x="4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67" name="Freeform 158">
                <a:extLst>
                  <a:ext uri="{FF2B5EF4-FFF2-40B4-BE49-F238E27FC236}">
                    <a16:creationId xmlns:a16="http://schemas.microsoft.com/office/drawing/2014/main" id="{32EBE0BB-246C-4091-9FCA-E1F3A4BAE49A}"/>
                  </a:ext>
                </a:extLst>
              </p:cNvPr>
              <p:cNvSpPr>
                <a:spLocks/>
              </p:cNvSpPr>
              <p:nvPr/>
            </p:nvSpPr>
            <p:spPr bwMode="auto">
              <a:xfrm>
                <a:off x="2969" y="3091"/>
                <a:ext cx="124" cy="34"/>
              </a:xfrm>
              <a:custGeom>
                <a:avLst/>
                <a:gdLst/>
                <a:ahLst/>
                <a:cxnLst>
                  <a:cxn ang="0">
                    <a:pos x="297" y="0"/>
                  </a:cxn>
                  <a:cxn ang="0">
                    <a:pos x="321" y="10"/>
                  </a:cxn>
                  <a:cxn ang="0">
                    <a:pos x="342" y="25"/>
                  </a:cxn>
                  <a:cxn ang="0">
                    <a:pos x="356" y="41"/>
                  </a:cxn>
                  <a:cxn ang="0">
                    <a:pos x="365" y="49"/>
                  </a:cxn>
                  <a:cxn ang="0">
                    <a:pos x="373" y="52"/>
                  </a:cxn>
                  <a:cxn ang="0">
                    <a:pos x="371" y="54"/>
                  </a:cxn>
                  <a:cxn ang="0">
                    <a:pos x="371" y="56"/>
                  </a:cxn>
                  <a:cxn ang="0">
                    <a:pos x="306" y="78"/>
                  </a:cxn>
                  <a:cxn ang="0">
                    <a:pos x="238" y="93"/>
                  </a:cxn>
                  <a:cxn ang="0">
                    <a:pos x="164" y="95"/>
                  </a:cxn>
                  <a:cxn ang="0">
                    <a:pos x="125" y="102"/>
                  </a:cxn>
                  <a:cxn ang="0">
                    <a:pos x="69" y="100"/>
                  </a:cxn>
                  <a:cxn ang="0">
                    <a:pos x="53" y="99"/>
                  </a:cxn>
                  <a:cxn ang="0">
                    <a:pos x="38" y="95"/>
                  </a:cxn>
                  <a:cxn ang="0">
                    <a:pos x="29" y="88"/>
                  </a:cxn>
                  <a:cxn ang="0">
                    <a:pos x="23" y="79"/>
                  </a:cxn>
                  <a:cxn ang="0">
                    <a:pos x="14" y="59"/>
                  </a:cxn>
                  <a:cxn ang="0">
                    <a:pos x="5" y="44"/>
                  </a:cxn>
                  <a:cxn ang="0">
                    <a:pos x="0" y="34"/>
                  </a:cxn>
                  <a:cxn ang="0">
                    <a:pos x="0" y="27"/>
                  </a:cxn>
                  <a:cxn ang="0">
                    <a:pos x="7" y="25"/>
                  </a:cxn>
                  <a:cxn ang="0">
                    <a:pos x="14" y="25"/>
                  </a:cxn>
                  <a:cxn ang="0">
                    <a:pos x="150" y="30"/>
                  </a:cxn>
                  <a:cxn ang="0">
                    <a:pos x="172" y="26"/>
                  </a:cxn>
                  <a:cxn ang="0">
                    <a:pos x="197" y="26"/>
                  </a:cxn>
                  <a:cxn ang="0">
                    <a:pos x="217" y="19"/>
                  </a:cxn>
                  <a:cxn ang="0">
                    <a:pos x="246" y="13"/>
                  </a:cxn>
                  <a:cxn ang="0">
                    <a:pos x="297" y="0"/>
                  </a:cxn>
                </a:cxnLst>
                <a:rect l="0" t="0" r="r" b="b"/>
                <a:pathLst>
                  <a:path w="373" h="102">
                    <a:moveTo>
                      <a:pt x="297" y="0"/>
                    </a:moveTo>
                    <a:lnTo>
                      <a:pt x="321" y="10"/>
                    </a:lnTo>
                    <a:lnTo>
                      <a:pt x="342" y="25"/>
                    </a:lnTo>
                    <a:lnTo>
                      <a:pt x="356" y="41"/>
                    </a:lnTo>
                    <a:lnTo>
                      <a:pt x="365" y="49"/>
                    </a:lnTo>
                    <a:lnTo>
                      <a:pt x="373" y="52"/>
                    </a:lnTo>
                    <a:lnTo>
                      <a:pt x="371" y="54"/>
                    </a:lnTo>
                    <a:lnTo>
                      <a:pt x="371" y="56"/>
                    </a:lnTo>
                    <a:lnTo>
                      <a:pt x="306" y="78"/>
                    </a:lnTo>
                    <a:lnTo>
                      <a:pt x="238" y="93"/>
                    </a:lnTo>
                    <a:lnTo>
                      <a:pt x="164" y="95"/>
                    </a:lnTo>
                    <a:lnTo>
                      <a:pt x="125" y="102"/>
                    </a:lnTo>
                    <a:lnTo>
                      <a:pt x="69" y="100"/>
                    </a:lnTo>
                    <a:lnTo>
                      <a:pt x="53" y="99"/>
                    </a:lnTo>
                    <a:lnTo>
                      <a:pt x="38" y="95"/>
                    </a:lnTo>
                    <a:lnTo>
                      <a:pt x="29" y="88"/>
                    </a:lnTo>
                    <a:lnTo>
                      <a:pt x="23" y="79"/>
                    </a:lnTo>
                    <a:lnTo>
                      <a:pt x="14" y="59"/>
                    </a:lnTo>
                    <a:lnTo>
                      <a:pt x="5" y="44"/>
                    </a:lnTo>
                    <a:lnTo>
                      <a:pt x="0" y="34"/>
                    </a:lnTo>
                    <a:lnTo>
                      <a:pt x="0" y="27"/>
                    </a:lnTo>
                    <a:lnTo>
                      <a:pt x="7" y="25"/>
                    </a:lnTo>
                    <a:lnTo>
                      <a:pt x="14" y="25"/>
                    </a:lnTo>
                    <a:lnTo>
                      <a:pt x="150" y="30"/>
                    </a:lnTo>
                    <a:lnTo>
                      <a:pt x="172" y="26"/>
                    </a:lnTo>
                    <a:lnTo>
                      <a:pt x="197" y="26"/>
                    </a:lnTo>
                    <a:lnTo>
                      <a:pt x="217" y="19"/>
                    </a:lnTo>
                    <a:lnTo>
                      <a:pt x="246" y="13"/>
                    </a:lnTo>
                    <a:lnTo>
                      <a:pt x="29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68" name="Freeform 159">
                <a:extLst>
                  <a:ext uri="{FF2B5EF4-FFF2-40B4-BE49-F238E27FC236}">
                    <a16:creationId xmlns:a16="http://schemas.microsoft.com/office/drawing/2014/main" id="{89F46C3C-CB95-43F6-8DAB-E1E8B305B1DA}"/>
                  </a:ext>
                </a:extLst>
              </p:cNvPr>
              <p:cNvSpPr>
                <a:spLocks/>
              </p:cNvSpPr>
              <p:nvPr/>
            </p:nvSpPr>
            <p:spPr bwMode="auto">
              <a:xfrm>
                <a:off x="2849" y="3102"/>
                <a:ext cx="24" cy="185"/>
              </a:xfrm>
              <a:custGeom>
                <a:avLst/>
                <a:gdLst/>
                <a:ahLst/>
                <a:cxnLst>
                  <a:cxn ang="0">
                    <a:pos x="70" y="0"/>
                  </a:cxn>
                  <a:cxn ang="0">
                    <a:pos x="71" y="12"/>
                  </a:cxn>
                  <a:cxn ang="0">
                    <a:pos x="69" y="22"/>
                  </a:cxn>
                  <a:cxn ang="0">
                    <a:pos x="63" y="40"/>
                  </a:cxn>
                  <a:cxn ang="0">
                    <a:pos x="58" y="104"/>
                  </a:cxn>
                  <a:cxn ang="0">
                    <a:pos x="55" y="198"/>
                  </a:cxn>
                  <a:cxn ang="0">
                    <a:pos x="54" y="290"/>
                  </a:cxn>
                  <a:cxn ang="0">
                    <a:pos x="44" y="433"/>
                  </a:cxn>
                  <a:cxn ang="0">
                    <a:pos x="39" y="503"/>
                  </a:cxn>
                  <a:cxn ang="0">
                    <a:pos x="39" y="524"/>
                  </a:cxn>
                  <a:cxn ang="0">
                    <a:pos x="36" y="545"/>
                  </a:cxn>
                  <a:cxn ang="0">
                    <a:pos x="26" y="554"/>
                  </a:cxn>
                  <a:cxn ang="0">
                    <a:pos x="14" y="557"/>
                  </a:cxn>
                  <a:cxn ang="0">
                    <a:pos x="6" y="552"/>
                  </a:cxn>
                  <a:cxn ang="0">
                    <a:pos x="1" y="538"/>
                  </a:cxn>
                  <a:cxn ang="0">
                    <a:pos x="0" y="497"/>
                  </a:cxn>
                  <a:cxn ang="0">
                    <a:pos x="6" y="424"/>
                  </a:cxn>
                  <a:cxn ang="0">
                    <a:pos x="13" y="320"/>
                  </a:cxn>
                  <a:cxn ang="0">
                    <a:pos x="16" y="214"/>
                  </a:cxn>
                  <a:cxn ang="0">
                    <a:pos x="21" y="124"/>
                  </a:cxn>
                  <a:cxn ang="0">
                    <a:pos x="24" y="72"/>
                  </a:cxn>
                  <a:cxn ang="0">
                    <a:pos x="28" y="43"/>
                  </a:cxn>
                  <a:cxn ang="0">
                    <a:pos x="34" y="21"/>
                  </a:cxn>
                  <a:cxn ang="0">
                    <a:pos x="41" y="14"/>
                  </a:cxn>
                  <a:cxn ang="0">
                    <a:pos x="50" y="9"/>
                  </a:cxn>
                  <a:cxn ang="0">
                    <a:pos x="70" y="0"/>
                  </a:cxn>
                </a:cxnLst>
                <a:rect l="0" t="0" r="r" b="b"/>
                <a:pathLst>
                  <a:path w="71" h="557">
                    <a:moveTo>
                      <a:pt x="70" y="0"/>
                    </a:moveTo>
                    <a:lnTo>
                      <a:pt x="71" y="12"/>
                    </a:lnTo>
                    <a:lnTo>
                      <a:pt x="69" y="22"/>
                    </a:lnTo>
                    <a:lnTo>
                      <a:pt x="63" y="40"/>
                    </a:lnTo>
                    <a:lnTo>
                      <a:pt x="58" y="104"/>
                    </a:lnTo>
                    <a:lnTo>
                      <a:pt x="55" y="198"/>
                    </a:lnTo>
                    <a:lnTo>
                      <a:pt x="54" y="290"/>
                    </a:lnTo>
                    <a:lnTo>
                      <a:pt x="44" y="433"/>
                    </a:lnTo>
                    <a:lnTo>
                      <a:pt x="39" y="503"/>
                    </a:lnTo>
                    <a:lnTo>
                      <a:pt x="39" y="524"/>
                    </a:lnTo>
                    <a:lnTo>
                      <a:pt x="36" y="545"/>
                    </a:lnTo>
                    <a:lnTo>
                      <a:pt x="26" y="554"/>
                    </a:lnTo>
                    <a:lnTo>
                      <a:pt x="14" y="557"/>
                    </a:lnTo>
                    <a:lnTo>
                      <a:pt x="6" y="552"/>
                    </a:lnTo>
                    <a:lnTo>
                      <a:pt x="1" y="538"/>
                    </a:lnTo>
                    <a:lnTo>
                      <a:pt x="0" y="497"/>
                    </a:lnTo>
                    <a:lnTo>
                      <a:pt x="6" y="424"/>
                    </a:lnTo>
                    <a:lnTo>
                      <a:pt x="13" y="320"/>
                    </a:lnTo>
                    <a:lnTo>
                      <a:pt x="16" y="214"/>
                    </a:lnTo>
                    <a:lnTo>
                      <a:pt x="21" y="124"/>
                    </a:lnTo>
                    <a:lnTo>
                      <a:pt x="24" y="72"/>
                    </a:lnTo>
                    <a:lnTo>
                      <a:pt x="28" y="43"/>
                    </a:lnTo>
                    <a:lnTo>
                      <a:pt x="34" y="21"/>
                    </a:lnTo>
                    <a:lnTo>
                      <a:pt x="41" y="14"/>
                    </a:lnTo>
                    <a:lnTo>
                      <a:pt x="50" y="9"/>
                    </a:lnTo>
                    <a:lnTo>
                      <a:pt x="7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69" name="Freeform 160">
                <a:extLst>
                  <a:ext uri="{FF2B5EF4-FFF2-40B4-BE49-F238E27FC236}">
                    <a16:creationId xmlns:a16="http://schemas.microsoft.com/office/drawing/2014/main" id="{3A739AF5-A90C-43B1-B596-88A5DBC5ED9E}"/>
                  </a:ext>
                </a:extLst>
              </p:cNvPr>
              <p:cNvSpPr>
                <a:spLocks/>
              </p:cNvSpPr>
              <p:nvPr/>
            </p:nvSpPr>
            <p:spPr bwMode="auto">
              <a:xfrm>
                <a:off x="2787" y="3110"/>
                <a:ext cx="39" cy="195"/>
              </a:xfrm>
              <a:custGeom>
                <a:avLst/>
                <a:gdLst/>
                <a:ahLst/>
                <a:cxnLst>
                  <a:cxn ang="0">
                    <a:pos x="0" y="0"/>
                  </a:cxn>
                  <a:cxn ang="0">
                    <a:pos x="43" y="7"/>
                  </a:cxn>
                  <a:cxn ang="0">
                    <a:pos x="50" y="35"/>
                  </a:cxn>
                  <a:cxn ang="0">
                    <a:pos x="55" y="63"/>
                  </a:cxn>
                  <a:cxn ang="0">
                    <a:pos x="66" y="122"/>
                  </a:cxn>
                  <a:cxn ang="0">
                    <a:pos x="86" y="225"/>
                  </a:cxn>
                  <a:cxn ang="0">
                    <a:pos x="98" y="332"/>
                  </a:cxn>
                  <a:cxn ang="0">
                    <a:pos x="105" y="388"/>
                  </a:cxn>
                  <a:cxn ang="0">
                    <a:pos x="111" y="446"/>
                  </a:cxn>
                  <a:cxn ang="0">
                    <a:pos x="114" y="522"/>
                  </a:cxn>
                  <a:cxn ang="0">
                    <a:pos x="115" y="549"/>
                  </a:cxn>
                  <a:cxn ang="0">
                    <a:pos x="111" y="575"/>
                  </a:cxn>
                  <a:cxn ang="0">
                    <a:pos x="105" y="582"/>
                  </a:cxn>
                  <a:cxn ang="0">
                    <a:pos x="95" y="585"/>
                  </a:cxn>
                  <a:cxn ang="0">
                    <a:pos x="86" y="584"/>
                  </a:cxn>
                  <a:cxn ang="0">
                    <a:pos x="79" y="578"/>
                  </a:cxn>
                  <a:cxn ang="0">
                    <a:pos x="74" y="559"/>
                  </a:cxn>
                  <a:cxn ang="0">
                    <a:pos x="74" y="536"/>
                  </a:cxn>
                  <a:cxn ang="0">
                    <a:pos x="70" y="446"/>
                  </a:cxn>
                  <a:cxn ang="0">
                    <a:pos x="65" y="412"/>
                  </a:cxn>
                  <a:cxn ang="0">
                    <a:pos x="59" y="346"/>
                  </a:cxn>
                  <a:cxn ang="0">
                    <a:pos x="52" y="280"/>
                  </a:cxn>
                  <a:cxn ang="0">
                    <a:pos x="44" y="254"/>
                  </a:cxn>
                  <a:cxn ang="0">
                    <a:pos x="38" y="210"/>
                  </a:cxn>
                  <a:cxn ang="0">
                    <a:pos x="35" y="176"/>
                  </a:cxn>
                  <a:cxn ang="0">
                    <a:pos x="14" y="78"/>
                  </a:cxn>
                  <a:cxn ang="0">
                    <a:pos x="6" y="40"/>
                  </a:cxn>
                  <a:cxn ang="0">
                    <a:pos x="0" y="0"/>
                  </a:cxn>
                </a:cxnLst>
                <a:rect l="0" t="0" r="r" b="b"/>
                <a:pathLst>
                  <a:path w="115" h="585">
                    <a:moveTo>
                      <a:pt x="0" y="0"/>
                    </a:moveTo>
                    <a:lnTo>
                      <a:pt x="43" y="7"/>
                    </a:lnTo>
                    <a:lnTo>
                      <a:pt x="50" y="35"/>
                    </a:lnTo>
                    <a:lnTo>
                      <a:pt x="55" y="63"/>
                    </a:lnTo>
                    <a:lnTo>
                      <a:pt x="66" y="122"/>
                    </a:lnTo>
                    <a:lnTo>
                      <a:pt x="86" y="225"/>
                    </a:lnTo>
                    <a:lnTo>
                      <a:pt x="98" y="332"/>
                    </a:lnTo>
                    <a:lnTo>
                      <a:pt x="105" y="388"/>
                    </a:lnTo>
                    <a:lnTo>
                      <a:pt x="111" y="446"/>
                    </a:lnTo>
                    <a:lnTo>
                      <a:pt x="114" y="522"/>
                    </a:lnTo>
                    <a:lnTo>
                      <a:pt x="115" y="549"/>
                    </a:lnTo>
                    <a:lnTo>
                      <a:pt x="111" y="575"/>
                    </a:lnTo>
                    <a:lnTo>
                      <a:pt x="105" y="582"/>
                    </a:lnTo>
                    <a:lnTo>
                      <a:pt x="95" y="585"/>
                    </a:lnTo>
                    <a:lnTo>
                      <a:pt x="86" y="584"/>
                    </a:lnTo>
                    <a:lnTo>
                      <a:pt x="79" y="578"/>
                    </a:lnTo>
                    <a:lnTo>
                      <a:pt x="74" y="559"/>
                    </a:lnTo>
                    <a:lnTo>
                      <a:pt x="74" y="536"/>
                    </a:lnTo>
                    <a:lnTo>
                      <a:pt x="70" y="446"/>
                    </a:lnTo>
                    <a:lnTo>
                      <a:pt x="65" y="412"/>
                    </a:lnTo>
                    <a:lnTo>
                      <a:pt x="59" y="346"/>
                    </a:lnTo>
                    <a:lnTo>
                      <a:pt x="52" y="280"/>
                    </a:lnTo>
                    <a:lnTo>
                      <a:pt x="44" y="254"/>
                    </a:lnTo>
                    <a:lnTo>
                      <a:pt x="38" y="210"/>
                    </a:lnTo>
                    <a:lnTo>
                      <a:pt x="35" y="176"/>
                    </a:lnTo>
                    <a:lnTo>
                      <a:pt x="14" y="78"/>
                    </a:lnTo>
                    <a:lnTo>
                      <a:pt x="6" y="4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70" name="Freeform 161">
                <a:extLst>
                  <a:ext uri="{FF2B5EF4-FFF2-40B4-BE49-F238E27FC236}">
                    <a16:creationId xmlns:a16="http://schemas.microsoft.com/office/drawing/2014/main" id="{1358C4C7-FB3C-47B3-B6DD-35F70FF19817}"/>
                  </a:ext>
                </a:extLst>
              </p:cNvPr>
              <p:cNvSpPr>
                <a:spLocks/>
              </p:cNvSpPr>
              <p:nvPr/>
            </p:nvSpPr>
            <p:spPr bwMode="auto">
              <a:xfrm>
                <a:off x="2697" y="3164"/>
                <a:ext cx="48" cy="146"/>
              </a:xfrm>
              <a:custGeom>
                <a:avLst/>
                <a:gdLst/>
                <a:ahLst/>
                <a:cxnLst>
                  <a:cxn ang="0">
                    <a:pos x="19" y="0"/>
                  </a:cxn>
                  <a:cxn ang="0">
                    <a:pos x="30" y="0"/>
                  </a:cxn>
                  <a:cxn ang="0">
                    <a:pos x="35" y="4"/>
                  </a:cxn>
                  <a:cxn ang="0">
                    <a:pos x="46" y="26"/>
                  </a:cxn>
                  <a:cxn ang="0">
                    <a:pos x="54" y="54"/>
                  </a:cxn>
                  <a:cxn ang="0">
                    <a:pos x="66" y="107"/>
                  </a:cxn>
                  <a:cxn ang="0">
                    <a:pos x="89" y="179"/>
                  </a:cxn>
                  <a:cxn ang="0">
                    <a:pos x="119" y="310"/>
                  </a:cxn>
                  <a:cxn ang="0">
                    <a:pos x="121" y="337"/>
                  </a:cxn>
                  <a:cxn ang="0">
                    <a:pos x="134" y="383"/>
                  </a:cxn>
                  <a:cxn ang="0">
                    <a:pos x="139" y="400"/>
                  </a:cxn>
                  <a:cxn ang="0">
                    <a:pos x="143" y="418"/>
                  </a:cxn>
                  <a:cxn ang="0">
                    <a:pos x="138" y="430"/>
                  </a:cxn>
                  <a:cxn ang="0">
                    <a:pos x="126" y="437"/>
                  </a:cxn>
                  <a:cxn ang="0">
                    <a:pos x="114" y="434"/>
                  </a:cxn>
                  <a:cxn ang="0">
                    <a:pos x="111" y="431"/>
                  </a:cxn>
                  <a:cxn ang="0">
                    <a:pos x="102" y="408"/>
                  </a:cxn>
                  <a:cxn ang="0">
                    <a:pos x="87" y="352"/>
                  </a:cxn>
                  <a:cxn ang="0">
                    <a:pos x="75" y="293"/>
                  </a:cxn>
                  <a:cxn ang="0">
                    <a:pos x="66" y="264"/>
                  </a:cxn>
                  <a:cxn ang="0">
                    <a:pos x="51" y="189"/>
                  </a:cxn>
                  <a:cxn ang="0">
                    <a:pos x="18" y="74"/>
                  </a:cxn>
                  <a:cxn ang="0">
                    <a:pos x="0" y="9"/>
                  </a:cxn>
                  <a:cxn ang="0">
                    <a:pos x="19" y="0"/>
                  </a:cxn>
                </a:cxnLst>
                <a:rect l="0" t="0" r="r" b="b"/>
                <a:pathLst>
                  <a:path w="143" h="437">
                    <a:moveTo>
                      <a:pt x="19" y="0"/>
                    </a:moveTo>
                    <a:lnTo>
                      <a:pt x="30" y="0"/>
                    </a:lnTo>
                    <a:lnTo>
                      <a:pt x="35" y="4"/>
                    </a:lnTo>
                    <a:lnTo>
                      <a:pt x="46" y="26"/>
                    </a:lnTo>
                    <a:lnTo>
                      <a:pt x="54" y="54"/>
                    </a:lnTo>
                    <a:lnTo>
                      <a:pt x="66" y="107"/>
                    </a:lnTo>
                    <a:lnTo>
                      <a:pt x="89" y="179"/>
                    </a:lnTo>
                    <a:lnTo>
                      <a:pt x="119" y="310"/>
                    </a:lnTo>
                    <a:lnTo>
                      <a:pt x="121" y="337"/>
                    </a:lnTo>
                    <a:lnTo>
                      <a:pt x="134" y="383"/>
                    </a:lnTo>
                    <a:lnTo>
                      <a:pt x="139" y="400"/>
                    </a:lnTo>
                    <a:lnTo>
                      <a:pt x="143" y="418"/>
                    </a:lnTo>
                    <a:lnTo>
                      <a:pt x="138" y="430"/>
                    </a:lnTo>
                    <a:lnTo>
                      <a:pt x="126" y="437"/>
                    </a:lnTo>
                    <a:lnTo>
                      <a:pt x="114" y="434"/>
                    </a:lnTo>
                    <a:lnTo>
                      <a:pt x="111" y="431"/>
                    </a:lnTo>
                    <a:lnTo>
                      <a:pt x="102" y="408"/>
                    </a:lnTo>
                    <a:lnTo>
                      <a:pt x="87" y="352"/>
                    </a:lnTo>
                    <a:lnTo>
                      <a:pt x="75" y="293"/>
                    </a:lnTo>
                    <a:lnTo>
                      <a:pt x="66" y="264"/>
                    </a:lnTo>
                    <a:lnTo>
                      <a:pt x="51" y="189"/>
                    </a:lnTo>
                    <a:lnTo>
                      <a:pt x="18" y="74"/>
                    </a:lnTo>
                    <a:lnTo>
                      <a:pt x="0" y="9"/>
                    </a:lnTo>
                    <a:lnTo>
                      <a:pt x="1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71" name="Freeform 162">
                <a:extLst>
                  <a:ext uri="{FF2B5EF4-FFF2-40B4-BE49-F238E27FC236}">
                    <a16:creationId xmlns:a16="http://schemas.microsoft.com/office/drawing/2014/main" id="{BBB3F51C-1D0D-41EF-9A60-27F9E9DD7B6E}"/>
                  </a:ext>
                </a:extLst>
              </p:cNvPr>
              <p:cNvSpPr>
                <a:spLocks/>
              </p:cNvSpPr>
              <p:nvPr/>
            </p:nvSpPr>
            <p:spPr bwMode="auto">
              <a:xfrm>
                <a:off x="2626" y="3182"/>
                <a:ext cx="81" cy="116"/>
              </a:xfrm>
              <a:custGeom>
                <a:avLst/>
                <a:gdLst/>
                <a:ahLst/>
                <a:cxnLst>
                  <a:cxn ang="0">
                    <a:pos x="22" y="0"/>
                  </a:cxn>
                  <a:cxn ang="0">
                    <a:pos x="34" y="9"/>
                  </a:cxn>
                  <a:cxn ang="0">
                    <a:pos x="52" y="30"/>
                  </a:cxn>
                  <a:cxn ang="0">
                    <a:pos x="95" y="92"/>
                  </a:cxn>
                  <a:cxn ang="0">
                    <a:pos x="161" y="201"/>
                  </a:cxn>
                  <a:cxn ang="0">
                    <a:pos x="201" y="263"/>
                  </a:cxn>
                  <a:cxn ang="0">
                    <a:pos x="241" y="324"/>
                  </a:cxn>
                  <a:cxn ang="0">
                    <a:pos x="243" y="331"/>
                  </a:cxn>
                  <a:cxn ang="0">
                    <a:pos x="242" y="338"/>
                  </a:cxn>
                  <a:cxn ang="0">
                    <a:pos x="234" y="346"/>
                  </a:cxn>
                  <a:cxn ang="0">
                    <a:pos x="223" y="348"/>
                  </a:cxn>
                  <a:cxn ang="0">
                    <a:pos x="215" y="342"/>
                  </a:cxn>
                  <a:cxn ang="0">
                    <a:pos x="201" y="326"/>
                  </a:cxn>
                  <a:cxn ang="0">
                    <a:pos x="129" y="219"/>
                  </a:cxn>
                  <a:cxn ang="0">
                    <a:pos x="64" y="109"/>
                  </a:cxn>
                  <a:cxn ang="0">
                    <a:pos x="27" y="58"/>
                  </a:cxn>
                  <a:cxn ang="0">
                    <a:pos x="8" y="30"/>
                  </a:cxn>
                  <a:cxn ang="0">
                    <a:pos x="2" y="20"/>
                  </a:cxn>
                  <a:cxn ang="0">
                    <a:pos x="0" y="7"/>
                  </a:cxn>
                  <a:cxn ang="0">
                    <a:pos x="22" y="0"/>
                  </a:cxn>
                </a:cxnLst>
                <a:rect l="0" t="0" r="r" b="b"/>
                <a:pathLst>
                  <a:path w="243" h="348">
                    <a:moveTo>
                      <a:pt x="22" y="0"/>
                    </a:moveTo>
                    <a:lnTo>
                      <a:pt x="34" y="9"/>
                    </a:lnTo>
                    <a:lnTo>
                      <a:pt x="52" y="30"/>
                    </a:lnTo>
                    <a:lnTo>
                      <a:pt x="95" y="92"/>
                    </a:lnTo>
                    <a:lnTo>
                      <a:pt x="161" y="201"/>
                    </a:lnTo>
                    <a:lnTo>
                      <a:pt x="201" y="263"/>
                    </a:lnTo>
                    <a:lnTo>
                      <a:pt x="241" y="324"/>
                    </a:lnTo>
                    <a:lnTo>
                      <a:pt x="243" y="331"/>
                    </a:lnTo>
                    <a:lnTo>
                      <a:pt x="242" y="338"/>
                    </a:lnTo>
                    <a:lnTo>
                      <a:pt x="234" y="346"/>
                    </a:lnTo>
                    <a:lnTo>
                      <a:pt x="223" y="348"/>
                    </a:lnTo>
                    <a:lnTo>
                      <a:pt x="215" y="342"/>
                    </a:lnTo>
                    <a:lnTo>
                      <a:pt x="201" y="326"/>
                    </a:lnTo>
                    <a:lnTo>
                      <a:pt x="129" y="219"/>
                    </a:lnTo>
                    <a:lnTo>
                      <a:pt x="64" y="109"/>
                    </a:lnTo>
                    <a:lnTo>
                      <a:pt x="27" y="58"/>
                    </a:lnTo>
                    <a:lnTo>
                      <a:pt x="8" y="30"/>
                    </a:lnTo>
                    <a:lnTo>
                      <a:pt x="2" y="20"/>
                    </a:lnTo>
                    <a:lnTo>
                      <a:pt x="0" y="7"/>
                    </a:lnTo>
                    <a:lnTo>
                      <a:pt x="2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72" name="Freeform 163">
                <a:extLst>
                  <a:ext uri="{FF2B5EF4-FFF2-40B4-BE49-F238E27FC236}">
                    <a16:creationId xmlns:a16="http://schemas.microsoft.com/office/drawing/2014/main" id="{010C8D4A-75F8-46ED-BD7A-58E4F1F83FB0}"/>
                  </a:ext>
                </a:extLst>
              </p:cNvPr>
              <p:cNvSpPr>
                <a:spLocks/>
              </p:cNvSpPr>
              <p:nvPr/>
            </p:nvSpPr>
            <p:spPr bwMode="auto">
              <a:xfrm>
                <a:off x="2648" y="2356"/>
                <a:ext cx="582" cy="566"/>
              </a:xfrm>
              <a:custGeom>
                <a:avLst/>
                <a:gdLst/>
                <a:ahLst/>
                <a:cxnLst>
                  <a:cxn ang="0">
                    <a:pos x="2" y="1645"/>
                  </a:cxn>
                  <a:cxn ang="0">
                    <a:pos x="0" y="1668"/>
                  </a:cxn>
                  <a:cxn ang="0">
                    <a:pos x="14" y="1689"/>
                  </a:cxn>
                  <a:cxn ang="0">
                    <a:pos x="39" y="1698"/>
                  </a:cxn>
                  <a:cxn ang="0">
                    <a:pos x="65" y="1692"/>
                  </a:cxn>
                  <a:cxn ang="0">
                    <a:pos x="82" y="1673"/>
                  </a:cxn>
                  <a:cxn ang="0">
                    <a:pos x="794" y="95"/>
                  </a:cxn>
                  <a:cxn ang="0">
                    <a:pos x="806" y="93"/>
                  </a:cxn>
                  <a:cxn ang="0">
                    <a:pos x="894" y="83"/>
                  </a:cxn>
                  <a:cxn ang="0">
                    <a:pos x="1008" y="77"/>
                  </a:cxn>
                  <a:cxn ang="0">
                    <a:pos x="1065" y="78"/>
                  </a:cxn>
                  <a:cxn ang="0">
                    <a:pos x="1117" y="83"/>
                  </a:cxn>
                  <a:cxn ang="0">
                    <a:pos x="1248" y="107"/>
                  </a:cxn>
                  <a:cxn ang="0">
                    <a:pos x="1413" y="147"/>
                  </a:cxn>
                  <a:cxn ang="0">
                    <a:pos x="1494" y="169"/>
                  </a:cxn>
                  <a:cxn ang="0">
                    <a:pos x="1569" y="195"/>
                  </a:cxn>
                  <a:cxn ang="0">
                    <a:pos x="1631" y="220"/>
                  </a:cxn>
                  <a:cxn ang="0">
                    <a:pos x="1679" y="245"/>
                  </a:cxn>
                  <a:cxn ang="0">
                    <a:pos x="1705" y="250"/>
                  </a:cxn>
                  <a:cxn ang="0">
                    <a:pos x="1730" y="241"/>
                  </a:cxn>
                  <a:cxn ang="0">
                    <a:pos x="1744" y="221"/>
                  </a:cxn>
                  <a:cxn ang="0">
                    <a:pos x="1741" y="197"/>
                  </a:cxn>
                  <a:cxn ang="0">
                    <a:pos x="1723" y="180"/>
                  </a:cxn>
                  <a:cxn ang="0">
                    <a:pos x="1673" y="154"/>
                  </a:cxn>
                  <a:cxn ang="0">
                    <a:pos x="1669" y="152"/>
                  </a:cxn>
                  <a:cxn ang="0">
                    <a:pos x="1604" y="125"/>
                  </a:cxn>
                  <a:cxn ang="0">
                    <a:pos x="1601" y="124"/>
                  </a:cxn>
                  <a:cxn ang="0">
                    <a:pos x="1523" y="98"/>
                  </a:cxn>
                  <a:cxn ang="0">
                    <a:pos x="1520" y="97"/>
                  </a:cxn>
                  <a:cxn ang="0">
                    <a:pos x="1438" y="73"/>
                  </a:cxn>
                  <a:cxn ang="0">
                    <a:pos x="1437" y="73"/>
                  </a:cxn>
                  <a:cxn ang="0">
                    <a:pos x="1270" y="33"/>
                  </a:cxn>
                  <a:cxn ang="0">
                    <a:pos x="1267" y="32"/>
                  </a:cxn>
                  <a:cxn ang="0">
                    <a:pos x="1132" y="7"/>
                  </a:cxn>
                  <a:cxn ang="0">
                    <a:pos x="1128" y="7"/>
                  </a:cxn>
                  <a:cxn ang="0">
                    <a:pos x="1072" y="2"/>
                  </a:cxn>
                  <a:cxn ang="0">
                    <a:pos x="1069" y="1"/>
                  </a:cxn>
                  <a:cxn ang="0">
                    <a:pos x="1008" y="0"/>
                  </a:cxn>
                  <a:cxn ang="0">
                    <a:pos x="1005" y="0"/>
                  </a:cxn>
                  <a:cxn ang="0">
                    <a:pos x="888" y="6"/>
                  </a:cxn>
                  <a:cxn ang="0">
                    <a:pos x="885" y="7"/>
                  </a:cxn>
                  <a:cxn ang="0">
                    <a:pos x="794" y="17"/>
                  </a:cxn>
                  <a:cxn ang="0">
                    <a:pos x="793" y="17"/>
                  </a:cxn>
                  <a:cxn ang="0">
                    <a:pos x="756" y="23"/>
                  </a:cxn>
                  <a:cxn ang="0">
                    <a:pos x="737" y="31"/>
                  </a:cxn>
                  <a:cxn ang="0">
                    <a:pos x="723" y="46"/>
                  </a:cxn>
                  <a:cxn ang="0">
                    <a:pos x="2" y="1645"/>
                  </a:cxn>
                </a:cxnLst>
                <a:rect l="0" t="0" r="r" b="b"/>
                <a:pathLst>
                  <a:path w="1744" h="1698">
                    <a:moveTo>
                      <a:pt x="2" y="1645"/>
                    </a:moveTo>
                    <a:lnTo>
                      <a:pt x="0" y="1668"/>
                    </a:lnTo>
                    <a:lnTo>
                      <a:pt x="14" y="1689"/>
                    </a:lnTo>
                    <a:lnTo>
                      <a:pt x="39" y="1698"/>
                    </a:lnTo>
                    <a:lnTo>
                      <a:pt x="65" y="1692"/>
                    </a:lnTo>
                    <a:lnTo>
                      <a:pt x="82" y="1673"/>
                    </a:lnTo>
                    <a:lnTo>
                      <a:pt x="794" y="95"/>
                    </a:lnTo>
                    <a:lnTo>
                      <a:pt x="806" y="93"/>
                    </a:lnTo>
                    <a:lnTo>
                      <a:pt x="894" y="83"/>
                    </a:lnTo>
                    <a:lnTo>
                      <a:pt x="1008" y="77"/>
                    </a:lnTo>
                    <a:lnTo>
                      <a:pt x="1065" y="78"/>
                    </a:lnTo>
                    <a:lnTo>
                      <a:pt x="1117" y="83"/>
                    </a:lnTo>
                    <a:lnTo>
                      <a:pt x="1248" y="107"/>
                    </a:lnTo>
                    <a:lnTo>
                      <a:pt x="1413" y="147"/>
                    </a:lnTo>
                    <a:lnTo>
                      <a:pt x="1494" y="169"/>
                    </a:lnTo>
                    <a:lnTo>
                      <a:pt x="1569" y="195"/>
                    </a:lnTo>
                    <a:lnTo>
                      <a:pt x="1631" y="220"/>
                    </a:lnTo>
                    <a:lnTo>
                      <a:pt x="1679" y="245"/>
                    </a:lnTo>
                    <a:lnTo>
                      <a:pt x="1705" y="250"/>
                    </a:lnTo>
                    <a:lnTo>
                      <a:pt x="1730" y="241"/>
                    </a:lnTo>
                    <a:lnTo>
                      <a:pt x="1744" y="221"/>
                    </a:lnTo>
                    <a:lnTo>
                      <a:pt x="1741" y="197"/>
                    </a:lnTo>
                    <a:lnTo>
                      <a:pt x="1723" y="180"/>
                    </a:lnTo>
                    <a:lnTo>
                      <a:pt x="1673" y="154"/>
                    </a:lnTo>
                    <a:lnTo>
                      <a:pt x="1669" y="152"/>
                    </a:lnTo>
                    <a:lnTo>
                      <a:pt x="1604" y="125"/>
                    </a:lnTo>
                    <a:lnTo>
                      <a:pt x="1601" y="124"/>
                    </a:lnTo>
                    <a:lnTo>
                      <a:pt x="1523" y="98"/>
                    </a:lnTo>
                    <a:lnTo>
                      <a:pt x="1520" y="97"/>
                    </a:lnTo>
                    <a:lnTo>
                      <a:pt x="1438" y="73"/>
                    </a:lnTo>
                    <a:lnTo>
                      <a:pt x="1437" y="73"/>
                    </a:lnTo>
                    <a:lnTo>
                      <a:pt x="1270" y="33"/>
                    </a:lnTo>
                    <a:lnTo>
                      <a:pt x="1267" y="32"/>
                    </a:lnTo>
                    <a:lnTo>
                      <a:pt x="1132" y="7"/>
                    </a:lnTo>
                    <a:lnTo>
                      <a:pt x="1128" y="7"/>
                    </a:lnTo>
                    <a:lnTo>
                      <a:pt x="1072" y="2"/>
                    </a:lnTo>
                    <a:lnTo>
                      <a:pt x="1069" y="1"/>
                    </a:lnTo>
                    <a:lnTo>
                      <a:pt x="1008" y="0"/>
                    </a:lnTo>
                    <a:lnTo>
                      <a:pt x="1005" y="0"/>
                    </a:lnTo>
                    <a:lnTo>
                      <a:pt x="888" y="6"/>
                    </a:lnTo>
                    <a:lnTo>
                      <a:pt x="885" y="7"/>
                    </a:lnTo>
                    <a:lnTo>
                      <a:pt x="794" y="17"/>
                    </a:lnTo>
                    <a:lnTo>
                      <a:pt x="793" y="17"/>
                    </a:lnTo>
                    <a:lnTo>
                      <a:pt x="756" y="23"/>
                    </a:lnTo>
                    <a:lnTo>
                      <a:pt x="737" y="31"/>
                    </a:lnTo>
                    <a:lnTo>
                      <a:pt x="723" y="46"/>
                    </a:lnTo>
                    <a:lnTo>
                      <a:pt x="2" y="16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73" name="Freeform 164">
                <a:extLst>
                  <a:ext uri="{FF2B5EF4-FFF2-40B4-BE49-F238E27FC236}">
                    <a16:creationId xmlns:a16="http://schemas.microsoft.com/office/drawing/2014/main" id="{C4EB00DD-F3D5-4BAB-A95E-6832497AD98B}"/>
                  </a:ext>
                </a:extLst>
              </p:cNvPr>
              <p:cNvSpPr>
                <a:spLocks/>
              </p:cNvSpPr>
              <p:nvPr/>
            </p:nvSpPr>
            <p:spPr bwMode="auto">
              <a:xfrm>
                <a:off x="3007" y="2505"/>
                <a:ext cx="874" cy="782"/>
              </a:xfrm>
              <a:custGeom>
                <a:avLst/>
                <a:gdLst/>
                <a:ahLst/>
                <a:cxnLst>
                  <a:cxn ang="0">
                    <a:pos x="37" y="1594"/>
                  </a:cxn>
                  <a:cxn ang="0">
                    <a:pos x="0" y="1624"/>
                  </a:cxn>
                  <a:cxn ang="0">
                    <a:pos x="18" y="1665"/>
                  </a:cxn>
                  <a:cxn ang="0">
                    <a:pos x="196" y="1768"/>
                  </a:cxn>
                  <a:cxn ang="0">
                    <a:pos x="228" y="1790"/>
                  </a:cxn>
                  <a:cxn ang="0">
                    <a:pos x="248" y="1812"/>
                  </a:cxn>
                  <a:cxn ang="0">
                    <a:pos x="306" y="1873"/>
                  </a:cxn>
                  <a:cxn ang="0">
                    <a:pos x="335" y="1892"/>
                  </a:cxn>
                  <a:cxn ang="0">
                    <a:pos x="368" y="1904"/>
                  </a:cxn>
                  <a:cxn ang="0">
                    <a:pos x="400" y="1908"/>
                  </a:cxn>
                  <a:cxn ang="0">
                    <a:pos x="433" y="1906"/>
                  </a:cxn>
                  <a:cxn ang="0">
                    <a:pos x="551" y="1884"/>
                  </a:cxn>
                  <a:cxn ang="0">
                    <a:pos x="684" y="1886"/>
                  </a:cxn>
                  <a:cxn ang="0">
                    <a:pos x="863" y="1912"/>
                  </a:cxn>
                  <a:cxn ang="0">
                    <a:pos x="1063" y="1968"/>
                  </a:cxn>
                  <a:cxn ang="0">
                    <a:pos x="1389" y="2115"/>
                  </a:cxn>
                  <a:cxn ang="0">
                    <a:pos x="1849" y="2344"/>
                  </a:cxn>
                  <a:cxn ang="0">
                    <a:pos x="1911" y="2324"/>
                  </a:cxn>
                  <a:cxn ang="0">
                    <a:pos x="2611" y="511"/>
                  </a:cxn>
                  <a:cxn ang="0">
                    <a:pos x="2587" y="488"/>
                  </a:cxn>
                  <a:cxn ang="0">
                    <a:pos x="2516" y="429"/>
                  </a:cxn>
                  <a:cxn ang="0">
                    <a:pos x="2403" y="348"/>
                  </a:cxn>
                  <a:cxn ang="0">
                    <a:pos x="2328" y="302"/>
                  </a:cxn>
                  <a:cxn ang="0">
                    <a:pos x="2245" y="255"/>
                  </a:cxn>
                  <a:cxn ang="0">
                    <a:pos x="2150" y="207"/>
                  </a:cxn>
                  <a:cxn ang="0">
                    <a:pos x="2044" y="161"/>
                  </a:cxn>
                  <a:cxn ang="0">
                    <a:pos x="1928" y="118"/>
                  </a:cxn>
                  <a:cxn ang="0">
                    <a:pos x="1802" y="81"/>
                  </a:cxn>
                  <a:cxn ang="0">
                    <a:pos x="1667" y="47"/>
                  </a:cxn>
                  <a:cxn ang="0">
                    <a:pos x="1595" y="34"/>
                  </a:cxn>
                  <a:cxn ang="0">
                    <a:pos x="1520" y="23"/>
                  </a:cxn>
                  <a:cxn ang="0">
                    <a:pos x="1366" y="7"/>
                  </a:cxn>
                  <a:cxn ang="0">
                    <a:pos x="1285" y="1"/>
                  </a:cxn>
                  <a:cxn ang="0">
                    <a:pos x="1178" y="8"/>
                  </a:cxn>
                  <a:cxn ang="0">
                    <a:pos x="1161" y="50"/>
                  </a:cxn>
                  <a:cxn ang="0">
                    <a:pos x="1201" y="78"/>
                  </a:cxn>
                  <a:cxn ang="0">
                    <a:pos x="1360" y="83"/>
                  </a:cxn>
                  <a:cxn ang="0">
                    <a:pos x="1580" y="109"/>
                  </a:cxn>
                  <a:cxn ang="0">
                    <a:pos x="1778" y="154"/>
                  </a:cxn>
                  <a:cxn ang="0">
                    <a:pos x="2010" y="231"/>
                  </a:cxn>
                  <a:cxn ang="0">
                    <a:pos x="2201" y="321"/>
                  </a:cxn>
                  <a:cxn ang="0">
                    <a:pos x="2352" y="410"/>
                  </a:cxn>
                  <a:cxn ang="0">
                    <a:pos x="2526" y="543"/>
                  </a:cxn>
                  <a:cxn ang="0">
                    <a:pos x="1848" y="2255"/>
                  </a:cxn>
                  <a:cxn ang="0">
                    <a:pos x="1654" y="2157"/>
                  </a:cxn>
                  <a:cxn ang="0">
                    <a:pos x="1430" y="2048"/>
                  </a:cxn>
                  <a:cxn ang="0">
                    <a:pos x="1203" y="1941"/>
                  </a:cxn>
                  <a:cxn ang="0">
                    <a:pos x="1094" y="1897"/>
                  </a:cxn>
                  <a:cxn ang="0">
                    <a:pos x="986" y="1863"/>
                  </a:cxn>
                  <a:cxn ang="0">
                    <a:pos x="880" y="1837"/>
                  </a:cxn>
                  <a:cxn ang="0">
                    <a:pos x="782" y="1821"/>
                  </a:cxn>
                  <a:cxn ang="0">
                    <a:pos x="691" y="1810"/>
                  </a:cxn>
                  <a:cxn ang="0">
                    <a:pos x="610" y="1806"/>
                  </a:cxn>
                  <a:cxn ang="0">
                    <a:pos x="540" y="1809"/>
                  </a:cxn>
                  <a:cxn ang="0">
                    <a:pos x="489" y="1816"/>
                  </a:cxn>
                  <a:cxn ang="0">
                    <a:pos x="400" y="1831"/>
                  </a:cxn>
                  <a:cxn ang="0">
                    <a:pos x="377" y="1825"/>
                  </a:cxn>
                  <a:cxn ang="0">
                    <a:pos x="314" y="1763"/>
                  </a:cxn>
                  <a:cxn ang="0">
                    <a:pos x="293" y="1740"/>
                  </a:cxn>
                  <a:cxn ang="0">
                    <a:pos x="279" y="1728"/>
                  </a:cxn>
                  <a:cxn ang="0">
                    <a:pos x="248" y="1707"/>
                  </a:cxn>
                  <a:cxn ang="0">
                    <a:pos x="167" y="1656"/>
                  </a:cxn>
                  <a:cxn ang="0">
                    <a:pos x="64" y="1600"/>
                  </a:cxn>
                </a:cxnLst>
                <a:rect l="0" t="0" r="r" b="b"/>
                <a:pathLst>
                  <a:path w="2620" h="2346">
                    <a:moveTo>
                      <a:pt x="64" y="1600"/>
                    </a:moveTo>
                    <a:lnTo>
                      <a:pt x="37" y="1594"/>
                    </a:lnTo>
                    <a:lnTo>
                      <a:pt x="13" y="1603"/>
                    </a:lnTo>
                    <a:lnTo>
                      <a:pt x="0" y="1624"/>
                    </a:lnTo>
                    <a:lnTo>
                      <a:pt x="1" y="1647"/>
                    </a:lnTo>
                    <a:lnTo>
                      <a:pt x="18" y="1665"/>
                    </a:lnTo>
                    <a:lnTo>
                      <a:pt x="118" y="1719"/>
                    </a:lnTo>
                    <a:lnTo>
                      <a:pt x="196" y="1768"/>
                    </a:lnTo>
                    <a:lnTo>
                      <a:pt x="224" y="1787"/>
                    </a:lnTo>
                    <a:lnTo>
                      <a:pt x="228" y="1790"/>
                    </a:lnTo>
                    <a:lnTo>
                      <a:pt x="248" y="1812"/>
                    </a:lnTo>
                    <a:lnTo>
                      <a:pt x="248" y="1812"/>
                    </a:lnTo>
                    <a:lnTo>
                      <a:pt x="299" y="1867"/>
                    </a:lnTo>
                    <a:lnTo>
                      <a:pt x="306" y="1873"/>
                    </a:lnTo>
                    <a:lnTo>
                      <a:pt x="328" y="1888"/>
                    </a:lnTo>
                    <a:lnTo>
                      <a:pt x="335" y="1892"/>
                    </a:lnTo>
                    <a:lnTo>
                      <a:pt x="355" y="1901"/>
                    </a:lnTo>
                    <a:lnTo>
                      <a:pt x="368" y="1904"/>
                    </a:lnTo>
                    <a:lnTo>
                      <a:pt x="391" y="1907"/>
                    </a:lnTo>
                    <a:lnTo>
                      <a:pt x="400" y="1908"/>
                    </a:lnTo>
                    <a:lnTo>
                      <a:pt x="426" y="1907"/>
                    </a:lnTo>
                    <a:lnTo>
                      <a:pt x="433" y="1906"/>
                    </a:lnTo>
                    <a:lnTo>
                      <a:pt x="506" y="1891"/>
                    </a:lnTo>
                    <a:lnTo>
                      <a:pt x="551" y="1884"/>
                    </a:lnTo>
                    <a:lnTo>
                      <a:pt x="612" y="1883"/>
                    </a:lnTo>
                    <a:lnTo>
                      <a:pt x="684" y="1886"/>
                    </a:lnTo>
                    <a:lnTo>
                      <a:pt x="769" y="1896"/>
                    </a:lnTo>
                    <a:lnTo>
                      <a:pt x="863" y="1912"/>
                    </a:lnTo>
                    <a:lnTo>
                      <a:pt x="962" y="1936"/>
                    </a:lnTo>
                    <a:lnTo>
                      <a:pt x="1063" y="1968"/>
                    </a:lnTo>
                    <a:lnTo>
                      <a:pt x="1165" y="2010"/>
                    </a:lnTo>
                    <a:lnTo>
                      <a:pt x="1389" y="2115"/>
                    </a:lnTo>
                    <a:lnTo>
                      <a:pt x="1612" y="2224"/>
                    </a:lnTo>
                    <a:lnTo>
                      <a:pt x="1849" y="2344"/>
                    </a:lnTo>
                    <a:lnTo>
                      <a:pt x="1886" y="2346"/>
                    </a:lnTo>
                    <a:lnTo>
                      <a:pt x="1911" y="2324"/>
                    </a:lnTo>
                    <a:lnTo>
                      <a:pt x="2620" y="550"/>
                    </a:lnTo>
                    <a:lnTo>
                      <a:pt x="2611" y="511"/>
                    </a:lnTo>
                    <a:lnTo>
                      <a:pt x="2588" y="489"/>
                    </a:lnTo>
                    <a:lnTo>
                      <a:pt x="2587" y="488"/>
                    </a:lnTo>
                    <a:lnTo>
                      <a:pt x="2519" y="431"/>
                    </a:lnTo>
                    <a:lnTo>
                      <a:pt x="2516" y="429"/>
                    </a:lnTo>
                    <a:lnTo>
                      <a:pt x="2404" y="350"/>
                    </a:lnTo>
                    <a:lnTo>
                      <a:pt x="2403" y="348"/>
                    </a:lnTo>
                    <a:lnTo>
                      <a:pt x="2331" y="303"/>
                    </a:lnTo>
                    <a:lnTo>
                      <a:pt x="2328" y="302"/>
                    </a:lnTo>
                    <a:lnTo>
                      <a:pt x="2246" y="256"/>
                    </a:lnTo>
                    <a:lnTo>
                      <a:pt x="2245" y="255"/>
                    </a:lnTo>
                    <a:lnTo>
                      <a:pt x="2152" y="208"/>
                    </a:lnTo>
                    <a:lnTo>
                      <a:pt x="2150" y="207"/>
                    </a:lnTo>
                    <a:lnTo>
                      <a:pt x="2047" y="162"/>
                    </a:lnTo>
                    <a:lnTo>
                      <a:pt x="2044" y="161"/>
                    </a:lnTo>
                    <a:lnTo>
                      <a:pt x="1930" y="119"/>
                    </a:lnTo>
                    <a:lnTo>
                      <a:pt x="1928" y="118"/>
                    </a:lnTo>
                    <a:lnTo>
                      <a:pt x="1804" y="81"/>
                    </a:lnTo>
                    <a:lnTo>
                      <a:pt x="1802" y="81"/>
                    </a:lnTo>
                    <a:lnTo>
                      <a:pt x="1670" y="48"/>
                    </a:lnTo>
                    <a:lnTo>
                      <a:pt x="1667" y="47"/>
                    </a:lnTo>
                    <a:lnTo>
                      <a:pt x="1597" y="34"/>
                    </a:lnTo>
                    <a:lnTo>
                      <a:pt x="1595" y="34"/>
                    </a:lnTo>
                    <a:lnTo>
                      <a:pt x="1522" y="23"/>
                    </a:lnTo>
                    <a:lnTo>
                      <a:pt x="1520" y="23"/>
                    </a:lnTo>
                    <a:lnTo>
                      <a:pt x="1368" y="8"/>
                    </a:lnTo>
                    <a:lnTo>
                      <a:pt x="1366" y="7"/>
                    </a:lnTo>
                    <a:lnTo>
                      <a:pt x="1288" y="1"/>
                    </a:lnTo>
                    <a:lnTo>
                      <a:pt x="1285" y="1"/>
                    </a:lnTo>
                    <a:lnTo>
                      <a:pt x="1203" y="0"/>
                    </a:lnTo>
                    <a:lnTo>
                      <a:pt x="1178" y="8"/>
                    </a:lnTo>
                    <a:lnTo>
                      <a:pt x="1162" y="26"/>
                    </a:lnTo>
                    <a:lnTo>
                      <a:pt x="1161" y="50"/>
                    </a:lnTo>
                    <a:lnTo>
                      <a:pt x="1175" y="70"/>
                    </a:lnTo>
                    <a:lnTo>
                      <a:pt x="1201" y="78"/>
                    </a:lnTo>
                    <a:lnTo>
                      <a:pt x="1282" y="79"/>
                    </a:lnTo>
                    <a:lnTo>
                      <a:pt x="1360" y="83"/>
                    </a:lnTo>
                    <a:lnTo>
                      <a:pt x="1509" y="98"/>
                    </a:lnTo>
                    <a:lnTo>
                      <a:pt x="1580" y="109"/>
                    </a:lnTo>
                    <a:lnTo>
                      <a:pt x="1648" y="122"/>
                    </a:lnTo>
                    <a:lnTo>
                      <a:pt x="1778" y="154"/>
                    </a:lnTo>
                    <a:lnTo>
                      <a:pt x="1899" y="191"/>
                    </a:lnTo>
                    <a:lnTo>
                      <a:pt x="2010" y="231"/>
                    </a:lnTo>
                    <a:lnTo>
                      <a:pt x="2110" y="275"/>
                    </a:lnTo>
                    <a:lnTo>
                      <a:pt x="2201" y="321"/>
                    </a:lnTo>
                    <a:lnTo>
                      <a:pt x="2281" y="366"/>
                    </a:lnTo>
                    <a:lnTo>
                      <a:pt x="2352" y="410"/>
                    </a:lnTo>
                    <a:lnTo>
                      <a:pt x="2461" y="487"/>
                    </a:lnTo>
                    <a:lnTo>
                      <a:pt x="2526" y="543"/>
                    </a:lnTo>
                    <a:lnTo>
                      <a:pt x="2531" y="546"/>
                    </a:lnTo>
                    <a:lnTo>
                      <a:pt x="1848" y="2255"/>
                    </a:lnTo>
                    <a:lnTo>
                      <a:pt x="1655" y="2157"/>
                    </a:lnTo>
                    <a:lnTo>
                      <a:pt x="1654" y="2157"/>
                    </a:lnTo>
                    <a:lnTo>
                      <a:pt x="1430" y="2048"/>
                    </a:lnTo>
                    <a:lnTo>
                      <a:pt x="1430" y="2048"/>
                    </a:lnTo>
                    <a:lnTo>
                      <a:pt x="1205" y="1942"/>
                    </a:lnTo>
                    <a:lnTo>
                      <a:pt x="1203" y="1941"/>
                    </a:lnTo>
                    <a:lnTo>
                      <a:pt x="1098" y="1898"/>
                    </a:lnTo>
                    <a:lnTo>
                      <a:pt x="1094" y="1897"/>
                    </a:lnTo>
                    <a:lnTo>
                      <a:pt x="989" y="1864"/>
                    </a:lnTo>
                    <a:lnTo>
                      <a:pt x="986" y="1863"/>
                    </a:lnTo>
                    <a:lnTo>
                      <a:pt x="884" y="1838"/>
                    </a:lnTo>
                    <a:lnTo>
                      <a:pt x="880" y="1837"/>
                    </a:lnTo>
                    <a:lnTo>
                      <a:pt x="784" y="1821"/>
                    </a:lnTo>
                    <a:lnTo>
                      <a:pt x="782" y="1821"/>
                    </a:lnTo>
                    <a:lnTo>
                      <a:pt x="694" y="1811"/>
                    </a:lnTo>
                    <a:lnTo>
                      <a:pt x="691" y="1810"/>
                    </a:lnTo>
                    <a:lnTo>
                      <a:pt x="614" y="1806"/>
                    </a:lnTo>
                    <a:lnTo>
                      <a:pt x="610" y="1806"/>
                    </a:lnTo>
                    <a:lnTo>
                      <a:pt x="545" y="1808"/>
                    </a:lnTo>
                    <a:lnTo>
                      <a:pt x="540" y="1809"/>
                    </a:lnTo>
                    <a:lnTo>
                      <a:pt x="492" y="1816"/>
                    </a:lnTo>
                    <a:lnTo>
                      <a:pt x="489" y="1816"/>
                    </a:lnTo>
                    <a:lnTo>
                      <a:pt x="418" y="1831"/>
                    </a:lnTo>
                    <a:lnTo>
                      <a:pt x="400" y="1831"/>
                    </a:lnTo>
                    <a:lnTo>
                      <a:pt x="387" y="1830"/>
                    </a:lnTo>
                    <a:lnTo>
                      <a:pt x="377" y="1825"/>
                    </a:lnTo>
                    <a:lnTo>
                      <a:pt x="362" y="1815"/>
                    </a:lnTo>
                    <a:lnTo>
                      <a:pt x="314" y="1763"/>
                    </a:lnTo>
                    <a:lnTo>
                      <a:pt x="314" y="1763"/>
                    </a:lnTo>
                    <a:lnTo>
                      <a:pt x="293" y="1740"/>
                    </a:lnTo>
                    <a:lnTo>
                      <a:pt x="287" y="1735"/>
                    </a:lnTo>
                    <a:lnTo>
                      <a:pt x="279" y="1728"/>
                    </a:lnTo>
                    <a:lnTo>
                      <a:pt x="278" y="1727"/>
                    </a:lnTo>
                    <a:lnTo>
                      <a:pt x="248" y="1707"/>
                    </a:lnTo>
                    <a:lnTo>
                      <a:pt x="247" y="1706"/>
                    </a:lnTo>
                    <a:lnTo>
                      <a:pt x="167" y="1656"/>
                    </a:lnTo>
                    <a:lnTo>
                      <a:pt x="164" y="1655"/>
                    </a:lnTo>
                    <a:lnTo>
                      <a:pt x="64" y="160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74" name="Freeform 165">
                <a:extLst>
                  <a:ext uri="{FF2B5EF4-FFF2-40B4-BE49-F238E27FC236}">
                    <a16:creationId xmlns:a16="http://schemas.microsoft.com/office/drawing/2014/main" id="{2473A641-C445-4A25-B74F-3AAAD88AAF64}"/>
                  </a:ext>
                </a:extLst>
              </p:cNvPr>
              <p:cNvSpPr>
                <a:spLocks/>
              </p:cNvSpPr>
              <p:nvPr/>
            </p:nvSpPr>
            <p:spPr bwMode="auto">
              <a:xfrm>
                <a:off x="3205" y="2433"/>
                <a:ext cx="23" cy="18"/>
              </a:xfrm>
              <a:custGeom>
                <a:avLst/>
                <a:gdLst/>
                <a:ahLst/>
                <a:cxnLst>
                  <a:cxn ang="0">
                    <a:pos x="4" y="12"/>
                  </a:cxn>
                  <a:cxn ang="0">
                    <a:pos x="31" y="30"/>
                  </a:cxn>
                  <a:cxn ang="0">
                    <a:pos x="56" y="51"/>
                  </a:cxn>
                  <a:cxn ang="0">
                    <a:pos x="62" y="53"/>
                  </a:cxn>
                  <a:cxn ang="0">
                    <a:pos x="68" y="51"/>
                  </a:cxn>
                  <a:cxn ang="0">
                    <a:pos x="69" y="46"/>
                  </a:cxn>
                  <a:cxn ang="0">
                    <a:pos x="67" y="41"/>
                  </a:cxn>
                  <a:cxn ang="0">
                    <a:pos x="13" y="2"/>
                  </a:cxn>
                  <a:cxn ang="0">
                    <a:pos x="7" y="0"/>
                  </a:cxn>
                  <a:cxn ang="0">
                    <a:pos x="3" y="3"/>
                  </a:cxn>
                  <a:cxn ang="0">
                    <a:pos x="0" y="8"/>
                  </a:cxn>
                  <a:cxn ang="0">
                    <a:pos x="4" y="12"/>
                  </a:cxn>
                </a:cxnLst>
                <a:rect l="0" t="0" r="r" b="b"/>
                <a:pathLst>
                  <a:path w="69" h="53">
                    <a:moveTo>
                      <a:pt x="4" y="12"/>
                    </a:moveTo>
                    <a:lnTo>
                      <a:pt x="31" y="30"/>
                    </a:lnTo>
                    <a:lnTo>
                      <a:pt x="56" y="51"/>
                    </a:lnTo>
                    <a:lnTo>
                      <a:pt x="62" y="53"/>
                    </a:lnTo>
                    <a:lnTo>
                      <a:pt x="68" y="51"/>
                    </a:lnTo>
                    <a:lnTo>
                      <a:pt x="69" y="46"/>
                    </a:lnTo>
                    <a:lnTo>
                      <a:pt x="67" y="41"/>
                    </a:lnTo>
                    <a:lnTo>
                      <a:pt x="13" y="2"/>
                    </a:lnTo>
                    <a:lnTo>
                      <a:pt x="7" y="0"/>
                    </a:lnTo>
                    <a:lnTo>
                      <a:pt x="3" y="3"/>
                    </a:lnTo>
                    <a:lnTo>
                      <a:pt x="0" y="8"/>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75" name="Freeform 166">
                <a:extLst>
                  <a:ext uri="{FF2B5EF4-FFF2-40B4-BE49-F238E27FC236}">
                    <a16:creationId xmlns:a16="http://schemas.microsoft.com/office/drawing/2014/main" id="{E11FD595-EC56-4BDC-8C55-5E12D3F29ED7}"/>
                  </a:ext>
                </a:extLst>
              </p:cNvPr>
              <p:cNvSpPr>
                <a:spLocks/>
              </p:cNvSpPr>
              <p:nvPr/>
            </p:nvSpPr>
            <p:spPr bwMode="auto">
              <a:xfrm>
                <a:off x="3385" y="2521"/>
                <a:ext cx="19" cy="24"/>
              </a:xfrm>
              <a:custGeom>
                <a:avLst/>
                <a:gdLst/>
                <a:ahLst/>
                <a:cxnLst>
                  <a:cxn ang="0">
                    <a:pos x="56" y="30"/>
                  </a:cxn>
                  <a:cxn ang="0">
                    <a:pos x="50" y="28"/>
                  </a:cxn>
                  <a:cxn ang="0">
                    <a:pos x="45" y="29"/>
                  </a:cxn>
                  <a:cxn ang="0">
                    <a:pos x="45" y="29"/>
                  </a:cxn>
                  <a:cxn ang="0">
                    <a:pos x="42" y="26"/>
                  </a:cxn>
                  <a:cxn ang="0">
                    <a:pos x="39" y="26"/>
                  </a:cxn>
                  <a:cxn ang="0">
                    <a:pos x="40" y="25"/>
                  </a:cxn>
                  <a:cxn ang="0">
                    <a:pos x="40" y="23"/>
                  </a:cxn>
                  <a:cxn ang="0">
                    <a:pos x="40" y="19"/>
                  </a:cxn>
                  <a:cxn ang="0">
                    <a:pos x="37" y="14"/>
                  </a:cxn>
                  <a:cxn ang="0">
                    <a:pos x="30" y="13"/>
                  </a:cxn>
                  <a:cxn ang="0">
                    <a:pos x="27" y="14"/>
                  </a:cxn>
                  <a:cxn ang="0">
                    <a:pos x="29" y="8"/>
                  </a:cxn>
                  <a:cxn ang="0">
                    <a:pos x="27" y="3"/>
                  </a:cxn>
                  <a:cxn ang="0">
                    <a:pos x="23" y="0"/>
                  </a:cxn>
                  <a:cxn ang="0">
                    <a:pos x="17" y="1"/>
                  </a:cxn>
                  <a:cxn ang="0">
                    <a:pos x="14" y="6"/>
                  </a:cxn>
                  <a:cxn ang="0">
                    <a:pos x="3" y="43"/>
                  </a:cxn>
                  <a:cxn ang="0">
                    <a:pos x="0" y="53"/>
                  </a:cxn>
                  <a:cxn ang="0">
                    <a:pos x="0" y="55"/>
                  </a:cxn>
                  <a:cxn ang="0">
                    <a:pos x="0" y="60"/>
                  </a:cxn>
                  <a:cxn ang="0">
                    <a:pos x="2" y="63"/>
                  </a:cxn>
                  <a:cxn ang="0">
                    <a:pos x="7" y="68"/>
                  </a:cxn>
                  <a:cxn ang="0">
                    <a:pos x="7" y="69"/>
                  </a:cxn>
                  <a:cxn ang="0">
                    <a:pos x="11" y="71"/>
                  </a:cxn>
                  <a:cxn ang="0">
                    <a:pos x="15" y="73"/>
                  </a:cxn>
                  <a:cxn ang="0">
                    <a:pos x="29" y="69"/>
                  </a:cxn>
                  <a:cxn ang="0">
                    <a:pos x="40" y="62"/>
                  </a:cxn>
                  <a:cxn ang="0">
                    <a:pos x="55" y="41"/>
                  </a:cxn>
                  <a:cxn ang="0">
                    <a:pos x="57" y="38"/>
                  </a:cxn>
                  <a:cxn ang="0">
                    <a:pos x="56" y="30"/>
                  </a:cxn>
                </a:cxnLst>
                <a:rect l="0" t="0" r="r" b="b"/>
                <a:pathLst>
                  <a:path w="57" h="73">
                    <a:moveTo>
                      <a:pt x="56" y="30"/>
                    </a:moveTo>
                    <a:lnTo>
                      <a:pt x="50" y="28"/>
                    </a:lnTo>
                    <a:lnTo>
                      <a:pt x="45" y="29"/>
                    </a:lnTo>
                    <a:lnTo>
                      <a:pt x="45" y="29"/>
                    </a:lnTo>
                    <a:lnTo>
                      <a:pt x="42" y="26"/>
                    </a:lnTo>
                    <a:lnTo>
                      <a:pt x="39" y="26"/>
                    </a:lnTo>
                    <a:lnTo>
                      <a:pt x="40" y="25"/>
                    </a:lnTo>
                    <a:lnTo>
                      <a:pt x="40" y="23"/>
                    </a:lnTo>
                    <a:lnTo>
                      <a:pt x="40" y="19"/>
                    </a:lnTo>
                    <a:lnTo>
                      <a:pt x="37" y="14"/>
                    </a:lnTo>
                    <a:lnTo>
                      <a:pt x="30" y="13"/>
                    </a:lnTo>
                    <a:lnTo>
                      <a:pt x="27" y="14"/>
                    </a:lnTo>
                    <a:lnTo>
                      <a:pt x="29" y="8"/>
                    </a:lnTo>
                    <a:lnTo>
                      <a:pt x="27" y="3"/>
                    </a:lnTo>
                    <a:lnTo>
                      <a:pt x="23" y="0"/>
                    </a:lnTo>
                    <a:lnTo>
                      <a:pt x="17" y="1"/>
                    </a:lnTo>
                    <a:lnTo>
                      <a:pt x="14" y="6"/>
                    </a:lnTo>
                    <a:lnTo>
                      <a:pt x="3" y="43"/>
                    </a:lnTo>
                    <a:lnTo>
                      <a:pt x="0" y="53"/>
                    </a:lnTo>
                    <a:lnTo>
                      <a:pt x="0" y="55"/>
                    </a:lnTo>
                    <a:lnTo>
                      <a:pt x="0" y="60"/>
                    </a:lnTo>
                    <a:lnTo>
                      <a:pt x="2" y="63"/>
                    </a:lnTo>
                    <a:lnTo>
                      <a:pt x="7" y="68"/>
                    </a:lnTo>
                    <a:lnTo>
                      <a:pt x="7" y="69"/>
                    </a:lnTo>
                    <a:lnTo>
                      <a:pt x="11" y="71"/>
                    </a:lnTo>
                    <a:lnTo>
                      <a:pt x="15" y="73"/>
                    </a:lnTo>
                    <a:lnTo>
                      <a:pt x="29" y="69"/>
                    </a:lnTo>
                    <a:lnTo>
                      <a:pt x="40" y="62"/>
                    </a:lnTo>
                    <a:lnTo>
                      <a:pt x="55" y="41"/>
                    </a:lnTo>
                    <a:lnTo>
                      <a:pt x="57" y="38"/>
                    </a:lnTo>
                    <a:lnTo>
                      <a:pt x="56"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76" name="Freeform 167">
                <a:extLst>
                  <a:ext uri="{FF2B5EF4-FFF2-40B4-BE49-F238E27FC236}">
                    <a16:creationId xmlns:a16="http://schemas.microsoft.com/office/drawing/2014/main" id="{969946DF-B656-49D3-8492-C0AD56182377}"/>
                  </a:ext>
                </a:extLst>
              </p:cNvPr>
              <p:cNvSpPr>
                <a:spLocks/>
              </p:cNvSpPr>
              <p:nvPr/>
            </p:nvSpPr>
            <p:spPr bwMode="auto">
              <a:xfrm>
                <a:off x="3390" y="2536"/>
                <a:ext cx="5" cy="5"/>
              </a:xfrm>
              <a:custGeom>
                <a:avLst/>
                <a:gdLst/>
                <a:ahLst/>
                <a:cxnLst>
                  <a:cxn ang="0">
                    <a:pos x="1" y="14"/>
                  </a:cxn>
                  <a:cxn ang="0">
                    <a:pos x="0" y="12"/>
                  </a:cxn>
                  <a:cxn ang="0">
                    <a:pos x="3" y="0"/>
                  </a:cxn>
                  <a:cxn ang="0">
                    <a:pos x="5" y="2"/>
                  </a:cxn>
                  <a:cxn ang="0">
                    <a:pos x="11" y="4"/>
                  </a:cxn>
                  <a:cxn ang="0">
                    <a:pos x="14" y="6"/>
                  </a:cxn>
                  <a:cxn ang="0">
                    <a:pos x="3" y="15"/>
                  </a:cxn>
                  <a:cxn ang="0">
                    <a:pos x="1" y="14"/>
                  </a:cxn>
                </a:cxnLst>
                <a:rect l="0" t="0" r="r" b="b"/>
                <a:pathLst>
                  <a:path w="14" h="15">
                    <a:moveTo>
                      <a:pt x="1" y="14"/>
                    </a:moveTo>
                    <a:lnTo>
                      <a:pt x="0" y="12"/>
                    </a:lnTo>
                    <a:lnTo>
                      <a:pt x="3" y="0"/>
                    </a:lnTo>
                    <a:lnTo>
                      <a:pt x="5" y="2"/>
                    </a:lnTo>
                    <a:lnTo>
                      <a:pt x="11" y="4"/>
                    </a:lnTo>
                    <a:lnTo>
                      <a:pt x="14" y="6"/>
                    </a:lnTo>
                    <a:lnTo>
                      <a:pt x="3" y="15"/>
                    </a:lnTo>
                    <a:lnTo>
                      <a:pt x="1"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77" name="Freeform 168">
                <a:extLst>
                  <a:ext uri="{FF2B5EF4-FFF2-40B4-BE49-F238E27FC236}">
                    <a16:creationId xmlns:a16="http://schemas.microsoft.com/office/drawing/2014/main" id="{278870C8-43BE-44F7-8212-304DA2A36E95}"/>
                  </a:ext>
                </a:extLst>
              </p:cNvPr>
              <p:cNvSpPr>
                <a:spLocks/>
              </p:cNvSpPr>
              <p:nvPr/>
            </p:nvSpPr>
            <p:spPr bwMode="auto">
              <a:xfrm>
                <a:off x="2998" y="3054"/>
                <a:ext cx="1" cy="1"/>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78" name="Freeform 169">
                <a:extLst>
                  <a:ext uri="{FF2B5EF4-FFF2-40B4-BE49-F238E27FC236}">
                    <a16:creationId xmlns:a16="http://schemas.microsoft.com/office/drawing/2014/main" id="{41C10BD3-CAB8-447B-8F9E-181DF5F3314D}"/>
                  </a:ext>
                </a:extLst>
              </p:cNvPr>
              <p:cNvSpPr>
                <a:spLocks/>
              </p:cNvSpPr>
              <p:nvPr/>
            </p:nvSpPr>
            <p:spPr bwMode="auto">
              <a:xfrm>
                <a:off x="2996" y="3049"/>
                <a:ext cx="22" cy="13"/>
              </a:xfrm>
              <a:custGeom>
                <a:avLst/>
                <a:gdLst/>
                <a:ahLst/>
                <a:cxnLst>
                  <a:cxn ang="0">
                    <a:pos x="62" y="27"/>
                  </a:cxn>
                  <a:cxn ang="0">
                    <a:pos x="34" y="14"/>
                  </a:cxn>
                  <a:cxn ang="0">
                    <a:pos x="38" y="10"/>
                  </a:cxn>
                  <a:cxn ang="0">
                    <a:pos x="37" y="5"/>
                  </a:cxn>
                  <a:cxn ang="0">
                    <a:pos x="33" y="1"/>
                  </a:cxn>
                  <a:cxn ang="0">
                    <a:pos x="11" y="0"/>
                  </a:cxn>
                  <a:cxn ang="0">
                    <a:pos x="6" y="0"/>
                  </a:cxn>
                  <a:cxn ang="0">
                    <a:pos x="2" y="2"/>
                  </a:cxn>
                  <a:cxn ang="0">
                    <a:pos x="0" y="7"/>
                  </a:cxn>
                  <a:cxn ang="0">
                    <a:pos x="2" y="12"/>
                  </a:cxn>
                  <a:cxn ang="0">
                    <a:pos x="8" y="16"/>
                  </a:cxn>
                  <a:cxn ang="0">
                    <a:pos x="44" y="34"/>
                  </a:cxn>
                  <a:cxn ang="0">
                    <a:pos x="54" y="39"/>
                  </a:cxn>
                  <a:cxn ang="0">
                    <a:pos x="61" y="41"/>
                  </a:cxn>
                  <a:cxn ang="0">
                    <a:pos x="66" y="37"/>
                  </a:cxn>
                  <a:cxn ang="0">
                    <a:pos x="66" y="31"/>
                  </a:cxn>
                  <a:cxn ang="0">
                    <a:pos x="62" y="27"/>
                  </a:cxn>
                </a:cxnLst>
                <a:rect l="0" t="0" r="r" b="b"/>
                <a:pathLst>
                  <a:path w="66" h="41">
                    <a:moveTo>
                      <a:pt x="62" y="27"/>
                    </a:moveTo>
                    <a:lnTo>
                      <a:pt x="34" y="14"/>
                    </a:lnTo>
                    <a:lnTo>
                      <a:pt x="38" y="10"/>
                    </a:lnTo>
                    <a:lnTo>
                      <a:pt x="37" y="5"/>
                    </a:lnTo>
                    <a:lnTo>
                      <a:pt x="33" y="1"/>
                    </a:lnTo>
                    <a:lnTo>
                      <a:pt x="11" y="0"/>
                    </a:lnTo>
                    <a:lnTo>
                      <a:pt x="6" y="0"/>
                    </a:lnTo>
                    <a:lnTo>
                      <a:pt x="2" y="2"/>
                    </a:lnTo>
                    <a:lnTo>
                      <a:pt x="0" y="7"/>
                    </a:lnTo>
                    <a:lnTo>
                      <a:pt x="2" y="12"/>
                    </a:lnTo>
                    <a:lnTo>
                      <a:pt x="8" y="16"/>
                    </a:lnTo>
                    <a:lnTo>
                      <a:pt x="44" y="34"/>
                    </a:lnTo>
                    <a:lnTo>
                      <a:pt x="54" y="39"/>
                    </a:lnTo>
                    <a:lnTo>
                      <a:pt x="61" y="41"/>
                    </a:lnTo>
                    <a:lnTo>
                      <a:pt x="66" y="37"/>
                    </a:lnTo>
                    <a:lnTo>
                      <a:pt x="66" y="31"/>
                    </a:lnTo>
                    <a:lnTo>
                      <a:pt x="62"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79" name="Freeform 170">
                <a:extLst>
                  <a:ext uri="{FF2B5EF4-FFF2-40B4-BE49-F238E27FC236}">
                    <a16:creationId xmlns:a16="http://schemas.microsoft.com/office/drawing/2014/main" id="{DD71ED48-1528-4F20-979F-162C61068D03}"/>
                  </a:ext>
                </a:extLst>
              </p:cNvPr>
              <p:cNvSpPr>
                <a:spLocks/>
              </p:cNvSpPr>
              <p:nvPr/>
            </p:nvSpPr>
            <p:spPr bwMode="auto">
              <a:xfrm>
                <a:off x="2481" y="2330"/>
                <a:ext cx="28" cy="8"/>
              </a:xfrm>
              <a:custGeom>
                <a:avLst/>
                <a:gdLst/>
                <a:ahLst/>
                <a:cxnLst>
                  <a:cxn ang="0">
                    <a:pos x="86" y="7"/>
                  </a:cxn>
                  <a:cxn ang="0">
                    <a:pos x="84" y="2"/>
                  </a:cxn>
                  <a:cxn ang="0">
                    <a:pos x="78" y="0"/>
                  </a:cxn>
                  <a:cxn ang="0">
                    <a:pos x="73" y="0"/>
                  </a:cxn>
                  <a:cxn ang="0">
                    <a:pos x="72" y="0"/>
                  </a:cxn>
                  <a:cxn ang="0">
                    <a:pos x="39" y="0"/>
                  </a:cxn>
                  <a:cxn ang="0">
                    <a:pos x="32" y="3"/>
                  </a:cxn>
                  <a:cxn ang="0">
                    <a:pos x="25" y="4"/>
                  </a:cxn>
                  <a:cxn ang="0">
                    <a:pos x="20" y="5"/>
                  </a:cxn>
                  <a:cxn ang="0">
                    <a:pos x="13" y="10"/>
                  </a:cxn>
                  <a:cxn ang="0">
                    <a:pos x="8" y="10"/>
                  </a:cxn>
                  <a:cxn ang="0">
                    <a:pos x="3" y="12"/>
                  </a:cxn>
                  <a:cxn ang="0">
                    <a:pos x="0" y="17"/>
                  </a:cxn>
                  <a:cxn ang="0">
                    <a:pos x="3" y="22"/>
                  </a:cxn>
                  <a:cxn ang="0">
                    <a:pos x="8" y="24"/>
                  </a:cxn>
                  <a:cxn ang="0">
                    <a:pos x="65" y="24"/>
                  </a:cxn>
                  <a:cxn ang="0">
                    <a:pos x="70" y="24"/>
                  </a:cxn>
                  <a:cxn ang="0">
                    <a:pos x="75" y="24"/>
                  </a:cxn>
                  <a:cxn ang="0">
                    <a:pos x="80" y="22"/>
                  </a:cxn>
                  <a:cxn ang="0">
                    <a:pos x="83" y="17"/>
                  </a:cxn>
                  <a:cxn ang="0">
                    <a:pos x="81" y="13"/>
                  </a:cxn>
                  <a:cxn ang="0">
                    <a:pos x="86" y="7"/>
                  </a:cxn>
                </a:cxnLst>
                <a:rect l="0" t="0" r="r" b="b"/>
                <a:pathLst>
                  <a:path w="86" h="24">
                    <a:moveTo>
                      <a:pt x="86" y="7"/>
                    </a:moveTo>
                    <a:lnTo>
                      <a:pt x="84" y="2"/>
                    </a:lnTo>
                    <a:lnTo>
                      <a:pt x="78" y="0"/>
                    </a:lnTo>
                    <a:lnTo>
                      <a:pt x="73" y="0"/>
                    </a:lnTo>
                    <a:lnTo>
                      <a:pt x="72" y="0"/>
                    </a:lnTo>
                    <a:lnTo>
                      <a:pt x="39" y="0"/>
                    </a:lnTo>
                    <a:lnTo>
                      <a:pt x="32" y="3"/>
                    </a:lnTo>
                    <a:lnTo>
                      <a:pt x="25" y="4"/>
                    </a:lnTo>
                    <a:lnTo>
                      <a:pt x="20" y="5"/>
                    </a:lnTo>
                    <a:lnTo>
                      <a:pt x="13" y="10"/>
                    </a:lnTo>
                    <a:lnTo>
                      <a:pt x="8" y="10"/>
                    </a:lnTo>
                    <a:lnTo>
                      <a:pt x="3" y="12"/>
                    </a:lnTo>
                    <a:lnTo>
                      <a:pt x="0" y="17"/>
                    </a:lnTo>
                    <a:lnTo>
                      <a:pt x="3" y="22"/>
                    </a:lnTo>
                    <a:lnTo>
                      <a:pt x="8" y="24"/>
                    </a:lnTo>
                    <a:lnTo>
                      <a:pt x="65" y="24"/>
                    </a:lnTo>
                    <a:lnTo>
                      <a:pt x="70" y="24"/>
                    </a:lnTo>
                    <a:lnTo>
                      <a:pt x="75" y="24"/>
                    </a:lnTo>
                    <a:lnTo>
                      <a:pt x="80" y="22"/>
                    </a:lnTo>
                    <a:lnTo>
                      <a:pt x="83" y="17"/>
                    </a:lnTo>
                    <a:lnTo>
                      <a:pt x="81" y="13"/>
                    </a:lnTo>
                    <a:lnTo>
                      <a:pt x="8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80" name="Freeform 171">
                <a:extLst>
                  <a:ext uri="{FF2B5EF4-FFF2-40B4-BE49-F238E27FC236}">
                    <a16:creationId xmlns:a16="http://schemas.microsoft.com/office/drawing/2014/main" id="{66DA4B6B-6E17-47CD-96A4-93A4C8DB7611}"/>
                  </a:ext>
                </a:extLst>
              </p:cNvPr>
              <p:cNvSpPr>
                <a:spLocks/>
              </p:cNvSpPr>
              <p:nvPr/>
            </p:nvSpPr>
            <p:spPr bwMode="auto">
              <a:xfrm>
                <a:off x="2644" y="2289"/>
                <a:ext cx="22" cy="9"/>
              </a:xfrm>
              <a:custGeom>
                <a:avLst/>
                <a:gdLst/>
                <a:ahLst/>
                <a:cxnLst>
                  <a:cxn ang="0">
                    <a:pos x="59" y="0"/>
                  </a:cxn>
                  <a:cxn ang="0">
                    <a:pos x="55" y="0"/>
                  </a:cxn>
                  <a:cxn ang="0">
                    <a:pos x="21" y="2"/>
                  </a:cxn>
                  <a:cxn ang="0">
                    <a:pos x="16" y="4"/>
                  </a:cxn>
                  <a:cxn ang="0">
                    <a:pos x="13" y="9"/>
                  </a:cxn>
                  <a:cxn ang="0">
                    <a:pos x="15" y="10"/>
                  </a:cxn>
                  <a:cxn ang="0">
                    <a:pos x="11" y="11"/>
                  </a:cxn>
                  <a:cxn ang="0">
                    <a:pos x="7" y="14"/>
                  </a:cxn>
                  <a:cxn ang="0">
                    <a:pos x="0" y="20"/>
                  </a:cxn>
                  <a:cxn ang="0">
                    <a:pos x="2" y="25"/>
                  </a:cxn>
                  <a:cxn ang="0">
                    <a:pos x="8" y="27"/>
                  </a:cxn>
                  <a:cxn ang="0">
                    <a:pos x="9" y="27"/>
                  </a:cxn>
                  <a:cxn ang="0">
                    <a:pos x="10" y="27"/>
                  </a:cxn>
                  <a:cxn ang="0">
                    <a:pos x="16" y="27"/>
                  </a:cxn>
                  <a:cxn ang="0">
                    <a:pos x="35" y="26"/>
                  </a:cxn>
                  <a:cxn ang="0">
                    <a:pos x="50" y="24"/>
                  </a:cxn>
                  <a:cxn ang="0">
                    <a:pos x="57" y="17"/>
                  </a:cxn>
                  <a:cxn ang="0">
                    <a:pos x="56" y="15"/>
                  </a:cxn>
                  <a:cxn ang="0">
                    <a:pos x="60" y="14"/>
                  </a:cxn>
                  <a:cxn ang="0">
                    <a:pos x="60" y="14"/>
                  </a:cxn>
                  <a:cxn ang="0">
                    <a:pos x="66" y="11"/>
                  </a:cxn>
                  <a:cxn ang="0">
                    <a:pos x="67" y="7"/>
                  </a:cxn>
                  <a:cxn ang="0">
                    <a:pos x="65" y="2"/>
                  </a:cxn>
                  <a:cxn ang="0">
                    <a:pos x="59" y="0"/>
                  </a:cxn>
                </a:cxnLst>
                <a:rect l="0" t="0" r="r" b="b"/>
                <a:pathLst>
                  <a:path w="67" h="27">
                    <a:moveTo>
                      <a:pt x="59" y="0"/>
                    </a:moveTo>
                    <a:lnTo>
                      <a:pt x="55" y="0"/>
                    </a:lnTo>
                    <a:lnTo>
                      <a:pt x="21" y="2"/>
                    </a:lnTo>
                    <a:lnTo>
                      <a:pt x="16" y="4"/>
                    </a:lnTo>
                    <a:lnTo>
                      <a:pt x="13" y="9"/>
                    </a:lnTo>
                    <a:lnTo>
                      <a:pt x="15" y="10"/>
                    </a:lnTo>
                    <a:lnTo>
                      <a:pt x="11" y="11"/>
                    </a:lnTo>
                    <a:lnTo>
                      <a:pt x="7" y="14"/>
                    </a:lnTo>
                    <a:lnTo>
                      <a:pt x="0" y="20"/>
                    </a:lnTo>
                    <a:lnTo>
                      <a:pt x="2" y="25"/>
                    </a:lnTo>
                    <a:lnTo>
                      <a:pt x="8" y="27"/>
                    </a:lnTo>
                    <a:lnTo>
                      <a:pt x="9" y="27"/>
                    </a:lnTo>
                    <a:lnTo>
                      <a:pt x="10" y="27"/>
                    </a:lnTo>
                    <a:lnTo>
                      <a:pt x="16" y="27"/>
                    </a:lnTo>
                    <a:lnTo>
                      <a:pt x="35" y="26"/>
                    </a:lnTo>
                    <a:lnTo>
                      <a:pt x="50" y="24"/>
                    </a:lnTo>
                    <a:lnTo>
                      <a:pt x="57" y="17"/>
                    </a:lnTo>
                    <a:lnTo>
                      <a:pt x="56" y="15"/>
                    </a:lnTo>
                    <a:lnTo>
                      <a:pt x="60" y="14"/>
                    </a:lnTo>
                    <a:lnTo>
                      <a:pt x="60" y="14"/>
                    </a:lnTo>
                    <a:lnTo>
                      <a:pt x="66" y="11"/>
                    </a:lnTo>
                    <a:lnTo>
                      <a:pt x="67" y="7"/>
                    </a:lnTo>
                    <a:lnTo>
                      <a:pt x="65" y="2"/>
                    </a:lnTo>
                    <a:lnTo>
                      <a:pt x="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81" name="Freeform 172">
                <a:extLst>
                  <a:ext uri="{FF2B5EF4-FFF2-40B4-BE49-F238E27FC236}">
                    <a16:creationId xmlns:a16="http://schemas.microsoft.com/office/drawing/2014/main" id="{67D849CB-78EB-47D8-8E61-5161835F7810}"/>
                  </a:ext>
                </a:extLst>
              </p:cNvPr>
              <p:cNvSpPr>
                <a:spLocks/>
              </p:cNvSpPr>
              <p:nvPr/>
            </p:nvSpPr>
            <p:spPr bwMode="auto">
              <a:xfrm>
                <a:off x="2674" y="2285"/>
                <a:ext cx="26" cy="15"/>
              </a:xfrm>
              <a:custGeom>
                <a:avLst/>
                <a:gdLst/>
                <a:ahLst/>
                <a:cxnLst>
                  <a:cxn ang="0">
                    <a:pos x="72" y="9"/>
                  </a:cxn>
                  <a:cxn ang="0">
                    <a:pos x="70" y="8"/>
                  </a:cxn>
                  <a:cxn ang="0">
                    <a:pos x="68" y="6"/>
                  </a:cxn>
                  <a:cxn ang="0">
                    <a:pos x="67" y="4"/>
                  </a:cxn>
                  <a:cxn ang="0">
                    <a:pos x="59" y="0"/>
                  </a:cxn>
                  <a:cxn ang="0">
                    <a:pos x="53" y="0"/>
                  </a:cxn>
                  <a:cxn ang="0">
                    <a:pos x="14" y="17"/>
                  </a:cxn>
                  <a:cxn ang="0">
                    <a:pos x="5" y="19"/>
                  </a:cxn>
                  <a:cxn ang="0">
                    <a:pos x="0" y="23"/>
                  </a:cxn>
                  <a:cxn ang="0">
                    <a:pos x="0" y="28"/>
                  </a:cxn>
                  <a:cxn ang="0">
                    <a:pos x="4" y="32"/>
                  </a:cxn>
                  <a:cxn ang="0">
                    <a:pos x="9" y="33"/>
                  </a:cxn>
                  <a:cxn ang="0">
                    <a:pos x="11" y="32"/>
                  </a:cxn>
                  <a:cxn ang="0">
                    <a:pos x="7" y="35"/>
                  </a:cxn>
                  <a:cxn ang="0">
                    <a:pos x="5" y="40"/>
                  </a:cxn>
                  <a:cxn ang="0">
                    <a:pos x="6" y="45"/>
                  </a:cxn>
                  <a:cxn ang="0">
                    <a:pos x="12" y="47"/>
                  </a:cxn>
                  <a:cxn ang="0">
                    <a:pos x="17" y="45"/>
                  </a:cxn>
                  <a:cxn ang="0">
                    <a:pos x="41" y="32"/>
                  </a:cxn>
                  <a:cxn ang="0">
                    <a:pos x="68" y="22"/>
                  </a:cxn>
                  <a:cxn ang="0">
                    <a:pos x="70" y="22"/>
                  </a:cxn>
                  <a:cxn ang="0">
                    <a:pos x="75" y="19"/>
                  </a:cxn>
                  <a:cxn ang="0">
                    <a:pos x="76" y="13"/>
                  </a:cxn>
                  <a:cxn ang="0">
                    <a:pos x="72" y="9"/>
                  </a:cxn>
                </a:cxnLst>
                <a:rect l="0" t="0" r="r" b="b"/>
                <a:pathLst>
                  <a:path w="76" h="47">
                    <a:moveTo>
                      <a:pt x="72" y="9"/>
                    </a:moveTo>
                    <a:lnTo>
                      <a:pt x="70" y="8"/>
                    </a:lnTo>
                    <a:lnTo>
                      <a:pt x="68" y="6"/>
                    </a:lnTo>
                    <a:lnTo>
                      <a:pt x="67" y="4"/>
                    </a:lnTo>
                    <a:lnTo>
                      <a:pt x="59" y="0"/>
                    </a:lnTo>
                    <a:lnTo>
                      <a:pt x="53" y="0"/>
                    </a:lnTo>
                    <a:lnTo>
                      <a:pt x="14" y="17"/>
                    </a:lnTo>
                    <a:lnTo>
                      <a:pt x="5" y="19"/>
                    </a:lnTo>
                    <a:lnTo>
                      <a:pt x="0" y="23"/>
                    </a:lnTo>
                    <a:lnTo>
                      <a:pt x="0" y="28"/>
                    </a:lnTo>
                    <a:lnTo>
                      <a:pt x="4" y="32"/>
                    </a:lnTo>
                    <a:lnTo>
                      <a:pt x="9" y="33"/>
                    </a:lnTo>
                    <a:lnTo>
                      <a:pt x="11" y="32"/>
                    </a:lnTo>
                    <a:lnTo>
                      <a:pt x="7" y="35"/>
                    </a:lnTo>
                    <a:lnTo>
                      <a:pt x="5" y="40"/>
                    </a:lnTo>
                    <a:lnTo>
                      <a:pt x="6" y="45"/>
                    </a:lnTo>
                    <a:lnTo>
                      <a:pt x="12" y="47"/>
                    </a:lnTo>
                    <a:lnTo>
                      <a:pt x="17" y="45"/>
                    </a:lnTo>
                    <a:lnTo>
                      <a:pt x="41" y="32"/>
                    </a:lnTo>
                    <a:lnTo>
                      <a:pt x="68" y="22"/>
                    </a:lnTo>
                    <a:lnTo>
                      <a:pt x="70" y="22"/>
                    </a:lnTo>
                    <a:lnTo>
                      <a:pt x="75" y="19"/>
                    </a:lnTo>
                    <a:lnTo>
                      <a:pt x="76" y="13"/>
                    </a:lnTo>
                    <a:lnTo>
                      <a:pt x="72"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82" name="Freeform 173">
                <a:extLst>
                  <a:ext uri="{FF2B5EF4-FFF2-40B4-BE49-F238E27FC236}">
                    <a16:creationId xmlns:a16="http://schemas.microsoft.com/office/drawing/2014/main" id="{452858CB-DCB1-43C2-8FD4-0841437D1743}"/>
                  </a:ext>
                </a:extLst>
              </p:cNvPr>
              <p:cNvSpPr>
                <a:spLocks/>
              </p:cNvSpPr>
              <p:nvPr/>
            </p:nvSpPr>
            <p:spPr bwMode="auto">
              <a:xfrm>
                <a:off x="2402" y="2436"/>
                <a:ext cx="14" cy="8"/>
              </a:xfrm>
              <a:custGeom>
                <a:avLst/>
                <a:gdLst/>
                <a:ahLst/>
                <a:cxnLst>
                  <a:cxn ang="0">
                    <a:pos x="4" y="14"/>
                  </a:cxn>
                  <a:cxn ang="0">
                    <a:pos x="16" y="17"/>
                  </a:cxn>
                  <a:cxn ang="0">
                    <a:pos x="27" y="22"/>
                  </a:cxn>
                  <a:cxn ang="0">
                    <a:pos x="33" y="23"/>
                  </a:cxn>
                  <a:cxn ang="0">
                    <a:pos x="39" y="20"/>
                  </a:cxn>
                  <a:cxn ang="0">
                    <a:pos x="40" y="15"/>
                  </a:cxn>
                  <a:cxn ang="0">
                    <a:pos x="37" y="10"/>
                  </a:cxn>
                  <a:cxn ang="0">
                    <a:pos x="24" y="5"/>
                  </a:cxn>
                  <a:cxn ang="0">
                    <a:pos x="9" y="0"/>
                  </a:cxn>
                  <a:cxn ang="0">
                    <a:pos x="3" y="1"/>
                  </a:cxn>
                  <a:cxn ang="0">
                    <a:pos x="0" y="5"/>
                  </a:cxn>
                  <a:cxn ang="0">
                    <a:pos x="1" y="11"/>
                  </a:cxn>
                  <a:cxn ang="0">
                    <a:pos x="4" y="14"/>
                  </a:cxn>
                </a:cxnLst>
                <a:rect l="0" t="0" r="r" b="b"/>
                <a:pathLst>
                  <a:path w="40" h="23">
                    <a:moveTo>
                      <a:pt x="4" y="14"/>
                    </a:moveTo>
                    <a:lnTo>
                      <a:pt x="16" y="17"/>
                    </a:lnTo>
                    <a:lnTo>
                      <a:pt x="27" y="22"/>
                    </a:lnTo>
                    <a:lnTo>
                      <a:pt x="33" y="23"/>
                    </a:lnTo>
                    <a:lnTo>
                      <a:pt x="39" y="20"/>
                    </a:lnTo>
                    <a:lnTo>
                      <a:pt x="40" y="15"/>
                    </a:lnTo>
                    <a:lnTo>
                      <a:pt x="37" y="10"/>
                    </a:lnTo>
                    <a:lnTo>
                      <a:pt x="24" y="5"/>
                    </a:lnTo>
                    <a:lnTo>
                      <a:pt x="9" y="0"/>
                    </a:lnTo>
                    <a:lnTo>
                      <a:pt x="3" y="1"/>
                    </a:lnTo>
                    <a:lnTo>
                      <a:pt x="0" y="5"/>
                    </a:lnTo>
                    <a:lnTo>
                      <a:pt x="1" y="11"/>
                    </a:lnTo>
                    <a:lnTo>
                      <a:pt x="4"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83" name="Freeform 174">
                <a:extLst>
                  <a:ext uri="{FF2B5EF4-FFF2-40B4-BE49-F238E27FC236}">
                    <a16:creationId xmlns:a16="http://schemas.microsoft.com/office/drawing/2014/main" id="{A53A81E2-9D1F-4470-AE16-2140494A3895}"/>
                  </a:ext>
                </a:extLst>
              </p:cNvPr>
              <p:cNvSpPr>
                <a:spLocks/>
              </p:cNvSpPr>
              <p:nvPr/>
            </p:nvSpPr>
            <p:spPr bwMode="auto">
              <a:xfrm>
                <a:off x="2416" y="2430"/>
                <a:ext cx="16" cy="11"/>
              </a:xfrm>
              <a:custGeom>
                <a:avLst/>
                <a:gdLst/>
                <a:ahLst/>
                <a:cxnLst>
                  <a:cxn ang="0">
                    <a:pos x="5" y="13"/>
                  </a:cxn>
                  <a:cxn ang="0">
                    <a:pos x="15" y="16"/>
                  </a:cxn>
                  <a:cxn ang="0">
                    <a:pos x="23" y="21"/>
                  </a:cxn>
                  <a:cxn ang="0">
                    <a:pos x="36" y="32"/>
                  </a:cxn>
                  <a:cxn ang="0">
                    <a:pos x="42" y="33"/>
                  </a:cxn>
                  <a:cxn ang="0">
                    <a:pos x="48" y="30"/>
                  </a:cxn>
                  <a:cxn ang="0">
                    <a:pos x="49" y="25"/>
                  </a:cxn>
                  <a:cxn ang="0">
                    <a:pos x="47" y="20"/>
                  </a:cxn>
                  <a:cxn ang="0">
                    <a:pos x="29" y="8"/>
                  </a:cxn>
                  <a:cxn ang="0">
                    <a:pos x="9" y="0"/>
                  </a:cxn>
                  <a:cxn ang="0">
                    <a:pos x="3" y="1"/>
                  </a:cxn>
                  <a:cxn ang="0">
                    <a:pos x="0" y="5"/>
                  </a:cxn>
                  <a:cxn ang="0">
                    <a:pos x="1" y="11"/>
                  </a:cxn>
                  <a:cxn ang="0">
                    <a:pos x="5" y="13"/>
                  </a:cxn>
                </a:cxnLst>
                <a:rect l="0" t="0" r="r" b="b"/>
                <a:pathLst>
                  <a:path w="49" h="33">
                    <a:moveTo>
                      <a:pt x="5" y="13"/>
                    </a:moveTo>
                    <a:lnTo>
                      <a:pt x="15" y="16"/>
                    </a:lnTo>
                    <a:lnTo>
                      <a:pt x="23" y="21"/>
                    </a:lnTo>
                    <a:lnTo>
                      <a:pt x="36" y="32"/>
                    </a:lnTo>
                    <a:lnTo>
                      <a:pt x="42" y="33"/>
                    </a:lnTo>
                    <a:lnTo>
                      <a:pt x="48" y="30"/>
                    </a:lnTo>
                    <a:lnTo>
                      <a:pt x="49" y="25"/>
                    </a:lnTo>
                    <a:lnTo>
                      <a:pt x="47" y="20"/>
                    </a:lnTo>
                    <a:lnTo>
                      <a:pt x="29" y="8"/>
                    </a:lnTo>
                    <a:lnTo>
                      <a:pt x="9" y="0"/>
                    </a:lnTo>
                    <a:lnTo>
                      <a:pt x="3" y="1"/>
                    </a:lnTo>
                    <a:lnTo>
                      <a:pt x="0" y="5"/>
                    </a:lnTo>
                    <a:lnTo>
                      <a:pt x="1" y="11"/>
                    </a:lnTo>
                    <a:lnTo>
                      <a:pt x="5"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84" name="Freeform 175">
                <a:extLst>
                  <a:ext uri="{FF2B5EF4-FFF2-40B4-BE49-F238E27FC236}">
                    <a16:creationId xmlns:a16="http://schemas.microsoft.com/office/drawing/2014/main" id="{0324566C-B80C-4F6E-8E2B-126940308661}"/>
                  </a:ext>
                </a:extLst>
              </p:cNvPr>
              <p:cNvSpPr>
                <a:spLocks/>
              </p:cNvSpPr>
              <p:nvPr/>
            </p:nvSpPr>
            <p:spPr bwMode="auto">
              <a:xfrm>
                <a:off x="2422" y="2427"/>
                <a:ext cx="21" cy="9"/>
              </a:xfrm>
              <a:custGeom>
                <a:avLst/>
                <a:gdLst/>
                <a:ahLst/>
                <a:cxnLst>
                  <a:cxn ang="0">
                    <a:pos x="15" y="20"/>
                  </a:cxn>
                  <a:cxn ang="0">
                    <a:pos x="19" y="12"/>
                  </a:cxn>
                  <a:cxn ang="0">
                    <a:pos x="14" y="18"/>
                  </a:cxn>
                  <a:cxn ang="0">
                    <a:pos x="15" y="17"/>
                  </a:cxn>
                  <a:cxn ang="0">
                    <a:pos x="41" y="16"/>
                  </a:cxn>
                  <a:cxn ang="0">
                    <a:pos x="58" y="28"/>
                  </a:cxn>
                  <a:cxn ang="0">
                    <a:pos x="65" y="18"/>
                  </a:cxn>
                  <a:cxn ang="0">
                    <a:pos x="54" y="9"/>
                  </a:cxn>
                  <a:cxn ang="0">
                    <a:pos x="32" y="0"/>
                  </a:cxn>
                  <a:cxn ang="0">
                    <a:pos x="10" y="4"/>
                  </a:cxn>
                  <a:cxn ang="0">
                    <a:pos x="6" y="6"/>
                  </a:cxn>
                  <a:cxn ang="0">
                    <a:pos x="6" y="7"/>
                  </a:cxn>
                  <a:cxn ang="0">
                    <a:pos x="1" y="10"/>
                  </a:cxn>
                  <a:cxn ang="0">
                    <a:pos x="0" y="21"/>
                  </a:cxn>
                  <a:cxn ang="0">
                    <a:pos x="7" y="24"/>
                  </a:cxn>
                  <a:cxn ang="0">
                    <a:pos x="13" y="23"/>
                  </a:cxn>
                  <a:cxn ang="0">
                    <a:pos x="15" y="20"/>
                  </a:cxn>
                </a:cxnLst>
                <a:rect l="0" t="0" r="r" b="b"/>
                <a:pathLst>
                  <a:path w="65" h="28">
                    <a:moveTo>
                      <a:pt x="15" y="20"/>
                    </a:moveTo>
                    <a:lnTo>
                      <a:pt x="19" y="12"/>
                    </a:lnTo>
                    <a:lnTo>
                      <a:pt x="14" y="18"/>
                    </a:lnTo>
                    <a:lnTo>
                      <a:pt x="15" y="17"/>
                    </a:lnTo>
                    <a:lnTo>
                      <a:pt x="41" y="16"/>
                    </a:lnTo>
                    <a:lnTo>
                      <a:pt x="58" y="28"/>
                    </a:lnTo>
                    <a:lnTo>
                      <a:pt x="65" y="18"/>
                    </a:lnTo>
                    <a:lnTo>
                      <a:pt x="54" y="9"/>
                    </a:lnTo>
                    <a:lnTo>
                      <a:pt x="32" y="0"/>
                    </a:lnTo>
                    <a:lnTo>
                      <a:pt x="10" y="4"/>
                    </a:lnTo>
                    <a:lnTo>
                      <a:pt x="6" y="6"/>
                    </a:lnTo>
                    <a:lnTo>
                      <a:pt x="6" y="7"/>
                    </a:lnTo>
                    <a:lnTo>
                      <a:pt x="1" y="10"/>
                    </a:lnTo>
                    <a:lnTo>
                      <a:pt x="0" y="21"/>
                    </a:lnTo>
                    <a:lnTo>
                      <a:pt x="7" y="24"/>
                    </a:lnTo>
                    <a:lnTo>
                      <a:pt x="13" y="23"/>
                    </a:lnTo>
                    <a:lnTo>
                      <a:pt x="15"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85" name="Freeform 176">
                <a:extLst>
                  <a:ext uri="{FF2B5EF4-FFF2-40B4-BE49-F238E27FC236}">
                    <a16:creationId xmlns:a16="http://schemas.microsoft.com/office/drawing/2014/main" id="{362DE6D4-3C6F-4E3A-8846-0B9F23CE8B87}"/>
                  </a:ext>
                </a:extLst>
              </p:cNvPr>
              <p:cNvSpPr>
                <a:spLocks/>
              </p:cNvSpPr>
              <p:nvPr/>
            </p:nvSpPr>
            <p:spPr bwMode="auto">
              <a:xfrm>
                <a:off x="2667" y="2373"/>
                <a:ext cx="14" cy="9"/>
              </a:xfrm>
              <a:custGeom>
                <a:avLst/>
                <a:gdLst/>
                <a:ahLst/>
                <a:cxnLst>
                  <a:cxn ang="0">
                    <a:pos x="4" y="13"/>
                  </a:cxn>
                  <a:cxn ang="0">
                    <a:pos x="28" y="23"/>
                  </a:cxn>
                  <a:cxn ang="0">
                    <a:pos x="34" y="25"/>
                  </a:cxn>
                  <a:cxn ang="0">
                    <a:pos x="40" y="22"/>
                  </a:cxn>
                  <a:cxn ang="0">
                    <a:pos x="41" y="17"/>
                  </a:cxn>
                  <a:cxn ang="0">
                    <a:pos x="38" y="12"/>
                  </a:cxn>
                  <a:cxn ang="0">
                    <a:pos x="25" y="5"/>
                  </a:cxn>
                  <a:cxn ang="0">
                    <a:pos x="10" y="0"/>
                  </a:cxn>
                  <a:cxn ang="0">
                    <a:pos x="3" y="0"/>
                  </a:cxn>
                  <a:cxn ang="0">
                    <a:pos x="0" y="4"/>
                  </a:cxn>
                  <a:cxn ang="0">
                    <a:pos x="0" y="9"/>
                  </a:cxn>
                  <a:cxn ang="0">
                    <a:pos x="4" y="13"/>
                  </a:cxn>
                </a:cxnLst>
                <a:rect l="0" t="0" r="r" b="b"/>
                <a:pathLst>
                  <a:path w="41" h="25">
                    <a:moveTo>
                      <a:pt x="4" y="13"/>
                    </a:moveTo>
                    <a:lnTo>
                      <a:pt x="28" y="23"/>
                    </a:lnTo>
                    <a:lnTo>
                      <a:pt x="34" y="25"/>
                    </a:lnTo>
                    <a:lnTo>
                      <a:pt x="40" y="22"/>
                    </a:lnTo>
                    <a:lnTo>
                      <a:pt x="41" y="17"/>
                    </a:lnTo>
                    <a:lnTo>
                      <a:pt x="38" y="12"/>
                    </a:lnTo>
                    <a:lnTo>
                      <a:pt x="25" y="5"/>
                    </a:lnTo>
                    <a:lnTo>
                      <a:pt x="10" y="0"/>
                    </a:lnTo>
                    <a:lnTo>
                      <a:pt x="3" y="0"/>
                    </a:lnTo>
                    <a:lnTo>
                      <a:pt x="0" y="4"/>
                    </a:lnTo>
                    <a:lnTo>
                      <a:pt x="0" y="9"/>
                    </a:lnTo>
                    <a:lnTo>
                      <a:pt x="4"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86" name="Freeform 177">
                <a:extLst>
                  <a:ext uri="{FF2B5EF4-FFF2-40B4-BE49-F238E27FC236}">
                    <a16:creationId xmlns:a16="http://schemas.microsoft.com/office/drawing/2014/main" id="{453415B0-7FC0-428D-A9C1-91A47438BAE4}"/>
                  </a:ext>
                </a:extLst>
              </p:cNvPr>
              <p:cNvSpPr>
                <a:spLocks/>
              </p:cNvSpPr>
              <p:nvPr/>
            </p:nvSpPr>
            <p:spPr bwMode="auto">
              <a:xfrm>
                <a:off x="2678" y="2366"/>
                <a:ext cx="17" cy="12"/>
              </a:xfrm>
              <a:custGeom>
                <a:avLst/>
                <a:gdLst/>
                <a:ahLst/>
                <a:cxnLst>
                  <a:cxn ang="0">
                    <a:pos x="3" y="13"/>
                  </a:cxn>
                  <a:cxn ang="0">
                    <a:pos x="21" y="24"/>
                  </a:cxn>
                  <a:cxn ang="0">
                    <a:pos x="40" y="36"/>
                  </a:cxn>
                  <a:cxn ang="0">
                    <a:pos x="45" y="37"/>
                  </a:cxn>
                  <a:cxn ang="0">
                    <a:pos x="50" y="33"/>
                  </a:cxn>
                  <a:cxn ang="0">
                    <a:pos x="51" y="28"/>
                  </a:cxn>
                  <a:cxn ang="0">
                    <a:pos x="48" y="24"/>
                  </a:cxn>
                  <a:cxn ang="0">
                    <a:pos x="31" y="11"/>
                  </a:cxn>
                  <a:cxn ang="0">
                    <a:pos x="11" y="0"/>
                  </a:cxn>
                  <a:cxn ang="0">
                    <a:pos x="4" y="0"/>
                  </a:cxn>
                  <a:cxn ang="0">
                    <a:pos x="0" y="4"/>
                  </a:cxn>
                  <a:cxn ang="0">
                    <a:pos x="0" y="9"/>
                  </a:cxn>
                  <a:cxn ang="0">
                    <a:pos x="3" y="13"/>
                  </a:cxn>
                </a:cxnLst>
                <a:rect l="0" t="0" r="r" b="b"/>
                <a:pathLst>
                  <a:path w="51" h="37">
                    <a:moveTo>
                      <a:pt x="3" y="13"/>
                    </a:moveTo>
                    <a:lnTo>
                      <a:pt x="21" y="24"/>
                    </a:lnTo>
                    <a:lnTo>
                      <a:pt x="40" y="36"/>
                    </a:lnTo>
                    <a:lnTo>
                      <a:pt x="45" y="37"/>
                    </a:lnTo>
                    <a:lnTo>
                      <a:pt x="50" y="33"/>
                    </a:lnTo>
                    <a:lnTo>
                      <a:pt x="51" y="28"/>
                    </a:lnTo>
                    <a:lnTo>
                      <a:pt x="48" y="24"/>
                    </a:lnTo>
                    <a:lnTo>
                      <a:pt x="31" y="11"/>
                    </a:lnTo>
                    <a:lnTo>
                      <a:pt x="11" y="0"/>
                    </a:lnTo>
                    <a:lnTo>
                      <a:pt x="4" y="0"/>
                    </a:lnTo>
                    <a:lnTo>
                      <a:pt x="0" y="4"/>
                    </a:lnTo>
                    <a:lnTo>
                      <a:pt x="0" y="9"/>
                    </a:lnTo>
                    <a:lnTo>
                      <a:pt x="3"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87" name="Freeform 178">
                <a:extLst>
                  <a:ext uri="{FF2B5EF4-FFF2-40B4-BE49-F238E27FC236}">
                    <a16:creationId xmlns:a16="http://schemas.microsoft.com/office/drawing/2014/main" id="{B623F623-110B-4323-86DF-470EA3324738}"/>
                  </a:ext>
                </a:extLst>
              </p:cNvPr>
              <p:cNvSpPr>
                <a:spLocks/>
              </p:cNvSpPr>
              <p:nvPr/>
            </p:nvSpPr>
            <p:spPr bwMode="auto">
              <a:xfrm>
                <a:off x="2685" y="2365"/>
                <a:ext cx="20" cy="9"/>
              </a:xfrm>
              <a:custGeom>
                <a:avLst/>
                <a:gdLst/>
                <a:ahLst/>
                <a:cxnLst>
                  <a:cxn ang="0">
                    <a:pos x="15" y="18"/>
                  </a:cxn>
                  <a:cxn ang="0">
                    <a:pos x="24" y="12"/>
                  </a:cxn>
                  <a:cxn ang="0">
                    <a:pos x="16" y="14"/>
                  </a:cxn>
                  <a:cxn ang="0">
                    <a:pos x="19" y="14"/>
                  </a:cxn>
                  <a:cxn ang="0">
                    <a:pos x="39" y="18"/>
                  </a:cxn>
                  <a:cxn ang="0">
                    <a:pos x="47" y="25"/>
                  </a:cxn>
                  <a:cxn ang="0">
                    <a:pos x="55" y="27"/>
                  </a:cxn>
                  <a:cxn ang="0">
                    <a:pos x="59" y="22"/>
                  </a:cxn>
                  <a:cxn ang="0">
                    <a:pos x="60" y="17"/>
                  </a:cxn>
                  <a:cxn ang="0">
                    <a:pos x="38" y="2"/>
                  </a:cxn>
                  <a:cxn ang="0">
                    <a:pos x="20" y="0"/>
                  </a:cxn>
                  <a:cxn ang="0">
                    <a:pos x="16" y="0"/>
                  </a:cxn>
                  <a:cxn ang="0">
                    <a:pos x="12" y="2"/>
                  </a:cxn>
                  <a:cxn ang="0">
                    <a:pos x="14" y="1"/>
                  </a:cxn>
                  <a:cxn ang="0">
                    <a:pos x="6" y="5"/>
                  </a:cxn>
                  <a:cxn ang="0">
                    <a:pos x="0" y="15"/>
                  </a:cxn>
                  <a:cxn ang="0">
                    <a:pos x="5" y="19"/>
                  </a:cxn>
                  <a:cxn ang="0">
                    <a:pos x="12" y="21"/>
                  </a:cxn>
                  <a:cxn ang="0">
                    <a:pos x="15" y="18"/>
                  </a:cxn>
                </a:cxnLst>
                <a:rect l="0" t="0" r="r" b="b"/>
                <a:pathLst>
                  <a:path w="60" h="27">
                    <a:moveTo>
                      <a:pt x="15" y="18"/>
                    </a:moveTo>
                    <a:lnTo>
                      <a:pt x="24" y="12"/>
                    </a:lnTo>
                    <a:lnTo>
                      <a:pt x="16" y="14"/>
                    </a:lnTo>
                    <a:lnTo>
                      <a:pt x="19" y="14"/>
                    </a:lnTo>
                    <a:lnTo>
                      <a:pt x="39" y="18"/>
                    </a:lnTo>
                    <a:lnTo>
                      <a:pt x="47" y="25"/>
                    </a:lnTo>
                    <a:lnTo>
                      <a:pt x="55" y="27"/>
                    </a:lnTo>
                    <a:lnTo>
                      <a:pt x="59" y="22"/>
                    </a:lnTo>
                    <a:lnTo>
                      <a:pt x="60" y="17"/>
                    </a:lnTo>
                    <a:lnTo>
                      <a:pt x="38" y="2"/>
                    </a:lnTo>
                    <a:lnTo>
                      <a:pt x="20" y="0"/>
                    </a:lnTo>
                    <a:lnTo>
                      <a:pt x="16" y="0"/>
                    </a:lnTo>
                    <a:lnTo>
                      <a:pt x="12" y="2"/>
                    </a:lnTo>
                    <a:lnTo>
                      <a:pt x="14" y="1"/>
                    </a:lnTo>
                    <a:lnTo>
                      <a:pt x="6" y="5"/>
                    </a:lnTo>
                    <a:lnTo>
                      <a:pt x="0" y="15"/>
                    </a:lnTo>
                    <a:lnTo>
                      <a:pt x="5" y="19"/>
                    </a:lnTo>
                    <a:lnTo>
                      <a:pt x="12" y="21"/>
                    </a:lnTo>
                    <a:lnTo>
                      <a:pt x="15"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grpSp>
      </p:grpSp>
      <p:grpSp>
        <p:nvGrpSpPr>
          <p:cNvPr id="188" name="グループ化 248">
            <a:extLst>
              <a:ext uri="{FF2B5EF4-FFF2-40B4-BE49-F238E27FC236}">
                <a16:creationId xmlns:a16="http://schemas.microsoft.com/office/drawing/2014/main" id="{3BB323A4-2EA7-41E2-9F53-B8B9FDB94E89}"/>
              </a:ext>
            </a:extLst>
          </p:cNvPr>
          <p:cNvGrpSpPr/>
          <p:nvPr/>
        </p:nvGrpSpPr>
        <p:grpSpPr>
          <a:xfrm>
            <a:off x="4698141" y="1135344"/>
            <a:ext cx="2522174" cy="4483864"/>
            <a:chOff x="7029450" y="1600200"/>
            <a:chExt cx="3086100" cy="4800600"/>
          </a:xfrm>
        </p:grpSpPr>
        <p:sp>
          <p:nvSpPr>
            <p:cNvPr id="189" name="AutoShape 9">
              <a:extLst>
                <a:ext uri="{FF2B5EF4-FFF2-40B4-BE49-F238E27FC236}">
                  <a16:creationId xmlns:a16="http://schemas.microsoft.com/office/drawing/2014/main" id="{A4F5ACC6-C45F-41B9-97E0-7F29D661C398}"/>
                </a:ext>
              </a:extLst>
            </p:cNvPr>
            <p:cNvSpPr>
              <a:spLocks noChangeArrowheads="1"/>
            </p:cNvSpPr>
            <p:nvPr/>
          </p:nvSpPr>
          <p:spPr bwMode="auto">
            <a:xfrm>
              <a:off x="7286625" y="1600200"/>
              <a:ext cx="2486025" cy="1295400"/>
            </a:xfrm>
            <a:prstGeom prst="wedgeRectCallout">
              <a:avLst>
                <a:gd name="adj1" fmla="val -15519"/>
                <a:gd name="adj2" fmla="val 70222"/>
              </a:avLst>
            </a:prstGeom>
            <a:solidFill>
              <a:srgbClr val="00FF00"/>
            </a:solidFill>
            <a:ln w="12700">
              <a:solidFill>
                <a:schemeClr val="bg1"/>
              </a:solidFill>
              <a:miter lim="800000"/>
              <a:headEnd type="none" w="sm" len="sm"/>
              <a:tailEnd type="none" w="sm" len="sm"/>
            </a:ln>
          </p:spPr>
          <p:txBody>
            <a:bodyPr/>
            <a:lstStyle/>
            <a:p>
              <a:pPr algn="ctr">
                <a:defRPr/>
              </a:pPr>
              <a:r>
                <a:rPr lang="ja-JP" altLang="en-US" sz="2400" dirty="0">
                  <a:solidFill>
                    <a:srgbClr val="000000"/>
                  </a:solidFill>
                  <a:latin typeface="HG丸ｺﾞｼｯｸM-PRO" panose="020F0600000000000000" pitchFamily="50" charset="-128"/>
                  <a:ea typeface="HG丸ｺﾞｼｯｸM-PRO" panose="020F0600000000000000" pitchFamily="50" charset="-128"/>
                </a:rPr>
                <a:t>患者が情報をもらい、患者が決定する</a:t>
              </a:r>
            </a:p>
          </p:txBody>
        </p:sp>
        <p:sp>
          <p:nvSpPr>
            <p:cNvPr id="190" name="Oval 11">
              <a:extLst>
                <a:ext uri="{FF2B5EF4-FFF2-40B4-BE49-F238E27FC236}">
                  <a16:creationId xmlns:a16="http://schemas.microsoft.com/office/drawing/2014/main" id="{BA7BA0F3-5404-439D-AC99-8271AD5416A3}"/>
                </a:ext>
              </a:extLst>
            </p:cNvPr>
            <p:cNvSpPr>
              <a:spLocks noChangeArrowheads="1"/>
            </p:cNvSpPr>
            <p:nvPr/>
          </p:nvSpPr>
          <p:spPr bwMode="auto">
            <a:xfrm>
              <a:off x="7029450" y="5562600"/>
              <a:ext cx="3086100" cy="838200"/>
            </a:xfrm>
            <a:prstGeom prst="ellipse">
              <a:avLst/>
            </a:prstGeom>
            <a:solidFill>
              <a:srgbClr val="00FF00"/>
            </a:solidFill>
            <a:ln w="12700">
              <a:solidFill>
                <a:schemeClr val="bg1"/>
              </a:solidFill>
              <a:round/>
              <a:headEnd type="none" w="sm" len="sm"/>
              <a:tailEnd type="none" w="sm" len="sm"/>
            </a:ln>
          </p:spPr>
          <p:txBody>
            <a:bodyPr wrap="none" anchor="ctr"/>
            <a:lstStyle/>
            <a:p>
              <a:pPr algn="ctr">
                <a:defRPr/>
              </a:pPr>
              <a:r>
                <a:rPr lang="ja-JP" altLang="en-US" sz="2400" dirty="0">
                  <a:solidFill>
                    <a:srgbClr val="000000"/>
                  </a:solidFill>
                  <a:latin typeface="HG丸ｺﾞｼｯｸM-PRO" panose="020F0600000000000000" pitchFamily="50" charset="-128"/>
                  <a:ea typeface="HG丸ｺﾞｼｯｸM-PRO" panose="020F0600000000000000" pitchFamily="50" charset="-128"/>
                </a:rPr>
                <a:t>自己責任押付型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gn="ctr">
                <a:defRPr/>
              </a:pPr>
              <a:r>
                <a:rPr lang="ja-JP" altLang="en-US" sz="2400" dirty="0">
                  <a:solidFill>
                    <a:srgbClr val="000000"/>
                  </a:solidFill>
                  <a:latin typeface="HG丸ｺﾞｼｯｸM-PRO" panose="020F0600000000000000" pitchFamily="50" charset="-128"/>
                  <a:ea typeface="HG丸ｺﾞｼｯｸM-PRO" panose="020F0600000000000000" pitchFamily="50" charset="-128"/>
                </a:rPr>
                <a:t>松竹梅型</a:t>
              </a:r>
            </a:p>
          </p:txBody>
        </p:sp>
        <p:grpSp>
          <p:nvGrpSpPr>
            <p:cNvPr id="191" name="Group 181">
              <a:extLst>
                <a:ext uri="{FF2B5EF4-FFF2-40B4-BE49-F238E27FC236}">
                  <a16:creationId xmlns:a16="http://schemas.microsoft.com/office/drawing/2014/main" id="{52BBF616-B87D-46CF-8486-1ABBB6142549}"/>
                </a:ext>
              </a:extLst>
            </p:cNvPr>
            <p:cNvGrpSpPr>
              <a:grpSpLocks noChangeAspect="1"/>
            </p:cNvGrpSpPr>
            <p:nvPr/>
          </p:nvGrpSpPr>
          <p:grpSpPr bwMode="auto">
            <a:xfrm>
              <a:off x="7543800" y="3124200"/>
              <a:ext cx="1709738" cy="2243138"/>
              <a:chOff x="4752" y="1968"/>
              <a:chExt cx="1077" cy="1413"/>
            </a:xfrm>
          </p:grpSpPr>
          <p:sp>
            <p:nvSpPr>
              <p:cNvPr id="192" name="AutoShape 180">
                <a:extLst>
                  <a:ext uri="{FF2B5EF4-FFF2-40B4-BE49-F238E27FC236}">
                    <a16:creationId xmlns:a16="http://schemas.microsoft.com/office/drawing/2014/main" id="{3D2452D2-9DBD-4AB3-8688-CAA40A3F06FE}"/>
                  </a:ext>
                </a:extLst>
              </p:cNvPr>
              <p:cNvSpPr>
                <a:spLocks noChangeAspect="1" noChangeArrowheads="1" noTextEdit="1"/>
              </p:cNvSpPr>
              <p:nvPr/>
            </p:nvSpPr>
            <p:spPr bwMode="auto">
              <a:xfrm>
                <a:off x="4752" y="1968"/>
                <a:ext cx="1077" cy="1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Segoe UI"/>
                  <a:ea typeface="メイリオ"/>
                </a:endParaRPr>
              </a:p>
            </p:txBody>
          </p:sp>
          <p:sp>
            <p:nvSpPr>
              <p:cNvPr id="193" name="Freeform 182">
                <a:extLst>
                  <a:ext uri="{FF2B5EF4-FFF2-40B4-BE49-F238E27FC236}">
                    <a16:creationId xmlns:a16="http://schemas.microsoft.com/office/drawing/2014/main" id="{A74DD439-20CC-4000-A4BB-803E0EC5E637}"/>
                  </a:ext>
                </a:extLst>
              </p:cNvPr>
              <p:cNvSpPr>
                <a:spLocks/>
              </p:cNvSpPr>
              <p:nvPr/>
            </p:nvSpPr>
            <p:spPr bwMode="auto">
              <a:xfrm>
                <a:off x="4775" y="2987"/>
                <a:ext cx="1028" cy="382"/>
              </a:xfrm>
              <a:custGeom>
                <a:avLst/>
                <a:gdLst/>
                <a:ahLst/>
                <a:cxnLst>
                  <a:cxn ang="0">
                    <a:pos x="0" y="1897"/>
                  </a:cxn>
                  <a:cxn ang="0">
                    <a:pos x="0" y="65"/>
                  </a:cxn>
                  <a:cxn ang="0">
                    <a:pos x="4113" y="0"/>
                  </a:cxn>
                  <a:cxn ang="0">
                    <a:pos x="4113" y="1908"/>
                  </a:cxn>
                  <a:cxn ang="0">
                    <a:pos x="0" y="1897"/>
                  </a:cxn>
                </a:cxnLst>
                <a:rect l="0" t="0" r="r" b="b"/>
                <a:pathLst>
                  <a:path w="4113" h="1908">
                    <a:moveTo>
                      <a:pt x="0" y="1897"/>
                    </a:moveTo>
                    <a:lnTo>
                      <a:pt x="0" y="65"/>
                    </a:lnTo>
                    <a:lnTo>
                      <a:pt x="4113" y="0"/>
                    </a:lnTo>
                    <a:lnTo>
                      <a:pt x="4113" y="1908"/>
                    </a:lnTo>
                    <a:lnTo>
                      <a:pt x="0" y="1897"/>
                    </a:lnTo>
                    <a:close/>
                  </a:path>
                </a:pathLst>
              </a:custGeom>
              <a:solidFill>
                <a:srgbClr val="E6E6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94" name="Freeform 183">
                <a:extLst>
                  <a:ext uri="{FF2B5EF4-FFF2-40B4-BE49-F238E27FC236}">
                    <a16:creationId xmlns:a16="http://schemas.microsoft.com/office/drawing/2014/main" id="{151B33DF-76BA-4765-8DF8-6F70414C64C2}"/>
                  </a:ext>
                </a:extLst>
              </p:cNvPr>
              <p:cNvSpPr>
                <a:spLocks/>
              </p:cNvSpPr>
              <p:nvPr/>
            </p:nvSpPr>
            <p:spPr bwMode="auto">
              <a:xfrm>
                <a:off x="4766" y="1980"/>
                <a:ext cx="1048" cy="1376"/>
              </a:xfrm>
              <a:custGeom>
                <a:avLst/>
                <a:gdLst/>
                <a:ahLst/>
                <a:cxnLst>
                  <a:cxn ang="0">
                    <a:pos x="2686" y="202"/>
                  </a:cxn>
                  <a:cxn ang="0">
                    <a:pos x="2808" y="282"/>
                  </a:cxn>
                  <a:cxn ang="0">
                    <a:pos x="2740" y="394"/>
                  </a:cxn>
                  <a:cxn ang="0">
                    <a:pos x="2947" y="601"/>
                  </a:cxn>
                  <a:cxn ang="0">
                    <a:pos x="3041" y="883"/>
                  </a:cxn>
                  <a:cxn ang="0">
                    <a:pos x="3037" y="1314"/>
                  </a:cxn>
                  <a:cxn ang="0">
                    <a:pos x="3085" y="1448"/>
                  </a:cxn>
                  <a:cxn ang="0">
                    <a:pos x="3068" y="1734"/>
                  </a:cxn>
                  <a:cxn ang="0">
                    <a:pos x="3002" y="2010"/>
                  </a:cxn>
                  <a:cxn ang="0">
                    <a:pos x="3125" y="2319"/>
                  </a:cxn>
                  <a:cxn ang="0">
                    <a:pos x="3505" y="2613"/>
                  </a:cxn>
                  <a:cxn ang="0">
                    <a:pos x="3742" y="2874"/>
                  </a:cxn>
                  <a:cxn ang="0">
                    <a:pos x="3903" y="3461"/>
                  </a:cxn>
                  <a:cxn ang="0">
                    <a:pos x="3968" y="4261"/>
                  </a:cxn>
                  <a:cxn ang="0">
                    <a:pos x="3845" y="4926"/>
                  </a:cxn>
                  <a:cxn ang="0">
                    <a:pos x="4195" y="5030"/>
                  </a:cxn>
                  <a:cxn ang="0">
                    <a:pos x="3742" y="5069"/>
                  </a:cxn>
                  <a:cxn ang="0">
                    <a:pos x="3572" y="5175"/>
                  </a:cxn>
                  <a:cxn ang="0">
                    <a:pos x="3404" y="5129"/>
                  </a:cxn>
                  <a:cxn ang="0">
                    <a:pos x="3260" y="5068"/>
                  </a:cxn>
                  <a:cxn ang="0">
                    <a:pos x="1355" y="5105"/>
                  </a:cxn>
                  <a:cxn ang="0">
                    <a:pos x="2848" y="5264"/>
                  </a:cxn>
                  <a:cxn ang="0">
                    <a:pos x="3410" y="5341"/>
                  </a:cxn>
                  <a:cxn ang="0">
                    <a:pos x="3848" y="6591"/>
                  </a:cxn>
                  <a:cxn ang="0">
                    <a:pos x="3776" y="6619"/>
                  </a:cxn>
                  <a:cxn ang="0">
                    <a:pos x="3301" y="6608"/>
                  </a:cxn>
                  <a:cxn ang="0">
                    <a:pos x="990" y="6558"/>
                  </a:cxn>
                  <a:cxn ang="0">
                    <a:pos x="967" y="6723"/>
                  </a:cxn>
                  <a:cxn ang="0">
                    <a:pos x="836" y="6852"/>
                  </a:cxn>
                  <a:cxn ang="0">
                    <a:pos x="615" y="6861"/>
                  </a:cxn>
                  <a:cxn ang="0">
                    <a:pos x="312" y="6709"/>
                  </a:cxn>
                  <a:cxn ang="0">
                    <a:pos x="307" y="6457"/>
                  </a:cxn>
                  <a:cxn ang="0">
                    <a:pos x="386" y="6212"/>
                  </a:cxn>
                  <a:cxn ang="0">
                    <a:pos x="604" y="5636"/>
                  </a:cxn>
                  <a:cxn ang="0">
                    <a:pos x="474" y="5416"/>
                  </a:cxn>
                  <a:cxn ang="0">
                    <a:pos x="244" y="5118"/>
                  </a:cxn>
                  <a:cxn ang="0">
                    <a:pos x="34" y="5114"/>
                  </a:cxn>
                  <a:cxn ang="0">
                    <a:pos x="62" y="5051"/>
                  </a:cxn>
                  <a:cxn ang="0">
                    <a:pos x="130" y="4950"/>
                  </a:cxn>
                  <a:cxn ang="0">
                    <a:pos x="55" y="4694"/>
                  </a:cxn>
                  <a:cxn ang="0">
                    <a:pos x="188" y="4200"/>
                  </a:cxn>
                  <a:cxn ang="0">
                    <a:pos x="683" y="3127"/>
                  </a:cxn>
                  <a:cxn ang="0">
                    <a:pos x="1028" y="2625"/>
                  </a:cxn>
                  <a:cxn ang="0">
                    <a:pos x="1301" y="2508"/>
                  </a:cxn>
                  <a:cxn ang="0">
                    <a:pos x="1370" y="2142"/>
                  </a:cxn>
                  <a:cxn ang="0">
                    <a:pos x="1176" y="1970"/>
                  </a:cxn>
                  <a:cxn ang="0">
                    <a:pos x="1136" y="1772"/>
                  </a:cxn>
                  <a:cxn ang="0">
                    <a:pos x="1217" y="1668"/>
                  </a:cxn>
                  <a:cxn ang="0">
                    <a:pos x="1106" y="1358"/>
                  </a:cxn>
                  <a:cxn ang="0">
                    <a:pos x="1116" y="1020"/>
                  </a:cxn>
                  <a:cxn ang="0">
                    <a:pos x="955" y="1244"/>
                  </a:cxn>
                  <a:cxn ang="0">
                    <a:pos x="940" y="1058"/>
                  </a:cxn>
                  <a:cxn ang="0">
                    <a:pos x="1170" y="521"/>
                  </a:cxn>
                  <a:cxn ang="0">
                    <a:pos x="1534" y="174"/>
                  </a:cxn>
                  <a:cxn ang="0">
                    <a:pos x="1849" y="56"/>
                  </a:cxn>
                  <a:cxn ang="0">
                    <a:pos x="2188" y="112"/>
                  </a:cxn>
                  <a:cxn ang="0">
                    <a:pos x="2249" y="91"/>
                  </a:cxn>
                  <a:cxn ang="0">
                    <a:pos x="2251" y="0"/>
                  </a:cxn>
                  <a:cxn ang="0">
                    <a:pos x="2436" y="129"/>
                  </a:cxn>
                </a:cxnLst>
                <a:rect l="0" t="0" r="r" b="b"/>
                <a:pathLst>
                  <a:path w="4195" h="6880">
                    <a:moveTo>
                      <a:pt x="2503" y="259"/>
                    </a:moveTo>
                    <a:lnTo>
                      <a:pt x="2570" y="227"/>
                    </a:lnTo>
                    <a:lnTo>
                      <a:pt x="2608" y="214"/>
                    </a:lnTo>
                    <a:lnTo>
                      <a:pt x="2648" y="205"/>
                    </a:lnTo>
                    <a:lnTo>
                      <a:pt x="2686" y="202"/>
                    </a:lnTo>
                    <a:lnTo>
                      <a:pt x="2724" y="204"/>
                    </a:lnTo>
                    <a:lnTo>
                      <a:pt x="2759" y="216"/>
                    </a:lnTo>
                    <a:lnTo>
                      <a:pt x="2791" y="237"/>
                    </a:lnTo>
                    <a:lnTo>
                      <a:pt x="2804" y="260"/>
                    </a:lnTo>
                    <a:lnTo>
                      <a:pt x="2808" y="282"/>
                    </a:lnTo>
                    <a:lnTo>
                      <a:pt x="2802" y="301"/>
                    </a:lnTo>
                    <a:lnTo>
                      <a:pt x="2791" y="321"/>
                    </a:lnTo>
                    <a:lnTo>
                      <a:pt x="2762" y="356"/>
                    </a:lnTo>
                    <a:lnTo>
                      <a:pt x="2748" y="374"/>
                    </a:lnTo>
                    <a:lnTo>
                      <a:pt x="2740" y="394"/>
                    </a:lnTo>
                    <a:lnTo>
                      <a:pt x="2792" y="427"/>
                    </a:lnTo>
                    <a:lnTo>
                      <a:pt x="2839" y="464"/>
                    </a:lnTo>
                    <a:lnTo>
                      <a:pt x="2880" y="506"/>
                    </a:lnTo>
                    <a:lnTo>
                      <a:pt x="2916" y="552"/>
                    </a:lnTo>
                    <a:lnTo>
                      <a:pt x="2947" y="601"/>
                    </a:lnTo>
                    <a:lnTo>
                      <a:pt x="2974" y="652"/>
                    </a:lnTo>
                    <a:lnTo>
                      <a:pt x="2996" y="706"/>
                    </a:lnTo>
                    <a:lnTo>
                      <a:pt x="3014" y="763"/>
                    </a:lnTo>
                    <a:lnTo>
                      <a:pt x="3029" y="822"/>
                    </a:lnTo>
                    <a:lnTo>
                      <a:pt x="3041" y="883"/>
                    </a:lnTo>
                    <a:lnTo>
                      <a:pt x="3054" y="1007"/>
                    </a:lnTo>
                    <a:lnTo>
                      <a:pt x="3058" y="1132"/>
                    </a:lnTo>
                    <a:lnTo>
                      <a:pt x="3055" y="1257"/>
                    </a:lnTo>
                    <a:lnTo>
                      <a:pt x="3042" y="1286"/>
                    </a:lnTo>
                    <a:lnTo>
                      <a:pt x="3037" y="1314"/>
                    </a:lnTo>
                    <a:lnTo>
                      <a:pt x="3041" y="1339"/>
                    </a:lnTo>
                    <a:lnTo>
                      <a:pt x="3050" y="1364"/>
                    </a:lnTo>
                    <a:lnTo>
                      <a:pt x="3073" y="1413"/>
                    </a:lnTo>
                    <a:lnTo>
                      <a:pt x="3082" y="1438"/>
                    </a:lnTo>
                    <a:lnTo>
                      <a:pt x="3085" y="1448"/>
                    </a:lnTo>
                    <a:lnTo>
                      <a:pt x="3087" y="1466"/>
                    </a:lnTo>
                    <a:lnTo>
                      <a:pt x="3093" y="1537"/>
                    </a:lnTo>
                    <a:lnTo>
                      <a:pt x="3091" y="1606"/>
                    </a:lnTo>
                    <a:lnTo>
                      <a:pt x="3082" y="1671"/>
                    </a:lnTo>
                    <a:lnTo>
                      <a:pt x="3068" y="1734"/>
                    </a:lnTo>
                    <a:lnTo>
                      <a:pt x="3046" y="1795"/>
                    </a:lnTo>
                    <a:lnTo>
                      <a:pt x="3021" y="1852"/>
                    </a:lnTo>
                    <a:lnTo>
                      <a:pt x="2990" y="1908"/>
                    </a:lnTo>
                    <a:lnTo>
                      <a:pt x="2956" y="1961"/>
                    </a:lnTo>
                    <a:lnTo>
                      <a:pt x="3002" y="2010"/>
                    </a:lnTo>
                    <a:lnTo>
                      <a:pt x="3039" y="2065"/>
                    </a:lnTo>
                    <a:lnTo>
                      <a:pt x="3068" y="2123"/>
                    </a:lnTo>
                    <a:lnTo>
                      <a:pt x="3092" y="2186"/>
                    </a:lnTo>
                    <a:lnTo>
                      <a:pt x="3111" y="2251"/>
                    </a:lnTo>
                    <a:lnTo>
                      <a:pt x="3125" y="2319"/>
                    </a:lnTo>
                    <a:lnTo>
                      <a:pt x="3150" y="2456"/>
                    </a:lnTo>
                    <a:lnTo>
                      <a:pt x="3240" y="2485"/>
                    </a:lnTo>
                    <a:lnTo>
                      <a:pt x="3331" y="2521"/>
                    </a:lnTo>
                    <a:lnTo>
                      <a:pt x="3420" y="2562"/>
                    </a:lnTo>
                    <a:lnTo>
                      <a:pt x="3505" y="2613"/>
                    </a:lnTo>
                    <a:lnTo>
                      <a:pt x="3584" y="2674"/>
                    </a:lnTo>
                    <a:lnTo>
                      <a:pt x="3655" y="2744"/>
                    </a:lnTo>
                    <a:lnTo>
                      <a:pt x="3687" y="2784"/>
                    </a:lnTo>
                    <a:lnTo>
                      <a:pt x="3716" y="2828"/>
                    </a:lnTo>
                    <a:lnTo>
                      <a:pt x="3742" y="2874"/>
                    </a:lnTo>
                    <a:lnTo>
                      <a:pt x="3765" y="2924"/>
                    </a:lnTo>
                    <a:lnTo>
                      <a:pt x="3828" y="3133"/>
                    </a:lnTo>
                    <a:lnTo>
                      <a:pt x="3855" y="3240"/>
                    </a:lnTo>
                    <a:lnTo>
                      <a:pt x="3881" y="3350"/>
                    </a:lnTo>
                    <a:lnTo>
                      <a:pt x="3903" y="3461"/>
                    </a:lnTo>
                    <a:lnTo>
                      <a:pt x="3922" y="3572"/>
                    </a:lnTo>
                    <a:lnTo>
                      <a:pt x="3951" y="3800"/>
                    </a:lnTo>
                    <a:lnTo>
                      <a:pt x="3966" y="4030"/>
                    </a:lnTo>
                    <a:lnTo>
                      <a:pt x="3969" y="4145"/>
                    </a:lnTo>
                    <a:lnTo>
                      <a:pt x="3968" y="4261"/>
                    </a:lnTo>
                    <a:lnTo>
                      <a:pt x="3955" y="4489"/>
                    </a:lnTo>
                    <a:lnTo>
                      <a:pt x="3943" y="4604"/>
                    </a:lnTo>
                    <a:lnTo>
                      <a:pt x="3927" y="4715"/>
                    </a:lnTo>
                    <a:lnTo>
                      <a:pt x="3875" y="4858"/>
                    </a:lnTo>
                    <a:lnTo>
                      <a:pt x="3845" y="4926"/>
                    </a:lnTo>
                    <a:lnTo>
                      <a:pt x="3808" y="4990"/>
                    </a:lnTo>
                    <a:lnTo>
                      <a:pt x="3900" y="5001"/>
                    </a:lnTo>
                    <a:lnTo>
                      <a:pt x="3992" y="5004"/>
                    </a:lnTo>
                    <a:lnTo>
                      <a:pt x="4183" y="5004"/>
                    </a:lnTo>
                    <a:lnTo>
                      <a:pt x="4195" y="5030"/>
                    </a:lnTo>
                    <a:lnTo>
                      <a:pt x="4195" y="5045"/>
                    </a:lnTo>
                    <a:lnTo>
                      <a:pt x="4194" y="5050"/>
                    </a:lnTo>
                    <a:lnTo>
                      <a:pt x="4186" y="5056"/>
                    </a:lnTo>
                    <a:lnTo>
                      <a:pt x="3961" y="5064"/>
                    </a:lnTo>
                    <a:lnTo>
                      <a:pt x="3742" y="5069"/>
                    </a:lnTo>
                    <a:lnTo>
                      <a:pt x="3713" y="5102"/>
                    </a:lnTo>
                    <a:lnTo>
                      <a:pt x="3681" y="5129"/>
                    </a:lnTo>
                    <a:lnTo>
                      <a:pt x="3646" y="5151"/>
                    </a:lnTo>
                    <a:lnTo>
                      <a:pt x="3609" y="5167"/>
                    </a:lnTo>
                    <a:lnTo>
                      <a:pt x="3572" y="5175"/>
                    </a:lnTo>
                    <a:lnTo>
                      <a:pt x="3532" y="5176"/>
                    </a:lnTo>
                    <a:lnTo>
                      <a:pt x="3494" y="5171"/>
                    </a:lnTo>
                    <a:lnTo>
                      <a:pt x="3457" y="5157"/>
                    </a:lnTo>
                    <a:lnTo>
                      <a:pt x="3430" y="5146"/>
                    </a:lnTo>
                    <a:lnTo>
                      <a:pt x="3404" y="5129"/>
                    </a:lnTo>
                    <a:lnTo>
                      <a:pt x="3355" y="5089"/>
                    </a:lnTo>
                    <a:lnTo>
                      <a:pt x="3330" y="5072"/>
                    </a:lnTo>
                    <a:lnTo>
                      <a:pt x="3304" y="5062"/>
                    </a:lnTo>
                    <a:lnTo>
                      <a:pt x="3275" y="5063"/>
                    </a:lnTo>
                    <a:lnTo>
                      <a:pt x="3260" y="5068"/>
                    </a:lnTo>
                    <a:lnTo>
                      <a:pt x="3244" y="5078"/>
                    </a:lnTo>
                    <a:lnTo>
                      <a:pt x="2751" y="5077"/>
                    </a:lnTo>
                    <a:lnTo>
                      <a:pt x="2272" y="5081"/>
                    </a:lnTo>
                    <a:lnTo>
                      <a:pt x="1807" y="5092"/>
                    </a:lnTo>
                    <a:lnTo>
                      <a:pt x="1355" y="5105"/>
                    </a:lnTo>
                    <a:lnTo>
                      <a:pt x="1351" y="5139"/>
                    </a:lnTo>
                    <a:lnTo>
                      <a:pt x="1353" y="5175"/>
                    </a:lnTo>
                    <a:lnTo>
                      <a:pt x="1360" y="5249"/>
                    </a:lnTo>
                    <a:lnTo>
                      <a:pt x="2354" y="5259"/>
                    </a:lnTo>
                    <a:lnTo>
                      <a:pt x="2848" y="5264"/>
                    </a:lnTo>
                    <a:lnTo>
                      <a:pt x="3358" y="5271"/>
                    </a:lnTo>
                    <a:lnTo>
                      <a:pt x="3371" y="5288"/>
                    </a:lnTo>
                    <a:lnTo>
                      <a:pt x="3389" y="5303"/>
                    </a:lnTo>
                    <a:lnTo>
                      <a:pt x="3403" y="5319"/>
                    </a:lnTo>
                    <a:lnTo>
                      <a:pt x="3410" y="5341"/>
                    </a:lnTo>
                    <a:lnTo>
                      <a:pt x="3529" y="5640"/>
                    </a:lnTo>
                    <a:lnTo>
                      <a:pt x="3640" y="5942"/>
                    </a:lnTo>
                    <a:lnTo>
                      <a:pt x="3855" y="6554"/>
                    </a:lnTo>
                    <a:lnTo>
                      <a:pt x="3853" y="6575"/>
                    </a:lnTo>
                    <a:lnTo>
                      <a:pt x="3848" y="6591"/>
                    </a:lnTo>
                    <a:lnTo>
                      <a:pt x="3840" y="6603"/>
                    </a:lnTo>
                    <a:lnTo>
                      <a:pt x="3831" y="6610"/>
                    </a:lnTo>
                    <a:lnTo>
                      <a:pt x="3819" y="6616"/>
                    </a:lnTo>
                    <a:lnTo>
                      <a:pt x="3806" y="6619"/>
                    </a:lnTo>
                    <a:lnTo>
                      <a:pt x="3776" y="6619"/>
                    </a:lnTo>
                    <a:lnTo>
                      <a:pt x="3705" y="6608"/>
                    </a:lnTo>
                    <a:lnTo>
                      <a:pt x="3670" y="6605"/>
                    </a:lnTo>
                    <a:lnTo>
                      <a:pt x="3657" y="6605"/>
                    </a:lnTo>
                    <a:lnTo>
                      <a:pt x="3639" y="6610"/>
                    </a:lnTo>
                    <a:lnTo>
                      <a:pt x="3301" y="6608"/>
                    </a:lnTo>
                    <a:lnTo>
                      <a:pt x="2967" y="6602"/>
                    </a:lnTo>
                    <a:lnTo>
                      <a:pt x="2305" y="6582"/>
                    </a:lnTo>
                    <a:lnTo>
                      <a:pt x="1647" y="6564"/>
                    </a:lnTo>
                    <a:lnTo>
                      <a:pt x="1318" y="6559"/>
                    </a:lnTo>
                    <a:lnTo>
                      <a:pt x="990" y="6558"/>
                    </a:lnTo>
                    <a:lnTo>
                      <a:pt x="992" y="6593"/>
                    </a:lnTo>
                    <a:lnTo>
                      <a:pt x="991" y="6627"/>
                    </a:lnTo>
                    <a:lnTo>
                      <a:pt x="986" y="6661"/>
                    </a:lnTo>
                    <a:lnTo>
                      <a:pt x="979" y="6693"/>
                    </a:lnTo>
                    <a:lnTo>
                      <a:pt x="967" y="6723"/>
                    </a:lnTo>
                    <a:lnTo>
                      <a:pt x="951" y="6752"/>
                    </a:lnTo>
                    <a:lnTo>
                      <a:pt x="931" y="6777"/>
                    </a:lnTo>
                    <a:lnTo>
                      <a:pt x="906" y="6798"/>
                    </a:lnTo>
                    <a:lnTo>
                      <a:pt x="871" y="6830"/>
                    </a:lnTo>
                    <a:lnTo>
                      <a:pt x="836" y="6852"/>
                    </a:lnTo>
                    <a:lnTo>
                      <a:pt x="800" y="6868"/>
                    </a:lnTo>
                    <a:lnTo>
                      <a:pt x="764" y="6878"/>
                    </a:lnTo>
                    <a:lnTo>
                      <a:pt x="727" y="6880"/>
                    </a:lnTo>
                    <a:lnTo>
                      <a:pt x="691" y="6878"/>
                    </a:lnTo>
                    <a:lnTo>
                      <a:pt x="615" y="6861"/>
                    </a:lnTo>
                    <a:lnTo>
                      <a:pt x="542" y="6833"/>
                    </a:lnTo>
                    <a:lnTo>
                      <a:pt x="468" y="6797"/>
                    </a:lnTo>
                    <a:lnTo>
                      <a:pt x="397" y="6762"/>
                    </a:lnTo>
                    <a:lnTo>
                      <a:pt x="330" y="6733"/>
                    </a:lnTo>
                    <a:lnTo>
                      <a:pt x="312" y="6709"/>
                    </a:lnTo>
                    <a:lnTo>
                      <a:pt x="301" y="6677"/>
                    </a:lnTo>
                    <a:lnTo>
                      <a:pt x="295" y="6643"/>
                    </a:lnTo>
                    <a:lnTo>
                      <a:pt x="294" y="6605"/>
                    </a:lnTo>
                    <a:lnTo>
                      <a:pt x="300" y="6527"/>
                    </a:lnTo>
                    <a:lnTo>
                      <a:pt x="307" y="6457"/>
                    </a:lnTo>
                    <a:lnTo>
                      <a:pt x="307" y="6441"/>
                    </a:lnTo>
                    <a:lnTo>
                      <a:pt x="302" y="6426"/>
                    </a:lnTo>
                    <a:lnTo>
                      <a:pt x="295" y="6409"/>
                    </a:lnTo>
                    <a:lnTo>
                      <a:pt x="295" y="6391"/>
                    </a:lnTo>
                    <a:lnTo>
                      <a:pt x="386" y="6212"/>
                    </a:lnTo>
                    <a:lnTo>
                      <a:pt x="470" y="6030"/>
                    </a:lnTo>
                    <a:lnTo>
                      <a:pt x="552" y="5849"/>
                    </a:lnTo>
                    <a:lnTo>
                      <a:pt x="595" y="5759"/>
                    </a:lnTo>
                    <a:lnTo>
                      <a:pt x="643" y="5669"/>
                    </a:lnTo>
                    <a:lnTo>
                      <a:pt x="604" y="5636"/>
                    </a:lnTo>
                    <a:lnTo>
                      <a:pt x="568" y="5600"/>
                    </a:lnTo>
                    <a:lnTo>
                      <a:pt x="536" y="5559"/>
                    </a:lnTo>
                    <a:lnTo>
                      <a:pt x="509" y="5514"/>
                    </a:lnTo>
                    <a:lnTo>
                      <a:pt x="488" y="5467"/>
                    </a:lnTo>
                    <a:lnTo>
                      <a:pt x="474" y="5416"/>
                    </a:lnTo>
                    <a:lnTo>
                      <a:pt x="468" y="5360"/>
                    </a:lnTo>
                    <a:lnTo>
                      <a:pt x="473" y="5302"/>
                    </a:lnTo>
                    <a:lnTo>
                      <a:pt x="362" y="5204"/>
                    </a:lnTo>
                    <a:lnTo>
                      <a:pt x="304" y="5159"/>
                    </a:lnTo>
                    <a:lnTo>
                      <a:pt x="244" y="5118"/>
                    </a:lnTo>
                    <a:lnTo>
                      <a:pt x="215" y="5113"/>
                    </a:lnTo>
                    <a:lnTo>
                      <a:pt x="186" y="5112"/>
                    </a:lnTo>
                    <a:lnTo>
                      <a:pt x="126" y="5117"/>
                    </a:lnTo>
                    <a:lnTo>
                      <a:pt x="64" y="5118"/>
                    </a:lnTo>
                    <a:lnTo>
                      <a:pt x="34" y="5114"/>
                    </a:lnTo>
                    <a:lnTo>
                      <a:pt x="4" y="5105"/>
                    </a:lnTo>
                    <a:lnTo>
                      <a:pt x="0" y="5091"/>
                    </a:lnTo>
                    <a:lnTo>
                      <a:pt x="2" y="5079"/>
                    </a:lnTo>
                    <a:lnTo>
                      <a:pt x="19" y="5056"/>
                    </a:lnTo>
                    <a:lnTo>
                      <a:pt x="62" y="5051"/>
                    </a:lnTo>
                    <a:lnTo>
                      <a:pt x="108" y="5051"/>
                    </a:lnTo>
                    <a:lnTo>
                      <a:pt x="152" y="5049"/>
                    </a:lnTo>
                    <a:lnTo>
                      <a:pt x="192" y="5039"/>
                    </a:lnTo>
                    <a:lnTo>
                      <a:pt x="160" y="4995"/>
                    </a:lnTo>
                    <a:lnTo>
                      <a:pt x="130" y="4950"/>
                    </a:lnTo>
                    <a:lnTo>
                      <a:pt x="105" y="4903"/>
                    </a:lnTo>
                    <a:lnTo>
                      <a:pt x="83" y="4854"/>
                    </a:lnTo>
                    <a:lnTo>
                      <a:pt x="67" y="4803"/>
                    </a:lnTo>
                    <a:lnTo>
                      <a:pt x="57" y="4750"/>
                    </a:lnTo>
                    <a:lnTo>
                      <a:pt x="55" y="4694"/>
                    </a:lnTo>
                    <a:lnTo>
                      <a:pt x="59" y="4636"/>
                    </a:lnTo>
                    <a:lnTo>
                      <a:pt x="63" y="4579"/>
                    </a:lnTo>
                    <a:lnTo>
                      <a:pt x="74" y="4526"/>
                    </a:lnTo>
                    <a:lnTo>
                      <a:pt x="103" y="4421"/>
                    </a:lnTo>
                    <a:lnTo>
                      <a:pt x="188" y="4200"/>
                    </a:lnTo>
                    <a:lnTo>
                      <a:pt x="277" y="3981"/>
                    </a:lnTo>
                    <a:lnTo>
                      <a:pt x="370" y="3763"/>
                    </a:lnTo>
                    <a:lnTo>
                      <a:pt x="467" y="3548"/>
                    </a:lnTo>
                    <a:lnTo>
                      <a:pt x="571" y="3335"/>
                    </a:lnTo>
                    <a:lnTo>
                      <a:pt x="683" y="3127"/>
                    </a:lnTo>
                    <a:lnTo>
                      <a:pt x="802" y="2923"/>
                    </a:lnTo>
                    <a:lnTo>
                      <a:pt x="931" y="2724"/>
                    </a:lnTo>
                    <a:lnTo>
                      <a:pt x="961" y="2686"/>
                    </a:lnTo>
                    <a:lnTo>
                      <a:pt x="994" y="2654"/>
                    </a:lnTo>
                    <a:lnTo>
                      <a:pt x="1028" y="2625"/>
                    </a:lnTo>
                    <a:lnTo>
                      <a:pt x="1064" y="2600"/>
                    </a:lnTo>
                    <a:lnTo>
                      <a:pt x="1101" y="2579"/>
                    </a:lnTo>
                    <a:lnTo>
                      <a:pt x="1139" y="2559"/>
                    </a:lnTo>
                    <a:lnTo>
                      <a:pt x="1219" y="2530"/>
                    </a:lnTo>
                    <a:lnTo>
                      <a:pt x="1301" y="2508"/>
                    </a:lnTo>
                    <a:lnTo>
                      <a:pt x="1385" y="2493"/>
                    </a:lnTo>
                    <a:lnTo>
                      <a:pt x="1557" y="2465"/>
                    </a:lnTo>
                    <a:lnTo>
                      <a:pt x="1493" y="2309"/>
                    </a:lnTo>
                    <a:lnTo>
                      <a:pt x="1423" y="2155"/>
                    </a:lnTo>
                    <a:lnTo>
                      <a:pt x="1370" y="2142"/>
                    </a:lnTo>
                    <a:lnTo>
                      <a:pt x="1320" y="2122"/>
                    </a:lnTo>
                    <a:lnTo>
                      <a:pt x="1277" y="2094"/>
                    </a:lnTo>
                    <a:lnTo>
                      <a:pt x="1238" y="2059"/>
                    </a:lnTo>
                    <a:lnTo>
                      <a:pt x="1204" y="2017"/>
                    </a:lnTo>
                    <a:lnTo>
                      <a:pt x="1176" y="1970"/>
                    </a:lnTo>
                    <a:lnTo>
                      <a:pt x="1153" y="1917"/>
                    </a:lnTo>
                    <a:lnTo>
                      <a:pt x="1135" y="1860"/>
                    </a:lnTo>
                    <a:lnTo>
                      <a:pt x="1131" y="1830"/>
                    </a:lnTo>
                    <a:lnTo>
                      <a:pt x="1132" y="1799"/>
                    </a:lnTo>
                    <a:lnTo>
                      <a:pt x="1136" y="1772"/>
                    </a:lnTo>
                    <a:lnTo>
                      <a:pt x="1145" y="1745"/>
                    </a:lnTo>
                    <a:lnTo>
                      <a:pt x="1158" y="1720"/>
                    </a:lnTo>
                    <a:lnTo>
                      <a:pt x="1174" y="1700"/>
                    </a:lnTo>
                    <a:lnTo>
                      <a:pt x="1194" y="1682"/>
                    </a:lnTo>
                    <a:lnTo>
                      <a:pt x="1217" y="1668"/>
                    </a:lnTo>
                    <a:lnTo>
                      <a:pt x="1254" y="1651"/>
                    </a:lnTo>
                    <a:lnTo>
                      <a:pt x="1203" y="1585"/>
                    </a:lnTo>
                    <a:lnTo>
                      <a:pt x="1162" y="1514"/>
                    </a:lnTo>
                    <a:lnTo>
                      <a:pt x="1129" y="1438"/>
                    </a:lnTo>
                    <a:lnTo>
                      <a:pt x="1106" y="1358"/>
                    </a:lnTo>
                    <a:lnTo>
                      <a:pt x="1093" y="1275"/>
                    </a:lnTo>
                    <a:lnTo>
                      <a:pt x="1090" y="1191"/>
                    </a:lnTo>
                    <a:lnTo>
                      <a:pt x="1097" y="1105"/>
                    </a:lnTo>
                    <a:lnTo>
                      <a:pt x="1105" y="1063"/>
                    </a:lnTo>
                    <a:lnTo>
                      <a:pt x="1116" y="1020"/>
                    </a:lnTo>
                    <a:lnTo>
                      <a:pt x="1071" y="1064"/>
                    </a:lnTo>
                    <a:lnTo>
                      <a:pt x="1030" y="1119"/>
                    </a:lnTo>
                    <a:lnTo>
                      <a:pt x="996" y="1181"/>
                    </a:lnTo>
                    <a:lnTo>
                      <a:pt x="970" y="1244"/>
                    </a:lnTo>
                    <a:lnTo>
                      <a:pt x="955" y="1244"/>
                    </a:lnTo>
                    <a:lnTo>
                      <a:pt x="938" y="1239"/>
                    </a:lnTo>
                    <a:lnTo>
                      <a:pt x="924" y="1228"/>
                    </a:lnTo>
                    <a:lnTo>
                      <a:pt x="919" y="1209"/>
                    </a:lnTo>
                    <a:lnTo>
                      <a:pt x="927" y="1132"/>
                    </a:lnTo>
                    <a:lnTo>
                      <a:pt x="940" y="1058"/>
                    </a:lnTo>
                    <a:lnTo>
                      <a:pt x="958" y="986"/>
                    </a:lnTo>
                    <a:lnTo>
                      <a:pt x="980" y="914"/>
                    </a:lnTo>
                    <a:lnTo>
                      <a:pt x="1030" y="776"/>
                    </a:lnTo>
                    <a:lnTo>
                      <a:pt x="1088" y="639"/>
                    </a:lnTo>
                    <a:lnTo>
                      <a:pt x="1170" y="521"/>
                    </a:lnTo>
                    <a:lnTo>
                      <a:pt x="1262" y="408"/>
                    </a:lnTo>
                    <a:lnTo>
                      <a:pt x="1365" y="304"/>
                    </a:lnTo>
                    <a:lnTo>
                      <a:pt x="1419" y="256"/>
                    </a:lnTo>
                    <a:lnTo>
                      <a:pt x="1475" y="214"/>
                    </a:lnTo>
                    <a:lnTo>
                      <a:pt x="1534" y="174"/>
                    </a:lnTo>
                    <a:lnTo>
                      <a:pt x="1593" y="138"/>
                    </a:lnTo>
                    <a:lnTo>
                      <a:pt x="1655" y="109"/>
                    </a:lnTo>
                    <a:lnTo>
                      <a:pt x="1719" y="85"/>
                    </a:lnTo>
                    <a:lnTo>
                      <a:pt x="1784" y="67"/>
                    </a:lnTo>
                    <a:lnTo>
                      <a:pt x="1849" y="56"/>
                    </a:lnTo>
                    <a:lnTo>
                      <a:pt x="1917" y="51"/>
                    </a:lnTo>
                    <a:lnTo>
                      <a:pt x="1986" y="53"/>
                    </a:lnTo>
                    <a:lnTo>
                      <a:pt x="2055" y="70"/>
                    </a:lnTo>
                    <a:lnTo>
                      <a:pt x="2123" y="87"/>
                    </a:lnTo>
                    <a:lnTo>
                      <a:pt x="2188" y="112"/>
                    </a:lnTo>
                    <a:lnTo>
                      <a:pt x="2218" y="130"/>
                    </a:lnTo>
                    <a:lnTo>
                      <a:pt x="2247" y="153"/>
                    </a:lnTo>
                    <a:lnTo>
                      <a:pt x="2257" y="131"/>
                    </a:lnTo>
                    <a:lnTo>
                      <a:pt x="2256" y="110"/>
                    </a:lnTo>
                    <a:lnTo>
                      <a:pt x="2249" y="91"/>
                    </a:lnTo>
                    <a:lnTo>
                      <a:pt x="2239" y="72"/>
                    </a:lnTo>
                    <a:lnTo>
                      <a:pt x="2230" y="53"/>
                    </a:lnTo>
                    <a:lnTo>
                      <a:pt x="2227" y="36"/>
                    </a:lnTo>
                    <a:lnTo>
                      <a:pt x="2233" y="18"/>
                    </a:lnTo>
                    <a:lnTo>
                      <a:pt x="2251" y="0"/>
                    </a:lnTo>
                    <a:lnTo>
                      <a:pt x="2296" y="10"/>
                    </a:lnTo>
                    <a:lnTo>
                      <a:pt x="2337" y="28"/>
                    </a:lnTo>
                    <a:lnTo>
                      <a:pt x="2374" y="56"/>
                    </a:lnTo>
                    <a:lnTo>
                      <a:pt x="2407" y="90"/>
                    </a:lnTo>
                    <a:lnTo>
                      <a:pt x="2436" y="129"/>
                    </a:lnTo>
                    <a:lnTo>
                      <a:pt x="2461" y="171"/>
                    </a:lnTo>
                    <a:lnTo>
                      <a:pt x="2503" y="2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95" name="Freeform 184">
                <a:extLst>
                  <a:ext uri="{FF2B5EF4-FFF2-40B4-BE49-F238E27FC236}">
                    <a16:creationId xmlns:a16="http://schemas.microsoft.com/office/drawing/2014/main" id="{BEA9BD73-432C-44CC-8B47-1E1B0C19DC43}"/>
                  </a:ext>
                </a:extLst>
              </p:cNvPr>
              <p:cNvSpPr>
                <a:spLocks/>
              </p:cNvSpPr>
              <p:nvPr/>
            </p:nvSpPr>
            <p:spPr bwMode="auto">
              <a:xfrm>
                <a:off x="5593" y="2004"/>
                <a:ext cx="129" cy="139"/>
              </a:xfrm>
              <a:custGeom>
                <a:avLst/>
                <a:gdLst/>
                <a:ahLst/>
                <a:cxnLst>
                  <a:cxn ang="0">
                    <a:pos x="472" y="127"/>
                  </a:cxn>
                  <a:cxn ang="0">
                    <a:pos x="501" y="196"/>
                  </a:cxn>
                  <a:cxn ang="0">
                    <a:pos x="514" y="271"/>
                  </a:cxn>
                  <a:cxn ang="0">
                    <a:pos x="510" y="349"/>
                  </a:cxn>
                  <a:cxn ang="0">
                    <a:pos x="484" y="410"/>
                  </a:cxn>
                  <a:cxn ang="0">
                    <a:pos x="397" y="488"/>
                  </a:cxn>
                  <a:cxn ang="0">
                    <a:pos x="294" y="546"/>
                  </a:cxn>
                  <a:cxn ang="0">
                    <a:pos x="228" y="601"/>
                  </a:cxn>
                  <a:cxn ang="0">
                    <a:pos x="199" y="653"/>
                  </a:cxn>
                  <a:cxn ang="0">
                    <a:pos x="172" y="692"/>
                  </a:cxn>
                  <a:cxn ang="0">
                    <a:pos x="137" y="675"/>
                  </a:cxn>
                  <a:cxn ang="0">
                    <a:pos x="129" y="636"/>
                  </a:cxn>
                  <a:cxn ang="0">
                    <a:pos x="148" y="578"/>
                  </a:cxn>
                  <a:cxn ang="0">
                    <a:pos x="196" y="521"/>
                  </a:cxn>
                  <a:cxn ang="0">
                    <a:pos x="326" y="444"/>
                  </a:cxn>
                  <a:cxn ang="0">
                    <a:pos x="414" y="386"/>
                  </a:cxn>
                  <a:cxn ang="0">
                    <a:pos x="447" y="329"/>
                  </a:cxn>
                  <a:cxn ang="0">
                    <a:pos x="447" y="248"/>
                  </a:cxn>
                  <a:cxn ang="0">
                    <a:pos x="406" y="153"/>
                  </a:cxn>
                  <a:cxn ang="0">
                    <a:pos x="356" y="96"/>
                  </a:cxn>
                  <a:cxn ang="0">
                    <a:pos x="313" y="79"/>
                  </a:cxn>
                  <a:cxn ang="0">
                    <a:pos x="254" y="80"/>
                  </a:cxn>
                  <a:cxn ang="0">
                    <a:pos x="191" y="96"/>
                  </a:cxn>
                  <a:cxn ang="0">
                    <a:pos x="163" y="163"/>
                  </a:cxn>
                  <a:cxn ang="0">
                    <a:pos x="134" y="258"/>
                  </a:cxn>
                  <a:cxn ang="0">
                    <a:pos x="97" y="287"/>
                  </a:cxn>
                  <a:cxn ang="0">
                    <a:pos x="44" y="279"/>
                  </a:cxn>
                  <a:cxn ang="0">
                    <a:pos x="9" y="235"/>
                  </a:cxn>
                  <a:cxn ang="0">
                    <a:pos x="3" y="168"/>
                  </a:cxn>
                  <a:cxn ang="0">
                    <a:pos x="32" y="114"/>
                  </a:cxn>
                  <a:cxn ang="0">
                    <a:pos x="79" y="71"/>
                  </a:cxn>
                  <a:cxn ang="0">
                    <a:pos x="159" y="18"/>
                  </a:cxn>
                  <a:cxn ang="0">
                    <a:pos x="239" y="0"/>
                  </a:cxn>
                  <a:cxn ang="0">
                    <a:pos x="324" y="5"/>
                  </a:cxn>
                  <a:cxn ang="0">
                    <a:pos x="400" y="37"/>
                  </a:cxn>
                </a:cxnLst>
                <a:rect l="0" t="0" r="r" b="b"/>
                <a:pathLst>
                  <a:path w="514" h="692">
                    <a:moveTo>
                      <a:pt x="432" y="65"/>
                    </a:moveTo>
                    <a:lnTo>
                      <a:pt x="472" y="127"/>
                    </a:lnTo>
                    <a:lnTo>
                      <a:pt x="489" y="161"/>
                    </a:lnTo>
                    <a:lnTo>
                      <a:pt x="501" y="196"/>
                    </a:lnTo>
                    <a:lnTo>
                      <a:pt x="508" y="234"/>
                    </a:lnTo>
                    <a:lnTo>
                      <a:pt x="514" y="271"/>
                    </a:lnTo>
                    <a:lnTo>
                      <a:pt x="514" y="310"/>
                    </a:lnTo>
                    <a:lnTo>
                      <a:pt x="510" y="349"/>
                    </a:lnTo>
                    <a:lnTo>
                      <a:pt x="499" y="382"/>
                    </a:lnTo>
                    <a:lnTo>
                      <a:pt x="484" y="410"/>
                    </a:lnTo>
                    <a:lnTo>
                      <a:pt x="445" y="454"/>
                    </a:lnTo>
                    <a:lnTo>
                      <a:pt x="397" y="488"/>
                    </a:lnTo>
                    <a:lnTo>
                      <a:pt x="344" y="517"/>
                    </a:lnTo>
                    <a:lnTo>
                      <a:pt x="294" y="546"/>
                    </a:lnTo>
                    <a:lnTo>
                      <a:pt x="248" y="580"/>
                    </a:lnTo>
                    <a:lnTo>
                      <a:pt x="228" y="601"/>
                    </a:lnTo>
                    <a:lnTo>
                      <a:pt x="211" y="625"/>
                    </a:lnTo>
                    <a:lnTo>
                      <a:pt x="199" y="653"/>
                    </a:lnTo>
                    <a:lnTo>
                      <a:pt x="191" y="686"/>
                    </a:lnTo>
                    <a:lnTo>
                      <a:pt x="172" y="692"/>
                    </a:lnTo>
                    <a:lnTo>
                      <a:pt x="153" y="687"/>
                    </a:lnTo>
                    <a:lnTo>
                      <a:pt x="137" y="675"/>
                    </a:lnTo>
                    <a:lnTo>
                      <a:pt x="127" y="659"/>
                    </a:lnTo>
                    <a:lnTo>
                      <a:pt x="129" y="636"/>
                    </a:lnTo>
                    <a:lnTo>
                      <a:pt x="134" y="615"/>
                    </a:lnTo>
                    <a:lnTo>
                      <a:pt x="148" y="578"/>
                    </a:lnTo>
                    <a:lnTo>
                      <a:pt x="170" y="546"/>
                    </a:lnTo>
                    <a:lnTo>
                      <a:pt x="196" y="521"/>
                    </a:lnTo>
                    <a:lnTo>
                      <a:pt x="259" y="479"/>
                    </a:lnTo>
                    <a:lnTo>
                      <a:pt x="326" y="444"/>
                    </a:lnTo>
                    <a:lnTo>
                      <a:pt x="389" y="408"/>
                    </a:lnTo>
                    <a:lnTo>
                      <a:pt x="414" y="386"/>
                    </a:lnTo>
                    <a:lnTo>
                      <a:pt x="434" y="359"/>
                    </a:lnTo>
                    <a:lnTo>
                      <a:pt x="447" y="329"/>
                    </a:lnTo>
                    <a:lnTo>
                      <a:pt x="451" y="292"/>
                    </a:lnTo>
                    <a:lnTo>
                      <a:pt x="447" y="248"/>
                    </a:lnTo>
                    <a:lnTo>
                      <a:pt x="432" y="196"/>
                    </a:lnTo>
                    <a:lnTo>
                      <a:pt x="406" y="153"/>
                    </a:lnTo>
                    <a:lnTo>
                      <a:pt x="375" y="112"/>
                    </a:lnTo>
                    <a:lnTo>
                      <a:pt x="356" y="96"/>
                    </a:lnTo>
                    <a:lnTo>
                      <a:pt x="335" y="85"/>
                    </a:lnTo>
                    <a:lnTo>
                      <a:pt x="313" y="79"/>
                    </a:lnTo>
                    <a:lnTo>
                      <a:pt x="289" y="82"/>
                    </a:lnTo>
                    <a:lnTo>
                      <a:pt x="254" y="80"/>
                    </a:lnTo>
                    <a:lnTo>
                      <a:pt x="221" y="85"/>
                    </a:lnTo>
                    <a:lnTo>
                      <a:pt x="191" y="96"/>
                    </a:lnTo>
                    <a:lnTo>
                      <a:pt x="163" y="112"/>
                    </a:lnTo>
                    <a:lnTo>
                      <a:pt x="163" y="163"/>
                    </a:lnTo>
                    <a:lnTo>
                      <a:pt x="155" y="214"/>
                    </a:lnTo>
                    <a:lnTo>
                      <a:pt x="134" y="258"/>
                    </a:lnTo>
                    <a:lnTo>
                      <a:pt x="117" y="275"/>
                    </a:lnTo>
                    <a:lnTo>
                      <a:pt x="97" y="287"/>
                    </a:lnTo>
                    <a:lnTo>
                      <a:pt x="69" y="288"/>
                    </a:lnTo>
                    <a:lnTo>
                      <a:pt x="44" y="279"/>
                    </a:lnTo>
                    <a:lnTo>
                      <a:pt x="23" y="260"/>
                    </a:lnTo>
                    <a:lnTo>
                      <a:pt x="9" y="235"/>
                    </a:lnTo>
                    <a:lnTo>
                      <a:pt x="0" y="200"/>
                    </a:lnTo>
                    <a:lnTo>
                      <a:pt x="3" y="168"/>
                    </a:lnTo>
                    <a:lnTo>
                      <a:pt x="14" y="140"/>
                    </a:lnTo>
                    <a:lnTo>
                      <a:pt x="32" y="114"/>
                    </a:lnTo>
                    <a:lnTo>
                      <a:pt x="55" y="91"/>
                    </a:lnTo>
                    <a:lnTo>
                      <a:pt x="79" y="71"/>
                    </a:lnTo>
                    <a:lnTo>
                      <a:pt x="124" y="33"/>
                    </a:lnTo>
                    <a:lnTo>
                      <a:pt x="159" y="18"/>
                    </a:lnTo>
                    <a:lnTo>
                      <a:pt x="198" y="7"/>
                    </a:lnTo>
                    <a:lnTo>
                      <a:pt x="239" y="0"/>
                    </a:lnTo>
                    <a:lnTo>
                      <a:pt x="282" y="0"/>
                    </a:lnTo>
                    <a:lnTo>
                      <a:pt x="324" y="5"/>
                    </a:lnTo>
                    <a:lnTo>
                      <a:pt x="364" y="17"/>
                    </a:lnTo>
                    <a:lnTo>
                      <a:pt x="400" y="37"/>
                    </a:lnTo>
                    <a:lnTo>
                      <a:pt x="432" y="65"/>
                    </a:lnTo>
                    <a:close/>
                  </a:path>
                </a:pathLst>
              </a:custGeom>
              <a:solidFill>
                <a:srgbClr val="FF8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96" name="Freeform 185">
                <a:extLst>
                  <a:ext uri="{FF2B5EF4-FFF2-40B4-BE49-F238E27FC236}">
                    <a16:creationId xmlns:a16="http://schemas.microsoft.com/office/drawing/2014/main" id="{EBA4614D-9115-4BB1-9549-6FDD897DA08B}"/>
                  </a:ext>
                </a:extLst>
              </p:cNvPr>
              <p:cNvSpPr>
                <a:spLocks/>
              </p:cNvSpPr>
              <p:nvPr/>
            </p:nvSpPr>
            <p:spPr bwMode="auto">
              <a:xfrm>
                <a:off x="5022" y="2009"/>
                <a:ext cx="296" cy="174"/>
              </a:xfrm>
              <a:custGeom>
                <a:avLst/>
                <a:gdLst/>
                <a:ahLst/>
                <a:cxnLst>
                  <a:cxn ang="0">
                    <a:pos x="1182" y="85"/>
                  </a:cxn>
                  <a:cxn ang="0">
                    <a:pos x="1113" y="60"/>
                  </a:cxn>
                  <a:cxn ang="0">
                    <a:pos x="1046" y="43"/>
                  </a:cxn>
                  <a:cxn ang="0">
                    <a:pos x="979" y="33"/>
                  </a:cxn>
                  <a:cxn ang="0">
                    <a:pos x="912" y="32"/>
                  </a:cxn>
                  <a:cxn ang="0">
                    <a:pos x="846" y="37"/>
                  </a:cxn>
                  <a:cxn ang="0">
                    <a:pos x="782" y="48"/>
                  </a:cxn>
                  <a:cxn ang="0">
                    <a:pos x="718" y="66"/>
                  </a:cxn>
                  <a:cxn ang="0">
                    <a:pos x="657" y="89"/>
                  </a:cxn>
                  <a:cxn ang="0">
                    <a:pos x="595" y="118"/>
                  </a:cxn>
                  <a:cxn ang="0">
                    <a:pos x="536" y="152"/>
                  </a:cxn>
                  <a:cxn ang="0">
                    <a:pos x="422" y="233"/>
                  </a:cxn>
                  <a:cxn ang="0">
                    <a:pos x="315" y="329"/>
                  </a:cxn>
                  <a:cxn ang="0">
                    <a:pos x="265" y="381"/>
                  </a:cxn>
                  <a:cxn ang="0">
                    <a:pos x="217" y="436"/>
                  </a:cxn>
                  <a:cxn ang="0">
                    <a:pos x="163" y="527"/>
                  </a:cxn>
                  <a:cxn ang="0">
                    <a:pos x="114" y="620"/>
                  </a:cxn>
                  <a:cxn ang="0">
                    <a:pos x="73" y="718"/>
                  </a:cxn>
                  <a:cxn ang="0">
                    <a:pos x="44" y="816"/>
                  </a:cxn>
                  <a:cxn ang="0">
                    <a:pos x="21" y="841"/>
                  </a:cxn>
                  <a:cxn ang="0">
                    <a:pos x="0" y="869"/>
                  </a:cxn>
                  <a:cxn ang="0">
                    <a:pos x="15" y="796"/>
                  </a:cxn>
                  <a:cxn ang="0">
                    <a:pos x="36" y="724"/>
                  </a:cxn>
                  <a:cxn ang="0">
                    <a:pos x="63" y="653"/>
                  </a:cxn>
                  <a:cxn ang="0">
                    <a:pos x="94" y="585"/>
                  </a:cxn>
                  <a:cxn ang="0">
                    <a:pos x="130" y="520"/>
                  </a:cxn>
                  <a:cxn ang="0">
                    <a:pos x="171" y="456"/>
                  </a:cxn>
                  <a:cxn ang="0">
                    <a:pos x="214" y="395"/>
                  </a:cxn>
                  <a:cxn ang="0">
                    <a:pos x="263" y="338"/>
                  </a:cxn>
                  <a:cxn ang="0">
                    <a:pos x="313" y="285"/>
                  </a:cxn>
                  <a:cxn ang="0">
                    <a:pos x="367" y="235"/>
                  </a:cxn>
                  <a:cxn ang="0">
                    <a:pos x="422" y="189"/>
                  </a:cxn>
                  <a:cxn ang="0">
                    <a:pos x="482" y="146"/>
                  </a:cxn>
                  <a:cxn ang="0">
                    <a:pos x="542" y="110"/>
                  </a:cxn>
                  <a:cxn ang="0">
                    <a:pos x="603" y="77"/>
                  </a:cxn>
                  <a:cxn ang="0">
                    <a:pos x="666" y="50"/>
                  </a:cxn>
                  <a:cxn ang="0">
                    <a:pos x="729" y="28"/>
                  </a:cxn>
                  <a:cxn ang="0">
                    <a:pos x="846" y="6"/>
                  </a:cxn>
                  <a:cxn ang="0">
                    <a:pos x="906" y="0"/>
                  </a:cxn>
                  <a:cxn ang="0">
                    <a:pos x="966" y="0"/>
                  </a:cxn>
                  <a:cxn ang="0">
                    <a:pos x="1025" y="8"/>
                  </a:cxn>
                  <a:cxn ang="0">
                    <a:pos x="1081" y="23"/>
                  </a:cxn>
                  <a:cxn ang="0">
                    <a:pos x="1134" y="49"/>
                  </a:cxn>
                  <a:cxn ang="0">
                    <a:pos x="1182" y="85"/>
                  </a:cxn>
                </a:cxnLst>
                <a:rect l="0" t="0" r="r" b="b"/>
                <a:pathLst>
                  <a:path w="1182" h="869">
                    <a:moveTo>
                      <a:pt x="1182" y="85"/>
                    </a:moveTo>
                    <a:lnTo>
                      <a:pt x="1113" y="60"/>
                    </a:lnTo>
                    <a:lnTo>
                      <a:pt x="1046" y="43"/>
                    </a:lnTo>
                    <a:lnTo>
                      <a:pt x="979" y="33"/>
                    </a:lnTo>
                    <a:lnTo>
                      <a:pt x="912" y="32"/>
                    </a:lnTo>
                    <a:lnTo>
                      <a:pt x="846" y="37"/>
                    </a:lnTo>
                    <a:lnTo>
                      <a:pt x="782" y="48"/>
                    </a:lnTo>
                    <a:lnTo>
                      <a:pt x="718" y="66"/>
                    </a:lnTo>
                    <a:lnTo>
                      <a:pt x="657" y="89"/>
                    </a:lnTo>
                    <a:lnTo>
                      <a:pt x="595" y="118"/>
                    </a:lnTo>
                    <a:lnTo>
                      <a:pt x="536" y="152"/>
                    </a:lnTo>
                    <a:lnTo>
                      <a:pt x="422" y="233"/>
                    </a:lnTo>
                    <a:lnTo>
                      <a:pt x="315" y="329"/>
                    </a:lnTo>
                    <a:lnTo>
                      <a:pt x="265" y="381"/>
                    </a:lnTo>
                    <a:lnTo>
                      <a:pt x="217" y="436"/>
                    </a:lnTo>
                    <a:lnTo>
                      <a:pt x="163" y="527"/>
                    </a:lnTo>
                    <a:lnTo>
                      <a:pt x="114" y="620"/>
                    </a:lnTo>
                    <a:lnTo>
                      <a:pt x="73" y="718"/>
                    </a:lnTo>
                    <a:lnTo>
                      <a:pt x="44" y="816"/>
                    </a:lnTo>
                    <a:lnTo>
                      <a:pt x="21" y="841"/>
                    </a:lnTo>
                    <a:lnTo>
                      <a:pt x="0" y="869"/>
                    </a:lnTo>
                    <a:lnTo>
                      <a:pt x="15" y="796"/>
                    </a:lnTo>
                    <a:lnTo>
                      <a:pt x="36" y="724"/>
                    </a:lnTo>
                    <a:lnTo>
                      <a:pt x="63" y="653"/>
                    </a:lnTo>
                    <a:lnTo>
                      <a:pt x="94" y="585"/>
                    </a:lnTo>
                    <a:lnTo>
                      <a:pt x="130" y="520"/>
                    </a:lnTo>
                    <a:lnTo>
                      <a:pt x="171" y="456"/>
                    </a:lnTo>
                    <a:lnTo>
                      <a:pt x="214" y="395"/>
                    </a:lnTo>
                    <a:lnTo>
                      <a:pt x="263" y="338"/>
                    </a:lnTo>
                    <a:lnTo>
                      <a:pt x="313" y="285"/>
                    </a:lnTo>
                    <a:lnTo>
                      <a:pt x="367" y="235"/>
                    </a:lnTo>
                    <a:lnTo>
                      <a:pt x="422" y="189"/>
                    </a:lnTo>
                    <a:lnTo>
                      <a:pt x="482" y="146"/>
                    </a:lnTo>
                    <a:lnTo>
                      <a:pt x="542" y="110"/>
                    </a:lnTo>
                    <a:lnTo>
                      <a:pt x="603" y="77"/>
                    </a:lnTo>
                    <a:lnTo>
                      <a:pt x="666" y="50"/>
                    </a:lnTo>
                    <a:lnTo>
                      <a:pt x="729" y="28"/>
                    </a:lnTo>
                    <a:lnTo>
                      <a:pt x="846" y="6"/>
                    </a:lnTo>
                    <a:lnTo>
                      <a:pt x="906" y="0"/>
                    </a:lnTo>
                    <a:lnTo>
                      <a:pt x="966" y="0"/>
                    </a:lnTo>
                    <a:lnTo>
                      <a:pt x="1025" y="8"/>
                    </a:lnTo>
                    <a:lnTo>
                      <a:pt x="1081" y="23"/>
                    </a:lnTo>
                    <a:lnTo>
                      <a:pt x="1134" y="49"/>
                    </a:lnTo>
                    <a:lnTo>
                      <a:pt x="1182" y="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97" name="Freeform 186">
                <a:extLst>
                  <a:ext uri="{FF2B5EF4-FFF2-40B4-BE49-F238E27FC236}">
                    <a16:creationId xmlns:a16="http://schemas.microsoft.com/office/drawing/2014/main" id="{2F718F36-A50E-49E0-8278-4A1490F3E942}"/>
                  </a:ext>
                </a:extLst>
              </p:cNvPr>
              <p:cNvSpPr>
                <a:spLocks/>
              </p:cNvSpPr>
              <p:nvPr/>
            </p:nvSpPr>
            <p:spPr bwMode="auto">
              <a:xfrm>
                <a:off x="4777" y="2079"/>
                <a:ext cx="128" cy="137"/>
              </a:xfrm>
              <a:custGeom>
                <a:avLst/>
                <a:gdLst/>
                <a:ahLst/>
                <a:cxnLst>
                  <a:cxn ang="0">
                    <a:pos x="484" y="101"/>
                  </a:cxn>
                  <a:cxn ang="0">
                    <a:pos x="508" y="156"/>
                  </a:cxn>
                  <a:cxn ang="0">
                    <a:pos x="511" y="210"/>
                  </a:cxn>
                  <a:cxn ang="0">
                    <a:pos x="488" y="292"/>
                  </a:cxn>
                  <a:cxn ang="0">
                    <a:pos x="414" y="450"/>
                  </a:cxn>
                  <a:cxn ang="0">
                    <a:pos x="399" y="502"/>
                  </a:cxn>
                  <a:cxn ang="0">
                    <a:pos x="414" y="550"/>
                  </a:cxn>
                  <a:cxn ang="0">
                    <a:pos x="447" y="618"/>
                  </a:cxn>
                  <a:cxn ang="0">
                    <a:pos x="448" y="660"/>
                  </a:cxn>
                  <a:cxn ang="0">
                    <a:pos x="414" y="681"/>
                  </a:cxn>
                  <a:cxn ang="0">
                    <a:pos x="360" y="603"/>
                  </a:cxn>
                  <a:cxn ang="0">
                    <a:pos x="334" y="526"/>
                  </a:cxn>
                  <a:cxn ang="0">
                    <a:pos x="328" y="450"/>
                  </a:cxn>
                  <a:cxn ang="0">
                    <a:pos x="339" y="413"/>
                  </a:cxn>
                  <a:cxn ang="0">
                    <a:pos x="363" y="379"/>
                  </a:cxn>
                  <a:cxn ang="0">
                    <a:pos x="394" y="321"/>
                  </a:cxn>
                  <a:cxn ang="0">
                    <a:pos x="442" y="230"/>
                  </a:cxn>
                  <a:cxn ang="0">
                    <a:pos x="443" y="168"/>
                  </a:cxn>
                  <a:cxn ang="0">
                    <a:pos x="405" y="108"/>
                  </a:cxn>
                  <a:cxn ang="0">
                    <a:pos x="356" y="81"/>
                  </a:cxn>
                  <a:cxn ang="0">
                    <a:pos x="302" y="78"/>
                  </a:cxn>
                  <a:cxn ang="0">
                    <a:pos x="222" y="95"/>
                  </a:cxn>
                  <a:cxn ang="0">
                    <a:pos x="169" y="122"/>
                  </a:cxn>
                  <a:cxn ang="0">
                    <a:pos x="153" y="193"/>
                  </a:cxn>
                  <a:cxn ang="0">
                    <a:pos x="174" y="235"/>
                  </a:cxn>
                  <a:cxn ang="0">
                    <a:pos x="180" y="282"/>
                  </a:cxn>
                  <a:cxn ang="0">
                    <a:pos x="171" y="332"/>
                  </a:cxn>
                  <a:cxn ang="0">
                    <a:pos x="149" y="364"/>
                  </a:cxn>
                  <a:cxn ang="0">
                    <a:pos x="117" y="379"/>
                  </a:cxn>
                  <a:cxn ang="0">
                    <a:pos x="81" y="379"/>
                  </a:cxn>
                  <a:cxn ang="0">
                    <a:pos x="23" y="346"/>
                  </a:cxn>
                  <a:cxn ang="0">
                    <a:pos x="6" y="317"/>
                  </a:cxn>
                  <a:cxn ang="0">
                    <a:pos x="1" y="248"/>
                  </a:cxn>
                  <a:cxn ang="0">
                    <a:pos x="21" y="187"/>
                  </a:cxn>
                  <a:cxn ang="0">
                    <a:pos x="51" y="131"/>
                  </a:cxn>
                  <a:cxn ang="0">
                    <a:pos x="93" y="84"/>
                  </a:cxn>
                  <a:cxn ang="0">
                    <a:pos x="143" y="47"/>
                  </a:cxn>
                  <a:cxn ang="0">
                    <a:pos x="221" y="12"/>
                  </a:cxn>
                  <a:cxn ang="0">
                    <a:pos x="309" y="0"/>
                  </a:cxn>
                  <a:cxn ang="0">
                    <a:pos x="394" y="17"/>
                  </a:cxn>
                  <a:cxn ang="0">
                    <a:pos x="462" y="73"/>
                  </a:cxn>
                </a:cxnLst>
                <a:rect l="0" t="0" r="r" b="b"/>
                <a:pathLst>
                  <a:path w="512" h="682">
                    <a:moveTo>
                      <a:pt x="462" y="73"/>
                    </a:moveTo>
                    <a:lnTo>
                      <a:pt x="484" y="101"/>
                    </a:lnTo>
                    <a:lnTo>
                      <a:pt x="499" y="129"/>
                    </a:lnTo>
                    <a:lnTo>
                      <a:pt x="508" y="156"/>
                    </a:lnTo>
                    <a:lnTo>
                      <a:pt x="512" y="184"/>
                    </a:lnTo>
                    <a:lnTo>
                      <a:pt x="511" y="210"/>
                    </a:lnTo>
                    <a:lnTo>
                      <a:pt x="507" y="237"/>
                    </a:lnTo>
                    <a:lnTo>
                      <a:pt x="488" y="292"/>
                    </a:lnTo>
                    <a:lnTo>
                      <a:pt x="437" y="398"/>
                    </a:lnTo>
                    <a:lnTo>
                      <a:pt x="414" y="450"/>
                    </a:lnTo>
                    <a:lnTo>
                      <a:pt x="406" y="469"/>
                    </a:lnTo>
                    <a:lnTo>
                      <a:pt x="399" y="502"/>
                    </a:lnTo>
                    <a:lnTo>
                      <a:pt x="404" y="526"/>
                    </a:lnTo>
                    <a:lnTo>
                      <a:pt x="414" y="550"/>
                    </a:lnTo>
                    <a:lnTo>
                      <a:pt x="438" y="596"/>
                    </a:lnTo>
                    <a:lnTo>
                      <a:pt x="447" y="618"/>
                    </a:lnTo>
                    <a:lnTo>
                      <a:pt x="451" y="640"/>
                    </a:lnTo>
                    <a:lnTo>
                      <a:pt x="448" y="660"/>
                    </a:lnTo>
                    <a:lnTo>
                      <a:pt x="434" y="682"/>
                    </a:lnTo>
                    <a:lnTo>
                      <a:pt x="414" y="681"/>
                    </a:lnTo>
                    <a:lnTo>
                      <a:pt x="392" y="674"/>
                    </a:lnTo>
                    <a:lnTo>
                      <a:pt x="360" y="603"/>
                    </a:lnTo>
                    <a:lnTo>
                      <a:pt x="345" y="565"/>
                    </a:lnTo>
                    <a:lnTo>
                      <a:pt x="334" y="526"/>
                    </a:lnTo>
                    <a:lnTo>
                      <a:pt x="327" y="488"/>
                    </a:lnTo>
                    <a:lnTo>
                      <a:pt x="328" y="450"/>
                    </a:lnTo>
                    <a:lnTo>
                      <a:pt x="333" y="432"/>
                    </a:lnTo>
                    <a:lnTo>
                      <a:pt x="339" y="413"/>
                    </a:lnTo>
                    <a:lnTo>
                      <a:pt x="350" y="396"/>
                    </a:lnTo>
                    <a:lnTo>
                      <a:pt x="363" y="379"/>
                    </a:lnTo>
                    <a:lnTo>
                      <a:pt x="376" y="350"/>
                    </a:lnTo>
                    <a:lnTo>
                      <a:pt x="394" y="321"/>
                    </a:lnTo>
                    <a:lnTo>
                      <a:pt x="430" y="261"/>
                    </a:lnTo>
                    <a:lnTo>
                      <a:pt x="442" y="230"/>
                    </a:lnTo>
                    <a:lnTo>
                      <a:pt x="448" y="199"/>
                    </a:lnTo>
                    <a:lnTo>
                      <a:pt x="443" y="168"/>
                    </a:lnTo>
                    <a:lnTo>
                      <a:pt x="427" y="135"/>
                    </a:lnTo>
                    <a:lnTo>
                      <a:pt x="405" y="108"/>
                    </a:lnTo>
                    <a:lnTo>
                      <a:pt x="381" y="91"/>
                    </a:lnTo>
                    <a:lnTo>
                      <a:pt x="356" y="81"/>
                    </a:lnTo>
                    <a:lnTo>
                      <a:pt x="329" y="77"/>
                    </a:lnTo>
                    <a:lnTo>
                      <a:pt x="302" y="78"/>
                    </a:lnTo>
                    <a:lnTo>
                      <a:pt x="275" y="83"/>
                    </a:lnTo>
                    <a:lnTo>
                      <a:pt x="222" y="95"/>
                    </a:lnTo>
                    <a:lnTo>
                      <a:pt x="196" y="106"/>
                    </a:lnTo>
                    <a:lnTo>
                      <a:pt x="169" y="122"/>
                    </a:lnTo>
                    <a:lnTo>
                      <a:pt x="123" y="160"/>
                    </a:lnTo>
                    <a:lnTo>
                      <a:pt x="153" y="193"/>
                    </a:lnTo>
                    <a:lnTo>
                      <a:pt x="164" y="213"/>
                    </a:lnTo>
                    <a:lnTo>
                      <a:pt x="174" y="235"/>
                    </a:lnTo>
                    <a:lnTo>
                      <a:pt x="179" y="258"/>
                    </a:lnTo>
                    <a:lnTo>
                      <a:pt x="180" y="282"/>
                    </a:lnTo>
                    <a:lnTo>
                      <a:pt x="178" y="308"/>
                    </a:lnTo>
                    <a:lnTo>
                      <a:pt x="171" y="332"/>
                    </a:lnTo>
                    <a:lnTo>
                      <a:pt x="161" y="349"/>
                    </a:lnTo>
                    <a:lnTo>
                      <a:pt x="149" y="364"/>
                    </a:lnTo>
                    <a:lnTo>
                      <a:pt x="133" y="373"/>
                    </a:lnTo>
                    <a:lnTo>
                      <a:pt x="117" y="379"/>
                    </a:lnTo>
                    <a:lnTo>
                      <a:pt x="99" y="381"/>
                    </a:lnTo>
                    <a:lnTo>
                      <a:pt x="81" y="379"/>
                    </a:lnTo>
                    <a:lnTo>
                      <a:pt x="48" y="367"/>
                    </a:lnTo>
                    <a:lnTo>
                      <a:pt x="23" y="346"/>
                    </a:lnTo>
                    <a:lnTo>
                      <a:pt x="14" y="333"/>
                    </a:lnTo>
                    <a:lnTo>
                      <a:pt x="6" y="317"/>
                    </a:lnTo>
                    <a:lnTo>
                      <a:pt x="0" y="282"/>
                    </a:lnTo>
                    <a:lnTo>
                      <a:pt x="1" y="248"/>
                    </a:lnTo>
                    <a:lnTo>
                      <a:pt x="9" y="218"/>
                    </a:lnTo>
                    <a:lnTo>
                      <a:pt x="21" y="187"/>
                    </a:lnTo>
                    <a:lnTo>
                      <a:pt x="35" y="158"/>
                    </a:lnTo>
                    <a:lnTo>
                      <a:pt x="51" y="131"/>
                    </a:lnTo>
                    <a:lnTo>
                      <a:pt x="71" y="106"/>
                    </a:lnTo>
                    <a:lnTo>
                      <a:pt x="93" y="84"/>
                    </a:lnTo>
                    <a:lnTo>
                      <a:pt x="117" y="63"/>
                    </a:lnTo>
                    <a:lnTo>
                      <a:pt x="143" y="47"/>
                    </a:lnTo>
                    <a:lnTo>
                      <a:pt x="180" y="28"/>
                    </a:lnTo>
                    <a:lnTo>
                      <a:pt x="221" y="12"/>
                    </a:lnTo>
                    <a:lnTo>
                      <a:pt x="265" y="2"/>
                    </a:lnTo>
                    <a:lnTo>
                      <a:pt x="309" y="0"/>
                    </a:lnTo>
                    <a:lnTo>
                      <a:pt x="352" y="4"/>
                    </a:lnTo>
                    <a:lnTo>
                      <a:pt x="394" y="17"/>
                    </a:lnTo>
                    <a:lnTo>
                      <a:pt x="430" y="39"/>
                    </a:lnTo>
                    <a:lnTo>
                      <a:pt x="462" y="7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98" name="Freeform 187">
                <a:extLst>
                  <a:ext uri="{FF2B5EF4-FFF2-40B4-BE49-F238E27FC236}">
                    <a16:creationId xmlns:a16="http://schemas.microsoft.com/office/drawing/2014/main" id="{B52628AB-9CAD-4692-A591-D7E6D2D4B43D}"/>
                  </a:ext>
                </a:extLst>
              </p:cNvPr>
              <p:cNvSpPr>
                <a:spLocks/>
              </p:cNvSpPr>
              <p:nvPr/>
            </p:nvSpPr>
            <p:spPr bwMode="auto">
              <a:xfrm>
                <a:off x="5107" y="2172"/>
                <a:ext cx="416" cy="354"/>
              </a:xfrm>
              <a:custGeom>
                <a:avLst/>
                <a:gdLst/>
                <a:ahLst/>
                <a:cxnLst>
                  <a:cxn ang="0">
                    <a:pos x="530" y="578"/>
                  </a:cxn>
                  <a:cxn ang="0">
                    <a:pos x="552" y="549"/>
                  </a:cxn>
                  <a:cxn ang="0">
                    <a:pos x="557" y="321"/>
                  </a:cxn>
                  <a:cxn ang="0">
                    <a:pos x="589" y="123"/>
                  </a:cxn>
                  <a:cxn ang="0">
                    <a:pos x="667" y="119"/>
                  </a:cxn>
                  <a:cxn ang="0">
                    <a:pos x="779" y="347"/>
                  </a:cxn>
                  <a:cxn ang="0">
                    <a:pos x="873" y="433"/>
                  </a:cxn>
                  <a:cxn ang="0">
                    <a:pos x="890" y="250"/>
                  </a:cxn>
                  <a:cxn ang="0">
                    <a:pos x="939" y="122"/>
                  </a:cxn>
                  <a:cxn ang="0">
                    <a:pos x="1097" y="285"/>
                  </a:cxn>
                  <a:cxn ang="0">
                    <a:pos x="1299" y="473"/>
                  </a:cxn>
                  <a:cxn ang="0">
                    <a:pos x="1375" y="592"/>
                  </a:cxn>
                  <a:cxn ang="0">
                    <a:pos x="1395" y="670"/>
                  </a:cxn>
                  <a:cxn ang="0">
                    <a:pos x="1391" y="727"/>
                  </a:cxn>
                  <a:cxn ang="0">
                    <a:pos x="1424" y="743"/>
                  </a:cxn>
                  <a:cxn ang="0">
                    <a:pos x="1458" y="702"/>
                  </a:cxn>
                  <a:cxn ang="0">
                    <a:pos x="1509" y="569"/>
                  </a:cxn>
                  <a:cxn ang="0">
                    <a:pos x="1606" y="478"/>
                  </a:cxn>
                  <a:cxn ang="0">
                    <a:pos x="1656" y="506"/>
                  </a:cxn>
                  <a:cxn ang="0">
                    <a:pos x="1664" y="657"/>
                  </a:cxn>
                  <a:cxn ang="0">
                    <a:pos x="1607" y="842"/>
                  </a:cxn>
                  <a:cxn ang="0">
                    <a:pos x="1486" y="985"/>
                  </a:cxn>
                  <a:cxn ang="0">
                    <a:pos x="1406" y="999"/>
                  </a:cxn>
                  <a:cxn ang="0">
                    <a:pos x="1394" y="1050"/>
                  </a:cxn>
                  <a:cxn ang="0">
                    <a:pos x="1379" y="1086"/>
                  </a:cxn>
                  <a:cxn ang="0">
                    <a:pos x="1262" y="1078"/>
                  </a:cxn>
                  <a:cxn ang="0">
                    <a:pos x="1210" y="1081"/>
                  </a:cxn>
                  <a:cxn ang="0">
                    <a:pos x="1082" y="1152"/>
                  </a:cxn>
                  <a:cxn ang="0">
                    <a:pos x="1049" y="1232"/>
                  </a:cxn>
                  <a:cxn ang="0">
                    <a:pos x="1091" y="1282"/>
                  </a:cxn>
                  <a:cxn ang="0">
                    <a:pos x="1159" y="1306"/>
                  </a:cxn>
                  <a:cxn ang="0">
                    <a:pos x="1231" y="1323"/>
                  </a:cxn>
                  <a:cxn ang="0">
                    <a:pos x="1210" y="1366"/>
                  </a:cxn>
                  <a:cxn ang="0">
                    <a:pos x="1192" y="1498"/>
                  </a:cxn>
                  <a:cxn ang="0">
                    <a:pos x="1067" y="1647"/>
                  </a:cxn>
                  <a:cxn ang="0">
                    <a:pos x="870" y="1752"/>
                  </a:cxn>
                  <a:cxn ang="0">
                    <a:pos x="726" y="1770"/>
                  </a:cxn>
                  <a:cxn ang="0">
                    <a:pos x="588" y="1733"/>
                  </a:cxn>
                  <a:cxn ang="0">
                    <a:pos x="423" y="1632"/>
                  </a:cxn>
                  <a:cxn ang="0">
                    <a:pos x="289" y="1489"/>
                  </a:cxn>
                  <a:cxn ang="0">
                    <a:pos x="186" y="1314"/>
                  </a:cxn>
                  <a:cxn ang="0">
                    <a:pos x="92" y="1056"/>
                  </a:cxn>
                  <a:cxn ang="0">
                    <a:pos x="13" y="730"/>
                  </a:cxn>
                  <a:cxn ang="0">
                    <a:pos x="3" y="579"/>
                  </a:cxn>
                  <a:cxn ang="0">
                    <a:pos x="47" y="395"/>
                  </a:cxn>
                  <a:cxn ang="0">
                    <a:pos x="126" y="213"/>
                  </a:cxn>
                  <a:cxn ang="0">
                    <a:pos x="244" y="66"/>
                  </a:cxn>
                  <a:cxn ang="0">
                    <a:pos x="341" y="318"/>
                  </a:cxn>
                  <a:cxn ang="0">
                    <a:pos x="449" y="498"/>
                  </a:cxn>
                </a:cxnLst>
                <a:rect l="0" t="0" r="r" b="b"/>
                <a:pathLst>
                  <a:path w="1666" h="1771">
                    <a:moveTo>
                      <a:pt x="489" y="546"/>
                    </a:moveTo>
                    <a:lnTo>
                      <a:pt x="513" y="568"/>
                    </a:lnTo>
                    <a:lnTo>
                      <a:pt x="530" y="578"/>
                    </a:lnTo>
                    <a:lnTo>
                      <a:pt x="541" y="578"/>
                    </a:lnTo>
                    <a:lnTo>
                      <a:pt x="548" y="572"/>
                    </a:lnTo>
                    <a:lnTo>
                      <a:pt x="552" y="549"/>
                    </a:lnTo>
                    <a:lnTo>
                      <a:pt x="555" y="526"/>
                    </a:lnTo>
                    <a:lnTo>
                      <a:pt x="553" y="389"/>
                    </a:lnTo>
                    <a:lnTo>
                      <a:pt x="557" y="321"/>
                    </a:lnTo>
                    <a:lnTo>
                      <a:pt x="564" y="254"/>
                    </a:lnTo>
                    <a:lnTo>
                      <a:pt x="575" y="187"/>
                    </a:lnTo>
                    <a:lnTo>
                      <a:pt x="589" y="123"/>
                    </a:lnTo>
                    <a:lnTo>
                      <a:pt x="606" y="61"/>
                    </a:lnTo>
                    <a:lnTo>
                      <a:pt x="627" y="0"/>
                    </a:lnTo>
                    <a:lnTo>
                      <a:pt x="667" y="119"/>
                    </a:lnTo>
                    <a:lnTo>
                      <a:pt x="716" y="237"/>
                    </a:lnTo>
                    <a:lnTo>
                      <a:pt x="746" y="293"/>
                    </a:lnTo>
                    <a:lnTo>
                      <a:pt x="779" y="347"/>
                    </a:lnTo>
                    <a:lnTo>
                      <a:pt x="816" y="397"/>
                    </a:lnTo>
                    <a:lnTo>
                      <a:pt x="859" y="442"/>
                    </a:lnTo>
                    <a:lnTo>
                      <a:pt x="873" y="433"/>
                    </a:lnTo>
                    <a:lnTo>
                      <a:pt x="887" y="420"/>
                    </a:lnTo>
                    <a:lnTo>
                      <a:pt x="886" y="333"/>
                    </a:lnTo>
                    <a:lnTo>
                      <a:pt x="890" y="250"/>
                    </a:lnTo>
                    <a:lnTo>
                      <a:pt x="899" y="167"/>
                    </a:lnTo>
                    <a:lnTo>
                      <a:pt x="915" y="83"/>
                    </a:lnTo>
                    <a:lnTo>
                      <a:pt x="939" y="122"/>
                    </a:lnTo>
                    <a:lnTo>
                      <a:pt x="966" y="158"/>
                    </a:lnTo>
                    <a:lnTo>
                      <a:pt x="1028" y="224"/>
                    </a:lnTo>
                    <a:lnTo>
                      <a:pt x="1097" y="285"/>
                    </a:lnTo>
                    <a:lnTo>
                      <a:pt x="1168" y="344"/>
                    </a:lnTo>
                    <a:lnTo>
                      <a:pt x="1237" y="406"/>
                    </a:lnTo>
                    <a:lnTo>
                      <a:pt x="1299" y="473"/>
                    </a:lnTo>
                    <a:lnTo>
                      <a:pt x="1327" y="510"/>
                    </a:lnTo>
                    <a:lnTo>
                      <a:pt x="1353" y="550"/>
                    </a:lnTo>
                    <a:lnTo>
                      <a:pt x="1375" y="592"/>
                    </a:lnTo>
                    <a:lnTo>
                      <a:pt x="1392" y="639"/>
                    </a:lnTo>
                    <a:lnTo>
                      <a:pt x="1395" y="654"/>
                    </a:lnTo>
                    <a:lnTo>
                      <a:pt x="1395" y="670"/>
                    </a:lnTo>
                    <a:lnTo>
                      <a:pt x="1390" y="702"/>
                    </a:lnTo>
                    <a:lnTo>
                      <a:pt x="1389" y="715"/>
                    </a:lnTo>
                    <a:lnTo>
                      <a:pt x="1391" y="727"/>
                    </a:lnTo>
                    <a:lnTo>
                      <a:pt x="1398" y="737"/>
                    </a:lnTo>
                    <a:lnTo>
                      <a:pt x="1412" y="744"/>
                    </a:lnTo>
                    <a:lnTo>
                      <a:pt x="1424" y="743"/>
                    </a:lnTo>
                    <a:lnTo>
                      <a:pt x="1433" y="740"/>
                    </a:lnTo>
                    <a:lnTo>
                      <a:pt x="1447" y="723"/>
                    </a:lnTo>
                    <a:lnTo>
                      <a:pt x="1458" y="702"/>
                    </a:lnTo>
                    <a:lnTo>
                      <a:pt x="1471" y="682"/>
                    </a:lnTo>
                    <a:lnTo>
                      <a:pt x="1486" y="624"/>
                    </a:lnTo>
                    <a:lnTo>
                      <a:pt x="1509" y="569"/>
                    </a:lnTo>
                    <a:lnTo>
                      <a:pt x="1541" y="521"/>
                    </a:lnTo>
                    <a:lnTo>
                      <a:pt x="1580" y="482"/>
                    </a:lnTo>
                    <a:lnTo>
                      <a:pt x="1606" y="478"/>
                    </a:lnTo>
                    <a:lnTo>
                      <a:pt x="1631" y="482"/>
                    </a:lnTo>
                    <a:lnTo>
                      <a:pt x="1650" y="495"/>
                    </a:lnTo>
                    <a:lnTo>
                      <a:pt x="1656" y="506"/>
                    </a:lnTo>
                    <a:lnTo>
                      <a:pt x="1659" y="521"/>
                    </a:lnTo>
                    <a:lnTo>
                      <a:pt x="1666" y="589"/>
                    </a:lnTo>
                    <a:lnTo>
                      <a:pt x="1664" y="657"/>
                    </a:lnTo>
                    <a:lnTo>
                      <a:pt x="1653" y="721"/>
                    </a:lnTo>
                    <a:lnTo>
                      <a:pt x="1634" y="785"/>
                    </a:lnTo>
                    <a:lnTo>
                      <a:pt x="1607" y="842"/>
                    </a:lnTo>
                    <a:lnTo>
                      <a:pt x="1573" y="896"/>
                    </a:lnTo>
                    <a:lnTo>
                      <a:pt x="1532" y="944"/>
                    </a:lnTo>
                    <a:lnTo>
                      <a:pt x="1486" y="985"/>
                    </a:lnTo>
                    <a:lnTo>
                      <a:pt x="1458" y="992"/>
                    </a:lnTo>
                    <a:lnTo>
                      <a:pt x="1430" y="992"/>
                    </a:lnTo>
                    <a:lnTo>
                      <a:pt x="1406" y="999"/>
                    </a:lnTo>
                    <a:lnTo>
                      <a:pt x="1398" y="1011"/>
                    </a:lnTo>
                    <a:lnTo>
                      <a:pt x="1392" y="1029"/>
                    </a:lnTo>
                    <a:lnTo>
                      <a:pt x="1394" y="1050"/>
                    </a:lnTo>
                    <a:lnTo>
                      <a:pt x="1392" y="1067"/>
                    </a:lnTo>
                    <a:lnTo>
                      <a:pt x="1387" y="1078"/>
                    </a:lnTo>
                    <a:lnTo>
                      <a:pt x="1379" y="1086"/>
                    </a:lnTo>
                    <a:lnTo>
                      <a:pt x="1356" y="1093"/>
                    </a:lnTo>
                    <a:lnTo>
                      <a:pt x="1326" y="1091"/>
                    </a:lnTo>
                    <a:lnTo>
                      <a:pt x="1262" y="1078"/>
                    </a:lnTo>
                    <a:lnTo>
                      <a:pt x="1232" y="1075"/>
                    </a:lnTo>
                    <a:lnTo>
                      <a:pt x="1222" y="1075"/>
                    </a:lnTo>
                    <a:lnTo>
                      <a:pt x="1210" y="1081"/>
                    </a:lnTo>
                    <a:lnTo>
                      <a:pt x="1162" y="1096"/>
                    </a:lnTo>
                    <a:lnTo>
                      <a:pt x="1119" y="1119"/>
                    </a:lnTo>
                    <a:lnTo>
                      <a:pt x="1082" y="1152"/>
                    </a:lnTo>
                    <a:lnTo>
                      <a:pt x="1053" y="1196"/>
                    </a:lnTo>
                    <a:lnTo>
                      <a:pt x="1048" y="1214"/>
                    </a:lnTo>
                    <a:lnTo>
                      <a:pt x="1049" y="1232"/>
                    </a:lnTo>
                    <a:lnTo>
                      <a:pt x="1056" y="1247"/>
                    </a:lnTo>
                    <a:lnTo>
                      <a:pt x="1066" y="1260"/>
                    </a:lnTo>
                    <a:lnTo>
                      <a:pt x="1091" y="1282"/>
                    </a:lnTo>
                    <a:lnTo>
                      <a:pt x="1119" y="1295"/>
                    </a:lnTo>
                    <a:lnTo>
                      <a:pt x="1136" y="1303"/>
                    </a:lnTo>
                    <a:lnTo>
                      <a:pt x="1159" y="1306"/>
                    </a:lnTo>
                    <a:lnTo>
                      <a:pt x="1205" y="1310"/>
                    </a:lnTo>
                    <a:lnTo>
                      <a:pt x="1222" y="1315"/>
                    </a:lnTo>
                    <a:lnTo>
                      <a:pt x="1231" y="1323"/>
                    </a:lnTo>
                    <a:lnTo>
                      <a:pt x="1231" y="1331"/>
                    </a:lnTo>
                    <a:lnTo>
                      <a:pt x="1228" y="1340"/>
                    </a:lnTo>
                    <a:lnTo>
                      <a:pt x="1210" y="1366"/>
                    </a:lnTo>
                    <a:lnTo>
                      <a:pt x="1211" y="1416"/>
                    </a:lnTo>
                    <a:lnTo>
                      <a:pt x="1203" y="1457"/>
                    </a:lnTo>
                    <a:lnTo>
                      <a:pt x="1192" y="1498"/>
                    </a:lnTo>
                    <a:lnTo>
                      <a:pt x="1186" y="1546"/>
                    </a:lnTo>
                    <a:lnTo>
                      <a:pt x="1127" y="1598"/>
                    </a:lnTo>
                    <a:lnTo>
                      <a:pt x="1067" y="1647"/>
                    </a:lnTo>
                    <a:lnTo>
                      <a:pt x="1003" y="1689"/>
                    </a:lnTo>
                    <a:lnTo>
                      <a:pt x="938" y="1726"/>
                    </a:lnTo>
                    <a:lnTo>
                      <a:pt x="870" y="1752"/>
                    </a:lnTo>
                    <a:lnTo>
                      <a:pt x="800" y="1768"/>
                    </a:lnTo>
                    <a:lnTo>
                      <a:pt x="763" y="1771"/>
                    </a:lnTo>
                    <a:lnTo>
                      <a:pt x="726" y="1770"/>
                    </a:lnTo>
                    <a:lnTo>
                      <a:pt x="689" y="1765"/>
                    </a:lnTo>
                    <a:lnTo>
                      <a:pt x="651" y="1755"/>
                    </a:lnTo>
                    <a:lnTo>
                      <a:pt x="588" y="1733"/>
                    </a:lnTo>
                    <a:lnTo>
                      <a:pt x="529" y="1705"/>
                    </a:lnTo>
                    <a:lnTo>
                      <a:pt x="474" y="1671"/>
                    </a:lnTo>
                    <a:lnTo>
                      <a:pt x="423" y="1632"/>
                    </a:lnTo>
                    <a:lnTo>
                      <a:pt x="375" y="1588"/>
                    </a:lnTo>
                    <a:lnTo>
                      <a:pt x="330" y="1540"/>
                    </a:lnTo>
                    <a:lnTo>
                      <a:pt x="289" y="1489"/>
                    </a:lnTo>
                    <a:lnTo>
                      <a:pt x="252" y="1433"/>
                    </a:lnTo>
                    <a:lnTo>
                      <a:pt x="217" y="1374"/>
                    </a:lnTo>
                    <a:lnTo>
                      <a:pt x="186" y="1314"/>
                    </a:lnTo>
                    <a:lnTo>
                      <a:pt x="133" y="1187"/>
                    </a:lnTo>
                    <a:lnTo>
                      <a:pt x="111" y="1121"/>
                    </a:lnTo>
                    <a:lnTo>
                      <a:pt x="92" y="1056"/>
                    </a:lnTo>
                    <a:lnTo>
                      <a:pt x="63" y="923"/>
                    </a:lnTo>
                    <a:lnTo>
                      <a:pt x="39" y="826"/>
                    </a:lnTo>
                    <a:lnTo>
                      <a:pt x="13" y="730"/>
                    </a:lnTo>
                    <a:lnTo>
                      <a:pt x="3" y="680"/>
                    </a:lnTo>
                    <a:lnTo>
                      <a:pt x="0" y="630"/>
                    </a:lnTo>
                    <a:lnTo>
                      <a:pt x="3" y="579"/>
                    </a:lnTo>
                    <a:lnTo>
                      <a:pt x="16" y="526"/>
                    </a:lnTo>
                    <a:lnTo>
                      <a:pt x="30" y="460"/>
                    </a:lnTo>
                    <a:lnTo>
                      <a:pt x="47" y="395"/>
                    </a:lnTo>
                    <a:lnTo>
                      <a:pt x="69" y="332"/>
                    </a:lnTo>
                    <a:lnTo>
                      <a:pt x="95" y="271"/>
                    </a:lnTo>
                    <a:lnTo>
                      <a:pt x="126" y="213"/>
                    </a:lnTo>
                    <a:lnTo>
                      <a:pt x="161" y="160"/>
                    </a:lnTo>
                    <a:lnTo>
                      <a:pt x="201" y="110"/>
                    </a:lnTo>
                    <a:lnTo>
                      <a:pt x="244" y="66"/>
                    </a:lnTo>
                    <a:lnTo>
                      <a:pt x="284" y="187"/>
                    </a:lnTo>
                    <a:lnTo>
                      <a:pt x="311" y="252"/>
                    </a:lnTo>
                    <a:lnTo>
                      <a:pt x="341" y="318"/>
                    </a:lnTo>
                    <a:lnTo>
                      <a:pt x="375" y="382"/>
                    </a:lnTo>
                    <a:lnTo>
                      <a:pt x="411" y="443"/>
                    </a:lnTo>
                    <a:lnTo>
                      <a:pt x="449" y="498"/>
                    </a:lnTo>
                    <a:lnTo>
                      <a:pt x="489" y="546"/>
                    </a:lnTo>
                    <a:close/>
                  </a:path>
                </a:pathLst>
              </a:custGeom>
              <a:solidFill>
                <a:srgbClr val="FFCCB3"/>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199" name="Freeform 188">
                <a:extLst>
                  <a:ext uri="{FF2B5EF4-FFF2-40B4-BE49-F238E27FC236}">
                    <a16:creationId xmlns:a16="http://schemas.microsoft.com/office/drawing/2014/main" id="{D0AE60BB-CBED-4AC2-83A7-D86A243B340E}"/>
                  </a:ext>
                </a:extLst>
              </p:cNvPr>
              <p:cNvSpPr>
                <a:spLocks/>
              </p:cNvSpPr>
              <p:nvPr/>
            </p:nvSpPr>
            <p:spPr bwMode="auto">
              <a:xfrm>
                <a:off x="5600" y="2171"/>
                <a:ext cx="44" cy="39"/>
              </a:xfrm>
              <a:custGeom>
                <a:avLst/>
                <a:gdLst/>
                <a:ahLst/>
                <a:cxnLst>
                  <a:cxn ang="0">
                    <a:pos x="173" y="69"/>
                  </a:cxn>
                  <a:cxn ang="0">
                    <a:pos x="178" y="91"/>
                  </a:cxn>
                  <a:cxn ang="0">
                    <a:pos x="177" y="111"/>
                  </a:cxn>
                  <a:cxn ang="0">
                    <a:pos x="171" y="130"/>
                  </a:cxn>
                  <a:cxn ang="0">
                    <a:pos x="161" y="147"/>
                  </a:cxn>
                  <a:cxn ang="0">
                    <a:pos x="135" y="173"/>
                  </a:cxn>
                  <a:cxn ang="0">
                    <a:pos x="102" y="192"/>
                  </a:cxn>
                  <a:cxn ang="0">
                    <a:pos x="70" y="189"/>
                  </a:cxn>
                  <a:cxn ang="0">
                    <a:pos x="41" y="180"/>
                  </a:cxn>
                  <a:cxn ang="0">
                    <a:pos x="17" y="160"/>
                  </a:cxn>
                  <a:cxn ang="0">
                    <a:pos x="7" y="147"/>
                  </a:cxn>
                  <a:cxn ang="0">
                    <a:pos x="0" y="130"/>
                  </a:cxn>
                  <a:cxn ang="0">
                    <a:pos x="1" y="91"/>
                  </a:cxn>
                  <a:cxn ang="0">
                    <a:pos x="13" y="56"/>
                  </a:cxn>
                  <a:cxn ang="0">
                    <a:pos x="35" y="26"/>
                  </a:cxn>
                  <a:cxn ang="0">
                    <a:pos x="51" y="15"/>
                  </a:cxn>
                  <a:cxn ang="0">
                    <a:pos x="67" y="7"/>
                  </a:cxn>
                  <a:cxn ang="0">
                    <a:pos x="84" y="1"/>
                  </a:cxn>
                  <a:cxn ang="0">
                    <a:pos x="101" y="0"/>
                  </a:cxn>
                  <a:cxn ang="0">
                    <a:pos x="118" y="3"/>
                  </a:cxn>
                  <a:cxn ang="0">
                    <a:pos x="134" y="11"/>
                  </a:cxn>
                  <a:cxn ang="0">
                    <a:pos x="148" y="20"/>
                  </a:cxn>
                  <a:cxn ang="0">
                    <a:pos x="160" y="34"/>
                  </a:cxn>
                  <a:cxn ang="0">
                    <a:pos x="168" y="51"/>
                  </a:cxn>
                  <a:cxn ang="0">
                    <a:pos x="173" y="69"/>
                  </a:cxn>
                </a:cxnLst>
                <a:rect l="0" t="0" r="r" b="b"/>
                <a:pathLst>
                  <a:path w="178" h="192">
                    <a:moveTo>
                      <a:pt x="173" y="69"/>
                    </a:moveTo>
                    <a:lnTo>
                      <a:pt x="178" y="91"/>
                    </a:lnTo>
                    <a:lnTo>
                      <a:pt x="177" y="111"/>
                    </a:lnTo>
                    <a:lnTo>
                      <a:pt x="171" y="130"/>
                    </a:lnTo>
                    <a:lnTo>
                      <a:pt x="161" y="147"/>
                    </a:lnTo>
                    <a:lnTo>
                      <a:pt x="135" y="173"/>
                    </a:lnTo>
                    <a:lnTo>
                      <a:pt x="102" y="192"/>
                    </a:lnTo>
                    <a:lnTo>
                      <a:pt x="70" y="189"/>
                    </a:lnTo>
                    <a:lnTo>
                      <a:pt x="41" y="180"/>
                    </a:lnTo>
                    <a:lnTo>
                      <a:pt x="17" y="160"/>
                    </a:lnTo>
                    <a:lnTo>
                      <a:pt x="7" y="147"/>
                    </a:lnTo>
                    <a:lnTo>
                      <a:pt x="0" y="130"/>
                    </a:lnTo>
                    <a:lnTo>
                      <a:pt x="1" y="91"/>
                    </a:lnTo>
                    <a:lnTo>
                      <a:pt x="13" y="56"/>
                    </a:lnTo>
                    <a:lnTo>
                      <a:pt x="35" y="26"/>
                    </a:lnTo>
                    <a:lnTo>
                      <a:pt x="51" y="15"/>
                    </a:lnTo>
                    <a:lnTo>
                      <a:pt x="67" y="7"/>
                    </a:lnTo>
                    <a:lnTo>
                      <a:pt x="84" y="1"/>
                    </a:lnTo>
                    <a:lnTo>
                      <a:pt x="101" y="0"/>
                    </a:lnTo>
                    <a:lnTo>
                      <a:pt x="118" y="3"/>
                    </a:lnTo>
                    <a:lnTo>
                      <a:pt x="134" y="11"/>
                    </a:lnTo>
                    <a:lnTo>
                      <a:pt x="148" y="20"/>
                    </a:lnTo>
                    <a:lnTo>
                      <a:pt x="160" y="34"/>
                    </a:lnTo>
                    <a:lnTo>
                      <a:pt x="168" y="51"/>
                    </a:lnTo>
                    <a:lnTo>
                      <a:pt x="173" y="69"/>
                    </a:lnTo>
                    <a:close/>
                  </a:path>
                </a:pathLst>
              </a:custGeom>
              <a:solidFill>
                <a:srgbClr val="FF8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00" name="Freeform 189">
                <a:extLst>
                  <a:ext uri="{FF2B5EF4-FFF2-40B4-BE49-F238E27FC236}">
                    <a16:creationId xmlns:a16="http://schemas.microsoft.com/office/drawing/2014/main" id="{56D91656-646D-47C9-81AD-A466AD73B956}"/>
                  </a:ext>
                </a:extLst>
              </p:cNvPr>
              <p:cNvSpPr>
                <a:spLocks/>
              </p:cNvSpPr>
              <p:nvPr/>
            </p:nvSpPr>
            <p:spPr bwMode="auto">
              <a:xfrm>
                <a:off x="4883" y="2230"/>
                <a:ext cx="46" cy="37"/>
              </a:xfrm>
              <a:custGeom>
                <a:avLst/>
                <a:gdLst/>
                <a:ahLst/>
                <a:cxnLst>
                  <a:cxn ang="0">
                    <a:pos x="180" y="73"/>
                  </a:cxn>
                  <a:cxn ang="0">
                    <a:pos x="184" y="96"/>
                  </a:cxn>
                  <a:cxn ang="0">
                    <a:pos x="181" y="117"/>
                  </a:cxn>
                  <a:cxn ang="0">
                    <a:pos x="175" y="134"/>
                  </a:cxn>
                  <a:cxn ang="0">
                    <a:pos x="164" y="149"/>
                  </a:cxn>
                  <a:cxn ang="0">
                    <a:pos x="151" y="162"/>
                  </a:cxn>
                  <a:cxn ang="0">
                    <a:pos x="135" y="171"/>
                  </a:cxn>
                  <a:cxn ang="0">
                    <a:pos x="101" y="186"/>
                  </a:cxn>
                  <a:cxn ang="0">
                    <a:pos x="70" y="183"/>
                  </a:cxn>
                  <a:cxn ang="0">
                    <a:pos x="40" y="171"/>
                  </a:cxn>
                  <a:cxn ang="0">
                    <a:pos x="28" y="160"/>
                  </a:cxn>
                  <a:cxn ang="0">
                    <a:pos x="17" y="148"/>
                  </a:cxn>
                  <a:cxn ang="0">
                    <a:pos x="8" y="134"/>
                  </a:cxn>
                  <a:cxn ang="0">
                    <a:pos x="3" y="117"/>
                  </a:cxn>
                  <a:cxn ang="0">
                    <a:pos x="0" y="95"/>
                  </a:cxn>
                  <a:cxn ang="0">
                    <a:pos x="3" y="74"/>
                  </a:cxn>
                  <a:cxn ang="0">
                    <a:pos x="9" y="57"/>
                  </a:cxn>
                  <a:cxn ang="0">
                    <a:pos x="20" y="41"/>
                  </a:cxn>
                  <a:cxn ang="0">
                    <a:pos x="49" y="17"/>
                  </a:cxn>
                  <a:cxn ang="0">
                    <a:pos x="82" y="2"/>
                  </a:cxn>
                  <a:cxn ang="0">
                    <a:pos x="96" y="0"/>
                  </a:cxn>
                  <a:cxn ang="0">
                    <a:pos x="111" y="0"/>
                  </a:cxn>
                  <a:cxn ang="0">
                    <a:pos x="143" y="12"/>
                  </a:cxn>
                  <a:cxn ang="0">
                    <a:pos x="168" y="38"/>
                  </a:cxn>
                  <a:cxn ang="0">
                    <a:pos x="176" y="53"/>
                  </a:cxn>
                  <a:cxn ang="0">
                    <a:pos x="180" y="73"/>
                  </a:cxn>
                </a:cxnLst>
                <a:rect l="0" t="0" r="r" b="b"/>
                <a:pathLst>
                  <a:path w="184" h="186">
                    <a:moveTo>
                      <a:pt x="180" y="73"/>
                    </a:moveTo>
                    <a:lnTo>
                      <a:pt x="184" y="96"/>
                    </a:lnTo>
                    <a:lnTo>
                      <a:pt x="181" y="117"/>
                    </a:lnTo>
                    <a:lnTo>
                      <a:pt x="175" y="134"/>
                    </a:lnTo>
                    <a:lnTo>
                      <a:pt x="164" y="149"/>
                    </a:lnTo>
                    <a:lnTo>
                      <a:pt x="151" y="162"/>
                    </a:lnTo>
                    <a:lnTo>
                      <a:pt x="135" y="171"/>
                    </a:lnTo>
                    <a:lnTo>
                      <a:pt x="101" y="186"/>
                    </a:lnTo>
                    <a:lnTo>
                      <a:pt x="70" y="183"/>
                    </a:lnTo>
                    <a:lnTo>
                      <a:pt x="40" y="171"/>
                    </a:lnTo>
                    <a:lnTo>
                      <a:pt x="28" y="160"/>
                    </a:lnTo>
                    <a:lnTo>
                      <a:pt x="17" y="148"/>
                    </a:lnTo>
                    <a:lnTo>
                      <a:pt x="8" y="134"/>
                    </a:lnTo>
                    <a:lnTo>
                      <a:pt x="3" y="117"/>
                    </a:lnTo>
                    <a:lnTo>
                      <a:pt x="0" y="95"/>
                    </a:lnTo>
                    <a:lnTo>
                      <a:pt x="3" y="74"/>
                    </a:lnTo>
                    <a:lnTo>
                      <a:pt x="9" y="57"/>
                    </a:lnTo>
                    <a:lnTo>
                      <a:pt x="20" y="41"/>
                    </a:lnTo>
                    <a:lnTo>
                      <a:pt x="49" y="17"/>
                    </a:lnTo>
                    <a:lnTo>
                      <a:pt x="82" y="2"/>
                    </a:lnTo>
                    <a:lnTo>
                      <a:pt x="96" y="0"/>
                    </a:lnTo>
                    <a:lnTo>
                      <a:pt x="111" y="0"/>
                    </a:lnTo>
                    <a:lnTo>
                      <a:pt x="143" y="12"/>
                    </a:lnTo>
                    <a:lnTo>
                      <a:pt x="168" y="38"/>
                    </a:lnTo>
                    <a:lnTo>
                      <a:pt x="176" y="53"/>
                    </a:lnTo>
                    <a:lnTo>
                      <a:pt x="180" y="7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01" name="Freeform 190">
                <a:extLst>
                  <a:ext uri="{FF2B5EF4-FFF2-40B4-BE49-F238E27FC236}">
                    <a16:creationId xmlns:a16="http://schemas.microsoft.com/office/drawing/2014/main" id="{25B2C7B2-7EFF-4515-9F14-D5A96F07E1C6}"/>
                  </a:ext>
                </a:extLst>
              </p:cNvPr>
              <p:cNvSpPr>
                <a:spLocks/>
              </p:cNvSpPr>
              <p:nvPr/>
            </p:nvSpPr>
            <p:spPr bwMode="auto">
              <a:xfrm>
                <a:off x="5281" y="2244"/>
                <a:ext cx="118" cy="38"/>
              </a:xfrm>
              <a:custGeom>
                <a:avLst/>
                <a:gdLst/>
                <a:ahLst/>
                <a:cxnLst>
                  <a:cxn ang="0">
                    <a:pos x="473" y="21"/>
                  </a:cxn>
                  <a:cxn ang="0">
                    <a:pos x="447" y="59"/>
                  </a:cxn>
                  <a:cxn ang="0">
                    <a:pos x="416" y="93"/>
                  </a:cxn>
                  <a:cxn ang="0">
                    <a:pos x="382" y="123"/>
                  </a:cxn>
                  <a:cxn ang="0">
                    <a:pos x="345" y="149"/>
                  </a:cxn>
                  <a:cxn ang="0">
                    <a:pos x="306" y="169"/>
                  </a:cxn>
                  <a:cxn ang="0">
                    <a:pos x="266" y="184"/>
                  </a:cxn>
                  <a:cxn ang="0">
                    <a:pos x="225" y="191"/>
                  </a:cxn>
                  <a:cxn ang="0">
                    <a:pos x="185" y="191"/>
                  </a:cxn>
                  <a:cxn ang="0">
                    <a:pos x="130" y="176"/>
                  </a:cxn>
                  <a:cxn ang="0">
                    <a:pos x="80" y="150"/>
                  </a:cxn>
                  <a:cxn ang="0">
                    <a:pos x="56" y="131"/>
                  </a:cxn>
                  <a:cxn ang="0">
                    <a:pos x="35" y="111"/>
                  </a:cxn>
                  <a:cxn ang="0">
                    <a:pos x="16" y="87"/>
                  </a:cxn>
                  <a:cxn ang="0">
                    <a:pos x="0" y="60"/>
                  </a:cxn>
                  <a:cxn ang="0">
                    <a:pos x="9" y="46"/>
                  </a:cxn>
                  <a:cxn ang="0">
                    <a:pos x="17" y="38"/>
                  </a:cxn>
                  <a:cxn ang="0">
                    <a:pos x="25" y="34"/>
                  </a:cxn>
                  <a:cxn ang="0">
                    <a:pos x="33" y="33"/>
                  </a:cxn>
                  <a:cxn ang="0">
                    <a:pos x="47" y="40"/>
                  </a:cxn>
                  <a:cxn ang="0">
                    <a:pos x="59" y="56"/>
                  </a:cxn>
                  <a:cxn ang="0">
                    <a:pos x="86" y="95"/>
                  </a:cxn>
                  <a:cxn ang="0">
                    <a:pos x="103" y="110"/>
                  </a:cxn>
                  <a:cxn ang="0">
                    <a:pos x="109" y="114"/>
                  </a:cxn>
                  <a:cxn ang="0">
                    <a:pos x="121" y="117"/>
                  </a:cxn>
                  <a:cxn ang="0">
                    <a:pos x="148" y="131"/>
                  </a:cxn>
                  <a:cxn ang="0">
                    <a:pos x="174" y="140"/>
                  </a:cxn>
                  <a:cxn ang="0">
                    <a:pos x="201" y="144"/>
                  </a:cxn>
                  <a:cxn ang="0">
                    <a:pos x="228" y="141"/>
                  </a:cxn>
                  <a:cxn ang="0">
                    <a:pos x="281" y="125"/>
                  </a:cxn>
                  <a:cxn ang="0">
                    <a:pos x="330" y="100"/>
                  </a:cxn>
                  <a:cxn ang="0">
                    <a:pos x="352" y="91"/>
                  </a:cxn>
                  <a:cxn ang="0">
                    <a:pos x="372" y="73"/>
                  </a:cxn>
                  <a:cxn ang="0">
                    <a:pos x="405" y="29"/>
                  </a:cxn>
                  <a:cxn ang="0">
                    <a:pos x="420" y="11"/>
                  </a:cxn>
                  <a:cxn ang="0">
                    <a:pos x="436" y="0"/>
                  </a:cxn>
                  <a:cxn ang="0">
                    <a:pos x="453" y="3"/>
                  </a:cxn>
                  <a:cxn ang="0">
                    <a:pos x="473" y="21"/>
                  </a:cxn>
                </a:cxnLst>
                <a:rect l="0" t="0" r="r" b="b"/>
                <a:pathLst>
                  <a:path w="473" h="191">
                    <a:moveTo>
                      <a:pt x="473" y="21"/>
                    </a:moveTo>
                    <a:lnTo>
                      <a:pt x="447" y="59"/>
                    </a:lnTo>
                    <a:lnTo>
                      <a:pt x="416" y="93"/>
                    </a:lnTo>
                    <a:lnTo>
                      <a:pt x="382" y="123"/>
                    </a:lnTo>
                    <a:lnTo>
                      <a:pt x="345" y="149"/>
                    </a:lnTo>
                    <a:lnTo>
                      <a:pt x="306" y="169"/>
                    </a:lnTo>
                    <a:lnTo>
                      <a:pt x="266" y="184"/>
                    </a:lnTo>
                    <a:lnTo>
                      <a:pt x="225" y="191"/>
                    </a:lnTo>
                    <a:lnTo>
                      <a:pt x="185" y="191"/>
                    </a:lnTo>
                    <a:lnTo>
                      <a:pt x="130" y="176"/>
                    </a:lnTo>
                    <a:lnTo>
                      <a:pt x="80" y="150"/>
                    </a:lnTo>
                    <a:lnTo>
                      <a:pt x="56" y="131"/>
                    </a:lnTo>
                    <a:lnTo>
                      <a:pt x="35" y="111"/>
                    </a:lnTo>
                    <a:lnTo>
                      <a:pt x="16" y="87"/>
                    </a:lnTo>
                    <a:lnTo>
                      <a:pt x="0" y="60"/>
                    </a:lnTo>
                    <a:lnTo>
                      <a:pt x="9" y="46"/>
                    </a:lnTo>
                    <a:lnTo>
                      <a:pt x="17" y="38"/>
                    </a:lnTo>
                    <a:lnTo>
                      <a:pt x="25" y="34"/>
                    </a:lnTo>
                    <a:lnTo>
                      <a:pt x="33" y="33"/>
                    </a:lnTo>
                    <a:lnTo>
                      <a:pt x="47" y="40"/>
                    </a:lnTo>
                    <a:lnTo>
                      <a:pt x="59" y="56"/>
                    </a:lnTo>
                    <a:lnTo>
                      <a:pt x="86" y="95"/>
                    </a:lnTo>
                    <a:lnTo>
                      <a:pt x="103" y="110"/>
                    </a:lnTo>
                    <a:lnTo>
                      <a:pt x="109" y="114"/>
                    </a:lnTo>
                    <a:lnTo>
                      <a:pt x="121" y="117"/>
                    </a:lnTo>
                    <a:lnTo>
                      <a:pt x="148" y="131"/>
                    </a:lnTo>
                    <a:lnTo>
                      <a:pt x="174" y="140"/>
                    </a:lnTo>
                    <a:lnTo>
                      <a:pt x="201" y="144"/>
                    </a:lnTo>
                    <a:lnTo>
                      <a:pt x="228" y="141"/>
                    </a:lnTo>
                    <a:lnTo>
                      <a:pt x="281" y="125"/>
                    </a:lnTo>
                    <a:lnTo>
                      <a:pt x="330" y="100"/>
                    </a:lnTo>
                    <a:lnTo>
                      <a:pt x="352" y="91"/>
                    </a:lnTo>
                    <a:lnTo>
                      <a:pt x="372" y="73"/>
                    </a:lnTo>
                    <a:lnTo>
                      <a:pt x="405" y="29"/>
                    </a:lnTo>
                    <a:lnTo>
                      <a:pt x="420" y="11"/>
                    </a:lnTo>
                    <a:lnTo>
                      <a:pt x="436" y="0"/>
                    </a:lnTo>
                    <a:lnTo>
                      <a:pt x="453" y="3"/>
                    </a:lnTo>
                    <a:lnTo>
                      <a:pt x="473"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02" name="Freeform 191">
                <a:extLst>
                  <a:ext uri="{FF2B5EF4-FFF2-40B4-BE49-F238E27FC236}">
                    <a16:creationId xmlns:a16="http://schemas.microsoft.com/office/drawing/2014/main" id="{25B6203B-42CD-4783-BA6F-C2D12F606C69}"/>
                  </a:ext>
                </a:extLst>
              </p:cNvPr>
              <p:cNvSpPr>
                <a:spLocks/>
              </p:cNvSpPr>
              <p:nvPr/>
            </p:nvSpPr>
            <p:spPr bwMode="auto">
              <a:xfrm>
                <a:off x="5333" y="2309"/>
                <a:ext cx="15" cy="30"/>
              </a:xfrm>
              <a:custGeom>
                <a:avLst/>
                <a:gdLst/>
                <a:ahLst/>
                <a:cxnLst>
                  <a:cxn ang="0">
                    <a:pos x="52" y="140"/>
                  </a:cxn>
                  <a:cxn ang="0">
                    <a:pos x="35" y="147"/>
                  </a:cxn>
                  <a:cxn ang="0">
                    <a:pos x="19" y="141"/>
                  </a:cxn>
                  <a:cxn ang="0">
                    <a:pos x="8" y="127"/>
                  </a:cxn>
                  <a:cxn ang="0">
                    <a:pos x="2" y="110"/>
                  </a:cxn>
                  <a:cxn ang="0">
                    <a:pos x="0" y="50"/>
                  </a:cxn>
                  <a:cxn ang="0">
                    <a:pos x="4" y="22"/>
                  </a:cxn>
                  <a:cxn ang="0">
                    <a:pos x="7" y="12"/>
                  </a:cxn>
                  <a:cxn ang="0">
                    <a:pos x="22" y="0"/>
                  </a:cxn>
                  <a:cxn ang="0">
                    <a:pos x="39" y="4"/>
                  </a:cxn>
                  <a:cxn ang="0">
                    <a:pos x="50" y="16"/>
                  </a:cxn>
                  <a:cxn ang="0">
                    <a:pos x="57" y="33"/>
                  </a:cxn>
                  <a:cxn ang="0">
                    <a:pos x="59" y="54"/>
                  </a:cxn>
                  <a:cxn ang="0">
                    <a:pos x="57" y="100"/>
                  </a:cxn>
                  <a:cxn ang="0">
                    <a:pos x="52" y="140"/>
                  </a:cxn>
                </a:cxnLst>
                <a:rect l="0" t="0" r="r" b="b"/>
                <a:pathLst>
                  <a:path w="59" h="147">
                    <a:moveTo>
                      <a:pt x="52" y="140"/>
                    </a:moveTo>
                    <a:lnTo>
                      <a:pt x="35" y="147"/>
                    </a:lnTo>
                    <a:lnTo>
                      <a:pt x="19" y="141"/>
                    </a:lnTo>
                    <a:lnTo>
                      <a:pt x="8" y="127"/>
                    </a:lnTo>
                    <a:lnTo>
                      <a:pt x="2" y="110"/>
                    </a:lnTo>
                    <a:lnTo>
                      <a:pt x="0" y="50"/>
                    </a:lnTo>
                    <a:lnTo>
                      <a:pt x="4" y="22"/>
                    </a:lnTo>
                    <a:lnTo>
                      <a:pt x="7" y="12"/>
                    </a:lnTo>
                    <a:lnTo>
                      <a:pt x="22" y="0"/>
                    </a:lnTo>
                    <a:lnTo>
                      <a:pt x="39" y="4"/>
                    </a:lnTo>
                    <a:lnTo>
                      <a:pt x="50" y="16"/>
                    </a:lnTo>
                    <a:lnTo>
                      <a:pt x="57" y="33"/>
                    </a:lnTo>
                    <a:lnTo>
                      <a:pt x="59" y="54"/>
                    </a:lnTo>
                    <a:lnTo>
                      <a:pt x="57" y="100"/>
                    </a:lnTo>
                    <a:lnTo>
                      <a:pt x="52" y="1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03" name="Freeform 192">
                <a:extLst>
                  <a:ext uri="{FF2B5EF4-FFF2-40B4-BE49-F238E27FC236}">
                    <a16:creationId xmlns:a16="http://schemas.microsoft.com/office/drawing/2014/main" id="{AA1D837B-523F-4606-AC3D-5A04C821885C}"/>
                  </a:ext>
                </a:extLst>
              </p:cNvPr>
              <p:cNvSpPr>
                <a:spLocks/>
              </p:cNvSpPr>
              <p:nvPr/>
            </p:nvSpPr>
            <p:spPr bwMode="auto">
              <a:xfrm>
                <a:off x="5212" y="2320"/>
                <a:ext cx="16" cy="30"/>
              </a:xfrm>
              <a:custGeom>
                <a:avLst/>
                <a:gdLst/>
                <a:ahLst/>
                <a:cxnLst>
                  <a:cxn ang="0">
                    <a:pos x="62" y="94"/>
                  </a:cxn>
                  <a:cxn ang="0">
                    <a:pos x="59" y="109"/>
                  </a:cxn>
                  <a:cxn ang="0">
                    <a:pos x="58" y="125"/>
                  </a:cxn>
                  <a:cxn ang="0">
                    <a:pos x="53" y="140"/>
                  </a:cxn>
                  <a:cxn ang="0">
                    <a:pos x="39" y="147"/>
                  </a:cxn>
                  <a:cxn ang="0">
                    <a:pos x="25" y="140"/>
                  </a:cxn>
                  <a:cxn ang="0">
                    <a:pos x="15" y="129"/>
                  </a:cxn>
                  <a:cxn ang="0">
                    <a:pos x="3" y="98"/>
                  </a:cxn>
                  <a:cxn ang="0">
                    <a:pos x="0" y="63"/>
                  </a:cxn>
                  <a:cxn ang="0">
                    <a:pos x="0" y="28"/>
                  </a:cxn>
                  <a:cxn ang="0">
                    <a:pos x="15" y="6"/>
                  </a:cxn>
                  <a:cxn ang="0">
                    <a:pos x="27" y="0"/>
                  </a:cxn>
                  <a:cxn ang="0">
                    <a:pos x="37" y="6"/>
                  </a:cxn>
                  <a:cxn ang="0">
                    <a:pos x="46" y="21"/>
                  </a:cxn>
                  <a:cxn ang="0">
                    <a:pos x="57" y="61"/>
                  </a:cxn>
                  <a:cxn ang="0">
                    <a:pos x="62" y="94"/>
                  </a:cxn>
                </a:cxnLst>
                <a:rect l="0" t="0" r="r" b="b"/>
                <a:pathLst>
                  <a:path w="62" h="147">
                    <a:moveTo>
                      <a:pt x="62" y="94"/>
                    </a:moveTo>
                    <a:lnTo>
                      <a:pt x="59" y="109"/>
                    </a:lnTo>
                    <a:lnTo>
                      <a:pt x="58" y="125"/>
                    </a:lnTo>
                    <a:lnTo>
                      <a:pt x="53" y="140"/>
                    </a:lnTo>
                    <a:lnTo>
                      <a:pt x="39" y="147"/>
                    </a:lnTo>
                    <a:lnTo>
                      <a:pt x="25" y="140"/>
                    </a:lnTo>
                    <a:lnTo>
                      <a:pt x="15" y="129"/>
                    </a:lnTo>
                    <a:lnTo>
                      <a:pt x="3" y="98"/>
                    </a:lnTo>
                    <a:lnTo>
                      <a:pt x="0" y="63"/>
                    </a:lnTo>
                    <a:lnTo>
                      <a:pt x="0" y="28"/>
                    </a:lnTo>
                    <a:lnTo>
                      <a:pt x="15" y="6"/>
                    </a:lnTo>
                    <a:lnTo>
                      <a:pt x="27" y="0"/>
                    </a:lnTo>
                    <a:lnTo>
                      <a:pt x="37" y="6"/>
                    </a:lnTo>
                    <a:lnTo>
                      <a:pt x="46" y="21"/>
                    </a:lnTo>
                    <a:lnTo>
                      <a:pt x="57" y="61"/>
                    </a:lnTo>
                    <a:lnTo>
                      <a:pt x="62" y="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04" name="Freeform 193">
                <a:extLst>
                  <a:ext uri="{FF2B5EF4-FFF2-40B4-BE49-F238E27FC236}">
                    <a16:creationId xmlns:a16="http://schemas.microsoft.com/office/drawing/2014/main" id="{655C59EA-7D8D-4874-B7C3-46B5EAF6CE06}"/>
                  </a:ext>
                </a:extLst>
              </p:cNvPr>
              <p:cNvSpPr>
                <a:spLocks/>
              </p:cNvSpPr>
              <p:nvPr/>
            </p:nvSpPr>
            <p:spPr bwMode="auto">
              <a:xfrm>
                <a:off x="5065" y="2327"/>
                <a:ext cx="51" cy="67"/>
              </a:xfrm>
              <a:custGeom>
                <a:avLst/>
                <a:gdLst/>
                <a:ahLst/>
                <a:cxnLst>
                  <a:cxn ang="0">
                    <a:pos x="203" y="331"/>
                  </a:cxn>
                  <a:cxn ang="0">
                    <a:pos x="177" y="327"/>
                  </a:cxn>
                  <a:cxn ang="0">
                    <a:pos x="151" y="318"/>
                  </a:cxn>
                  <a:cxn ang="0">
                    <a:pos x="127" y="302"/>
                  </a:cxn>
                  <a:cxn ang="0">
                    <a:pos x="104" y="282"/>
                  </a:cxn>
                  <a:cxn ang="0">
                    <a:pos x="62" y="235"/>
                  </a:cxn>
                  <a:cxn ang="0">
                    <a:pos x="30" y="181"/>
                  </a:cxn>
                  <a:cxn ang="0">
                    <a:pos x="14" y="146"/>
                  </a:cxn>
                  <a:cxn ang="0">
                    <a:pos x="3" y="108"/>
                  </a:cxn>
                  <a:cxn ang="0">
                    <a:pos x="0" y="70"/>
                  </a:cxn>
                  <a:cxn ang="0">
                    <a:pos x="4" y="51"/>
                  </a:cxn>
                  <a:cxn ang="0">
                    <a:pos x="11" y="33"/>
                  </a:cxn>
                  <a:cxn ang="0">
                    <a:pos x="44" y="12"/>
                  </a:cxn>
                  <a:cxn ang="0">
                    <a:pos x="73" y="1"/>
                  </a:cxn>
                  <a:cxn ang="0">
                    <a:pos x="96" y="0"/>
                  </a:cxn>
                  <a:cxn ang="0">
                    <a:pos x="113" y="8"/>
                  </a:cxn>
                  <a:cxn ang="0">
                    <a:pos x="128" y="21"/>
                  </a:cxn>
                  <a:cxn ang="0">
                    <a:pos x="140" y="40"/>
                  </a:cxn>
                  <a:cxn ang="0">
                    <a:pos x="154" y="93"/>
                  </a:cxn>
                  <a:cxn ang="0">
                    <a:pos x="170" y="224"/>
                  </a:cxn>
                  <a:cxn ang="0">
                    <a:pos x="182" y="285"/>
                  </a:cxn>
                  <a:cxn ang="0">
                    <a:pos x="188" y="305"/>
                  </a:cxn>
                  <a:cxn ang="0">
                    <a:pos x="190" y="312"/>
                  </a:cxn>
                  <a:cxn ang="0">
                    <a:pos x="203" y="331"/>
                  </a:cxn>
                </a:cxnLst>
                <a:rect l="0" t="0" r="r" b="b"/>
                <a:pathLst>
                  <a:path w="203" h="331">
                    <a:moveTo>
                      <a:pt x="203" y="331"/>
                    </a:moveTo>
                    <a:lnTo>
                      <a:pt x="177" y="327"/>
                    </a:lnTo>
                    <a:lnTo>
                      <a:pt x="151" y="318"/>
                    </a:lnTo>
                    <a:lnTo>
                      <a:pt x="127" y="302"/>
                    </a:lnTo>
                    <a:lnTo>
                      <a:pt x="104" y="282"/>
                    </a:lnTo>
                    <a:lnTo>
                      <a:pt x="62" y="235"/>
                    </a:lnTo>
                    <a:lnTo>
                      <a:pt x="30" y="181"/>
                    </a:lnTo>
                    <a:lnTo>
                      <a:pt x="14" y="146"/>
                    </a:lnTo>
                    <a:lnTo>
                      <a:pt x="3" y="108"/>
                    </a:lnTo>
                    <a:lnTo>
                      <a:pt x="0" y="70"/>
                    </a:lnTo>
                    <a:lnTo>
                      <a:pt x="4" y="51"/>
                    </a:lnTo>
                    <a:lnTo>
                      <a:pt x="11" y="33"/>
                    </a:lnTo>
                    <a:lnTo>
                      <a:pt x="44" y="12"/>
                    </a:lnTo>
                    <a:lnTo>
                      <a:pt x="73" y="1"/>
                    </a:lnTo>
                    <a:lnTo>
                      <a:pt x="96" y="0"/>
                    </a:lnTo>
                    <a:lnTo>
                      <a:pt x="113" y="8"/>
                    </a:lnTo>
                    <a:lnTo>
                      <a:pt x="128" y="21"/>
                    </a:lnTo>
                    <a:lnTo>
                      <a:pt x="140" y="40"/>
                    </a:lnTo>
                    <a:lnTo>
                      <a:pt x="154" y="93"/>
                    </a:lnTo>
                    <a:lnTo>
                      <a:pt x="170" y="224"/>
                    </a:lnTo>
                    <a:lnTo>
                      <a:pt x="182" y="285"/>
                    </a:lnTo>
                    <a:lnTo>
                      <a:pt x="188" y="305"/>
                    </a:lnTo>
                    <a:lnTo>
                      <a:pt x="190" y="312"/>
                    </a:lnTo>
                    <a:lnTo>
                      <a:pt x="203" y="331"/>
                    </a:lnTo>
                    <a:close/>
                  </a:path>
                </a:pathLst>
              </a:custGeom>
              <a:solidFill>
                <a:srgbClr val="FFCCB3"/>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05" name="Freeform 194">
                <a:extLst>
                  <a:ext uri="{FF2B5EF4-FFF2-40B4-BE49-F238E27FC236}">
                    <a16:creationId xmlns:a16="http://schemas.microsoft.com/office/drawing/2014/main" id="{C1C929ED-5189-4766-94ED-0441E076A1A7}"/>
                  </a:ext>
                </a:extLst>
              </p:cNvPr>
              <p:cNvSpPr>
                <a:spLocks/>
              </p:cNvSpPr>
              <p:nvPr/>
            </p:nvSpPr>
            <p:spPr bwMode="auto">
              <a:xfrm>
                <a:off x="5322" y="2344"/>
                <a:ext cx="56" cy="25"/>
              </a:xfrm>
              <a:custGeom>
                <a:avLst/>
                <a:gdLst/>
                <a:ahLst/>
                <a:cxnLst>
                  <a:cxn ang="0">
                    <a:pos x="222" y="29"/>
                  </a:cxn>
                  <a:cxn ang="0">
                    <a:pos x="196" y="68"/>
                  </a:cxn>
                  <a:cxn ang="0">
                    <a:pos x="163" y="101"/>
                  </a:cxn>
                  <a:cxn ang="0">
                    <a:pos x="143" y="113"/>
                  </a:cxn>
                  <a:cxn ang="0">
                    <a:pos x="123" y="122"/>
                  </a:cxn>
                  <a:cxn ang="0">
                    <a:pos x="102" y="124"/>
                  </a:cxn>
                  <a:cxn ang="0">
                    <a:pos x="80" y="120"/>
                  </a:cxn>
                  <a:cxn ang="0">
                    <a:pos x="58" y="118"/>
                  </a:cxn>
                  <a:cxn ang="0">
                    <a:pos x="37" y="107"/>
                  </a:cxn>
                  <a:cxn ang="0">
                    <a:pos x="1" y="73"/>
                  </a:cxn>
                  <a:cxn ang="0">
                    <a:pos x="0" y="61"/>
                  </a:cxn>
                  <a:cxn ang="0">
                    <a:pos x="4" y="49"/>
                  </a:cxn>
                  <a:cxn ang="0">
                    <a:pos x="12" y="41"/>
                  </a:cxn>
                  <a:cxn ang="0">
                    <a:pos x="25" y="41"/>
                  </a:cxn>
                  <a:cxn ang="0">
                    <a:pos x="57" y="62"/>
                  </a:cxn>
                  <a:cxn ang="0">
                    <a:pos x="90" y="74"/>
                  </a:cxn>
                  <a:cxn ang="0">
                    <a:pos x="106" y="74"/>
                  </a:cxn>
                  <a:cxn ang="0">
                    <a:pos x="122" y="70"/>
                  </a:cxn>
                  <a:cxn ang="0">
                    <a:pos x="137" y="61"/>
                  </a:cxn>
                  <a:cxn ang="0">
                    <a:pos x="151" y="46"/>
                  </a:cxn>
                  <a:cxn ang="0">
                    <a:pos x="170" y="23"/>
                  </a:cxn>
                  <a:cxn ang="0">
                    <a:pos x="191" y="5"/>
                  </a:cxn>
                  <a:cxn ang="0">
                    <a:pos x="202" y="0"/>
                  </a:cxn>
                  <a:cxn ang="0">
                    <a:pos x="210" y="2"/>
                  </a:cxn>
                  <a:cxn ang="0">
                    <a:pos x="218" y="11"/>
                  </a:cxn>
                  <a:cxn ang="0">
                    <a:pos x="222" y="29"/>
                  </a:cxn>
                </a:cxnLst>
                <a:rect l="0" t="0" r="r" b="b"/>
                <a:pathLst>
                  <a:path w="222" h="124">
                    <a:moveTo>
                      <a:pt x="222" y="29"/>
                    </a:moveTo>
                    <a:lnTo>
                      <a:pt x="196" y="68"/>
                    </a:lnTo>
                    <a:lnTo>
                      <a:pt x="163" y="101"/>
                    </a:lnTo>
                    <a:lnTo>
                      <a:pt x="143" y="113"/>
                    </a:lnTo>
                    <a:lnTo>
                      <a:pt x="123" y="122"/>
                    </a:lnTo>
                    <a:lnTo>
                      <a:pt x="102" y="124"/>
                    </a:lnTo>
                    <a:lnTo>
                      <a:pt x="80" y="120"/>
                    </a:lnTo>
                    <a:lnTo>
                      <a:pt x="58" y="118"/>
                    </a:lnTo>
                    <a:lnTo>
                      <a:pt x="37" y="107"/>
                    </a:lnTo>
                    <a:lnTo>
                      <a:pt x="1" y="73"/>
                    </a:lnTo>
                    <a:lnTo>
                      <a:pt x="0" y="61"/>
                    </a:lnTo>
                    <a:lnTo>
                      <a:pt x="4" y="49"/>
                    </a:lnTo>
                    <a:lnTo>
                      <a:pt x="12" y="41"/>
                    </a:lnTo>
                    <a:lnTo>
                      <a:pt x="25" y="41"/>
                    </a:lnTo>
                    <a:lnTo>
                      <a:pt x="57" y="62"/>
                    </a:lnTo>
                    <a:lnTo>
                      <a:pt x="90" y="74"/>
                    </a:lnTo>
                    <a:lnTo>
                      <a:pt x="106" y="74"/>
                    </a:lnTo>
                    <a:lnTo>
                      <a:pt x="122" y="70"/>
                    </a:lnTo>
                    <a:lnTo>
                      <a:pt x="137" y="61"/>
                    </a:lnTo>
                    <a:lnTo>
                      <a:pt x="151" y="46"/>
                    </a:lnTo>
                    <a:lnTo>
                      <a:pt x="170" y="23"/>
                    </a:lnTo>
                    <a:lnTo>
                      <a:pt x="191" y="5"/>
                    </a:lnTo>
                    <a:lnTo>
                      <a:pt x="202" y="0"/>
                    </a:lnTo>
                    <a:lnTo>
                      <a:pt x="210" y="2"/>
                    </a:lnTo>
                    <a:lnTo>
                      <a:pt x="218" y="11"/>
                    </a:lnTo>
                    <a:lnTo>
                      <a:pt x="222"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06" name="Freeform 195">
                <a:extLst>
                  <a:ext uri="{FF2B5EF4-FFF2-40B4-BE49-F238E27FC236}">
                    <a16:creationId xmlns:a16="http://schemas.microsoft.com/office/drawing/2014/main" id="{2CE4822E-B079-472B-8E23-49409434EF85}"/>
                  </a:ext>
                </a:extLst>
              </p:cNvPr>
              <p:cNvSpPr>
                <a:spLocks/>
              </p:cNvSpPr>
              <p:nvPr/>
            </p:nvSpPr>
            <p:spPr bwMode="auto">
              <a:xfrm>
                <a:off x="5191" y="2367"/>
                <a:ext cx="51" cy="19"/>
              </a:xfrm>
              <a:custGeom>
                <a:avLst/>
                <a:gdLst/>
                <a:ahLst/>
                <a:cxnLst>
                  <a:cxn ang="0">
                    <a:pos x="204" y="21"/>
                  </a:cxn>
                  <a:cxn ang="0">
                    <a:pos x="191" y="45"/>
                  </a:cxn>
                  <a:cxn ang="0">
                    <a:pos x="173" y="64"/>
                  </a:cxn>
                  <a:cxn ang="0">
                    <a:pos x="153" y="80"/>
                  </a:cxn>
                  <a:cxn ang="0">
                    <a:pos x="129" y="91"/>
                  </a:cxn>
                  <a:cxn ang="0">
                    <a:pos x="103" y="96"/>
                  </a:cxn>
                  <a:cxn ang="0">
                    <a:pos x="77" y="97"/>
                  </a:cxn>
                  <a:cxn ang="0">
                    <a:pos x="51" y="92"/>
                  </a:cxn>
                  <a:cxn ang="0">
                    <a:pos x="27" y="82"/>
                  </a:cxn>
                  <a:cxn ang="0">
                    <a:pos x="6" y="60"/>
                  </a:cxn>
                  <a:cxn ang="0">
                    <a:pos x="0" y="46"/>
                  </a:cxn>
                  <a:cxn ang="0">
                    <a:pos x="0" y="41"/>
                  </a:cxn>
                  <a:cxn ang="0">
                    <a:pos x="3" y="29"/>
                  </a:cxn>
                  <a:cxn ang="0">
                    <a:pos x="19" y="24"/>
                  </a:cxn>
                  <a:cxn ang="0">
                    <a:pos x="34" y="29"/>
                  </a:cxn>
                  <a:cxn ang="0">
                    <a:pos x="63" y="49"/>
                  </a:cxn>
                  <a:cxn ang="0">
                    <a:pos x="77" y="58"/>
                  </a:cxn>
                  <a:cxn ang="0">
                    <a:pos x="92" y="63"/>
                  </a:cxn>
                  <a:cxn ang="0">
                    <a:pos x="109" y="61"/>
                  </a:cxn>
                  <a:cxn ang="0">
                    <a:pos x="129" y="47"/>
                  </a:cxn>
                  <a:cxn ang="0">
                    <a:pos x="146" y="27"/>
                  </a:cxn>
                  <a:cxn ang="0">
                    <a:pos x="168" y="6"/>
                  </a:cxn>
                  <a:cxn ang="0">
                    <a:pos x="178" y="0"/>
                  </a:cxn>
                  <a:cxn ang="0">
                    <a:pos x="188" y="0"/>
                  </a:cxn>
                  <a:cxn ang="0">
                    <a:pos x="196" y="6"/>
                  </a:cxn>
                  <a:cxn ang="0">
                    <a:pos x="204" y="21"/>
                  </a:cxn>
                </a:cxnLst>
                <a:rect l="0" t="0" r="r" b="b"/>
                <a:pathLst>
                  <a:path w="204" h="97">
                    <a:moveTo>
                      <a:pt x="204" y="21"/>
                    </a:moveTo>
                    <a:lnTo>
                      <a:pt x="191" y="45"/>
                    </a:lnTo>
                    <a:lnTo>
                      <a:pt x="173" y="64"/>
                    </a:lnTo>
                    <a:lnTo>
                      <a:pt x="153" y="80"/>
                    </a:lnTo>
                    <a:lnTo>
                      <a:pt x="129" y="91"/>
                    </a:lnTo>
                    <a:lnTo>
                      <a:pt x="103" y="96"/>
                    </a:lnTo>
                    <a:lnTo>
                      <a:pt x="77" y="97"/>
                    </a:lnTo>
                    <a:lnTo>
                      <a:pt x="51" y="92"/>
                    </a:lnTo>
                    <a:lnTo>
                      <a:pt x="27" y="82"/>
                    </a:lnTo>
                    <a:lnTo>
                      <a:pt x="6" y="60"/>
                    </a:lnTo>
                    <a:lnTo>
                      <a:pt x="0" y="46"/>
                    </a:lnTo>
                    <a:lnTo>
                      <a:pt x="0" y="41"/>
                    </a:lnTo>
                    <a:lnTo>
                      <a:pt x="3" y="29"/>
                    </a:lnTo>
                    <a:lnTo>
                      <a:pt x="19" y="24"/>
                    </a:lnTo>
                    <a:lnTo>
                      <a:pt x="34" y="29"/>
                    </a:lnTo>
                    <a:lnTo>
                      <a:pt x="63" y="49"/>
                    </a:lnTo>
                    <a:lnTo>
                      <a:pt x="77" y="58"/>
                    </a:lnTo>
                    <a:lnTo>
                      <a:pt x="92" y="63"/>
                    </a:lnTo>
                    <a:lnTo>
                      <a:pt x="109" y="61"/>
                    </a:lnTo>
                    <a:lnTo>
                      <a:pt x="129" y="47"/>
                    </a:lnTo>
                    <a:lnTo>
                      <a:pt x="146" y="27"/>
                    </a:lnTo>
                    <a:lnTo>
                      <a:pt x="168" y="6"/>
                    </a:lnTo>
                    <a:lnTo>
                      <a:pt x="178" y="0"/>
                    </a:lnTo>
                    <a:lnTo>
                      <a:pt x="188" y="0"/>
                    </a:lnTo>
                    <a:lnTo>
                      <a:pt x="196" y="6"/>
                    </a:lnTo>
                    <a:lnTo>
                      <a:pt x="204"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07" name="Freeform 196">
                <a:extLst>
                  <a:ext uri="{FF2B5EF4-FFF2-40B4-BE49-F238E27FC236}">
                    <a16:creationId xmlns:a16="http://schemas.microsoft.com/office/drawing/2014/main" id="{EC8A6699-867B-4CE9-A8DC-35CD22F50FEF}"/>
                  </a:ext>
                </a:extLst>
              </p:cNvPr>
              <p:cNvSpPr>
                <a:spLocks/>
              </p:cNvSpPr>
              <p:nvPr/>
            </p:nvSpPr>
            <p:spPr bwMode="auto">
              <a:xfrm>
                <a:off x="5256" y="2371"/>
                <a:ext cx="31" cy="55"/>
              </a:xfrm>
              <a:custGeom>
                <a:avLst/>
                <a:gdLst/>
                <a:ahLst/>
                <a:cxnLst>
                  <a:cxn ang="0">
                    <a:pos x="109" y="39"/>
                  </a:cxn>
                  <a:cxn ang="0">
                    <a:pos x="81" y="86"/>
                  </a:cxn>
                  <a:cxn ang="0">
                    <a:pos x="67" y="113"/>
                  </a:cxn>
                  <a:cxn ang="0">
                    <a:pos x="55" y="140"/>
                  </a:cxn>
                  <a:cxn ang="0">
                    <a:pos x="48" y="166"/>
                  </a:cxn>
                  <a:cxn ang="0">
                    <a:pos x="50" y="191"/>
                  </a:cxn>
                  <a:cxn ang="0">
                    <a:pos x="55" y="202"/>
                  </a:cxn>
                  <a:cxn ang="0">
                    <a:pos x="61" y="211"/>
                  </a:cxn>
                  <a:cxn ang="0">
                    <a:pos x="85" y="227"/>
                  </a:cxn>
                  <a:cxn ang="0">
                    <a:pos x="114" y="232"/>
                  </a:cxn>
                  <a:cxn ang="0">
                    <a:pos x="124" y="240"/>
                  </a:cxn>
                  <a:cxn ang="0">
                    <a:pos x="126" y="244"/>
                  </a:cxn>
                  <a:cxn ang="0">
                    <a:pos x="125" y="254"/>
                  </a:cxn>
                  <a:cxn ang="0">
                    <a:pos x="120" y="266"/>
                  </a:cxn>
                  <a:cxn ang="0">
                    <a:pos x="115" y="273"/>
                  </a:cxn>
                  <a:cxn ang="0">
                    <a:pos x="97" y="278"/>
                  </a:cxn>
                  <a:cxn ang="0">
                    <a:pos x="58" y="267"/>
                  </a:cxn>
                  <a:cxn ang="0">
                    <a:pos x="36" y="250"/>
                  </a:cxn>
                  <a:cxn ang="0">
                    <a:pos x="14" y="231"/>
                  </a:cxn>
                  <a:cxn ang="0">
                    <a:pos x="1" y="206"/>
                  </a:cxn>
                  <a:cxn ang="0">
                    <a:pos x="0" y="192"/>
                  </a:cxn>
                  <a:cxn ang="0">
                    <a:pos x="3" y="175"/>
                  </a:cxn>
                  <a:cxn ang="0">
                    <a:pos x="15" y="127"/>
                  </a:cxn>
                  <a:cxn ang="0">
                    <a:pos x="34" y="84"/>
                  </a:cxn>
                  <a:cxn ang="0">
                    <a:pos x="82" y="0"/>
                  </a:cxn>
                  <a:cxn ang="0">
                    <a:pos x="98" y="0"/>
                  </a:cxn>
                  <a:cxn ang="0">
                    <a:pos x="111" y="8"/>
                  </a:cxn>
                  <a:cxn ang="0">
                    <a:pos x="115" y="22"/>
                  </a:cxn>
                  <a:cxn ang="0">
                    <a:pos x="109" y="39"/>
                  </a:cxn>
                </a:cxnLst>
                <a:rect l="0" t="0" r="r" b="b"/>
                <a:pathLst>
                  <a:path w="126" h="278">
                    <a:moveTo>
                      <a:pt x="109" y="39"/>
                    </a:moveTo>
                    <a:lnTo>
                      <a:pt x="81" y="86"/>
                    </a:lnTo>
                    <a:lnTo>
                      <a:pt x="67" y="113"/>
                    </a:lnTo>
                    <a:lnTo>
                      <a:pt x="55" y="140"/>
                    </a:lnTo>
                    <a:lnTo>
                      <a:pt x="48" y="166"/>
                    </a:lnTo>
                    <a:lnTo>
                      <a:pt x="50" y="191"/>
                    </a:lnTo>
                    <a:lnTo>
                      <a:pt x="55" y="202"/>
                    </a:lnTo>
                    <a:lnTo>
                      <a:pt x="61" y="211"/>
                    </a:lnTo>
                    <a:lnTo>
                      <a:pt x="85" y="227"/>
                    </a:lnTo>
                    <a:lnTo>
                      <a:pt x="114" y="232"/>
                    </a:lnTo>
                    <a:lnTo>
                      <a:pt x="124" y="240"/>
                    </a:lnTo>
                    <a:lnTo>
                      <a:pt x="126" y="244"/>
                    </a:lnTo>
                    <a:lnTo>
                      <a:pt x="125" y="254"/>
                    </a:lnTo>
                    <a:lnTo>
                      <a:pt x="120" y="266"/>
                    </a:lnTo>
                    <a:lnTo>
                      <a:pt x="115" y="273"/>
                    </a:lnTo>
                    <a:lnTo>
                      <a:pt x="97" y="278"/>
                    </a:lnTo>
                    <a:lnTo>
                      <a:pt x="58" y="267"/>
                    </a:lnTo>
                    <a:lnTo>
                      <a:pt x="36" y="250"/>
                    </a:lnTo>
                    <a:lnTo>
                      <a:pt x="14" y="231"/>
                    </a:lnTo>
                    <a:lnTo>
                      <a:pt x="1" y="206"/>
                    </a:lnTo>
                    <a:lnTo>
                      <a:pt x="0" y="192"/>
                    </a:lnTo>
                    <a:lnTo>
                      <a:pt x="3" y="175"/>
                    </a:lnTo>
                    <a:lnTo>
                      <a:pt x="15" y="127"/>
                    </a:lnTo>
                    <a:lnTo>
                      <a:pt x="34" y="84"/>
                    </a:lnTo>
                    <a:lnTo>
                      <a:pt x="82" y="0"/>
                    </a:lnTo>
                    <a:lnTo>
                      <a:pt x="98" y="0"/>
                    </a:lnTo>
                    <a:lnTo>
                      <a:pt x="111" y="8"/>
                    </a:lnTo>
                    <a:lnTo>
                      <a:pt x="115" y="22"/>
                    </a:lnTo>
                    <a:lnTo>
                      <a:pt x="109"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08" name="Freeform 197">
                <a:extLst>
                  <a:ext uri="{FF2B5EF4-FFF2-40B4-BE49-F238E27FC236}">
                    <a16:creationId xmlns:a16="http://schemas.microsoft.com/office/drawing/2014/main" id="{6177CAEC-E2C4-49BE-AB39-264135230606}"/>
                  </a:ext>
                </a:extLst>
              </p:cNvPr>
              <p:cNvSpPr>
                <a:spLocks/>
              </p:cNvSpPr>
              <p:nvPr/>
            </p:nvSpPr>
            <p:spPr bwMode="auto">
              <a:xfrm>
                <a:off x="5471" y="2386"/>
                <a:ext cx="8" cy="13"/>
              </a:xfrm>
              <a:custGeom>
                <a:avLst/>
                <a:gdLst/>
                <a:ahLst/>
                <a:cxnLst>
                  <a:cxn ang="0">
                    <a:pos x="23" y="58"/>
                  </a:cxn>
                  <a:cxn ang="0">
                    <a:pos x="12" y="63"/>
                  </a:cxn>
                  <a:cxn ang="0">
                    <a:pos x="4" y="60"/>
                  </a:cxn>
                  <a:cxn ang="0">
                    <a:pos x="0" y="45"/>
                  </a:cxn>
                  <a:cxn ang="0">
                    <a:pos x="3" y="21"/>
                  </a:cxn>
                  <a:cxn ang="0">
                    <a:pos x="12" y="4"/>
                  </a:cxn>
                  <a:cxn ang="0">
                    <a:pos x="23" y="0"/>
                  </a:cxn>
                  <a:cxn ang="0">
                    <a:pos x="28" y="1"/>
                  </a:cxn>
                  <a:cxn ang="0">
                    <a:pos x="28" y="15"/>
                  </a:cxn>
                  <a:cxn ang="0">
                    <a:pos x="22" y="37"/>
                  </a:cxn>
                  <a:cxn ang="0">
                    <a:pos x="21" y="48"/>
                  </a:cxn>
                  <a:cxn ang="0">
                    <a:pos x="23" y="58"/>
                  </a:cxn>
                </a:cxnLst>
                <a:rect l="0" t="0" r="r" b="b"/>
                <a:pathLst>
                  <a:path w="28" h="63">
                    <a:moveTo>
                      <a:pt x="23" y="58"/>
                    </a:moveTo>
                    <a:lnTo>
                      <a:pt x="12" y="63"/>
                    </a:lnTo>
                    <a:lnTo>
                      <a:pt x="4" y="60"/>
                    </a:lnTo>
                    <a:lnTo>
                      <a:pt x="0" y="45"/>
                    </a:lnTo>
                    <a:lnTo>
                      <a:pt x="3" y="21"/>
                    </a:lnTo>
                    <a:lnTo>
                      <a:pt x="12" y="4"/>
                    </a:lnTo>
                    <a:lnTo>
                      <a:pt x="23" y="0"/>
                    </a:lnTo>
                    <a:lnTo>
                      <a:pt x="28" y="1"/>
                    </a:lnTo>
                    <a:lnTo>
                      <a:pt x="28" y="15"/>
                    </a:lnTo>
                    <a:lnTo>
                      <a:pt x="22" y="37"/>
                    </a:lnTo>
                    <a:lnTo>
                      <a:pt x="21" y="48"/>
                    </a:lnTo>
                    <a:lnTo>
                      <a:pt x="23"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09" name="Freeform 198">
                <a:extLst>
                  <a:ext uri="{FF2B5EF4-FFF2-40B4-BE49-F238E27FC236}">
                    <a16:creationId xmlns:a16="http://schemas.microsoft.com/office/drawing/2014/main" id="{2F9CC48F-7DB0-4492-8158-11E2A9CDE865}"/>
                  </a:ext>
                </a:extLst>
              </p:cNvPr>
              <p:cNvSpPr>
                <a:spLocks/>
              </p:cNvSpPr>
              <p:nvPr/>
            </p:nvSpPr>
            <p:spPr bwMode="auto">
              <a:xfrm>
                <a:off x="5393" y="2389"/>
                <a:ext cx="152" cy="232"/>
              </a:xfrm>
              <a:custGeom>
                <a:avLst/>
                <a:gdLst/>
                <a:ahLst/>
                <a:cxnLst>
                  <a:cxn ang="0">
                    <a:pos x="566" y="347"/>
                  </a:cxn>
                  <a:cxn ang="0">
                    <a:pos x="612" y="967"/>
                  </a:cxn>
                  <a:cxn ang="0">
                    <a:pos x="481" y="1116"/>
                  </a:cxn>
                  <a:cxn ang="0">
                    <a:pos x="375" y="1160"/>
                  </a:cxn>
                  <a:cxn ang="0">
                    <a:pos x="302" y="1047"/>
                  </a:cxn>
                  <a:cxn ang="0">
                    <a:pos x="245" y="827"/>
                  </a:cxn>
                  <a:cxn ang="0">
                    <a:pos x="206" y="805"/>
                  </a:cxn>
                  <a:cxn ang="0">
                    <a:pos x="173" y="839"/>
                  </a:cxn>
                  <a:cxn ang="0">
                    <a:pos x="149" y="922"/>
                  </a:cxn>
                  <a:cxn ang="0">
                    <a:pos x="100" y="870"/>
                  </a:cxn>
                  <a:cxn ang="0">
                    <a:pos x="72" y="754"/>
                  </a:cxn>
                  <a:cxn ang="0">
                    <a:pos x="75" y="625"/>
                  </a:cxn>
                  <a:cxn ang="0">
                    <a:pos x="132" y="600"/>
                  </a:cxn>
                  <a:cxn ang="0">
                    <a:pos x="186" y="625"/>
                  </a:cxn>
                  <a:cxn ang="0">
                    <a:pos x="274" y="682"/>
                  </a:cxn>
                  <a:cxn ang="0">
                    <a:pos x="309" y="649"/>
                  </a:cxn>
                  <a:cxn ang="0">
                    <a:pos x="253" y="579"/>
                  </a:cxn>
                  <a:cxn ang="0">
                    <a:pos x="134" y="516"/>
                  </a:cxn>
                  <a:cxn ang="0">
                    <a:pos x="110" y="445"/>
                  </a:cxn>
                  <a:cxn ang="0">
                    <a:pos x="138" y="420"/>
                  </a:cxn>
                  <a:cxn ang="0">
                    <a:pos x="250" y="482"/>
                  </a:cxn>
                  <a:cxn ang="0">
                    <a:pos x="311" y="501"/>
                  </a:cxn>
                  <a:cxn ang="0">
                    <a:pos x="303" y="435"/>
                  </a:cxn>
                  <a:cxn ang="0">
                    <a:pos x="235" y="373"/>
                  </a:cxn>
                  <a:cxn ang="0">
                    <a:pos x="126" y="319"/>
                  </a:cxn>
                  <a:cxn ang="0">
                    <a:pos x="141" y="290"/>
                  </a:cxn>
                  <a:cxn ang="0">
                    <a:pos x="205" y="273"/>
                  </a:cxn>
                  <a:cxn ang="0">
                    <a:pos x="280" y="309"/>
                  </a:cxn>
                  <a:cxn ang="0">
                    <a:pos x="334" y="316"/>
                  </a:cxn>
                  <a:cxn ang="0">
                    <a:pos x="315" y="238"/>
                  </a:cxn>
                  <a:cxn ang="0">
                    <a:pos x="199" y="183"/>
                  </a:cxn>
                  <a:cxn ang="0">
                    <a:pos x="101" y="144"/>
                  </a:cxn>
                  <a:cxn ang="0">
                    <a:pos x="15" y="136"/>
                  </a:cxn>
                  <a:cxn ang="0">
                    <a:pos x="27" y="96"/>
                  </a:cxn>
                  <a:cxn ang="0">
                    <a:pos x="159" y="80"/>
                  </a:cxn>
                  <a:cxn ang="0">
                    <a:pos x="313" y="139"/>
                  </a:cxn>
                  <a:cxn ang="0">
                    <a:pos x="423" y="237"/>
                  </a:cxn>
                  <a:cxn ang="0">
                    <a:pos x="482" y="303"/>
                  </a:cxn>
                  <a:cxn ang="0">
                    <a:pos x="509" y="260"/>
                  </a:cxn>
                  <a:cxn ang="0">
                    <a:pos x="449" y="157"/>
                  </a:cxn>
                  <a:cxn ang="0">
                    <a:pos x="397" y="48"/>
                  </a:cxn>
                  <a:cxn ang="0">
                    <a:pos x="433" y="11"/>
                  </a:cxn>
                  <a:cxn ang="0">
                    <a:pos x="521" y="153"/>
                  </a:cxn>
                </a:cxnLst>
                <a:rect l="0" t="0" r="r" b="b"/>
                <a:pathLst>
                  <a:path w="612" h="1160">
                    <a:moveTo>
                      <a:pt x="521" y="153"/>
                    </a:moveTo>
                    <a:lnTo>
                      <a:pt x="545" y="249"/>
                    </a:lnTo>
                    <a:lnTo>
                      <a:pt x="566" y="347"/>
                    </a:lnTo>
                    <a:lnTo>
                      <a:pt x="594" y="547"/>
                    </a:lnTo>
                    <a:lnTo>
                      <a:pt x="608" y="754"/>
                    </a:lnTo>
                    <a:lnTo>
                      <a:pt x="612" y="967"/>
                    </a:lnTo>
                    <a:lnTo>
                      <a:pt x="562" y="1031"/>
                    </a:lnTo>
                    <a:lnTo>
                      <a:pt x="510" y="1091"/>
                    </a:lnTo>
                    <a:lnTo>
                      <a:pt x="481" y="1116"/>
                    </a:lnTo>
                    <a:lnTo>
                      <a:pt x="449" y="1137"/>
                    </a:lnTo>
                    <a:lnTo>
                      <a:pt x="414" y="1153"/>
                    </a:lnTo>
                    <a:lnTo>
                      <a:pt x="375" y="1160"/>
                    </a:lnTo>
                    <a:lnTo>
                      <a:pt x="345" y="1125"/>
                    </a:lnTo>
                    <a:lnTo>
                      <a:pt x="321" y="1086"/>
                    </a:lnTo>
                    <a:lnTo>
                      <a:pt x="302" y="1047"/>
                    </a:lnTo>
                    <a:lnTo>
                      <a:pt x="286" y="1005"/>
                    </a:lnTo>
                    <a:lnTo>
                      <a:pt x="263" y="918"/>
                    </a:lnTo>
                    <a:lnTo>
                      <a:pt x="245" y="827"/>
                    </a:lnTo>
                    <a:lnTo>
                      <a:pt x="234" y="814"/>
                    </a:lnTo>
                    <a:lnTo>
                      <a:pt x="221" y="806"/>
                    </a:lnTo>
                    <a:lnTo>
                      <a:pt x="206" y="805"/>
                    </a:lnTo>
                    <a:lnTo>
                      <a:pt x="193" y="810"/>
                    </a:lnTo>
                    <a:lnTo>
                      <a:pt x="181" y="823"/>
                    </a:lnTo>
                    <a:lnTo>
                      <a:pt x="173" y="839"/>
                    </a:lnTo>
                    <a:lnTo>
                      <a:pt x="165" y="873"/>
                    </a:lnTo>
                    <a:lnTo>
                      <a:pt x="156" y="906"/>
                    </a:lnTo>
                    <a:lnTo>
                      <a:pt x="149" y="922"/>
                    </a:lnTo>
                    <a:lnTo>
                      <a:pt x="138" y="936"/>
                    </a:lnTo>
                    <a:lnTo>
                      <a:pt x="117" y="904"/>
                    </a:lnTo>
                    <a:lnTo>
                      <a:pt x="100" y="870"/>
                    </a:lnTo>
                    <a:lnTo>
                      <a:pt x="86" y="833"/>
                    </a:lnTo>
                    <a:lnTo>
                      <a:pt x="77" y="794"/>
                    </a:lnTo>
                    <a:lnTo>
                      <a:pt x="72" y="754"/>
                    </a:lnTo>
                    <a:lnTo>
                      <a:pt x="69" y="713"/>
                    </a:lnTo>
                    <a:lnTo>
                      <a:pt x="71" y="669"/>
                    </a:lnTo>
                    <a:lnTo>
                      <a:pt x="75" y="625"/>
                    </a:lnTo>
                    <a:lnTo>
                      <a:pt x="89" y="612"/>
                    </a:lnTo>
                    <a:lnTo>
                      <a:pt x="103" y="604"/>
                    </a:lnTo>
                    <a:lnTo>
                      <a:pt x="132" y="600"/>
                    </a:lnTo>
                    <a:lnTo>
                      <a:pt x="145" y="603"/>
                    </a:lnTo>
                    <a:lnTo>
                      <a:pt x="158" y="608"/>
                    </a:lnTo>
                    <a:lnTo>
                      <a:pt x="186" y="625"/>
                    </a:lnTo>
                    <a:lnTo>
                      <a:pt x="238" y="664"/>
                    </a:lnTo>
                    <a:lnTo>
                      <a:pt x="264" y="677"/>
                    </a:lnTo>
                    <a:lnTo>
                      <a:pt x="274" y="682"/>
                    </a:lnTo>
                    <a:lnTo>
                      <a:pt x="292" y="682"/>
                    </a:lnTo>
                    <a:lnTo>
                      <a:pt x="305" y="668"/>
                    </a:lnTo>
                    <a:lnTo>
                      <a:pt x="309" y="649"/>
                    </a:lnTo>
                    <a:lnTo>
                      <a:pt x="305" y="631"/>
                    </a:lnTo>
                    <a:lnTo>
                      <a:pt x="296" y="617"/>
                    </a:lnTo>
                    <a:lnTo>
                      <a:pt x="253" y="579"/>
                    </a:lnTo>
                    <a:lnTo>
                      <a:pt x="209" y="546"/>
                    </a:lnTo>
                    <a:lnTo>
                      <a:pt x="160" y="523"/>
                    </a:lnTo>
                    <a:lnTo>
                      <a:pt x="134" y="516"/>
                    </a:lnTo>
                    <a:lnTo>
                      <a:pt x="107" y="512"/>
                    </a:lnTo>
                    <a:lnTo>
                      <a:pt x="108" y="457"/>
                    </a:lnTo>
                    <a:lnTo>
                      <a:pt x="110" y="445"/>
                    </a:lnTo>
                    <a:lnTo>
                      <a:pt x="115" y="434"/>
                    </a:lnTo>
                    <a:lnTo>
                      <a:pt x="121" y="427"/>
                    </a:lnTo>
                    <a:lnTo>
                      <a:pt x="138" y="420"/>
                    </a:lnTo>
                    <a:lnTo>
                      <a:pt x="178" y="432"/>
                    </a:lnTo>
                    <a:lnTo>
                      <a:pt x="215" y="454"/>
                    </a:lnTo>
                    <a:lnTo>
                      <a:pt x="250" y="482"/>
                    </a:lnTo>
                    <a:lnTo>
                      <a:pt x="284" y="516"/>
                    </a:lnTo>
                    <a:lnTo>
                      <a:pt x="299" y="512"/>
                    </a:lnTo>
                    <a:lnTo>
                      <a:pt x="311" y="501"/>
                    </a:lnTo>
                    <a:lnTo>
                      <a:pt x="319" y="487"/>
                    </a:lnTo>
                    <a:lnTo>
                      <a:pt x="316" y="468"/>
                    </a:lnTo>
                    <a:lnTo>
                      <a:pt x="303" y="435"/>
                    </a:lnTo>
                    <a:lnTo>
                      <a:pt x="284" y="409"/>
                    </a:lnTo>
                    <a:lnTo>
                      <a:pt x="261" y="389"/>
                    </a:lnTo>
                    <a:lnTo>
                      <a:pt x="235" y="373"/>
                    </a:lnTo>
                    <a:lnTo>
                      <a:pt x="178" y="348"/>
                    </a:lnTo>
                    <a:lnTo>
                      <a:pt x="150" y="335"/>
                    </a:lnTo>
                    <a:lnTo>
                      <a:pt x="126" y="319"/>
                    </a:lnTo>
                    <a:lnTo>
                      <a:pt x="129" y="305"/>
                    </a:lnTo>
                    <a:lnTo>
                      <a:pt x="133" y="296"/>
                    </a:lnTo>
                    <a:lnTo>
                      <a:pt x="141" y="290"/>
                    </a:lnTo>
                    <a:lnTo>
                      <a:pt x="149" y="285"/>
                    </a:lnTo>
                    <a:lnTo>
                      <a:pt x="193" y="275"/>
                    </a:lnTo>
                    <a:lnTo>
                      <a:pt x="205" y="273"/>
                    </a:lnTo>
                    <a:lnTo>
                      <a:pt x="216" y="273"/>
                    </a:lnTo>
                    <a:lnTo>
                      <a:pt x="238" y="281"/>
                    </a:lnTo>
                    <a:lnTo>
                      <a:pt x="280" y="309"/>
                    </a:lnTo>
                    <a:lnTo>
                      <a:pt x="299" y="320"/>
                    </a:lnTo>
                    <a:lnTo>
                      <a:pt x="317" y="325"/>
                    </a:lnTo>
                    <a:lnTo>
                      <a:pt x="334" y="316"/>
                    </a:lnTo>
                    <a:lnTo>
                      <a:pt x="351" y="293"/>
                    </a:lnTo>
                    <a:lnTo>
                      <a:pt x="336" y="263"/>
                    </a:lnTo>
                    <a:lnTo>
                      <a:pt x="315" y="238"/>
                    </a:lnTo>
                    <a:lnTo>
                      <a:pt x="288" y="220"/>
                    </a:lnTo>
                    <a:lnTo>
                      <a:pt x="260" y="207"/>
                    </a:lnTo>
                    <a:lnTo>
                      <a:pt x="199" y="183"/>
                    </a:lnTo>
                    <a:lnTo>
                      <a:pt x="142" y="153"/>
                    </a:lnTo>
                    <a:lnTo>
                      <a:pt x="123" y="146"/>
                    </a:lnTo>
                    <a:lnTo>
                      <a:pt x="101" y="144"/>
                    </a:lnTo>
                    <a:lnTo>
                      <a:pt x="53" y="142"/>
                    </a:lnTo>
                    <a:lnTo>
                      <a:pt x="32" y="141"/>
                    </a:lnTo>
                    <a:lnTo>
                      <a:pt x="15" y="136"/>
                    </a:lnTo>
                    <a:lnTo>
                      <a:pt x="4" y="127"/>
                    </a:lnTo>
                    <a:lnTo>
                      <a:pt x="0" y="110"/>
                    </a:lnTo>
                    <a:lnTo>
                      <a:pt x="27" y="96"/>
                    </a:lnTo>
                    <a:lnTo>
                      <a:pt x="53" y="86"/>
                    </a:lnTo>
                    <a:lnTo>
                      <a:pt x="106" y="78"/>
                    </a:lnTo>
                    <a:lnTo>
                      <a:pt x="159" y="80"/>
                    </a:lnTo>
                    <a:lnTo>
                      <a:pt x="212" y="93"/>
                    </a:lnTo>
                    <a:lnTo>
                      <a:pt x="263" y="112"/>
                    </a:lnTo>
                    <a:lnTo>
                      <a:pt x="313" y="139"/>
                    </a:lnTo>
                    <a:lnTo>
                      <a:pt x="359" y="170"/>
                    </a:lnTo>
                    <a:lnTo>
                      <a:pt x="402" y="206"/>
                    </a:lnTo>
                    <a:lnTo>
                      <a:pt x="423" y="237"/>
                    </a:lnTo>
                    <a:lnTo>
                      <a:pt x="443" y="273"/>
                    </a:lnTo>
                    <a:lnTo>
                      <a:pt x="467" y="297"/>
                    </a:lnTo>
                    <a:lnTo>
                      <a:pt x="482" y="303"/>
                    </a:lnTo>
                    <a:lnTo>
                      <a:pt x="501" y="302"/>
                    </a:lnTo>
                    <a:lnTo>
                      <a:pt x="507" y="280"/>
                    </a:lnTo>
                    <a:lnTo>
                      <a:pt x="509" y="260"/>
                    </a:lnTo>
                    <a:lnTo>
                      <a:pt x="499" y="224"/>
                    </a:lnTo>
                    <a:lnTo>
                      <a:pt x="477" y="190"/>
                    </a:lnTo>
                    <a:lnTo>
                      <a:pt x="449" y="157"/>
                    </a:lnTo>
                    <a:lnTo>
                      <a:pt x="423" y="124"/>
                    </a:lnTo>
                    <a:lnTo>
                      <a:pt x="403" y="88"/>
                    </a:lnTo>
                    <a:lnTo>
                      <a:pt x="397" y="48"/>
                    </a:lnTo>
                    <a:lnTo>
                      <a:pt x="400" y="24"/>
                    </a:lnTo>
                    <a:lnTo>
                      <a:pt x="410" y="0"/>
                    </a:lnTo>
                    <a:lnTo>
                      <a:pt x="433" y="11"/>
                    </a:lnTo>
                    <a:lnTo>
                      <a:pt x="452" y="26"/>
                    </a:lnTo>
                    <a:lnTo>
                      <a:pt x="480" y="63"/>
                    </a:lnTo>
                    <a:lnTo>
                      <a:pt x="521" y="153"/>
                    </a:lnTo>
                    <a:close/>
                  </a:path>
                </a:pathLst>
              </a:custGeom>
              <a:solidFill>
                <a:srgbClr val="FFCCB3"/>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10" name="Freeform 199">
                <a:extLst>
                  <a:ext uri="{FF2B5EF4-FFF2-40B4-BE49-F238E27FC236}">
                    <a16:creationId xmlns:a16="http://schemas.microsoft.com/office/drawing/2014/main" id="{14120374-23F6-4811-AB50-DBB3A9F3FE1B}"/>
                  </a:ext>
                </a:extLst>
              </p:cNvPr>
              <p:cNvSpPr>
                <a:spLocks/>
              </p:cNvSpPr>
              <p:nvPr/>
            </p:nvSpPr>
            <p:spPr bwMode="auto">
              <a:xfrm>
                <a:off x="5243" y="2446"/>
                <a:ext cx="132" cy="44"/>
              </a:xfrm>
              <a:custGeom>
                <a:avLst/>
                <a:gdLst/>
                <a:ahLst/>
                <a:cxnLst>
                  <a:cxn ang="0">
                    <a:pos x="525" y="104"/>
                  </a:cxn>
                  <a:cxn ang="0">
                    <a:pos x="510" y="126"/>
                  </a:cxn>
                  <a:cxn ang="0">
                    <a:pos x="494" y="132"/>
                  </a:cxn>
                  <a:cxn ang="0">
                    <a:pos x="475" y="126"/>
                  </a:cxn>
                  <a:cxn ang="0">
                    <a:pos x="456" y="113"/>
                  </a:cxn>
                  <a:cxn ang="0">
                    <a:pos x="418" y="77"/>
                  </a:cxn>
                  <a:cxn ang="0">
                    <a:pos x="398" y="63"/>
                  </a:cxn>
                  <a:cxn ang="0">
                    <a:pos x="380" y="56"/>
                  </a:cxn>
                  <a:cxn ang="0">
                    <a:pos x="341" y="48"/>
                  </a:cxn>
                  <a:cxn ang="0">
                    <a:pos x="303" y="46"/>
                  </a:cxn>
                  <a:cxn ang="0">
                    <a:pos x="267" y="47"/>
                  </a:cxn>
                  <a:cxn ang="0">
                    <a:pos x="231" y="53"/>
                  </a:cxn>
                  <a:cxn ang="0">
                    <a:pos x="162" y="76"/>
                  </a:cxn>
                  <a:cxn ang="0">
                    <a:pos x="99" y="113"/>
                  </a:cxn>
                  <a:cxn ang="0">
                    <a:pos x="85" y="127"/>
                  </a:cxn>
                  <a:cxn ang="0">
                    <a:pos x="74" y="146"/>
                  </a:cxn>
                  <a:cxn ang="0">
                    <a:pos x="55" y="186"/>
                  </a:cxn>
                  <a:cxn ang="0">
                    <a:pos x="47" y="203"/>
                  </a:cxn>
                  <a:cxn ang="0">
                    <a:pos x="35" y="215"/>
                  </a:cxn>
                  <a:cxn ang="0">
                    <a:pos x="20" y="220"/>
                  </a:cxn>
                  <a:cxn ang="0">
                    <a:pos x="1" y="214"/>
                  </a:cxn>
                  <a:cxn ang="0">
                    <a:pos x="0" y="192"/>
                  </a:cxn>
                  <a:cxn ang="0">
                    <a:pos x="4" y="170"/>
                  </a:cxn>
                  <a:cxn ang="0">
                    <a:pos x="25" y="132"/>
                  </a:cxn>
                  <a:cxn ang="0">
                    <a:pos x="54" y="98"/>
                  </a:cxn>
                  <a:cxn ang="0">
                    <a:pos x="84" y="69"/>
                  </a:cxn>
                  <a:cxn ang="0">
                    <a:pos x="120" y="45"/>
                  </a:cxn>
                  <a:cxn ang="0">
                    <a:pos x="160" y="26"/>
                  </a:cxn>
                  <a:cxn ang="0">
                    <a:pos x="201" y="12"/>
                  </a:cxn>
                  <a:cxn ang="0">
                    <a:pos x="245" y="3"/>
                  </a:cxn>
                  <a:cxn ang="0">
                    <a:pos x="289" y="0"/>
                  </a:cxn>
                  <a:cxn ang="0">
                    <a:pos x="333" y="2"/>
                  </a:cxn>
                  <a:cxn ang="0">
                    <a:pos x="374" y="11"/>
                  </a:cxn>
                  <a:cxn ang="0">
                    <a:pos x="415" y="25"/>
                  </a:cxn>
                  <a:cxn ang="0">
                    <a:pos x="472" y="63"/>
                  </a:cxn>
                  <a:cxn ang="0">
                    <a:pos x="499" y="82"/>
                  </a:cxn>
                  <a:cxn ang="0">
                    <a:pos x="525" y="104"/>
                  </a:cxn>
                </a:cxnLst>
                <a:rect l="0" t="0" r="r" b="b"/>
                <a:pathLst>
                  <a:path w="525" h="220">
                    <a:moveTo>
                      <a:pt x="525" y="104"/>
                    </a:moveTo>
                    <a:lnTo>
                      <a:pt x="510" y="126"/>
                    </a:lnTo>
                    <a:lnTo>
                      <a:pt x="494" y="132"/>
                    </a:lnTo>
                    <a:lnTo>
                      <a:pt x="475" y="126"/>
                    </a:lnTo>
                    <a:lnTo>
                      <a:pt x="456" y="113"/>
                    </a:lnTo>
                    <a:lnTo>
                      <a:pt x="418" y="77"/>
                    </a:lnTo>
                    <a:lnTo>
                      <a:pt x="398" y="63"/>
                    </a:lnTo>
                    <a:lnTo>
                      <a:pt x="380" y="56"/>
                    </a:lnTo>
                    <a:lnTo>
                      <a:pt x="341" y="48"/>
                    </a:lnTo>
                    <a:lnTo>
                      <a:pt x="303" y="46"/>
                    </a:lnTo>
                    <a:lnTo>
                      <a:pt x="267" y="47"/>
                    </a:lnTo>
                    <a:lnTo>
                      <a:pt x="231" y="53"/>
                    </a:lnTo>
                    <a:lnTo>
                      <a:pt x="162" y="76"/>
                    </a:lnTo>
                    <a:lnTo>
                      <a:pt x="99" y="113"/>
                    </a:lnTo>
                    <a:lnTo>
                      <a:pt x="85" y="127"/>
                    </a:lnTo>
                    <a:lnTo>
                      <a:pt x="74" y="146"/>
                    </a:lnTo>
                    <a:lnTo>
                      <a:pt x="55" y="186"/>
                    </a:lnTo>
                    <a:lnTo>
                      <a:pt x="47" y="203"/>
                    </a:lnTo>
                    <a:lnTo>
                      <a:pt x="35" y="215"/>
                    </a:lnTo>
                    <a:lnTo>
                      <a:pt x="20" y="220"/>
                    </a:lnTo>
                    <a:lnTo>
                      <a:pt x="1" y="214"/>
                    </a:lnTo>
                    <a:lnTo>
                      <a:pt x="0" y="192"/>
                    </a:lnTo>
                    <a:lnTo>
                      <a:pt x="4" y="170"/>
                    </a:lnTo>
                    <a:lnTo>
                      <a:pt x="25" y="132"/>
                    </a:lnTo>
                    <a:lnTo>
                      <a:pt x="54" y="98"/>
                    </a:lnTo>
                    <a:lnTo>
                      <a:pt x="84" y="69"/>
                    </a:lnTo>
                    <a:lnTo>
                      <a:pt x="120" y="45"/>
                    </a:lnTo>
                    <a:lnTo>
                      <a:pt x="160" y="26"/>
                    </a:lnTo>
                    <a:lnTo>
                      <a:pt x="201" y="12"/>
                    </a:lnTo>
                    <a:lnTo>
                      <a:pt x="245" y="3"/>
                    </a:lnTo>
                    <a:lnTo>
                      <a:pt x="289" y="0"/>
                    </a:lnTo>
                    <a:lnTo>
                      <a:pt x="333" y="2"/>
                    </a:lnTo>
                    <a:lnTo>
                      <a:pt x="374" y="11"/>
                    </a:lnTo>
                    <a:lnTo>
                      <a:pt x="415" y="25"/>
                    </a:lnTo>
                    <a:lnTo>
                      <a:pt x="472" y="63"/>
                    </a:lnTo>
                    <a:lnTo>
                      <a:pt x="499" y="82"/>
                    </a:lnTo>
                    <a:lnTo>
                      <a:pt x="525" y="10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11" name="Freeform 200">
                <a:extLst>
                  <a:ext uri="{FF2B5EF4-FFF2-40B4-BE49-F238E27FC236}">
                    <a16:creationId xmlns:a16="http://schemas.microsoft.com/office/drawing/2014/main" id="{0AE666F6-AAC7-4FEA-AFE9-784E2696B85A}"/>
                  </a:ext>
                </a:extLst>
              </p:cNvPr>
              <p:cNvSpPr>
                <a:spLocks/>
              </p:cNvSpPr>
              <p:nvPr/>
            </p:nvSpPr>
            <p:spPr bwMode="auto">
              <a:xfrm>
                <a:off x="5103" y="2488"/>
                <a:ext cx="161" cy="354"/>
              </a:xfrm>
              <a:custGeom>
                <a:avLst/>
                <a:gdLst/>
                <a:ahLst/>
                <a:cxnLst>
                  <a:cxn ang="0">
                    <a:pos x="315" y="53"/>
                  </a:cxn>
                  <a:cxn ang="0">
                    <a:pos x="309" y="287"/>
                  </a:cxn>
                  <a:cxn ang="0">
                    <a:pos x="310" y="402"/>
                  </a:cxn>
                  <a:cxn ang="0">
                    <a:pos x="314" y="517"/>
                  </a:cxn>
                  <a:cxn ang="0">
                    <a:pos x="322" y="630"/>
                  </a:cxn>
                  <a:cxn ang="0">
                    <a:pos x="333" y="742"/>
                  </a:cxn>
                  <a:cxn ang="0">
                    <a:pos x="347" y="852"/>
                  </a:cxn>
                  <a:cxn ang="0">
                    <a:pos x="364" y="962"/>
                  </a:cxn>
                  <a:cxn ang="0">
                    <a:pos x="385" y="1070"/>
                  </a:cxn>
                  <a:cxn ang="0">
                    <a:pos x="410" y="1176"/>
                  </a:cxn>
                  <a:cxn ang="0">
                    <a:pos x="439" y="1280"/>
                  </a:cxn>
                  <a:cxn ang="0">
                    <a:pos x="473" y="1382"/>
                  </a:cxn>
                  <a:cxn ang="0">
                    <a:pos x="509" y="1482"/>
                  </a:cxn>
                  <a:cxn ang="0">
                    <a:pos x="551" y="1581"/>
                  </a:cxn>
                  <a:cxn ang="0">
                    <a:pos x="597" y="1675"/>
                  </a:cxn>
                  <a:cxn ang="0">
                    <a:pos x="647" y="1769"/>
                  </a:cxn>
                  <a:cxn ang="0">
                    <a:pos x="593" y="1735"/>
                  </a:cxn>
                  <a:cxn ang="0">
                    <a:pos x="542" y="1699"/>
                  </a:cxn>
                  <a:cxn ang="0">
                    <a:pos x="494" y="1658"/>
                  </a:cxn>
                  <a:cxn ang="0">
                    <a:pos x="447" y="1616"/>
                  </a:cxn>
                  <a:cxn ang="0">
                    <a:pos x="359" y="1523"/>
                  </a:cxn>
                  <a:cxn ang="0">
                    <a:pos x="279" y="1423"/>
                  </a:cxn>
                  <a:cxn ang="0">
                    <a:pos x="205" y="1317"/>
                  </a:cxn>
                  <a:cxn ang="0">
                    <a:pos x="137" y="1206"/>
                  </a:cxn>
                  <a:cxn ang="0">
                    <a:pos x="12" y="981"/>
                  </a:cxn>
                  <a:cxn ang="0">
                    <a:pos x="7" y="951"/>
                  </a:cxn>
                  <a:cxn ang="0">
                    <a:pos x="7" y="934"/>
                  </a:cxn>
                  <a:cxn ang="0">
                    <a:pos x="12" y="919"/>
                  </a:cxn>
                  <a:cxn ang="0">
                    <a:pos x="51" y="872"/>
                  </a:cxn>
                  <a:cxn ang="0">
                    <a:pos x="96" y="825"/>
                  </a:cxn>
                  <a:cxn ang="0">
                    <a:pos x="140" y="778"/>
                  </a:cxn>
                  <a:cxn ang="0">
                    <a:pos x="177" y="727"/>
                  </a:cxn>
                  <a:cxn ang="0">
                    <a:pos x="165" y="699"/>
                  </a:cxn>
                  <a:cxn ang="0">
                    <a:pos x="148" y="677"/>
                  </a:cxn>
                  <a:cxn ang="0">
                    <a:pos x="126" y="659"/>
                  </a:cxn>
                  <a:cxn ang="0">
                    <a:pos x="101" y="643"/>
                  </a:cxn>
                  <a:cxn ang="0">
                    <a:pos x="48" y="615"/>
                  </a:cxn>
                  <a:cxn ang="0">
                    <a:pos x="0" y="582"/>
                  </a:cxn>
                  <a:cxn ang="0">
                    <a:pos x="17" y="502"/>
                  </a:cxn>
                  <a:cxn ang="0">
                    <a:pos x="41" y="424"/>
                  </a:cxn>
                  <a:cxn ang="0">
                    <a:pos x="71" y="349"/>
                  </a:cxn>
                  <a:cxn ang="0">
                    <a:pos x="106" y="277"/>
                  </a:cxn>
                  <a:cxn ang="0">
                    <a:pos x="183" y="136"/>
                  </a:cxn>
                  <a:cxn ang="0">
                    <a:pos x="264" y="0"/>
                  </a:cxn>
                  <a:cxn ang="0">
                    <a:pos x="281" y="5"/>
                  </a:cxn>
                  <a:cxn ang="0">
                    <a:pos x="295" y="18"/>
                  </a:cxn>
                  <a:cxn ang="0">
                    <a:pos x="315" y="53"/>
                  </a:cxn>
                </a:cxnLst>
                <a:rect l="0" t="0" r="r" b="b"/>
                <a:pathLst>
                  <a:path w="647" h="1769">
                    <a:moveTo>
                      <a:pt x="315" y="53"/>
                    </a:moveTo>
                    <a:lnTo>
                      <a:pt x="309" y="287"/>
                    </a:lnTo>
                    <a:lnTo>
                      <a:pt x="310" y="402"/>
                    </a:lnTo>
                    <a:lnTo>
                      <a:pt x="314" y="517"/>
                    </a:lnTo>
                    <a:lnTo>
                      <a:pt x="322" y="630"/>
                    </a:lnTo>
                    <a:lnTo>
                      <a:pt x="333" y="742"/>
                    </a:lnTo>
                    <a:lnTo>
                      <a:pt x="347" y="852"/>
                    </a:lnTo>
                    <a:lnTo>
                      <a:pt x="364" y="962"/>
                    </a:lnTo>
                    <a:lnTo>
                      <a:pt x="385" y="1070"/>
                    </a:lnTo>
                    <a:lnTo>
                      <a:pt x="410" y="1176"/>
                    </a:lnTo>
                    <a:lnTo>
                      <a:pt x="439" y="1280"/>
                    </a:lnTo>
                    <a:lnTo>
                      <a:pt x="473" y="1382"/>
                    </a:lnTo>
                    <a:lnTo>
                      <a:pt x="509" y="1482"/>
                    </a:lnTo>
                    <a:lnTo>
                      <a:pt x="551" y="1581"/>
                    </a:lnTo>
                    <a:lnTo>
                      <a:pt x="597" y="1675"/>
                    </a:lnTo>
                    <a:lnTo>
                      <a:pt x="647" y="1769"/>
                    </a:lnTo>
                    <a:lnTo>
                      <a:pt x="593" y="1735"/>
                    </a:lnTo>
                    <a:lnTo>
                      <a:pt x="542" y="1699"/>
                    </a:lnTo>
                    <a:lnTo>
                      <a:pt x="494" y="1658"/>
                    </a:lnTo>
                    <a:lnTo>
                      <a:pt x="447" y="1616"/>
                    </a:lnTo>
                    <a:lnTo>
                      <a:pt x="359" y="1523"/>
                    </a:lnTo>
                    <a:lnTo>
                      <a:pt x="279" y="1423"/>
                    </a:lnTo>
                    <a:lnTo>
                      <a:pt x="205" y="1317"/>
                    </a:lnTo>
                    <a:lnTo>
                      <a:pt x="137" y="1206"/>
                    </a:lnTo>
                    <a:lnTo>
                      <a:pt x="12" y="981"/>
                    </a:lnTo>
                    <a:lnTo>
                      <a:pt x="7" y="951"/>
                    </a:lnTo>
                    <a:lnTo>
                      <a:pt x="7" y="934"/>
                    </a:lnTo>
                    <a:lnTo>
                      <a:pt x="12" y="919"/>
                    </a:lnTo>
                    <a:lnTo>
                      <a:pt x="51" y="872"/>
                    </a:lnTo>
                    <a:lnTo>
                      <a:pt x="96" y="825"/>
                    </a:lnTo>
                    <a:lnTo>
                      <a:pt x="140" y="778"/>
                    </a:lnTo>
                    <a:lnTo>
                      <a:pt x="177" y="727"/>
                    </a:lnTo>
                    <a:lnTo>
                      <a:pt x="165" y="699"/>
                    </a:lnTo>
                    <a:lnTo>
                      <a:pt x="148" y="677"/>
                    </a:lnTo>
                    <a:lnTo>
                      <a:pt x="126" y="659"/>
                    </a:lnTo>
                    <a:lnTo>
                      <a:pt x="101" y="643"/>
                    </a:lnTo>
                    <a:lnTo>
                      <a:pt x="48" y="615"/>
                    </a:lnTo>
                    <a:lnTo>
                      <a:pt x="0" y="582"/>
                    </a:lnTo>
                    <a:lnTo>
                      <a:pt x="17" y="502"/>
                    </a:lnTo>
                    <a:lnTo>
                      <a:pt x="41" y="424"/>
                    </a:lnTo>
                    <a:lnTo>
                      <a:pt x="71" y="349"/>
                    </a:lnTo>
                    <a:lnTo>
                      <a:pt x="106" y="277"/>
                    </a:lnTo>
                    <a:lnTo>
                      <a:pt x="183" y="136"/>
                    </a:lnTo>
                    <a:lnTo>
                      <a:pt x="264" y="0"/>
                    </a:lnTo>
                    <a:lnTo>
                      <a:pt x="281" y="5"/>
                    </a:lnTo>
                    <a:lnTo>
                      <a:pt x="295" y="18"/>
                    </a:lnTo>
                    <a:lnTo>
                      <a:pt x="315" y="53"/>
                    </a:lnTo>
                    <a:close/>
                  </a:path>
                </a:pathLst>
              </a:custGeom>
              <a:solidFill>
                <a:srgbClr val="0040B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12" name="Freeform 201">
                <a:extLst>
                  <a:ext uri="{FF2B5EF4-FFF2-40B4-BE49-F238E27FC236}">
                    <a16:creationId xmlns:a16="http://schemas.microsoft.com/office/drawing/2014/main" id="{B4AA328D-A3A2-4CBC-927B-BBCACFA3BF2E}"/>
                  </a:ext>
                </a:extLst>
              </p:cNvPr>
              <p:cNvSpPr>
                <a:spLocks/>
              </p:cNvSpPr>
              <p:nvPr/>
            </p:nvSpPr>
            <p:spPr bwMode="auto">
              <a:xfrm>
                <a:off x="4797" y="2492"/>
                <a:ext cx="779" cy="532"/>
              </a:xfrm>
              <a:custGeom>
                <a:avLst/>
                <a:gdLst/>
                <a:ahLst/>
                <a:cxnLst>
                  <a:cxn ang="0">
                    <a:pos x="1213" y="659"/>
                  </a:cxn>
                  <a:cxn ang="0">
                    <a:pos x="1245" y="778"/>
                  </a:cxn>
                  <a:cxn ang="0">
                    <a:pos x="1153" y="921"/>
                  </a:cxn>
                  <a:cxn ang="0">
                    <a:pos x="1159" y="993"/>
                  </a:cxn>
                  <a:cxn ang="0">
                    <a:pos x="1266" y="1174"/>
                  </a:cxn>
                  <a:cxn ang="0">
                    <a:pos x="1526" y="1546"/>
                  </a:cxn>
                  <a:cxn ang="0">
                    <a:pos x="1796" y="1796"/>
                  </a:cxn>
                  <a:cxn ang="0">
                    <a:pos x="1978" y="1895"/>
                  </a:cxn>
                  <a:cxn ang="0">
                    <a:pos x="1918" y="2006"/>
                  </a:cxn>
                  <a:cxn ang="0">
                    <a:pos x="1919" y="2049"/>
                  </a:cxn>
                  <a:cxn ang="0">
                    <a:pos x="1962" y="2074"/>
                  </a:cxn>
                  <a:cxn ang="0">
                    <a:pos x="2046" y="2057"/>
                  </a:cxn>
                  <a:cxn ang="0">
                    <a:pos x="2296" y="1847"/>
                  </a:cxn>
                  <a:cxn ang="0">
                    <a:pos x="2515" y="1599"/>
                  </a:cxn>
                  <a:cxn ang="0">
                    <a:pos x="2846" y="1942"/>
                  </a:cxn>
                  <a:cxn ang="0">
                    <a:pos x="3034" y="2320"/>
                  </a:cxn>
                  <a:cxn ang="0">
                    <a:pos x="2216" y="2456"/>
                  </a:cxn>
                  <a:cxn ang="0">
                    <a:pos x="1150" y="1947"/>
                  </a:cxn>
                  <a:cxn ang="0">
                    <a:pos x="985" y="1427"/>
                  </a:cxn>
                  <a:cxn ang="0">
                    <a:pos x="944" y="1420"/>
                  </a:cxn>
                  <a:cxn ang="0">
                    <a:pos x="935" y="1500"/>
                  </a:cxn>
                  <a:cxn ang="0">
                    <a:pos x="985" y="1703"/>
                  </a:cxn>
                  <a:cxn ang="0">
                    <a:pos x="901" y="1864"/>
                  </a:cxn>
                  <a:cxn ang="0">
                    <a:pos x="807" y="1945"/>
                  </a:cxn>
                  <a:cxn ang="0">
                    <a:pos x="661" y="1912"/>
                  </a:cxn>
                  <a:cxn ang="0">
                    <a:pos x="555" y="1910"/>
                  </a:cxn>
                  <a:cxn ang="0">
                    <a:pos x="492" y="1953"/>
                  </a:cxn>
                  <a:cxn ang="0">
                    <a:pos x="535" y="1996"/>
                  </a:cxn>
                  <a:cxn ang="0">
                    <a:pos x="622" y="1981"/>
                  </a:cxn>
                  <a:cxn ang="0">
                    <a:pos x="536" y="2015"/>
                  </a:cxn>
                  <a:cxn ang="0">
                    <a:pos x="444" y="2060"/>
                  </a:cxn>
                  <a:cxn ang="0">
                    <a:pos x="442" y="2105"/>
                  </a:cxn>
                  <a:cxn ang="0">
                    <a:pos x="609" y="2071"/>
                  </a:cxn>
                  <a:cxn ang="0">
                    <a:pos x="717" y="2054"/>
                  </a:cxn>
                  <a:cxn ang="0">
                    <a:pos x="785" y="2202"/>
                  </a:cxn>
                  <a:cxn ang="0">
                    <a:pos x="561" y="2281"/>
                  </a:cxn>
                  <a:cxn ang="0">
                    <a:pos x="483" y="2376"/>
                  </a:cxn>
                  <a:cxn ang="0">
                    <a:pos x="422" y="2531"/>
                  </a:cxn>
                  <a:cxn ang="0">
                    <a:pos x="247" y="2550"/>
                  </a:cxn>
                  <a:cxn ang="0">
                    <a:pos x="123" y="2426"/>
                  </a:cxn>
                  <a:cxn ang="0">
                    <a:pos x="33" y="2280"/>
                  </a:cxn>
                  <a:cxn ang="0">
                    <a:pos x="1" y="2152"/>
                  </a:cxn>
                  <a:cxn ang="0">
                    <a:pos x="60" y="1852"/>
                  </a:cxn>
                  <a:cxn ang="0">
                    <a:pos x="249" y="1377"/>
                  </a:cxn>
                  <a:cxn ang="0">
                    <a:pos x="503" y="830"/>
                  </a:cxn>
                  <a:cxn ang="0">
                    <a:pos x="705" y="431"/>
                  </a:cxn>
                  <a:cxn ang="0">
                    <a:pos x="858" y="226"/>
                  </a:cxn>
                  <a:cxn ang="0">
                    <a:pos x="1056" y="75"/>
                  </a:cxn>
                  <a:cxn ang="0">
                    <a:pos x="1256" y="23"/>
                  </a:cxn>
                  <a:cxn ang="0">
                    <a:pos x="1306" y="142"/>
                  </a:cxn>
                  <a:cxn ang="0">
                    <a:pos x="1170" y="440"/>
                  </a:cxn>
                </a:cxnLst>
                <a:rect l="0" t="0" r="r" b="b"/>
                <a:pathLst>
                  <a:path w="3114" h="2658">
                    <a:moveTo>
                      <a:pt x="1140" y="604"/>
                    </a:moveTo>
                    <a:lnTo>
                      <a:pt x="1175" y="636"/>
                    </a:lnTo>
                    <a:lnTo>
                      <a:pt x="1213" y="659"/>
                    </a:lnTo>
                    <a:lnTo>
                      <a:pt x="1293" y="696"/>
                    </a:lnTo>
                    <a:lnTo>
                      <a:pt x="1273" y="738"/>
                    </a:lnTo>
                    <a:lnTo>
                      <a:pt x="1245" y="778"/>
                    </a:lnTo>
                    <a:lnTo>
                      <a:pt x="1181" y="858"/>
                    </a:lnTo>
                    <a:lnTo>
                      <a:pt x="1159" y="900"/>
                    </a:lnTo>
                    <a:lnTo>
                      <a:pt x="1153" y="921"/>
                    </a:lnTo>
                    <a:lnTo>
                      <a:pt x="1150" y="945"/>
                    </a:lnTo>
                    <a:lnTo>
                      <a:pt x="1152" y="969"/>
                    </a:lnTo>
                    <a:lnTo>
                      <a:pt x="1159" y="993"/>
                    </a:lnTo>
                    <a:lnTo>
                      <a:pt x="1174" y="1020"/>
                    </a:lnTo>
                    <a:lnTo>
                      <a:pt x="1194" y="1047"/>
                    </a:lnTo>
                    <a:lnTo>
                      <a:pt x="1266" y="1174"/>
                    </a:lnTo>
                    <a:lnTo>
                      <a:pt x="1344" y="1302"/>
                    </a:lnTo>
                    <a:lnTo>
                      <a:pt x="1431" y="1427"/>
                    </a:lnTo>
                    <a:lnTo>
                      <a:pt x="1526" y="1546"/>
                    </a:lnTo>
                    <a:lnTo>
                      <a:pt x="1628" y="1656"/>
                    </a:lnTo>
                    <a:lnTo>
                      <a:pt x="1739" y="1753"/>
                    </a:lnTo>
                    <a:lnTo>
                      <a:pt x="1796" y="1796"/>
                    </a:lnTo>
                    <a:lnTo>
                      <a:pt x="1855" y="1835"/>
                    </a:lnTo>
                    <a:lnTo>
                      <a:pt x="1916" y="1867"/>
                    </a:lnTo>
                    <a:lnTo>
                      <a:pt x="1978" y="1895"/>
                    </a:lnTo>
                    <a:lnTo>
                      <a:pt x="1960" y="1933"/>
                    </a:lnTo>
                    <a:lnTo>
                      <a:pt x="1936" y="1968"/>
                    </a:lnTo>
                    <a:lnTo>
                      <a:pt x="1918" y="2006"/>
                    </a:lnTo>
                    <a:lnTo>
                      <a:pt x="1916" y="2027"/>
                    </a:lnTo>
                    <a:lnTo>
                      <a:pt x="1916" y="2034"/>
                    </a:lnTo>
                    <a:lnTo>
                      <a:pt x="1919" y="2049"/>
                    </a:lnTo>
                    <a:lnTo>
                      <a:pt x="1931" y="2062"/>
                    </a:lnTo>
                    <a:lnTo>
                      <a:pt x="1946" y="2071"/>
                    </a:lnTo>
                    <a:lnTo>
                      <a:pt x="1962" y="2074"/>
                    </a:lnTo>
                    <a:lnTo>
                      <a:pt x="1980" y="2077"/>
                    </a:lnTo>
                    <a:lnTo>
                      <a:pt x="2016" y="2071"/>
                    </a:lnTo>
                    <a:lnTo>
                      <a:pt x="2046" y="2057"/>
                    </a:lnTo>
                    <a:lnTo>
                      <a:pt x="2133" y="1993"/>
                    </a:lnTo>
                    <a:lnTo>
                      <a:pt x="2216" y="1922"/>
                    </a:lnTo>
                    <a:lnTo>
                      <a:pt x="2296" y="1847"/>
                    </a:lnTo>
                    <a:lnTo>
                      <a:pt x="2373" y="1768"/>
                    </a:lnTo>
                    <a:lnTo>
                      <a:pt x="2446" y="1685"/>
                    </a:lnTo>
                    <a:lnTo>
                      <a:pt x="2515" y="1599"/>
                    </a:lnTo>
                    <a:lnTo>
                      <a:pt x="2645" y="1419"/>
                    </a:lnTo>
                    <a:lnTo>
                      <a:pt x="2745" y="1680"/>
                    </a:lnTo>
                    <a:lnTo>
                      <a:pt x="2846" y="1942"/>
                    </a:lnTo>
                    <a:lnTo>
                      <a:pt x="2902" y="2071"/>
                    </a:lnTo>
                    <a:lnTo>
                      <a:pt x="2964" y="2197"/>
                    </a:lnTo>
                    <a:lnTo>
                      <a:pt x="3034" y="2320"/>
                    </a:lnTo>
                    <a:lnTo>
                      <a:pt x="3114" y="2439"/>
                    </a:lnTo>
                    <a:lnTo>
                      <a:pt x="2663" y="2450"/>
                    </a:lnTo>
                    <a:lnTo>
                      <a:pt x="2216" y="2456"/>
                    </a:lnTo>
                    <a:lnTo>
                      <a:pt x="1775" y="2457"/>
                    </a:lnTo>
                    <a:lnTo>
                      <a:pt x="1337" y="2451"/>
                    </a:lnTo>
                    <a:lnTo>
                      <a:pt x="1150" y="1947"/>
                    </a:lnTo>
                    <a:lnTo>
                      <a:pt x="1061" y="1690"/>
                    </a:lnTo>
                    <a:lnTo>
                      <a:pt x="1030" y="1593"/>
                    </a:lnTo>
                    <a:lnTo>
                      <a:pt x="985" y="1427"/>
                    </a:lnTo>
                    <a:lnTo>
                      <a:pt x="973" y="1419"/>
                    </a:lnTo>
                    <a:lnTo>
                      <a:pt x="958" y="1416"/>
                    </a:lnTo>
                    <a:lnTo>
                      <a:pt x="944" y="1420"/>
                    </a:lnTo>
                    <a:lnTo>
                      <a:pt x="934" y="1432"/>
                    </a:lnTo>
                    <a:lnTo>
                      <a:pt x="932" y="1466"/>
                    </a:lnTo>
                    <a:lnTo>
                      <a:pt x="935" y="1500"/>
                    </a:lnTo>
                    <a:lnTo>
                      <a:pt x="948" y="1567"/>
                    </a:lnTo>
                    <a:lnTo>
                      <a:pt x="968" y="1635"/>
                    </a:lnTo>
                    <a:lnTo>
                      <a:pt x="985" y="1703"/>
                    </a:lnTo>
                    <a:lnTo>
                      <a:pt x="948" y="1782"/>
                    </a:lnTo>
                    <a:lnTo>
                      <a:pt x="926" y="1825"/>
                    </a:lnTo>
                    <a:lnTo>
                      <a:pt x="901" y="1864"/>
                    </a:lnTo>
                    <a:lnTo>
                      <a:pt x="872" y="1899"/>
                    </a:lnTo>
                    <a:lnTo>
                      <a:pt x="841" y="1927"/>
                    </a:lnTo>
                    <a:lnTo>
                      <a:pt x="807" y="1945"/>
                    </a:lnTo>
                    <a:lnTo>
                      <a:pt x="768" y="1953"/>
                    </a:lnTo>
                    <a:lnTo>
                      <a:pt x="697" y="1923"/>
                    </a:lnTo>
                    <a:lnTo>
                      <a:pt x="661" y="1912"/>
                    </a:lnTo>
                    <a:lnTo>
                      <a:pt x="625" y="1905"/>
                    </a:lnTo>
                    <a:lnTo>
                      <a:pt x="589" y="1904"/>
                    </a:lnTo>
                    <a:lnTo>
                      <a:pt x="555" y="1910"/>
                    </a:lnTo>
                    <a:lnTo>
                      <a:pt x="522" y="1926"/>
                    </a:lnTo>
                    <a:lnTo>
                      <a:pt x="507" y="1938"/>
                    </a:lnTo>
                    <a:lnTo>
                      <a:pt x="492" y="1953"/>
                    </a:lnTo>
                    <a:lnTo>
                      <a:pt x="502" y="1978"/>
                    </a:lnTo>
                    <a:lnTo>
                      <a:pt x="517" y="1992"/>
                    </a:lnTo>
                    <a:lnTo>
                      <a:pt x="535" y="1996"/>
                    </a:lnTo>
                    <a:lnTo>
                      <a:pt x="556" y="1994"/>
                    </a:lnTo>
                    <a:lnTo>
                      <a:pt x="600" y="1983"/>
                    </a:lnTo>
                    <a:lnTo>
                      <a:pt x="622" y="1981"/>
                    </a:lnTo>
                    <a:lnTo>
                      <a:pt x="642" y="1983"/>
                    </a:lnTo>
                    <a:lnTo>
                      <a:pt x="593" y="2000"/>
                    </a:lnTo>
                    <a:lnTo>
                      <a:pt x="536" y="2015"/>
                    </a:lnTo>
                    <a:lnTo>
                      <a:pt x="480" y="2035"/>
                    </a:lnTo>
                    <a:lnTo>
                      <a:pt x="454" y="2052"/>
                    </a:lnTo>
                    <a:lnTo>
                      <a:pt x="444" y="2060"/>
                    </a:lnTo>
                    <a:lnTo>
                      <a:pt x="430" y="2075"/>
                    </a:lnTo>
                    <a:lnTo>
                      <a:pt x="433" y="2092"/>
                    </a:lnTo>
                    <a:lnTo>
                      <a:pt x="442" y="2105"/>
                    </a:lnTo>
                    <a:lnTo>
                      <a:pt x="469" y="2123"/>
                    </a:lnTo>
                    <a:lnTo>
                      <a:pt x="540" y="2100"/>
                    </a:lnTo>
                    <a:lnTo>
                      <a:pt x="609" y="2071"/>
                    </a:lnTo>
                    <a:lnTo>
                      <a:pt x="644" y="2060"/>
                    </a:lnTo>
                    <a:lnTo>
                      <a:pt x="680" y="2054"/>
                    </a:lnTo>
                    <a:lnTo>
                      <a:pt x="717" y="2054"/>
                    </a:lnTo>
                    <a:lnTo>
                      <a:pt x="756" y="2062"/>
                    </a:lnTo>
                    <a:lnTo>
                      <a:pt x="775" y="2130"/>
                    </a:lnTo>
                    <a:lnTo>
                      <a:pt x="785" y="2202"/>
                    </a:lnTo>
                    <a:lnTo>
                      <a:pt x="694" y="2229"/>
                    </a:lnTo>
                    <a:lnTo>
                      <a:pt x="603" y="2259"/>
                    </a:lnTo>
                    <a:lnTo>
                      <a:pt x="561" y="2281"/>
                    </a:lnTo>
                    <a:lnTo>
                      <a:pt x="525" y="2311"/>
                    </a:lnTo>
                    <a:lnTo>
                      <a:pt x="495" y="2351"/>
                    </a:lnTo>
                    <a:lnTo>
                      <a:pt x="483" y="2376"/>
                    </a:lnTo>
                    <a:lnTo>
                      <a:pt x="473" y="2404"/>
                    </a:lnTo>
                    <a:lnTo>
                      <a:pt x="449" y="2468"/>
                    </a:lnTo>
                    <a:lnTo>
                      <a:pt x="422" y="2531"/>
                    </a:lnTo>
                    <a:lnTo>
                      <a:pt x="396" y="2593"/>
                    </a:lnTo>
                    <a:lnTo>
                      <a:pt x="374" y="2658"/>
                    </a:lnTo>
                    <a:lnTo>
                      <a:pt x="247" y="2550"/>
                    </a:lnTo>
                    <a:lnTo>
                      <a:pt x="183" y="2490"/>
                    </a:lnTo>
                    <a:lnTo>
                      <a:pt x="160" y="2467"/>
                    </a:lnTo>
                    <a:lnTo>
                      <a:pt x="123" y="2426"/>
                    </a:lnTo>
                    <a:lnTo>
                      <a:pt x="72" y="2356"/>
                    </a:lnTo>
                    <a:lnTo>
                      <a:pt x="51" y="2319"/>
                    </a:lnTo>
                    <a:lnTo>
                      <a:pt x="33" y="2280"/>
                    </a:lnTo>
                    <a:lnTo>
                      <a:pt x="17" y="2240"/>
                    </a:lnTo>
                    <a:lnTo>
                      <a:pt x="7" y="2197"/>
                    </a:lnTo>
                    <a:lnTo>
                      <a:pt x="1" y="2152"/>
                    </a:lnTo>
                    <a:lnTo>
                      <a:pt x="0" y="2106"/>
                    </a:lnTo>
                    <a:lnTo>
                      <a:pt x="26" y="1977"/>
                    </a:lnTo>
                    <a:lnTo>
                      <a:pt x="60" y="1852"/>
                    </a:lnTo>
                    <a:lnTo>
                      <a:pt x="102" y="1730"/>
                    </a:lnTo>
                    <a:lnTo>
                      <a:pt x="148" y="1611"/>
                    </a:lnTo>
                    <a:lnTo>
                      <a:pt x="249" y="1377"/>
                    </a:lnTo>
                    <a:lnTo>
                      <a:pt x="351" y="1143"/>
                    </a:lnTo>
                    <a:lnTo>
                      <a:pt x="429" y="991"/>
                    </a:lnTo>
                    <a:lnTo>
                      <a:pt x="503" y="830"/>
                    </a:lnTo>
                    <a:lnTo>
                      <a:pt x="579" y="667"/>
                    </a:lnTo>
                    <a:lnTo>
                      <a:pt x="660" y="508"/>
                    </a:lnTo>
                    <a:lnTo>
                      <a:pt x="705" y="431"/>
                    </a:lnTo>
                    <a:lnTo>
                      <a:pt x="752" y="358"/>
                    </a:lnTo>
                    <a:lnTo>
                      <a:pt x="803" y="289"/>
                    </a:lnTo>
                    <a:lnTo>
                      <a:pt x="858" y="226"/>
                    </a:lnTo>
                    <a:lnTo>
                      <a:pt x="918" y="169"/>
                    </a:lnTo>
                    <a:lnTo>
                      <a:pt x="985" y="118"/>
                    </a:lnTo>
                    <a:lnTo>
                      <a:pt x="1056" y="75"/>
                    </a:lnTo>
                    <a:lnTo>
                      <a:pt x="1135" y="40"/>
                    </a:lnTo>
                    <a:lnTo>
                      <a:pt x="1197" y="34"/>
                    </a:lnTo>
                    <a:lnTo>
                      <a:pt x="1256" y="23"/>
                    </a:lnTo>
                    <a:lnTo>
                      <a:pt x="1372" y="0"/>
                    </a:lnTo>
                    <a:lnTo>
                      <a:pt x="1341" y="70"/>
                    </a:lnTo>
                    <a:lnTo>
                      <a:pt x="1306" y="142"/>
                    </a:lnTo>
                    <a:lnTo>
                      <a:pt x="1232" y="288"/>
                    </a:lnTo>
                    <a:lnTo>
                      <a:pt x="1199" y="362"/>
                    </a:lnTo>
                    <a:lnTo>
                      <a:pt x="1170" y="440"/>
                    </a:lnTo>
                    <a:lnTo>
                      <a:pt x="1150" y="520"/>
                    </a:lnTo>
                    <a:lnTo>
                      <a:pt x="1140" y="604"/>
                    </a:lnTo>
                    <a:close/>
                  </a:path>
                </a:pathLst>
              </a:custGeom>
              <a:solidFill>
                <a:srgbClr val="0040B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13" name="Freeform 202">
                <a:extLst>
                  <a:ext uri="{FF2B5EF4-FFF2-40B4-BE49-F238E27FC236}">
                    <a16:creationId xmlns:a16="http://schemas.microsoft.com/office/drawing/2014/main" id="{231722FF-C2D9-4ECB-8141-C2BEF6D3F815}"/>
                  </a:ext>
                </a:extLst>
              </p:cNvPr>
              <p:cNvSpPr>
                <a:spLocks/>
              </p:cNvSpPr>
              <p:nvPr/>
            </p:nvSpPr>
            <p:spPr bwMode="auto">
              <a:xfrm>
                <a:off x="5457" y="2493"/>
                <a:ext cx="284" cy="505"/>
              </a:xfrm>
              <a:custGeom>
                <a:avLst/>
                <a:gdLst/>
                <a:ahLst/>
                <a:cxnLst>
                  <a:cxn ang="0">
                    <a:pos x="1002" y="603"/>
                  </a:cxn>
                  <a:cxn ang="0">
                    <a:pos x="1091" y="1025"/>
                  </a:cxn>
                  <a:cxn ang="0">
                    <a:pos x="1133" y="1465"/>
                  </a:cxn>
                  <a:cxn ang="0">
                    <a:pos x="1134" y="1687"/>
                  </a:cxn>
                  <a:cxn ang="0">
                    <a:pos x="1109" y="2018"/>
                  </a:cxn>
                  <a:cxn ang="0">
                    <a:pos x="1048" y="2243"/>
                  </a:cxn>
                  <a:cxn ang="0">
                    <a:pos x="991" y="2356"/>
                  </a:cxn>
                  <a:cxn ang="0">
                    <a:pos x="917" y="2453"/>
                  </a:cxn>
                  <a:cxn ang="0">
                    <a:pos x="871" y="2492"/>
                  </a:cxn>
                  <a:cxn ang="0">
                    <a:pos x="776" y="2519"/>
                  </a:cxn>
                  <a:cxn ang="0">
                    <a:pos x="700" y="2498"/>
                  </a:cxn>
                  <a:cxn ang="0">
                    <a:pos x="630" y="2460"/>
                  </a:cxn>
                  <a:cxn ang="0">
                    <a:pos x="537" y="2376"/>
                  </a:cxn>
                  <a:cxn ang="0">
                    <a:pos x="433" y="2233"/>
                  </a:cxn>
                  <a:cxn ang="0">
                    <a:pos x="352" y="2079"/>
                  </a:cxn>
                  <a:cxn ang="0">
                    <a:pos x="163" y="1618"/>
                  </a:cxn>
                  <a:cxn ang="0">
                    <a:pos x="0" y="1146"/>
                  </a:cxn>
                  <a:cxn ang="0">
                    <a:pos x="85" y="1152"/>
                  </a:cxn>
                  <a:cxn ang="0">
                    <a:pos x="253" y="1123"/>
                  </a:cxn>
                  <a:cxn ang="0">
                    <a:pos x="408" y="1048"/>
                  </a:cxn>
                  <a:cxn ang="0">
                    <a:pos x="543" y="935"/>
                  </a:cxn>
                  <a:cxn ang="0">
                    <a:pos x="652" y="948"/>
                  </a:cxn>
                  <a:cxn ang="0">
                    <a:pos x="742" y="1120"/>
                  </a:cxn>
                  <a:cxn ang="0">
                    <a:pos x="856" y="1389"/>
                  </a:cxn>
                  <a:cxn ang="0">
                    <a:pos x="949" y="1584"/>
                  </a:cxn>
                  <a:cxn ang="0">
                    <a:pos x="990" y="1567"/>
                  </a:cxn>
                  <a:cxn ang="0">
                    <a:pos x="998" y="1549"/>
                  </a:cxn>
                  <a:cxn ang="0">
                    <a:pos x="819" y="1122"/>
                  </a:cxn>
                  <a:cxn ang="0">
                    <a:pos x="717" y="916"/>
                  </a:cxn>
                  <a:cxn ang="0">
                    <a:pos x="600" y="727"/>
                  </a:cxn>
                  <a:cxn ang="0">
                    <a:pos x="608" y="594"/>
                  </a:cxn>
                  <a:cxn ang="0">
                    <a:pos x="576" y="473"/>
                  </a:cxn>
                  <a:cxn ang="0">
                    <a:pos x="545" y="439"/>
                  </a:cxn>
                  <a:cxn ang="0">
                    <a:pos x="468" y="406"/>
                  </a:cxn>
                  <a:cxn ang="0">
                    <a:pos x="418" y="198"/>
                  </a:cxn>
                  <a:cxn ang="0">
                    <a:pos x="487" y="18"/>
                  </a:cxn>
                  <a:cxn ang="0">
                    <a:pos x="644" y="80"/>
                  </a:cxn>
                  <a:cxn ang="0">
                    <a:pos x="785" y="181"/>
                  </a:cxn>
                  <a:cxn ang="0">
                    <a:pos x="899" y="318"/>
                  </a:cxn>
                </a:cxnLst>
                <a:rect l="0" t="0" r="r" b="b"/>
                <a:pathLst>
                  <a:path w="1136" h="2522">
                    <a:moveTo>
                      <a:pt x="943" y="402"/>
                    </a:moveTo>
                    <a:lnTo>
                      <a:pt x="1002" y="603"/>
                    </a:lnTo>
                    <a:lnTo>
                      <a:pt x="1051" y="811"/>
                    </a:lnTo>
                    <a:lnTo>
                      <a:pt x="1091" y="1025"/>
                    </a:lnTo>
                    <a:lnTo>
                      <a:pt x="1118" y="1244"/>
                    </a:lnTo>
                    <a:lnTo>
                      <a:pt x="1133" y="1465"/>
                    </a:lnTo>
                    <a:lnTo>
                      <a:pt x="1136" y="1576"/>
                    </a:lnTo>
                    <a:lnTo>
                      <a:pt x="1134" y="1687"/>
                    </a:lnTo>
                    <a:lnTo>
                      <a:pt x="1121" y="1909"/>
                    </a:lnTo>
                    <a:lnTo>
                      <a:pt x="1109" y="2018"/>
                    </a:lnTo>
                    <a:lnTo>
                      <a:pt x="1093" y="2128"/>
                    </a:lnTo>
                    <a:lnTo>
                      <a:pt x="1048" y="2243"/>
                    </a:lnTo>
                    <a:lnTo>
                      <a:pt x="1022" y="2300"/>
                    </a:lnTo>
                    <a:lnTo>
                      <a:pt x="991" y="2356"/>
                    </a:lnTo>
                    <a:lnTo>
                      <a:pt x="957" y="2407"/>
                    </a:lnTo>
                    <a:lnTo>
                      <a:pt x="917" y="2453"/>
                    </a:lnTo>
                    <a:lnTo>
                      <a:pt x="895" y="2474"/>
                    </a:lnTo>
                    <a:lnTo>
                      <a:pt x="871" y="2492"/>
                    </a:lnTo>
                    <a:lnTo>
                      <a:pt x="817" y="2522"/>
                    </a:lnTo>
                    <a:lnTo>
                      <a:pt x="776" y="2519"/>
                    </a:lnTo>
                    <a:lnTo>
                      <a:pt x="737" y="2511"/>
                    </a:lnTo>
                    <a:lnTo>
                      <a:pt x="700" y="2498"/>
                    </a:lnTo>
                    <a:lnTo>
                      <a:pt x="664" y="2480"/>
                    </a:lnTo>
                    <a:lnTo>
                      <a:pt x="630" y="2460"/>
                    </a:lnTo>
                    <a:lnTo>
                      <a:pt x="597" y="2435"/>
                    </a:lnTo>
                    <a:lnTo>
                      <a:pt x="537" y="2376"/>
                    </a:lnTo>
                    <a:lnTo>
                      <a:pt x="482" y="2308"/>
                    </a:lnTo>
                    <a:lnTo>
                      <a:pt x="433" y="2233"/>
                    </a:lnTo>
                    <a:lnTo>
                      <a:pt x="390" y="2156"/>
                    </a:lnTo>
                    <a:lnTo>
                      <a:pt x="352" y="2079"/>
                    </a:lnTo>
                    <a:lnTo>
                      <a:pt x="255" y="1849"/>
                    </a:lnTo>
                    <a:lnTo>
                      <a:pt x="163" y="1618"/>
                    </a:lnTo>
                    <a:lnTo>
                      <a:pt x="77" y="1383"/>
                    </a:lnTo>
                    <a:lnTo>
                      <a:pt x="0" y="1146"/>
                    </a:lnTo>
                    <a:lnTo>
                      <a:pt x="43" y="1151"/>
                    </a:lnTo>
                    <a:lnTo>
                      <a:pt x="85" y="1152"/>
                    </a:lnTo>
                    <a:lnTo>
                      <a:pt x="171" y="1144"/>
                    </a:lnTo>
                    <a:lnTo>
                      <a:pt x="253" y="1123"/>
                    </a:lnTo>
                    <a:lnTo>
                      <a:pt x="333" y="1090"/>
                    </a:lnTo>
                    <a:lnTo>
                      <a:pt x="408" y="1048"/>
                    </a:lnTo>
                    <a:lnTo>
                      <a:pt x="479" y="994"/>
                    </a:lnTo>
                    <a:lnTo>
                      <a:pt x="543" y="935"/>
                    </a:lnTo>
                    <a:lnTo>
                      <a:pt x="600" y="867"/>
                    </a:lnTo>
                    <a:lnTo>
                      <a:pt x="652" y="948"/>
                    </a:lnTo>
                    <a:lnTo>
                      <a:pt x="700" y="1033"/>
                    </a:lnTo>
                    <a:lnTo>
                      <a:pt x="742" y="1120"/>
                    </a:lnTo>
                    <a:lnTo>
                      <a:pt x="783" y="1208"/>
                    </a:lnTo>
                    <a:lnTo>
                      <a:pt x="856" y="1389"/>
                    </a:lnTo>
                    <a:lnTo>
                      <a:pt x="926" y="1571"/>
                    </a:lnTo>
                    <a:lnTo>
                      <a:pt x="949" y="1584"/>
                    </a:lnTo>
                    <a:lnTo>
                      <a:pt x="978" y="1584"/>
                    </a:lnTo>
                    <a:lnTo>
                      <a:pt x="990" y="1567"/>
                    </a:lnTo>
                    <a:lnTo>
                      <a:pt x="995" y="1558"/>
                    </a:lnTo>
                    <a:lnTo>
                      <a:pt x="998" y="1549"/>
                    </a:lnTo>
                    <a:lnTo>
                      <a:pt x="911" y="1335"/>
                    </a:lnTo>
                    <a:lnTo>
                      <a:pt x="819" y="1122"/>
                    </a:lnTo>
                    <a:lnTo>
                      <a:pt x="770" y="1017"/>
                    </a:lnTo>
                    <a:lnTo>
                      <a:pt x="717" y="916"/>
                    </a:lnTo>
                    <a:lnTo>
                      <a:pt x="661" y="819"/>
                    </a:lnTo>
                    <a:lnTo>
                      <a:pt x="600" y="727"/>
                    </a:lnTo>
                    <a:lnTo>
                      <a:pt x="609" y="661"/>
                    </a:lnTo>
                    <a:lnTo>
                      <a:pt x="608" y="594"/>
                    </a:lnTo>
                    <a:lnTo>
                      <a:pt x="596" y="531"/>
                    </a:lnTo>
                    <a:lnTo>
                      <a:pt x="576" y="473"/>
                    </a:lnTo>
                    <a:lnTo>
                      <a:pt x="562" y="453"/>
                    </a:lnTo>
                    <a:lnTo>
                      <a:pt x="545" y="439"/>
                    </a:lnTo>
                    <a:lnTo>
                      <a:pt x="509" y="418"/>
                    </a:lnTo>
                    <a:lnTo>
                      <a:pt x="468" y="406"/>
                    </a:lnTo>
                    <a:lnTo>
                      <a:pt x="426" y="398"/>
                    </a:lnTo>
                    <a:lnTo>
                      <a:pt x="418" y="198"/>
                    </a:lnTo>
                    <a:lnTo>
                      <a:pt x="406" y="0"/>
                    </a:lnTo>
                    <a:lnTo>
                      <a:pt x="487" y="18"/>
                    </a:lnTo>
                    <a:lnTo>
                      <a:pt x="567" y="45"/>
                    </a:lnTo>
                    <a:lnTo>
                      <a:pt x="644" y="80"/>
                    </a:lnTo>
                    <a:lnTo>
                      <a:pt x="717" y="126"/>
                    </a:lnTo>
                    <a:lnTo>
                      <a:pt x="785" y="181"/>
                    </a:lnTo>
                    <a:lnTo>
                      <a:pt x="846" y="245"/>
                    </a:lnTo>
                    <a:lnTo>
                      <a:pt x="899" y="318"/>
                    </a:lnTo>
                    <a:lnTo>
                      <a:pt x="943" y="402"/>
                    </a:lnTo>
                    <a:close/>
                  </a:path>
                </a:pathLst>
              </a:custGeom>
              <a:solidFill>
                <a:srgbClr val="0040B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14" name="Freeform 203">
                <a:extLst>
                  <a:ext uri="{FF2B5EF4-FFF2-40B4-BE49-F238E27FC236}">
                    <a16:creationId xmlns:a16="http://schemas.microsoft.com/office/drawing/2014/main" id="{0E069A70-D1F6-49B9-B6E8-43729E47F205}"/>
                  </a:ext>
                </a:extLst>
              </p:cNvPr>
              <p:cNvSpPr>
                <a:spLocks/>
              </p:cNvSpPr>
              <p:nvPr/>
            </p:nvSpPr>
            <p:spPr bwMode="auto">
              <a:xfrm>
                <a:off x="5199" y="2510"/>
                <a:ext cx="59" cy="71"/>
              </a:xfrm>
              <a:custGeom>
                <a:avLst/>
                <a:gdLst/>
                <a:ahLst/>
                <a:cxnLst>
                  <a:cxn ang="0">
                    <a:pos x="53" y="355"/>
                  </a:cxn>
                  <a:cxn ang="0">
                    <a:pos x="35" y="319"/>
                  </a:cxn>
                  <a:cxn ang="0">
                    <a:pos x="22" y="279"/>
                  </a:cxn>
                  <a:cxn ang="0">
                    <a:pos x="12" y="235"/>
                  </a:cxn>
                  <a:cxn ang="0">
                    <a:pos x="6" y="189"/>
                  </a:cxn>
                  <a:cxn ang="0">
                    <a:pos x="0" y="95"/>
                  </a:cxn>
                  <a:cxn ang="0">
                    <a:pos x="6" y="0"/>
                  </a:cxn>
                  <a:cxn ang="0">
                    <a:pos x="64" y="37"/>
                  </a:cxn>
                  <a:cxn ang="0">
                    <a:pos x="122" y="78"/>
                  </a:cxn>
                  <a:cxn ang="0">
                    <a:pos x="180" y="116"/>
                  </a:cxn>
                  <a:cxn ang="0">
                    <a:pos x="238" y="145"/>
                  </a:cxn>
                  <a:cxn ang="0">
                    <a:pos x="213" y="171"/>
                  </a:cxn>
                  <a:cxn ang="0">
                    <a:pos x="190" y="196"/>
                  </a:cxn>
                  <a:cxn ang="0">
                    <a:pos x="148" y="251"/>
                  </a:cxn>
                  <a:cxn ang="0">
                    <a:pos x="105" y="304"/>
                  </a:cxn>
                  <a:cxn ang="0">
                    <a:pos x="53" y="355"/>
                  </a:cxn>
                </a:cxnLst>
                <a:rect l="0" t="0" r="r" b="b"/>
                <a:pathLst>
                  <a:path w="238" h="355">
                    <a:moveTo>
                      <a:pt x="53" y="355"/>
                    </a:moveTo>
                    <a:lnTo>
                      <a:pt x="35" y="319"/>
                    </a:lnTo>
                    <a:lnTo>
                      <a:pt x="22" y="279"/>
                    </a:lnTo>
                    <a:lnTo>
                      <a:pt x="12" y="235"/>
                    </a:lnTo>
                    <a:lnTo>
                      <a:pt x="6" y="189"/>
                    </a:lnTo>
                    <a:lnTo>
                      <a:pt x="0" y="95"/>
                    </a:lnTo>
                    <a:lnTo>
                      <a:pt x="6" y="0"/>
                    </a:lnTo>
                    <a:lnTo>
                      <a:pt x="64" y="37"/>
                    </a:lnTo>
                    <a:lnTo>
                      <a:pt x="122" y="78"/>
                    </a:lnTo>
                    <a:lnTo>
                      <a:pt x="180" y="116"/>
                    </a:lnTo>
                    <a:lnTo>
                      <a:pt x="238" y="145"/>
                    </a:lnTo>
                    <a:lnTo>
                      <a:pt x="213" y="171"/>
                    </a:lnTo>
                    <a:lnTo>
                      <a:pt x="190" y="196"/>
                    </a:lnTo>
                    <a:lnTo>
                      <a:pt x="148" y="251"/>
                    </a:lnTo>
                    <a:lnTo>
                      <a:pt x="105" y="304"/>
                    </a:lnTo>
                    <a:lnTo>
                      <a:pt x="53" y="355"/>
                    </a:lnTo>
                    <a:close/>
                  </a:path>
                </a:pathLst>
              </a:custGeom>
              <a:solidFill>
                <a:srgbClr val="C0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15" name="Freeform 204">
                <a:extLst>
                  <a:ext uri="{FF2B5EF4-FFF2-40B4-BE49-F238E27FC236}">
                    <a16:creationId xmlns:a16="http://schemas.microsoft.com/office/drawing/2014/main" id="{EBF7E11A-AF3C-4A19-B5D0-5F55A7D7ABF9}"/>
                  </a:ext>
                </a:extLst>
              </p:cNvPr>
              <p:cNvSpPr>
                <a:spLocks/>
              </p:cNvSpPr>
              <p:nvPr/>
            </p:nvSpPr>
            <p:spPr bwMode="auto">
              <a:xfrm>
                <a:off x="5351" y="2513"/>
                <a:ext cx="55" cy="68"/>
              </a:xfrm>
              <a:custGeom>
                <a:avLst/>
                <a:gdLst/>
                <a:ahLst/>
                <a:cxnLst>
                  <a:cxn ang="0">
                    <a:pos x="221" y="341"/>
                  </a:cxn>
                  <a:cxn ang="0">
                    <a:pos x="116" y="226"/>
                  </a:cxn>
                  <a:cxn ang="0">
                    <a:pos x="0" y="109"/>
                  </a:cxn>
                  <a:cxn ang="0">
                    <a:pos x="37" y="81"/>
                  </a:cxn>
                  <a:cxn ang="0">
                    <a:pos x="80" y="58"/>
                  </a:cxn>
                  <a:cxn ang="0">
                    <a:pos x="123" y="32"/>
                  </a:cxn>
                  <a:cxn ang="0">
                    <a:pos x="162" y="0"/>
                  </a:cxn>
                  <a:cxn ang="0">
                    <a:pos x="174" y="176"/>
                  </a:cxn>
                  <a:cxn ang="0">
                    <a:pos x="180" y="220"/>
                  </a:cxn>
                  <a:cxn ang="0">
                    <a:pos x="188" y="262"/>
                  </a:cxn>
                  <a:cxn ang="0">
                    <a:pos x="197" y="295"/>
                  </a:cxn>
                  <a:cxn ang="0">
                    <a:pos x="221" y="341"/>
                  </a:cxn>
                </a:cxnLst>
                <a:rect l="0" t="0" r="r" b="b"/>
                <a:pathLst>
                  <a:path w="221" h="341">
                    <a:moveTo>
                      <a:pt x="221" y="341"/>
                    </a:moveTo>
                    <a:lnTo>
                      <a:pt x="116" y="226"/>
                    </a:lnTo>
                    <a:lnTo>
                      <a:pt x="0" y="109"/>
                    </a:lnTo>
                    <a:lnTo>
                      <a:pt x="37" y="81"/>
                    </a:lnTo>
                    <a:lnTo>
                      <a:pt x="80" y="58"/>
                    </a:lnTo>
                    <a:lnTo>
                      <a:pt x="123" y="32"/>
                    </a:lnTo>
                    <a:lnTo>
                      <a:pt x="162" y="0"/>
                    </a:lnTo>
                    <a:lnTo>
                      <a:pt x="174" y="176"/>
                    </a:lnTo>
                    <a:lnTo>
                      <a:pt x="180" y="220"/>
                    </a:lnTo>
                    <a:lnTo>
                      <a:pt x="188" y="262"/>
                    </a:lnTo>
                    <a:lnTo>
                      <a:pt x="197" y="295"/>
                    </a:lnTo>
                    <a:lnTo>
                      <a:pt x="221" y="341"/>
                    </a:lnTo>
                    <a:close/>
                  </a:path>
                </a:pathLst>
              </a:custGeom>
              <a:solidFill>
                <a:srgbClr val="C0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16" name="Freeform 205">
                <a:extLst>
                  <a:ext uri="{FF2B5EF4-FFF2-40B4-BE49-F238E27FC236}">
                    <a16:creationId xmlns:a16="http://schemas.microsoft.com/office/drawing/2014/main" id="{94A7C38A-5923-47B8-AF65-74B9BC324522}"/>
                  </a:ext>
                </a:extLst>
              </p:cNvPr>
              <p:cNvSpPr>
                <a:spLocks/>
              </p:cNvSpPr>
              <p:nvPr/>
            </p:nvSpPr>
            <p:spPr bwMode="auto">
              <a:xfrm>
                <a:off x="5319" y="2541"/>
                <a:ext cx="81" cy="148"/>
              </a:xfrm>
              <a:custGeom>
                <a:avLst/>
                <a:gdLst/>
                <a:ahLst/>
                <a:cxnLst>
                  <a:cxn ang="0">
                    <a:pos x="326" y="307"/>
                  </a:cxn>
                  <a:cxn ang="0">
                    <a:pos x="276" y="417"/>
                  </a:cxn>
                  <a:cxn ang="0">
                    <a:pos x="223" y="528"/>
                  </a:cxn>
                  <a:cxn ang="0">
                    <a:pos x="165" y="636"/>
                  </a:cxn>
                  <a:cxn ang="0">
                    <a:pos x="102" y="740"/>
                  </a:cxn>
                  <a:cxn ang="0">
                    <a:pos x="64" y="492"/>
                  </a:cxn>
                  <a:cxn ang="0">
                    <a:pos x="38" y="370"/>
                  </a:cxn>
                  <a:cxn ang="0">
                    <a:pos x="27" y="325"/>
                  </a:cxn>
                  <a:cxn ang="0">
                    <a:pos x="24" y="312"/>
                  </a:cxn>
                  <a:cxn ang="0">
                    <a:pos x="0" y="254"/>
                  </a:cxn>
                  <a:cxn ang="0">
                    <a:pos x="20" y="228"/>
                  </a:cxn>
                  <a:cxn ang="0">
                    <a:pos x="34" y="200"/>
                  </a:cxn>
                  <a:cxn ang="0">
                    <a:pos x="45" y="168"/>
                  </a:cxn>
                  <a:cxn ang="0">
                    <a:pos x="52" y="135"/>
                  </a:cxn>
                  <a:cxn ang="0">
                    <a:pos x="59" y="67"/>
                  </a:cxn>
                  <a:cxn ang="0">
                    <a:pos x="62" y="0"/>
                  </a:cxn>
                  <a:cxn ang="0">
                    <a:pos x="134" y="70"/>
                  </a:cxn>
                  <a:cxn ang="0">
                    <a:pos x="207" y="144"/>
                  </a:cxn>
                  <a:cxn ang="0">
                    <a:pos x="272" y="223"/>
                  </a:cxn>
                  <a:cxn ang="0">
                    <a:pos x="301" y="264"/>
                  </a:cxn>
                  <a:cxn ang="0">
                    <a:pos x="326" y="307"/>
                  </a:cxn>
                </a:cxnLst>
                <a:rect l="0" t="0" r="r" b="b"/>
                <a:pathLst>
                  <a:path w="326" h="740">
                    <a:moveTo>
                      <a:pt x="326" y="307"/>
                    </a:moveTo>
                    <a:lnTo>
                      <a:pt x="276" y="417"/>
                    </a:lnTo>
                    <a:lnTo>
                      <a:pt x="223" y="528"/>
                    </a:lnTo>
                    <a:lnTo>
                      <a:pt x="165" y="636"/>
                    </a:lnTo>
                    <a:lnTo>
                      <a:pt x="102" y="740"/>
                    </a:lnTo>
                    <a:lnTo>
                      <a:pt x="64" y="492"/>
                    </a:lnTo>
                    <a:lnTo>
                      <a:pt x="38" y="370"/>
                    </a:lnTo>
                    <a:lnTo>
                      <a:pt x="27" y="325"/>
                    </a:lnTo>
                    <a:lnTo>
                      <a:pt x="24" y="312"/>
                    </a:lnTo>
                    <a:lnTo>
                      <a:pt x="0" y="254"/>
                    </a:lnTo>
                    <a:lnTo>
                      <a:pt x="20" y="228"/>
                    </a:lnTo>
                    <a:lnTo>
                      <a:pt x="34" y="200"/>
                    </a:lnTo>
                    <a:lnTo>
                      <a:pt x="45" y="168"/>
                    </a:lnTo>
                    <a:lnTo>
                      <a:pt x="52" y="135"/>
                    </a:lnTo>
                    <a:lnTo>
                      <a:pt x="59" y="67"/>
                    </a:lnTo>
                    <a:lnTo>
                      <a:pt x="62" y="0"/>
                    </a:lnTo>
                    <a:lnTo>
                      <a:pt x="134" y="70"/>
                    </a:lnTo>
                    <a:lnTo>
                      <a:pt x="207" y="144"/>
                    </a:lnTo>
                    <a:lnTo>
                      <a:pt x="272" y="223"/>
                    </a:lnTo>
                    <a:lnTo>
                      <a:pt x="301" y="264"/>
                    </a:lnTo>
                    <a:lnTo>
                      <a:pt x="326" y="307"/>
                    </a:lnTo>
                    <a:close/>
                  </a:path>
                </a:pathLst>
              </a:custGeom>
              <a:solidFill>
                <a:srgbClr val="C0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17" name="Freeform 206">
                <a:extLst>
                  <a:ext uri="{FF2B5EF4-FFF2-40B4-BE49-F238E27FC236}">
                    <a16:creationId xmlns:a16="http://schemas.microsoft.com/office/drawing/2014/main" id="{1CEBFD29-38A4-41D3-8471-F2A135774856}"/>
                  </a:ext>
                </a:extLst>
              </p:cNvPr>
              <p:cNvSpPr>
                <a:spLocks/>
              </p:cNvSpPr>
              <p:nvPr/>
            </p:nvSpPr>
            <p:spPr bwMode="auto">
              <a:xfrm>
                <a:off x="5220" y="2552"/>
                <a:ext cx="61" cy="141"/>
              </a:xfrm>
              <a:custGeom>
                <a:avLst/>
                <a:gdLst/>
                <a:ahLst/>
                <a:cxnLst>
                  <a:cxn ang="0">
                    <a:pos x="244" y="210"/>
                  </a:cxn>
                  <a:cxn ang="0">
                    <a:pos x="222" y="332"/>
                  </a:cxn>
                  <a:cxn ang="0">
                    <a:pos x="201" y="456"/>
                  </a:cxn>
                  <a:cxn ang="0">
                    <a:pos x="188" y="582"/>
                  </a:cxn>
                  <a:cxn ang="0">
                    <a:pos x="186" y="644"/>
                  </a:cxn>
                  <a:cxn ang="0">
                    <a:pos x="188" y="705"/>
                  </a:cxn>
                  <a:cxn ang="0">
                    <a:pos x="133" y="593"/>
                  </a:cxn>
                  <a:cxn ang="0">
                    <a:pos x="81" y="482"/>
                  </a:cxn>
                  <a:cxn ang="0">
                    <a:pos x="36" y="368"/>
                  </a:cxn>
                  <a:cxn ang="0">
                    <a:pos x="0" y="249"/>
                  </a:cxn>
                  <a:cxn ang="0">
                    <a:pos x="40" y="181"/>
                  </a:cxn>
                  <a:cxn ang="0">
                    <a:pos x="87" y="116"/>
                  </a:cxn>
                  <a:cxn ang="0">
                    <a:pos x="138" y="56"/>
                  </a:cxn>
                  <a:cxn ang="0">
                    <a:pos x="192" y="0"/>
                  </a:cxn>
                  <a:cxn ang="0">
                    <a:pos x="199" y="53"/>
                  </a:cxn>
                  <a:cxn ang="0">
                    <a:pos x="211" y="107"/>
                  </a:cxn>
                  <a:cxn ang="0">
                    <a:pos x="244" y="210"/>
                  </a:cxn>
                </a:cxnLst>
                <a:rect l="0" t="0" r="r" b="b"/>
                <a:pathLst>
                  <a:path w="244" h="705">
                    <a:moveTo>
                      <a:pt x="244" y="210"/>
                    </a:moveTo>
                    <a:lnTo>
                      <a:pt x="222" y="332"/>
                    </a:lnTo>
                    <a:lnTo>
                      <a:pt x="201" y="456"/>
                    </a:lnTo>
                    <a:lnTo>
                      <a:pt x="188" y="582"/>
                    </a:lnTo>
                    <a:lnTo>
                      <a:pt x="186" y="644"/>
                    </a:lnTo>
                    <a:lnTo>
                      <a:pt x="188" y="705"/>
                    </a:lnTo>
                    <a:lnTo>
                      <a:pt x="133" y="593"/>
                    </a:lnTo>
                    <a:lnTo>
                      <a:pt x="81" y="482"/>
                    </a:lnTo>
                    <a:lnTo>
                      <a:pt x="36" y="368"/>
                    </a:lnTo>
                    <a:lnTo>
                      <a:pt x="0" y="249"/>
                    </a:lnTo>
                    <a:lnTo>
                      <a:pt x="40" y="181"/>
                    </a:lnTo>
                    <a:lnTo>
                      <a:pt x="87" y="116"/>
                    </a:lnTo>
                    <a:lnTo>
                      <a:pt x="138" y="56"/>
                    </a:lnTo>
                    <a:lnTo>
                      <a:pt x="192" y="0"/>
                    </a:lnTo>
                    <a:lnTo>
                      <a:pt x="199" y="53"/>
                    </a:lnTo>
                    <a:lnTo>
                      <a:pt x="211" y="107"/>
                    </a:lnTo>
                    <a:lnTo>
                      <a:pt x="244" y="210"/>
                    </a:lnTo>
                    <a:close/>
                  </a:path>
                </a:pathLst>
              </a:custGeom>
              <a:solidFill>
                <a:srgbClr val="C0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18" name="Freeform 207">
                <a:extLst>
                  <a:ext uri="{FF2B5EF4-FFF2-40B4-BE49-F238E27FC236}">
                    <a16:creationId xmlns:a16="http://schemas.microsoft.com/office/drawing/2014/main" id="{29AAFDB3-6342-4DB0-BD3F-AA7246474195}"/>
                  </a:ext>
                </a:extLst>
              </p:cNvPr>
              <p:cNvSpPr>
                <a:spLocks/>
              </p:cNvSpPr>
              <p:nvPr/>
            </p:nvSpPr>
            <p:spPr bwMode="auto">
              <a:xfrm>
                <a:off x="5309" y="2584"/>
                <a:ext cx="158" cy="298"/>
              </a:xfrm>
              <a:custGeom>
                <a:avLst/>
                <a:gdLst/>
                <a:ahLst/>
                <a:cxnLst>
                  <a:cxn ang="0">
                    <a:pos x="580" y="259"/>
                  </a:cxn>
                  <a:cxn ang="0">
                    <a:pos x="582" y="295"/>
                  </a:cxn>
                  <a:cxn ang="0">
                    <a:pos x="588" y="326"/>
                  </a:cxn>
                  <a:cxn ang="0">
                    <a:pos x="607" y="388"/>
                  </a:cxn>
                  <a:cxn ang="0">
                    <a:pos x="625" y="450"/>
                  </a:cxn>
                  <a:cxn ang="0">
                    <a:pos x="630" y="482"/>
                  </a:cxn>
                  <a:cxn ang="0">
                    <a:pos x="631" y="517"/>
                  </a:cxn>
                  <a:cxn ang="0">
                    <a:pos x="605" y="522"/>
                  </a:cxn>
                  <a:cxn ang="0">
                    <a:pos x="577" y="527"/>
                  </a:cxn>
                  <a:cxn ang="0">
                    <a:pos x="565" y="532"/>
                  </a:cxn>
                  <a:cxn ang="0">
                    <a:pos x="556" y="540"/>
                  </a:cxn>
                  <a:cxn ang="0">
                    <a:pos x="548" y="552"/>
                  </a:cxn>
                  <a:cxn ang="0">
                    <a:pos x="545" y="569"/>
                  </a:cxn>
                  <a:cxn ang="0">
                    <a:pos x="546" y="601"/>
                  </a:cxn>
                  <a:cxn ang="0">
                    <a:pos x="537" y="625"/>
                  </a:cxn>
                  <a:cxn ang="0">
                    <a:pos x="505" y="675"/>
                  </a:cxn>
                  <a:cxn ang="0">
                    <a:pos x="517" y="718"/>
                  </a:cxn>
                  <a:cxn ang="0">
                    <a:pos x="535" y="758"/>
                  </a:cxn>
                  <a:cxn ang="0">
                    <a:pos x="553" y="796"/>
                  </a:cxn>
                  <a:cxn ang="0">
                    <a:pos x="568" y="837"/>
                  </a:cxn>
                  <a:cxn ang="0">
                    <a:pos x="448" y="1023"/>
                  </a:cxn>
                  <a:cxn ang="0">
                    <a:pos x="384" y="1112"/>
                  </a:cxn>
                  <a:cxn ang="0">
                    <a:pos x="317" y="1198"/>
                  </a:cxn>
                  <a:cxn ang="0">
                    <a:pos x="245" y="1278"/>
                  </a:cxn>
                  <a:cxn ang="0">
                    <a:pos x="169" y="1355"/>
                  </a:cxn>
                  <a:cxn ang="0">
                    <a:pos x="87" y="1424"/>
                  </a:cxn>
                  <a:cxn ang="0">
                    <a:pos x="0" y="1489"/>
                  </a:cxn>
                  <a:cxn ang="0">
                    <a:pos x="89" y="1325"/>
                  </a:cxn>
                  <a:cxn ang="0">
                    <a:pos x="172" y="1156"/>
                  </a:cxn>
                  <a:cxn ang="0">
                    <a:pos x="248" y="983"/>
                  </a:cxn>
                  <a:cxn ang="0">
                    <a:pos x="316" y="804"/>
                  </a:cxn>
                  <a:cxn ang="0">
                    <a:pos x="374" y="622"/>
                  </a:cxn>
                  <a:cxn ang="0">
                    <a:pos x="399" y="528"/>
                  </a:cxn>
                  <a:cxn ang="0">
                    <a:pos x="422" y="433"/>
                  </a:cxn>
                  <a:cxn ang="0">
                    <a:pos x="458" y="240"/>
                  </a:cxn>
                  <a:cxn ang="0">
                    <a:pos x="471" y="140"/>
                  </a:cxn>
                  <a:cxn ang="0">
                    <a:pos x="481" y="40"/>
                  </a:cxn>
                  <a:cxn ang="0">
                    <a:pos x="511" y="23"/>
                  </a:cxn>
                  <a:cxn ang="0">
                    <a:pos x="524" y="14"/>
                  </a:cxn>
                  <a:cxn ang="0">
                    <a:pos x="536" y="0"/>
                  </a:cxn>
                  <a:cxn ang="0">
                    <a:pos x="537" y="17"/>
                  </a:cxn>
                  <a:cxn ang="0">
                    <a:pos x="541" y="34"/>
                  </a:cxn>
                  <a:cxn ang="0">
                    <a:pos x="557" y="70"/>
                  </a:cxn>
                  <a:cxn ang="0">
                    <a:pos x="598" y="137"/>
                  </a:cxn>
                  <a:cxn ang="0">
                    <a:pos x="614" y="169"/>
                  </a:cxn>
                  <a:cxn ang="0">
                    <a:pos x="618" y="185"/>
                  </a:cxn>
                  <a:cxn ang="0">
                    <a:pos x="619" y="201"/>
                  </a:cxn>
                  <a:cxn ang="0">
                    <a:pos x="617" y="216"/>
                  </a:cxn>
                  <a:cxn ang="0">
                    <a:pos x="609" y="230"/>
                  </a:cxn>
                  <a:cxn ang="0">
                    <a:pos x="580" y="259"/>
                  </a:cxn>
                </a:cxnLst>
                <a:rect l="0" t="0" r="r" b="b"/>
                <a:pathLst>
                  <a:path w="631" h="1489">
                    <a:moveTo>
                      <a:pt x="580" y="259"/>
                    </a:moveTo>
                    <a:lnTo>
                      <a:pt x="582" y="295"/>
                    </a:lnTo>
                    <a:lnTo>
                      <a:pt x="588" y="326"/>
                    </a:lnTo>
                    <a:lnTo>
                      <a:pt x="607" y="388"/>
                    </a:lnTo>
                    <a:lnTo>
                      <a:pt x="625" y="450"/>
                    </a:lnTo>
                    <a:lnTo>
                      <a:pt x="630" y="482"/>
                    </a:lnTo>
                    <a:lnTo>
                      <a:pt x="631" y="517"/>
                    </a:lnTo>
                    <a:lnTo>
                      <a:pt x="605" y="522"/>
                    </a:lnTo>
                    <a:lnTo>
                      <a:pt x="577" y="527"/>
                    </a:lnTo>
                    <a:lnTo>
                      <a:pt x="565" y="532"/>
                    </a:lnTo>
                    <a:lnTo>
                      <a:pt x="556" y="540"/>
                    </a:lnTo>
                    <a:lnTo>
                      <a:pt x="548" y="552"/>
                    </a:lnTo>
                    <a:lnTo>
                      <a:pt x="545" y="569"/>
                    </a:lnTo>
                    <a:lnTo>
                      <a:pt x="546" y="601"/>
                    </a:lnTo>
                    <a:lnTo>
                      <a:pt x="537" y="625"/>
                    </a:lnTo>
                    <a:lnTo>
                      <a:pt x="505" y="675"/>
                    </a:lnTo>
                    <a:lnTo>
                      <a:pt x="517" y="718"/>
                    </a:lnTo>
                    <a:lnTo>
                      <a:pt x="535" y="758"/>
                    </a:lnTo>
                    <a:lnTo>
                      <a:pt x="553" y="796"/>
                    </a:lnTo>
                    <a:lnTo>
                      <a:pt x="568" y="837"/>
                    </a:lnTo>
                    <a:lnTo>
                      <a:pt x="448" y="1023"/>
                    </a:lnTo>
                    <a:lnTo>
                      <a:pt x="384" y="1112"/>
                    </a:lnTo>
                    <a:lnTo>
                      <a:pt x="317" y="1198"/>
                    </a:lnTo>
                    <a:lnTo>
                      <a:pt x="245" y="1278"/>
                    </a:lnTo>
                    <a:lnTo>
                      <a:pt x="169" y="1355"/>
                    </a:lnTo>
                    <a:lnTo>
                      <a:pt x="87" y="1424"/>
                    </a:lnTo>
                    <a:lnTo>
                      <a:pt x="0" y="1489"/>
                    </a:lnTo>
                    <a:lnTo>
                      <a:pt x="89" y="1325"/>
                    </a:lnTo>
                    <a:lnTo>
                      <a:pt x="172" y="1156"/>
                    </a:lnTo>
                    <a:lnTo>
                      <a:pt x="248" y="983"/>
                    </a:lnTo>
                    <a:lnTo>
                      <a:pt x="316" y="804"/>
                    </a:lnTo>
                    <a:lnTo>
                      <a:pt x="374" y="622"/>
                    </a:lnTo>
                    <a:lnTo>
                      <a:pt x="399" y="528"/>
                    </a:lnTo>
                    <a:lnTo>
                      <a:pt x="422" y="433"/>
                    </a:lnTo>
                    <a:lnTo>
                      <a:pt x="458" y="240"/>
                    </a:lnTo>
                    <a:lnTo>
                      <a:pt x="471" y="140"/>
                    </a:lnTo>
                    <a:lnTo>
                      <a:pt x="481" y="40"/>
                    </a:lnTo>
                    <a:lnTo>
                      <a:pt x="511" y="23"/>
                    </a:lnTo>
                    <a:lnTo>
                      <a:pt x="524" y="14"/>
                    </a:lnTo>
                    <a:lnTo>
                      <a:pt x="536" y="0"/>
                    </a:lnTo>
                    <a:lnTo>
                      <a:pt x="537" y="17"/>
                    </a:lnTo>
                    <a:lnTo>
                      <a:pt x="541" y="34"/>
                    </a:lnTo>
                    <a:lnTo>
                      <a:pt x="557" y="70"/>
                    </a:lnTo>
                    <a:lnTo>
                      <a:pt x="598" y="137"/>
                    </a:lnTo>
                    <a:lnTo>
                      <a:pt x="614" y="169"/>
                    </a:lnTo>
                    <a:lnTo>
                      <a:pt x="618" y="185"/>
                    </a:lnTo>
                    <a:lnTo>
                      <a:pt x="619" y="201"/>
                    </a:lnTo>
                    <a:lnTo>
                      <a:pt x="617" y="216"/>
                    </a:lnTo>
                    <a:lnTo>
                      <a:pt x="609" y="230"/>
                    </a:lnTo>
                    <a:lnTo>
                      <a:pt x="580" y="259"/>
                    </a:lnTo>
                    <a:close/>
                  </a:path>
                </a:pathLst>
              </a:custGeom>
              <a:solidFill>
                <a:srgbClr val="0040B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19" name="Freeform 208">
                <a:extLst>
                  <a:ext uri="{FF2B5EF4-FFF2-40B4-BE49-F238E27FC236}">
                    <a16:creationId xmlns:a16="http://schemas.microsoft.com/office/drawing/2014/main" id="{6D4716B6-0639-4374-B2EA-2C98C49B84FF}"/>
                  </a:ext>
                </a:extLst>
              </p:cNvPr>
              <p:cNvSpPr>
                <a:spLocks/>
              </p:cNvSpPr>
              <p:nvPr/>
            </p:nvSpPr>
            <p:spPr bwMode="auto">
              <a:xfrm>
                <a:off x="5543" y="2590"/>
                <a:ext cx="51" cy="55"/>
              </a:xfrm>
              <a:custGeom>
                <a:avLst/>
                <a:gdLst/>
                <a:ahLst/>
                <a:cxnLst>
                  <a:cxn ang="0">
                    <a:pos x="199" y="114"/>
                  </a:cxn>
                  <a:cxn ang="0">
                    <a:pos x="203" y="160"/>
                  </a:cxn>
                  <a:cxn ang="0">
                    <a:pos x="201" y="183"/>
                  </a:cxn>
                  <a:cxn ang="0">
                    <a:pos x="198" y="206"/>
                  </a:cxn>
                  <a:cxn ang="0">
                    <a:pos x="190" y="227"/>
                  </a:cxn>
                  <a:cxn ang="0">
                    <a:pos x="178" y="247"/>
                  </a:cxn>
                  <a:cxn ang="0">
                    <a:pos x="163" y="261"/>
                  </a:cxn>
                  <a:cxn ang="0">
                    <a:pos x="143" y="272"/>
                  </a:cxn>
                  <a:cxn ang="0">
                    <a:pos x="119" y="275"/>
                  </a:cxn>
                  <a:cxn ang="0">
                    <a:pos x="94" y="272"/>
                  </a:cxn>
                  <a:cxn ang="0">
                    <a:pos x="70" y="264"/>
                  </a:cxn>
                  <a:cxn ang="0">
                    <a:pos x="48" y="251"/>
                  </a:cxn>
                  <a:cxn ang="0">
                    <a:pos x="28" y="233"/>
                  </a:cxn>
                  <a:cxn ang="0">
                    <a:pos x="13" y="211"/>
                  </a:cxn>
                  <a:cxn ang="0">
                    <a:pos x="4" y="185"/>
                  </a:cxn>
                  <a:cxn ang="0">
                    <a:pos x="2" y="154"/>
                  </a:cxn>
                  <a:cxn ang="0">
                    <a:pos x="0" y="127"/>
                  </a:cxn>
                  <a:cxn ang="0">
                    <a:pos x="2" y="103"/>
                  </a:cxn>
                  <a:cxn ang="0">
                    <a:pos x="10" y="81"/>
                  </a:cxn>
                  <a:cxn ang="0">
                    <a:pos x="19" y="63"/>
                  </a:cxn>
                  <a:cxn ang="0">
                    <a:pos x="48" y="30"/>
                  </a:cxn>
                  <a:cxn ang="0">
                    <a:pos x="84" y="5"/>
                  </a:cxn>
                  <a:cxn ang="0">
                    <a:pos x="109" y="0"/>
                  </a:cxn>
                  <a:cxn ang="0">
                    <a:pos x="131" y="3"/>
                  </a:cxn>
                  <a:cxn ang="0">
                    <a:pos x="151" y="12"/>
                  </a:cxn>
                  <a:cxn ang="0">
                    <a:pos x="166" y="27"/>
                  </a:cxn>
                  <a:cxn ang="0">
                    <a:pos x="179" y="45"/>
                  </a:cxn>
                  <a:cxn ang="0">
                    <a:pos x="189" y="67"/>
                  </a:cxn>
                  <a:cxn ang="0">
                    <a:pos x="199" y="114"/>
                  </a:cxn>
                </a:cxnLst>
                <a:rect l="0" t="0" r="r" b="b"/>
                <a:pathLst>
                  <a:path w="203" h="275">
                    <a:moveTo>
                      <a:pt x="199" y="114"/>
                    </a:moveTo>
                    <a:lnTo>
                      <a:pt x="203" y="160"/>
                    </a:lnTo>
                    <a:lnTo>
                      <a:pt x="201" y="183"/>
                    </a:lnTo>
                    <a:lnTo>
                      <a:pt x="198" y="206"/>
                    </a:lnTo>
                    <a:lnTo>
                      <a:pt x="190" y="227"/>
                    </a:lnTo>
                    <a:lnTo>
                      <a:pt x="178" y="247"/>
                    </a:lnTo>
                    <a:lnTo>
                      <a:pt x="163" y="261"/>
                    </a:lnTo>
                    <a:lnTo>
                      <a:pt x="143" y="272"/>
                    </a:lnTo>
                    <a:lnTo>
                      <a:pt x="119" y="275"/>
                    </a:lnTo>
                    <a:lnTo>
                      <a:pt x="94" y="272"/>
                    </a:lnTo>
                    <a:lnTo>
                      <a:pt x="70" y="264"/>
                    </a:lnTo>
                    <a:lnTo>
                      <a:pt x="48" y="251"/>
                    </a:lnTo>
                    <a:lnTo>
                      <a:pt x="28" y="233"/>
                    </a:lnTo>
                    <a:lnTo>
                      <a:pt x="13" y="211"/>
                    </a:lnTo>
                    <a:lnTo>
                      <a:pt x="4" y="185"/>
                    </a:lnTo>
                    <a:lnTo>
                      <a:pt x="2" y="154"/>
                    </a:lnTo>
                    <a:lnTo>
                      <a:pt x="0" y="127"/>
                    </a:lnTo>
                    <a:lnTo>
                      <a:pt x="2" y="103"/>
                    </a:lnTo>
                    <a:lnTo>
                      <a:pt x="10" y="81"/>
                    </a:lnTo>
                    <a:lnTo>
                      <a:pt x="19" y="63"/>
                    </a:lnTo>
                    <a:lnTo>
                      <a:pt x="48" y="30"/>
                    </a:lnTo>
                    <a:lnTo>
                      <a:pt x="84" y="5"/>
                    </a:lnTo>
                    <a:lnTo>
                      <a:pt x="109" y="0"/>
                    </a:lnTo>
                    <a:lnTo>
                      <a:pt x="131" y="3"/>
                    </a:lnTo>
                    <a:lnTo>
                      <a:pt x="151" y="12"/>
                    </a:lnTo>
                    <a:lnTo>
                      <a:pt x="166" y="27"/>
                    </a:lnTo>
                    <a:lnTo>
                      <a:pt x="179" y="45"/>
                    </a:lnTo>
                    <a:lnTo>
                      <a:pt x="189" y="67"/>
                    </a:lnTo>
                    <a:lnTo>
                      <a:pt x="199" y="114"/>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20" name="Freeform 209">
                <a:extLst>
                  <a:ext uri="{FF2B5EF4-FFF2-40B4-BE49-F238E27FC236}">
                    <a16:creationId xmlns:a16="http://schemas.microsoft.com/office/drawing/2014/main" id="{A2E75717-CCFB-46F9-BD69-0DCCEA09FB60}"/>
                  </a:ext>
                </a:extLst>
              </p:cNvPr>
              <p:cNvSpPr>
                <a:spLocks/>
              </p:cNvSpPr>
              <p:nvPr/>
            </p:nvSpPr>
            <p:spPr bwMode="auto">
              <a:xfrm>
                <a:off x="5558" y="2595"/>
                <a:ext cx="24" cy="40"/>
              </a:xfrm>
              <a:custGeom>
                <a:avLst/>
                <a:gdLst/>
                <a:ahLst/>
                <a:cxnLst>
                  <a:cxn ang="0">
                    <a:pos x="96" y="69"/>
                  </a:cxn>
                  <a:cxn ang="0">
                    <a:pos x="96" y="106"/>
                  </a:cxn>
                  <a:cxn ang="0">
                    <a:pos x="93" y="142"/>
                  </a:cxn>
                  <a:cxn ang="0">
                    <a:pos x="82" y="174"/>
                  </a:cxn>
                  <a:cxn ang="0">
                    <a:pos x="57" y="201"/>
                  </a:cxn>
                  <a:cxn ang="0">
                    <a:pos x="33" y="192"/>
                  </a:cxn>
                  <a:cxn ang="0">
                    <a:pos x="15" y="173"/>
                  </a:cxn>
                  <a:cxn ang="0">
                    <a:pos x="4" y="148"/>
                  </a:cxn>
                  <a:cxn ang="0">
                    <a:pos x="2" y="121"/>
                  </a:cxn>
                  <a:cxn ang="0">
                    <a:pos x="0" y="86"/>
                  </a:cxn>
                  <a:cxn ang="0">
                    <a:pos x="7" y="52"/>
                  </a:cxn>
                  <a:cxn ang="0">
                    <a:pos x="22" y="23"/>
                  </a:cxn>
                  <a:cxn ang="0">
                    <a:pos x="45" y="0"/>
                  </a:cxn>
                  <a:cxn ang="0">
                    <a:pos x="65" y="6"/>
                  </a:cxn>
                  <a:cxn ang="0">
                    <a:pos x="80" y="23"/>
                  </a:cxn>
                  <a:cxn ang="0">
                    <a:pos x="90" y="46"/>
                  </a:cxn>
                  <a:cxn ang="0">
                    <a:pos x="96" y="69"/>
                  </a:cxn>
                </a:cxnLst>
                <a:rect l="0" t="0" r="r" b="b"/>
                <a:pathLst>
                  <a:path w="96" h="201">
                    <a:moveTo>
                      <a:pt x="96" y="69"/>
                    </a:moveTo>
                    <a:lnTo>
                      <a:pt x="96" y="106"/>
                    </a:lnTo>
                    <a:lnTo>
                      <a:pt x="93" y="142"/>
                    </a:lnTo>
                    <a:lnTo>
                      <a:pt x="82" y="174"/>
                    </a:lnTo>
                    <a:lnTo>
                      <a:pt x="57" y="201"/>
                    </a:lnTo>
                    <a:lnTo>
                      <a:pt x="33" y="192"/>
                    </a:lnTo>
                    <a:lnTo>
                      <a:pt x="15" y="173"/>
                    </a:lnTo>
                    <a:lnTo>
                      <a:pt x="4" y="148"/>
                    </a:lnTo>
                    <a:lnTo>
                      <a:pt x="2" y="121"/>
                    </a:lnTo>
                    <a:lnTo>
                      <a:pt x="0" y="86"/>
                    </a:lnTo>
                    <a:lnTo>
                      <a:pt x="7" y="52"/>
                    </a:lnTo>
                    <a:lnTo>
                      <a:pt x="22" y="23"/>
                    </a:lnTo>
                    <a:lnTo>
                      <a:pt x="45" y="0"/>
                    </a:lnTo>
                    <a:lnTo>
                      <a:pt x="65" y="6"/>
                    </a:lnTo>
                    <a:lnTo>
                      <a:pt x="80" y="23"/>
                    </a:lnTo>
                    <a:lnTo>
                      <a:pt x="90" y="46"/>
                    </a:lnTo>
                    <a:lnTo>
                      <a:pt x="96"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21" name="Freeform 210">
                <a:extLst>
                  <a:ext uri="{FF2B5EF4-FFF2-40B4-BE49-F238E27FC236}">
                    <a16:creationId xmlns:a16="http://schemas.microsoft.com/office/drawing/2014/main" id="{B17CF4D6-D799-48CB-8B43-5BC8C904F456}"/>
                  </a:ext>
                </a:extLst>
              </p:cNvPr>
              <p:cNvSpPr>
                <a:spLocks/>
              </p:cNvSpPr>
              <p:nvPr/>
            </p:nvSpPr>
            <p:spPr bwMode="auto">
              <a:xfrm>
                <a:off x="5201" y="2605"/>
                <a:ext cx="202" cy="183"/>
              </a:xfrm>
              <a:custGeom>
                <a:avLst/>
                <a:gdLst/>
                <a:ahLst/>
                <a:cxnLst>
                  <a:cxn ang="0">
                    <a:pos x="384" y="772"/>
                  </a:cxn>
                  <a:cxn ang="0">
                    <a:pos x="396" y="784"/>
                  </a:cxn>
                  <a:cxn ang="0">
                    <a:pos x="408" y="788"/>
                  </a:cxn>
                  <a:cxn ang="0">
                    <a:pos x="433" y="779"/>
                  </a:cxn>
                  <a:cxn ang="0">
                    <a:pos x="458" y="759"/>
                  </a:cxn>
                  <a:cxn ang="0">
                    <a:pos x="479" y="738"/>
                  </a:cxn>
                  <a:cxn ang="0">
                    <a:pos x="649" y="453"/>
                  </a:cxn>
                  <a:cxn ang="0">
                    <a:pos x="732" y="309"/>
                  </a:cxn>
                  <a:cxn ang="0">
                    <a:pos x="763" y="253"/>
                  </a:cxn>
                  <a:cxn ang="0">
                    <a:pos x="810" y="159"/>
                  </a:cxn>
                  <a:cxn ang="0">
                    <a:pos x="778" y="333"/>
                  </a:cxn>
                  <a:cxn ang="0">
                    <a:pos x="758" y="423"/>
                  </a:cxn>
                  <a:cxn ang="0">
                    <a:pos x="749" y="457"/>
                  </a:cxn>
                  <a:cxn ang="0">
                    <a:pos x="731" y="509"/>
                  </a:cxn>
                  <a:cxn ang="0">
                    <a:pos x="701" y="562"/>
                  </a:cxn>
                  <a:cxn ang="0">
                    <a:pos x="667" y="611"/>
                  </a:cxn>
                  <a:cxn ang="0">
                    <a:pos x="592" y="711"/>
                  </a:cxn>
                  <a:cxn ang="0">
                    <a:pos x="513" y="808"/>
                  </a:cxn>
                  <a:cxn ang="0">
                    <a:pos x="440" y="908"/>
                  </a:cxn>
                  <a:cxn ang="0">
                    <a:pos x="427" y="913"/>
                  </a:cxn>
                  <a:cxn ang="0">
                    <a:pos x="413" y="908"/>
                  </a:cxn>
                  <a:cxn ang="0">
                    <a:pos x="344" y="824"/>
                  </a:cxn>
                  <a:cxn ang="0">
                    <a:pos x="281" y="738"/>
                  </a:cxn>
                  <a:cxn ang="0">
                    <a:pos x="225" y="649"/>
                  </a:cxn>
                  <a:cxn ang="0">
                    <a:pos x="176" y="559"/>
                  </a:cxn>
                  <a:cxn ang="0">
                    <a:pos x="131" y="465"/>
                  </a:cxn>
                  <a:cxn ang="0">
                    <a:pos x="91" y="369"/>
                  </a:cxn>
                  <a:cxn ang="0">
                    <a:pos x="55" y="272"/>
                  </a:cxn>
                  <a:cxn ang="0">
                    <a:pos x="22" y="172"/>
                  </a:cxn>
                  <a:cxn ang="0">
                    <a:pos x="3" y="48"/>
                  </a:cxn>
                  <a:cxn ang="0">
                    <a:pos x="0" y="1"/>
                  </a:cxn>
                  <a:cxn ang="0">
                    <a:pos x="3" y="0"/>
                  </a:cxn>
                  <a:cxn ang="0">
                    <a:pos x="10" y="11"/>
                  </a:cxn>
                  <a:cxn ang="0">
                    <a:pos x="27" y="61"/>
                  </a:cxn>
                  <a:cxn ang="0">
                    <a:pos x="79" y="211"/>
                  </a:cxn>
                  <a:cxn ang="0">
                    <a:pos x="104" y="277"/>
                  </a:cxn>
                  <a:cxn ang="0">
                    <a:pos x="113" y="298"/>
                  </a:cxn>
                  <a:cxn ang="0">
                    <a:pos x="115" y="304"/>
                  </a:cxn>
                  <a:cxn ang="0">
                    <a:pos x="125" y="312"/>
                  </a:cxn>
                  <a:cxn ang="0">
                    <a:pos x="179" y="431"/>
                  </a:cxn>
                  <a:cxn ang="0">
                    <a:pos x="243" y="548"/>
                  </a:cxn>
                  <a:cxn ang="0">
                    <a:pos x="312" y="660"/>
                  </a:cxn>
                  <a:cxn ang="0">
                    <a:pos x="384" y="772"/>
                  </a:cxn>
                </a:cxnLst>
                <a:rect l="0" t="0" r="r" b="b"/>
                <a:pathLst>
                  <a:path w="810" h="913">
                    <a:moveTo>
                      <a:pt x="384" y="772"/>
                    </a:moveTo>
                    <a:lnTo>
                      <a:pt x="396" y="784"/>
                    </a:lnTo>
                    <a:lnTo>
                      <a:pt x="408" y="788"/>
                    </a:lnTo>
                    <a:lnTo>
                      <a:pt x="433" y="779"/>
                    </a:lnTo>
                    <a:lnTo>
                      <a:pt x="458" y="759"/>
                    </a:lnTo>
                    <a:lnTo>
                      <a:pt x="479" y="738"/>
                    </a:lnTo>
                    <a:lnTo>
                      <a:pt x="649" y="453"/>
                    </a:lnTo>
                    <a:lnTo>
                      <a:pt x="732" y="309"/>
                    </a:lnTo>
                    <a:lnTo>
                      <a:pt x="763" y="253"/>
                    </a:lnTo>
                    <a:lnTo>
                      <a:pt x="810" y="159"/>
                    </a:lnTo>
                    <a:lnTo>
                      <a:pt x="778" y="333"/>
                    </a:lnTo>
                    <a:lnTo>
                      <a:pt x="758" y="423"/>
                    </a:lnTo>
                    <a:lnTo>
                      <a:pt x="749" y="457"/>
                    </a:lnTo>
                    <a:lnTo>
                      <a:pt x="731" y="509"/>
                    </a:lnTo>
                    <a:lnTo>
                      <a:pt x="701" y="562"/>
                    </a:lnTo>
                    <a:lnTo>
                      <a:pt x="667" y="611"/>
                    </a:lnTo>
                    <a:lnTo>
                      <a:pt x="592" y="711"/>
                    </a:lnTo>
                    <a:lnTo>
                      <a:pt x="513" y="808"/>
                    </a:lnTo>
                    <a:lnTo>
                      <a:pt x="440" y="908"/>
                    </a:lnTo>
                    <a:lnTo>
                      <a:pt x="427" y="913"/>
                    </a:lnTo>
                    <a:lnTo>
                      <a:pt x="413" y="908"/>
                    </a:lnTo>
                    <a:lnTo>
                      <a:pt x="344" y="824"/>
                    </a:lnTo>
                    <a:lnTo>
                      <a:pt x="281" y="738"/>
                    </a:lnTo>
                    <a:lnTo>
                      <a:pt x="225" y="649"/>
                    </a:lnTo>
                    <a:lnTo>
                      <a:pt x="176" y="559"/>
                    </a:lnTo>
                    <a:lnTo>
                      <a:pt x="131" y="465"/>
                    </a:lnTo>
                    <a:lnTo>
                      <a:pt x="91" y="369"/>
                    </a:lnTo>
                    <a:lnTo>
                      <a:pt x="55" y="272"/>
                    </a:lnTo>
                    <a:lnTo>
                      <a:pt x="22" y="172"/>
                    </a:lnTo>
                    <a:lnTo>
                      <a:pt x="3" y="48"/>
                    </a:lnTo>
                    <a:lnTo>
                      <a:pt x="0" y="1"/>
                    </a:lnTo>
                    <a:lnTo>
                      <a:pt x="3" y="0"/>
                    </a:lnTo>
                    <a:lnTo>
                      <a:pt x="10" y="11"/>
                    </a:lnTo>
                    <a:lnTo>
                      <a:pt x="27" y="61"/>
                    </a:lnTo>
                    <a:lnTo>
                      <a:pt x="79" y="211"/>
                    </a:lnTo>
                    <a:lnTo>
                      <a:pt x="104" y="277"/>
                    </a:lnTo>
                    <a:lnTo>
                      <a:pt x="113" y="298"/>
                    </a:lnTo>
                    <a:lnTo>
                      <a:pt x="115" y="304"/>
                    </a:lnTo>
                    <a:lnTo>
                      <a:pt x="125" y="312"/>
                    </a:lnTo>
                    <a:lnTo>
                      <a:pt x="179" y="431"/>
                    </a:lnTo>
                    <a:lnTo>
                      <a:pt x="243" y="548"/>
                    </a:lnTo>
                    <a:lnTo>
                      <a:pt x="312" y="660"/>
                    </a:lnTo>
                    <a:lnTo>
                      <a:pt x="384" y="772"/>
                    </a:lnTo>
                    <a:close/>
                  </a:path>
                </a:pathLst>
              </a:custGeom>
              <a:solidFill>
                <a:srgbClr val="FFFF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22" name="Freeform 211">
                <a:extLst>
                  <a:ext uri="{FF2B5EF4-FFF2-40B4-BE49-F238E27FC236}">
                    <a16:creationId xmlns:a16="http://schemas.microsoft.com/office/drawing/2014/main" id="{301915B0-8056-4C42-8CC0-C400EF0B427B}"/>
                  </a:ext>
                </a:extLst>
              </p:cNvPr>
              <p:cNvSpPr>
                <a:spLocks/>
              </p:cNvSpPr>
              <p:nvPr/>
            </p:nvSpPr>
            <p:spPr bwMode="auto">
              <a:xfrm>
                <a:off x="5567" y="2608"/>
                <a:ext cx="5" cy="16"/>
              </a:xfrm>
              <a:custGeom>
                <a:avLst/>
                <a:gdLst/>
                <a:ahLst/>
                <a:cxnLst>
                  <a:cxn ang="0">
                    <a:pos x="15" y="79"/>
                  </a:cxn>
                  <a:cxn ang="0">
                    <a:pos x="4" y="79"/>
                  </a:cxn>
                  <a:cxn ang="0">
                    <a:pos x="1" y="65"/>
                  </a:cxn>
                  <a:cxn ang="0">
                    <a:pos x="0" y="27"/>
                  </a:cxn>
                  <a:cxn ang="0">
                    <a:pos x="4" y="8"/>
                  </a:cxn>
                  <a:cxn ang="0">
                    <a:pos x="9" y="0"/>
                  </a:cxn>
                  <a:cxn ang="0">
                    <a:pos x="13" y="2"/>
                  </a:cxn>
                  <a:cxn ang="0">
                    <a:pos x="18" y="10"/>
                  </a:cxn>
                  <a:cxn ang="0">
                    <a:pos x="22" y="36"/>
                  </a:cxn>
                  <a:cxn ang="0">
                    <a:pos x="20" y="57"/>
                  </a:cxn>
                  <a:cxn ang="0">
                    <a:pos x="16" y="68"/>
                  </a:cxn>
                  <a:cxn ang="0">
                    <a:pos x="15" y="79"/>
                  </a:cxn>
                </a:cxnLst>
                <a:rect l="0" t="0" r="r" b="b"/>
                <a:pathLst>
                  <a:path w="22" h="79">
                    <a:moveTo>
                      <a:pt x="15" y="79"/>
                    </a:moveTo>
                    <a:lnTo>
                      <a:pt x="4" y="79"/>
                    </a:lnTo>
                    <a:lnTo>
                      <a:pt x="1" y="65"/>
                    </a:lnTo>
                    <a:lnTo>
                      <a:pt x="0" y="27"/>
                    </a:lnTo>
                    <a:lnTo>
                      <a:pt x="4" y="8"/>
                    </a:lnTo>
                    <a:lnTo>
                      <a:pt x="9" y="0"/>
                    </a:lnTo>
                    <a:lnTo>
                      <a:pt x="13" y="2"/>
                    </a:lnTo>
                    <a:lnTo>
                      <a:pt x="18" y="10"/>
                    </a:lnTo>
                    <a:lnTo>
                      <a:pt x="22" y="36"/>
                    </a:lnTo>
                    <a:lnTo>
                      <a:pt x="20" y="57"/>
                    </a:lnTo>
                    <a:lnTo>
                      <a:pt x="16" y="68"/>
                    </a:lnTo>
                    <a:lnTo>
                      <a:pt x="15" y="79"/>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23" name="Freeform 212">
                <a:extLst>
                  <a:ext uri="{FF2B5EF4-FFF2-40B4-BE49-F238E27FC236}">
                    <a16:creationId xmlns:a16="http://schemas.microsoft.com/office/drawing/2014/main" id="{DE66D766-A86B-461D-B72A-989A8B2E1B8E}"/>
                  </a:ext>
                </a:extLst>
              </p:cNvPr>
              <p:cNvSpPr>
                <a:spLocks/>
              </p:cNvSpPr>
              <p:nvPr/>
            </p:nvSpPr>
            <p:spPr bwMode="auto">
              <a:xfrm>
                <a:off x="5513" y="2624"/>
                <a:ext cx="23" cy="32"/>
              </a:xfrm>
              <a:custGeom>
                <a:avLst/>
                <a:gdLst/>
                <a:ahLst/>
                <a:cxnLst>
                  <a:cxn ang="0">
                    <a:pos x="40" y="159"/>
                  </a:cxn>
                  <a:cxn ang="0">
                    <a:pos x="31" y="150"/>
                  </a:cxn>
                  <a:cxn ang="0">
                    <a:pos x="23" y="137"/>
                  </a:cxn>
                  <a:cxn ang="0">
                    <a:pos x="14" y="107"/>
                  </a:cxn>
                  <a:cxn ang="0">
                    <a:pos x="0" y="45"/>
                  </a:cxn>
                  <a:cxn ang="0">
                    <a:pos x="23" y="11"/>
                  </a:cxn>
                  <a:cxn ang="0">
                    <a:pos x="40" y="0"/>
                  </a:cxn>
                  <a:cxn ang="0">
                    <a:pos x="52" y="6"/>
                  </a:cxn>
                  <a:cxn ang="0">
                    <a:pos x="60" y="27"/>
                  </a:cxn>
                  <a:cxn ang="0">
                    <a:pos x="75" y="83"/>
                  </a:cxn>
                  <a:cxn ang="0">
                    <a:pos x="83" y="109"/>
                  </a:cxn>
                  <a:cxn ang="0">
                    <a:pos x="87" y="118"/>
                  </a:cxn>
                  <a:cxn ang="0">
                    <a:pos x="94" y="128"/>
                  </a:cxn>
                  <a:cxn ang="0">
                    <a:pos x="40" y="159"/>
                  </a:cxn>
                </a:cxnLst>
                <a:rect l="0" t="0" r="r" b="b"/>
                <a:pathLst>
                  <a:path w="94" h="159">
                    <a:moveTo>
                      <a:pt x="40" y="159"/>
                    </a:moveTo>
                    <a:lnTo>
                      <a:pt x="31" y="150"/>
                    </a:lnTo>
                    <a:lnTo>
                      <a:pt x="23" y="137"/>
                    </a:lnTo>
                    <a:lnTo>
                      <a:pt x="14" y="107"/>
                    </a:lnTo>
                    <a:lnTo>
                      <a:pt x="0" y="45"/>
                    </a:lnTo>
                    <a:lnTo>
                      <a:pt x="23" y="11"/>
                    </a:lnTo>
                    <a:lnTo>
                      <a:pt x="40" y="0"/>
                    </a:lnTo>
                    <a:lnTo>
                      <a:pt x="52" y="6"/>
                    </a:lnTo>
                    <a:lnTo>
                      <a:pt x="60" y="27"/>
                    </a:lnTo>
                    <a:lnTo>
                      <a:pt x="75" y="83"/>
                    </a:lnTo>
                    <a:lnTo>
                      <a:pt x="83" y="109"/>
                    </a:lnTo>
                    <a:lnTo>
                      <a:pt x="87" y="118"/>
                    </a:lnTo>
                    <a:lnTo>
                      <a:pt x="94" y="128"/>
                    </a:lnTo>
                    <a:lnTo>
                      <a:pt x="40" y="159"/>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24" name="Freeform 213">
                <a:extLst>
                  <a:ext uri="{FF2B5EF4-FFF2-40B4-BE49-F238E27FC236}">
                    <a16:creationId xmlns:a16="http://schemas.microsoft.com/office/drawing/2014/main" id="{0B5CFB8E-82D8-4D2D-9A05-74D323825DE4}"/>
                  </a:ext>
                </a:extLst>
              </p:cNvPr>
              <p:cNvSpPr>
                <a:spLocks/>
              </p:cNvSpPr>
              <p:nvPr/>
            </p:nvSpPr>
            <p:spPr bwMode="auto">
              <a:xfrm>
                <a:off x="5495" y="2635"/>
                <a:ext cx="15" cy="27"/>
              </a:xfrm>
              <a:custGeom>
                <a:avLst/>
                <a:gdLst/>
                <a:ahLst/>
                <a:cxnLst>
                  <a:cxn ang="0">
                    <a:pos x="58" y="122"/>
                  </a:cxn>
                  <a:cxn ang="0">
                    <a:pos x="46" y="133"/>
                  </a:cxn>
                  <a:cxn ang="0">
                    <a:pos x="31" y="134"/>
                  </a:cxn>
                  <a:cxn ang="0">
                    <a:pos x="19" y="126"/>
                  </a:cxn>
                  <a:cxn ang="0">
                    <a:pos x="15" y="105"/>
                  </a:cxn>
                  <a:cxn ang="0">
                    <a:pos x="1" y="51"/>
                  </a:cxn>
                  <a:cxn ang="0">
                    <a:pos x="0" y="23"/>
                  </a:cxn>
                  <a:cxn ang="0">
                    <a:pos x="1" y="13"/>
                  </a:cxn>
                  <a:cxn ang="0">
                    <a:pos x="11" y="0"/>
                  </a:cxn>
                  <a:cxn ang="0">
                    <a:pos x="23" y="6"/>
                  </a:cxn>
                  <a:cxn ang="0">
                    <a:pos x="31" y="18"/>
                  </a:cxn>
                  <a:cxn ang="0">
                    <a:pos x="40" y="51"/>
                  </a:cxn>
                  <a:cxn ang="0">
                    <a:pos x="45" y="89"/>
                  </a:cxn>
                  <a:cxn ang="0">
                    <a:pos x="49" y="108"/>
                  </a:cxn>
                  <a:cxn ang="0">
                    <a:pos x="58" y="122"/>
                  </a:cxn>
                </a:cxnLst>
                <a:rect l="0" t="0" r="r" b="b"/>
                <a:pathLst>
                  <a:path w="58" h="134">
                    <a:moveTo>
                      <a:pt x="58" y="122"/>
                    </a:moveTo>
                    <a:lnTo>
                      <a:pt x="46" y="133"/>
                    </a:lnTo>
                    <a:lnTo>
                      <a:pt x="31" y="134"/>
                    </a:lnTo>
                    <a:lnTo>
                      <a:pt x="19" y="126"/>
                    </a:lnTo>
                    <a:lnTo>
                      <a:pt x="15" y="105"/>
                    </a:lnTo>
                    <a:lnTo>
                      <a:pt x="1" y="51"/>
                    </a:lnTo>
                    <a:lnTo>
                      <a:pt x="0" y="23"/>
                    </a:lnTo>
                    <a:lnTo>
                      <a:pt x="1" y="13"/>
                    </a:lnTo>
                    <a:lnTo>
                      <a:pt x="11" y="0"/>
                    </a:lnTo>
                    <a:lnTo>
                      <a:pt x="23" y="6"/>
                    </a:lnTo>
                    <a:lnTo>
                      <a:pt x="31" y="18"/>
                    </a:lnTo>
                    <a:lnTo>
                      <a:pt x="40" y="51"/>
                    </a:lnTo>
                    <a:lnTo>
                      <a:pt x="45" y="89"/>
                    </a:lnTo>
                    <a:lnTo>
                      <a:pt x="49" y="108"/>
                    </a:lnTo>
                    <a:lnTo>
                      <a:pt x="58" y="122"/>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25" name="Freeform 214">
                <a:extLst>
                  <a:ext uri="{FF2B5EF4-FFF2-40B4-BE49-F238E27FC236}">
                    <a16:creationId xmlns:a16="http://schemas.microsoft.com/office/drawing/2014/main" id="{314B02FF-3522-49EA-B184-F7F31B62ED78}"/>
                  </a:ext>
                </a:extLst>
              </p:cNvPr>
              <p:cNvSpPr>
                <a:spLocks/>
              </p:cNvSpPr>
              <p:nvPr/>
            </p:nvSpPr>
            <p:spPr bwMode="auto">
              <a:xfrm>
                <a:off x="5470" y="2638"/>
                <a:ext cx="20" cy="28"/>
              </a:xfrm>
              <a:custGeom>
                <a:avLst/>
                <a:gdLst/>
                <a:ahLst/>
                <a:cxnLst>
                  <a:cxn ang="0">
                    <a:pos x="76" y="124"/>
                  </a:cxn>
                  <a:cxn ang="0">
                    <a:pos x="77" y="132"/>
                  </a:cxn>
                  <a:cxn ang="0">
                    <a:pos x="75" y="135"/>
                  </a:cxn>
                  <a:cxn ang="0">
                    <a:pos x="63" y="138"/>
                  </a:cxn>
                  <a:cxn ang="0">
                    <a:pos x="32" y="138"/>
                  </a:cxn>
                  <a:cxn ang="0">
                    <a:pos x="10" y="81"/>
                  </a:cxn>
                  <a:cxn ang="0">
                    <a:pos x="4" y="49"/>
                  </a:cxn>
                  <a:cxn ang="0">
                    <a:pos x="0" y="15"/>
                  </a:cxn>
                  <a:cxn ang="0">
                    <a:pos x="26" y="2"/>
                  </a:cxn>
                  <a:cxn ang="0">
                    <a:pos x="36" y="0"/>
                  </a:cxn>
                  <a:cxn ang="0">
                    <a:pos x="43" y="3"/>
                  </a:cxn>
                  <a:cxn ang="0">
                    <a:pos x="55" y="15"/>
                  </a:cxn>
                  <a:cxn ang="0">
                    <a:pos x="62" y="34"/>
                  </a:cxn>
                  <a:cxn ang="0">
                    <a:pos x="68" y="83"/>
                  </a:cxn>
                  <a:cxn ang="0">
                    <a:pos x="72" y="106"/>
                  </a:cxn>
                  <a:cxn ang="0">
                    <a:pos x="76" y="124"/>
                  </a:cxn>
                </a:cxnLst>
                <a:rect l="0" t="0" r="r" b="b"/>
                <a:pathLst>
                  <a:path w="77" h="138">
                    <a:moveTo>
                      <a:pt x="76" y="124"/>
                    </a:moveTo>
                    <a:lnTo>
                      <a:pt x="77" y="132"/>
                    </a:lnTo>
                    <a:lnTo>
                      <a:pt x="75" y="135"/>
                    </a:lnTo>
                    <a:lnTo>
                      <a:pt x="63" y="138"/>
                    </a:lnTo>
                    <a:lnTo>
                      <a:pt x="32" y="138"/>
                    </a:lnTo>
                    <a:lnTo>
                      <a:pt x="10" y="81"/>
                    </a:lnTo>
                    <a:lnTo>
                      <a:pt x="4" y="49"/>
                    </a:lnTo>
                    <a:lnTo>
                      <a:pt x="0" y="15"/>
                    </a:lnTo>
                    <a:lnTo>
                      <a:pt x="26" y="2"/>
                    </a:lnTo>
                    <a:lnTo>
                      <a:pt x="36" y="0"/>
                    </a:lnTo>
                    <a:lnTo>
                      <a:pt x="43" y="3"/>
                    </a:lnTo>
                    <a:lnTo>
                      <a:pt x="55" y="15"/>
                    </a:lnTo>
                    <a:lnTo>
                      <a:pt x="62" y="34"/>
                    </a:lnTo>
                    <a:lnTo>
                      <a:pt x="68" y="83"/>
                    </a:lnTo>
                    <a:lnTo>
                      <a:pt x="72" y="106"/>
                    </a:lnTo>
                    <a:lnTo>
                      <a:pt x="76" y="124"/>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26" name="Freeform 215">
                <a:extLst>
                  <a:ext uri="{FF2B5EF4-FFF2-40B4-BE49-F238E27FC236}">
                    <a16:creationId xmlns:a16="http://schemas.microsoft.com/office/drawing/2014/main" id="{C06972F4-4F99-49B2-8BF0-8FE5837F945A}"/>
                  </a:ext>
                </a:extLst>
              </p:cNvPr>
              <p:cNvSpPr>
                <a:spLocks/>
              </p:cNvSpPr>
              <p:nvPr/>
            </p:nvSpPr>
            <p:spPr bwMode="auto">
              <a:xfrm>
                <a:off x="5462" y="2657"/>
                <a:ext cx="129" cy="50"/>
              </a:xfrm>
              <a:custGeom>
                <a:avLst/>
                <a:gdLst/>
                <a:ahLst/>
                <a:cxnLst>
                  <a:cxn ang="0">
                    <a:pos x="0" y="241"/>
                  </a:cxn>
                  <a:cxn ang="0">
                    <a:pos x="140" y="212"/>
                  </a:cxn>
                  <a:cxn ang="0">
                    <a:pos x="209" y="192"/>
                  </a:cxn>
                  <a:cxn ang="0">
                    <a:pos x="276" y="167"/>
                  </a:cxn>
                  <a:cxn ang="0">
                    <a:pos x="340" y="135"/>
                  </a:cxn>
                  <a:cxn ang="0">
                    <a:pos x="402" y="98"/>
                  </a:cxn>
                  <a:cxn ang="0">
                    <a:pos x="460" y="53"/>
                  </a:cxn>
                  <a:cxn ang="0">
                    <a:pos x="512" y="0"/>
                  </a:cxn>
                  <a:cxn ang="0">
                    <a:pos x="462" y="60"/>
                  </a:cxn>
                  <a:cxn ang="0">
                    <a:pos x="407" y="114"/>
                  </a:cxn>
                  <a:cxn ang="0">
                    <a:pos x="348" y="162"/>
                  </a:cxn>
                  <a:cxn ang="0">
                    <a:pos x="284" y="201"/>
                  </a:cxn>
                  <a:cxn ang="0">
                    <a:pos x="218" y="230"/>
                  </a:cxn>
                  <a:cxn ang="0">
                    <a:pos x="148" y="247"/>
                  </a:cxn>
                  <a:cxn ang="0">
                    <a:pos x="74" y="252"/>
                  </a:cxn>
                  <a:cxn ang="0">
                    <a:pos x="37" y="248"/>
                  </a:cxn>
                  <a:cxn ang="0">
                    <a:pos x="0" y="241"/>
                  </a:cxn>
                </a:cxnLst>
                <a:rect l="0" t="0" r="r" b="b"/>
                <a:pathLst>
                  <a:path w="512" h="252">
                    <a:moveTo>
                      <a:pt x="0" y="241"/>
                    </a:moveTo>
                    <a:lnTo>
                      <a:pt x="140" y="212"/>
                    </a:lnTo>
                    <a:lnTo>
                      <a:pt x="209" y="192"/>
                    </a:lnTo>
                    <a:lnTo>
                      <a:pt x="276" y="167"/>
                    </a:lnTo>
                    <a:lnTo>
                      <a:pt x="340" y="135"/>
                    </a:lnTo>
                    <a:lnTo>
                      <a:pt x="402" y="98"/>
                    </a:lnTo>
                    <a:lnTo>
                      <a:pt x="460" y="53"/>
                    </a:lnTo>
                    <a:lnTo>
                      <a:pt x="512" y="0"/>
                    </a:lnTo>
                    <a:lnTo>
                      <a:pt x="462" y="60"/>
                    </a:lnTo>
                    <a:lnTo>
                      <a:pt x="407" y="114"/>
                    </a:lnTo>
                    <a:lnTo>
                      <a:pt x="348" y="162"/>
                    </a:lnTo>
                    <a:lnTo>
                      <a:pt x="284" y="201"/>
                    </a:lnTo>
                    <a:lnTo>
                      <a:pt x="218" y="230"/>
                    </a:lnTo>
                    <a:lnTo>
                      <a:pt x="148" y="247"/>
                    </a:lnTo>
                    <a:lnTo>
                      <a:pt x="74" y="252"/>
                    </a:lnTo>
                    <a:lnTo>
                      <a:pt x="37" y="248"/>
                    </a:lnTo>
                    <a:lnTo>
                      <a:pt x="0" y="241"/>
                    </a:lnTo>
                    <a:close/>
                  </a:path>
                </a:pathLst>
              </a:custGeom>
              <a:solidFill>
                <a:srgbClr val="C0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27" name="Freeform 216">
                <a:extLst>
                  <a:ext uri="{FF2B5EF4-FFF2-40B4-BE49-F238E27FC236}">
                    <a16:creationId xmlns:a16="http://schemas.microsoft.com/office/drawing/2014/main" id="{A7AE8E09-DEF2-4E41-8773-804305ED67A7}"/>
                  </a:ext>
                </a:extLst>
              </p:cNvPr>
              <p:cNvSpPr>
                <a:spLocks/>
              </p:cNvSpPr>
              <p:nvPr/>
            </p:nvSpPr>
            <p:spPr bwMode="auto">
              <a:xfrm>
                <a:off x="5484" y="2658"/>
                <a:ext cx="75" cy="26"/>
              </a:xfrm>
              <a:custGeom>
                <a:avLst/>
                <a:gdLst/>
                <a:ahLst/>
                <a:cxnLst>
                  <a:cxn ang="0">
                    <a:pos x="299" y="8"/>
                  </a:cxn>
                  <a:cxn ang="0">
                    <a:pos x="269" y="36"/>
                  </a:cxn>
                  <a:cxn ang="0">
                    <a:pos x="235" y="61"/>
                  </a:cxn>
                  <a:cxn ang="0">
                    <a:pos x="199" y="80"/>
                  </a:cxn>
                  <a:cxn ang="0">
                    <a:pos x="161" y="96"/>
                  </a:cxn>
                  <a:cxn ang="0">
                    <a:pos x="82" y="118"/>
                  </a:cxn>
                  <a:cxn ang="0">
                    <a:pos x="0" y="131"/>
                  </a:cxn>
                  <a:cxn ang="0">
                    <a:pos x="76" y="114"/>
                  </a:cxn>
                  <a:cxn ang="0">
                    <a:pos x="147" y="85"/>
                  </a:cxn>
                  <a:cxn ang="0">
                    <a:pos x="216" y="46"/>
                  </a:cxn>
                  <a:cxn ang="0">
                    <a:pos x="280" y="0"/>
                  </a:cxn>
                  <a:cxn ang="0">
                    <a:pos x="289" y="5"/>
                  </a:cxn>
                  <a:cxn ang="0">
                    <a:pos x="299" y="8"/>
                  </a:cxn>
                </a:cxnLst>
                <a:rect l="0" t="0" r="r" b="b"/>
                <a:pathLst>
                  <a:path w="299" h="131">
                    <a:moveTo>
                      <a:pt x="299" y="8"/>
                    </a:moveTo>
                    <a:lnTo>
                      <a:pt x="269" y="36"/>
                    </a:lnTo>
                    <a:lnTo>
                      <a:pt x="235" y="61"/>
                    </a:lnTo>
                    <a:lnTo>
                      <a:pt x="199" y="80"/>
                    </a:lnTo>
                    <a:lnTo>
                      <a:pt x="161" y="96"/>
                    </a:lnTo>
                    <a:lnTo>
                      <a:pt x="82" y="118"/>
                    </a:lnTo>
                    <a:lnTo>
                      <a:pt x="0" y="131"/>
                    </a:lnTo>
                    <a:lnTo>
                      <a:pt x="76" y="114"/>
                    </a:lnTo>
                    <a:lnTo>
                      <a:pt x="147" y="85"/>
                    </a:lnTo>
                    <a:lnTo>
                      <a:pt x="216" y="46"/>
                    </a:lnTo>
                    <a:lnTo>
                      <a:pt x="280" y="0"/>
                    </a:lnTo>
                    <a:lnTo>
                      <a:pt x="289" y="5"/>
                    </a:lnTo>
                    <a:lnTo>
                      <a:pt x="299" y="8"/>
                    </a:lnTo>
                    <a:close/>
                  </a:path>
                </a:pathLst>
              </a:custGeom>
              <a:solidFill>
                <a:srgbClr val="FFCCB3"/>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28" name="Freeform 217">
                <a:extLst>
                  <a:ext uri="{FF2B5EF4-FFF2-40B4-BE49-F238E27FC236}">
                    <a16:creationId xmlns:a16="http://schemas.microsoft.com/office/drawing/2014/main" id="{D5642204-25A9-4701-BF1F-386709C53D81}"/>
                  </a:ext>
                </a:extLst>
              </p:cNvPr>
              <p:cNvSpPr>
                <a:spLocks/>
              </p:cNvSpPr>
              <p:nvPr/>
            </p:nvSpPr>
            <p:spPr bwMode="auto">
              <a:xfrm>
                <a:off x="5216" y="2692"/>
                <a:ext cx="152" cy="121"/>
              </a:xfrm>
              <a:custGeom>
                <a:avLst/>
                <a:gdLst/>
                <a:ahLst/>
                <a:cxnLst>
                  <a:cxn ang="0">
                    <a:pos x="323" y="522"/>
                  </a:cxn>
                  <a:cxn ang="0">
                    <a:pos x="358" y="541"/>
                  </a:cxn>
                  <a:cxn ang="0">
                    <a:pos x="378" y="545"/>
                  </a:cxn>
                  <a:cxn ang="0">
                    <a:pos x="386" y="545"/>
                  </a:cxn>
                  <a:cxn ang="0">
                    <a:pos x="399" y="539"/>
                  </a:cxn>
                  <a:cxn ang="0">
                    <a:pos x="453" y="473"/>
                  </a:cxn>
                  <a:cxn ang="0">
                    <a:pos x="504" y="404"/>
                  </a:cxn>
                  <a:cxn ang="0">
                    <a:pos x="553" y="333"/>
                  </a:cxn>
                  <a:cxn ang="0">
                    <a:pos x="608" y="268"/>
                  </a:cxn>
                  <a:cxn ang="0">
                    <a:pos x="594" y="310"/>
                  </a:cxn>
                  <a:cxn ang="0">
                    <a:pos x="573" y="353"/>
                  </a:cxn>
                  <a:cxn ang="0">
                    <a:pos x="544" y="395"/>
                  </a:cxn>
                  <a:cxn ang="0">
                    <a:pos x="512" y="438"/>
                  </a:cxn>
                  <a:cxn ang="0">
                    <a:pos x="439" y="522"/>
                  </a:cxn>
                  <a:cxn ang="0">
                    <a:pos x="371" y="604"/>
                  </a:cxn>
                  <a:cxn ang="0">
                    <a:pos x="310" y="541"/>
                  </a:cxn>
                  <a:cxn ang="0">
                    <a:pos x="252" y="474"/>
                  </a:cxn>
                  <a:cxn ang="0">
                    <a:pos x="197" y="403"/>
                  </a:cxn>
                  <a:cxn ang="0">
                    <a:pos x="147" y="327"/>
                  </a:cxn>
                  <a:cxn ang="0">
                    <a:pos x="102" y="248"/>
                  </a:cxn>
                  <a:cxn ang="0">
                    <a:pos x="61" y="168"/>
                  </a:cxn>
                  <a:cxn ang="0">
                    <a:pos x="28" y="85"/>
                  </a:cxn>
                  <a:cxn ang="0">
                    <a:pos x="0" y="0"/>
                  </a:cxn>
                  <a:cxn ang="0">
                    <a:pos x="63" y="136"/>
                  </a:cxn>
                  <a:cxn ang="0">
                    <a:pos x="136" y="270"/>
                  </a:cxn>
                  <a:cxn ang="0">
                    <a:pos x="221" y="399"/>
                  </a:cxn>
                  <a:cxn ang="0">
                    <a:pos x="270" y="461"/>
                  </a:cxn>
                  <a:cxn ang="0">
                    <a:pos x="323" y="522"/>
                  </a:cxn>
                </a:cxnLst>
                <a:rect l="0" t="0" r="r" b="b"/>
                <a:pathLst>
                  <a:path w="608" h="604">
                    <a:moveTo>
                      <a:pt x="323" y="522"/>
                    </a:moveTo>
                    <a:lnTo>
                      <a:pt x="358" y="541"/>
                    </a:lnTo>
                    <a:lnTo>
                      <a:pt x="378" y="545"/>
                    </a:lnTo>
                    <a:lnTo>
                      <a:pt x="386" y="545"/>
                    </a:lnTo>
                    <a:lnTo>
                      <a:pt x="399" y="539"/>
                    </a:lnTo>
                    <a:lnTo>
                      <a:pt x="453" y="473"/>
                    </a:lnTo>
                    <a:lnTo>
                      <a:pt x="504" y="404"/>
                    </a:lnTo>
                    <a:lnTo>
                      <a:pt x="553" y="333"/>
                    </a:lnTo>
                    <a:lnTo>
                      <a:pt x="608" y="268"/>
                    </a:lnTo>
                    <a:lnTo>
                      <a:pt x="594" y="310"/>
                    </a:lnTo>
                    <a:lnTo>
                      <a:pt x="573" y="353"/>
                    </a:lnTo>
                    <a:lnTo>
                      <a:pt x="544" y="395"/>
                    </a:lnTo>
                    <a:lnTo>
                      <a:pt x="512" y="438"/>
                    </a:lnTo>
                    <a:lnTo>
                      <a:pt x="439" y="522"/>
                    </a:lnTo>
                    <a:lnTo>
                      <a:pt x="371" y="604"/>
                    </a:lnTo>
                    <a:lnTo>
                      <a:pt x="310" y="541"/>
                    </a:lnTo>
                    <a:lnTo>
                      <a:pt x="252" y="474"/>
                    </a:lnTo>
                    <a:lnTo>
                      <a:pt x="197" y="403"/>
                    </a:lnTo>
                    <a:lnTo>
                      <a:pt x="147" y="327"/>
                    </a:lnTo>
                    <a:lnTo>
                      <a:pt x="102" y="248"/>
                    </a:lnTo>
                    <a:lnTo>
                      <a:pt x="61" y="168"/>
                    </a:lnTo>
                    <a:lnTo>
                      <a:pt x="28" y="85"/>
                    </a:lnTo>
                    <a:lnTo>
                      <a:pt x="0" y="0"/>
                    </a:lnTo>
                    <a:lnTo>
                      <a:pt x="63" y="136"/>
                    </a:lnTo>
                    <a:lnTo>
                      <a:pt x="136" y="270"/>
                    </a:lnTo>
                    <a:lnTo>
                      <a:pt x="221" y="399"/>
                    </a:lnTo>
                    <a:lnTo>
                      <a:pt x="270" y="461"/>
                    </a:lnTo>
                    <a:lnTo>
                      <a:pt x="323" y="522"/>
                    </a:lnTo>
                    <a:close/>
                  </a:path>
                </a:pathLst>
              </a:custGeom>
              <a:solidFill>
                <a:srgbClr val="FFC0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29" name="Freeform 218">
                <a:extLst>
                  <a:ext uri="{FF2B5EF4-FFF2-40B4-BE49-F238E27FC236}">
                    <a16:creationId xmlns:a16="http://schemas.microsoft.com/office/drawing/2014/main" id="{96935DB0-9436-4DCF-8D29-87994EAD92FD}"/>
                  </a:ext>
                </a:extLst>
              </p:cNvPr>
              <p:cNvSpPr>
                <a:spLocks/>
              </p:cNvSpPr>
              <p:nvPr/>
            </p:nvSpPr>
            <p:spPr bwMode="auto">
              <a:xfrm>
                <a:off x="5235" y="2751"/>
                <a:ext cx="103" cy="109"/>
              </a:xfrm>
              <a:custGeom>
                <a:avLst/>
                <a:gdLst/>
                <a:ahLst/>
                <a:cxnLst>
                  <a:cxn ang="0">
                    <a:pos x="287" y="372"/>
                  </a:cxn>
                  <a:cxn ang="0">
                    <a:pos x="310" y="367"/>
                  </a:cxn>
                  <a:cxn ang="0">
                    <a:pos x="327" y="356"/>
                  </a:cxn>
                  <a:cxn ang="0">
                    <a:pos x="355" y="322"/>
                  </a:cxn>
                  <a:cxn ang="0">
                    <a:pos x="380" y="283"/>
                  </a:cxn>
                  <a:cxn ang="0">
                    <a:pos x="395" y="266"/>
                  </a:cxn>
                  <a:cxn ang="0">
                    <a:pos x="414" y="254"/>
                  </a:cxn>
                  <a:cxn ang="0">
                    <a:pos x="386" y="322"/>
                  </a:cxn>
                  <a:cxn ang="0">
                    <a:pos x="348" y="398"/>
                  </a:cxn>
                  <a:cxn ang="0">
                    <a:pos x="259" y="547"/>
                  </a:cxn>
                  <a:cxn ang="0">
                    <a:pos x="186" y="416"/>
                  </a:cxn>
                  <a:cxn ang="0">
                    <a:pos x="111" y="283"/>
                  </a:cxn>
                  <a:cxn ang="0">
                    <a:pos x="77" y="215"/>
                  </a:cxn>
                  <a:cxn ang="0">
                    <a:pos x="47" y="146"/>
                  </a:cxn>
                  <a:cxn ang="0">
                    <a:pos x="21" y="74"/>
                  </a:cxn>
                  <a:cxn ang="0">
                    <a:pos x="0" y="0"/>
                  </a:cxn>
                  <a:cxn ang="0">
                    <a:pos x="59" y="101"/>
                  </a:cxn>
                  <a:cxn ang="0">
                    <a:pos x="130" y="198"/>
                  </a:cxn>
                  <a:cxn ang="0">
                    <a:pos x="207" y="290"/>
                  </a:cxn>
                  <a:cxn ang="0">
                    <a:pos x="287" y="372"/>
                  </a:cxn>
                </a:cxnLst>
                <a:rect l="0" t="0" r="r" b="b"/>
                <a:pathLst>
                  <a:path w="414" h="547">
                    <a:moveTo>
                      <a:pt x="287" y="372"/>
                    </a:moveTo>
                    <a:lnTo>
                      <a:pt x="310" y="367"/>
                    </a:lnTo>
                    <a:lnTo>
                      <a:pt x="327" y="356"/>
                    </a:lnTo>
                    <a:lnTo>
                      <a:pt x="355" y="322"/>
                    </a:lnTo>
                    <a:lnTo>
                      <a:pt x="380" y="283"/>
                    </a:lnTo>
                    <a:lnTo>
                      <a:pt x="395" y="266"/>
                    </a:lnTo>
                    <a:lnTo>
                      <a:pt x="414" y="254"/>
                    </a:lnTo>
                    <a:lnTo>
                      <a:pt x="386" y="322"/>
                    </a:lnTo>
                    <a:lnTo>
                      <a:pt x="348" y="398"/>
                    </a:lnTo>
                    <a:lnTo>
                      <a:pt x="259" y="547"/>
                    </a:lnTo>
                    <a:lnTo>
                      <a:pt x="186" y="416"/>
                    </a:lnTo>
                    <a:lnTo>
                      <a:pt x="111" y="283"/>
                    </a:lnTo>
                    <a:lnTo>
                      <a:pt x="77" y="215"/>
                    </a:lnTo>
                    <a:lnTo>
                      <a:pt x="47" y="146"/>
                    </a:lnTo>
                    <a:lnTo>
                      <a:pt x="21" y="74"/>
                    </a:lnTo>
                    <a:lnTo>
                      <a:pt x="0" y="0"/>
                    </a:lnTo>
                    <a:lnTo>
                      <a:pt x="59" y="101"/>
                    </a:lnTo>
                    <a:lnTo>
                      <a:pt x="130" y="198"/>
                    </a:lnTo>
                    <a:lnTo>
                      <a:pt x="207" y="290"/>
                    </a:lnTo>
                    <a:lnTo>
                      <a:pt x="287" y="372"/>
                    </a:lnTo>
                    <a:close/>
                  </a:path>
                </a:pathLst>
              </a:custGeom>
              <a:solidFill>
                <a:srgbClr val="FFFF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30" name="Freeform 219">
                <a:extLst>
                  <a:ext uri="{FF2B5EF4-FFF2-40B4-BE49-F238E27FC236}">
                    <a16:creationId xmlns:a16="http://schemas.microsoft.com/office/drawing/2014/main" id="{1EF3D5DA-6E73-423D-9F8E-1BDCA88F3E73}"/>
                  </a:ext>
                </a:extLst>
              </p:cNvPr>
              <p:cNvSpPr>
                <a:spLocks/>
              </p:cNvSpPr>
              <p:nvPr/>
            </p:nvSpPr>
            <p:spPr bwMode="auto">
              <a:xfrm>
                <a:off x="5034" y="2854"/>
                <a:ext cx="75" cy="129"/>
              </a:xfrm>
              <a:custGeom>
                <a:avLst/>
                <a:gdLst/>
                <a:ahLst/>
                <a:cxnLst>
                  <a:cxn ang="0">
                    <a:pos x="276" y="643"/>
                  </a:cxn>
                  <a:cxn ang="0">
                    <a:pos x="234" y="582"/>
                  </a:cxn>
                  <a:cxn ang="0">
                    <a:pos x="182" y="518"/>
                  </a:cxn>
                  <a:cxn ang="0">
                    <a:pos x="153" y="489"/>
                  </a:cxn>
                  <a:cxn ang="0">
                    <a:pos x="125" y="463"/>
                  </a:cxn>
                  <a:cxn ang="0">
                    <a:pos x="95" y="443"/>
                  </a:cxn>
                  <a:cxn ang="0">
                    <a:pos x="67" y="429"/>
                  </a:cxn>
                  <a:cxn ang="0">
                    <a:pos x="50" y="356"/>
                  </a:cxn>
                  <a:cxn ang="0">
                    <a:pos x="41" y="281"/>
                  </a:cxn>
                  <a:cxn ang="0">
                    <a:pos x="27" y="208"/>
                  </a:cxn>
                  <a:cxn ang="0">
                    <a:pos x="16" y="173"/>
                  </a:cxn>
                  <a:cxn ang="0">
                    <a:pos x="0" y="140"/>
                  </a:cxn>
                  <a:cxn ang="0">
                    <a:pos x="14" y="102"/>
                  </a:cxn>
                  <a:cxn ang="0">
                    <a:pos x="33" y="67"/>
                  </a:cxn>
                  <a:cxn ang="0">
                    <a:pos x="71" y="0"/>
                  </a:cxn>
                  <a:cxn ang="0">
                    <a:pos x="190" y="319"/>
                  </a:cxn>
                  <a:cxn ang="0">
                    <a:pos x="300" y="640"/>
                  </a:cxn>
                  <a:cxn ang="0">
                    <a:pos x="293" y="644"/>
                  </a:cxn>
                  <a:cxn ang="0">
                    <a:pos x="287" y="643"/>
                  </a:cxn>
                  <a:cxn ang="0">
                    <a:pos x="280" y="641"/>
                  </a:cxn>
                  <a:cxn ang="0">
                    <a:pos x="276" y="643"/>
                  </a:cxn>
                </a:cxnLst>
                <a:rect l="0" t="0" r="r" b="b"/>
                <a:pathLst>
                  <a:path w="300" h="644">
                    <a:moveTo>
                      <a:pt x="276" y="643"/>
                    </a:moveTo>
                    <a:lnTo>
                      <a:pt x="234" y="582"/>
                    </a:lnTo>
                    <a:lnTo>
                      <a:pt x="182" y="518"/>
                    </a:lnTo>
                    <a:lnTo>
                      <a:pt x="153" y="489"/>
                    </a:lnTo>
                    <a:lnTo>
                      <a:pt x="125" y="463"/>
                    </a:lnTo>
                    <a:lnTo>
                      <a:pt x="95" y="443"/>
                    </a:lnTo>
                    <a:lnTo>
                      <a:pt x="67" y="429"/>
                    </a:lnTo>
                    <a:lnTo>
                      <a:pt x="50" y="356"/>
                    </a:lnTo>
                    <a:lnTo>
                      <a:pt x="41" y="281"/>
                    </a:lnTo>
                    <a:lnTo>
                      <a:pt x="27" y="208"/>
                    </a:lnTo>
                    <a:lnTo>
                      <a:pt x="16" y="173"/>
                    </a:lnTo>
                    <a:lnTo>
                      <a:pt x="0" y="140"/>
                    </a:lnTo>
                    <a:lnTo>
                      <a:pt x="14" y="102"/>
                    </a:lnTo>
                    <a:lnTo>
                      <a:pt x="33" y="67"/>
                    </a:lnTo>
                    <a:lnTo>
                      <a:pt x="71" y="0"/>
                    </a:lnTo>
                    <a:lnTo>
                      <a:pt x="190" y="319"/>
                    </a:lnTo>
                    <a:lnTo>
                      <a:pt x="300" y="640"/>
                    </a:lnTo>
                    <a:lnTo>
                      <a:pt x="293" y="644"/>
                    </a:lnTo>
                    <a:lnTo>
                      <a:pt x="287" y="643"/>
                    </a:lnTo>
                    <a:lnTo>
                      <a:pt x="280" y="641"/>
                    </a:lnTo>
                    <a:lnTo>
                      <a:pt x="276" y="6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31" name="Freeform 220">
                <a:extLst>
                  <a:ext uri="{FF2B5EF4-FFF2-40B4-BE49-F238E27FC236}">
                    <a16:creationId xmlns:a16="http://schemas.microsoft.com/office/drawing/2014/main" id="{7F4E9FB4-9EA4-4566-B16C-5DB56E01A9E9}"/>
                  </a:ext>
                </a:extLst>
              </p:cNvPr>
              <p:cNvSpPr>
                <a:spLocks/>
              </p:cNvSpPr>
              <p:nvPr/>
            </p:nvSpPr>
            <p:spPr bwMode="auto">
              <a:xfrm>
                <a:off x="5005" y="2893"/>
                <a:ext cx="18" cy="10"/>
              </a:xfrm>
              <a:custGeom>
                <a:avLst/>
                <a:gdLst/>
                <a:ahLst/>
                <a:cxnLst>
                  <a:cxn ang="0">
                    <a:pos x="71" y="22"/>
                  </a:cxn>
                  <a:cxn ang="0">
                    <a:pos x="68" y="38"/>
                  </a:cxn>
                  <a:cxn ang="0">
                    <a:pos x="56" y="45"/>
                  </a:cxn>
                  <a:cxn ang="0">
                    <a:pos x="38" y="49"/>
                  </a:cxn>
                  <a:cxn ang="0">
                    <a:pos x="20" y="49"/>
                  </a:cxn>
                  <a:cxn ang="0">
                    <a:pos x="3" y="45"/>
                  </a:cxn>
                  <a:cxn ang="0">
                    <a:pos x="0" y="38"/>
                  </a:cxn>
                  <a:cxn ang="0">
                    <a:pos x="0" y="27"/>
                  </a:cxn>
                  <a:cxn ang="0">
                    <a:pos x="3" y="14"/>
                  </a:cxn>
                  <a:cxn ang="0">
                    <a:pos x="12" y="7"/>
                  </a:cxn>
                  <a:cxn ang="0">
                    <a:pos x="23" y="1"/>
                  </a:cxn>
                  <a:cxn ang="0">
                    <a:pos x="35" y="0"/>
                  </a:cxn>
                  <a:cxn ang="0">
                    <a:pos x="47" y="1"/>
                  </a:cxn>
                  <a:cxn ang="0">
                    <a:pos x="59" y="5"/>
                  </a:cxn>
                  <a:cxn ang="0">
                    <a:pos x="67" y="12"/>
                  </a:cxn>
                  <a:cxn ang="0">
                    <a:pos x="71" y="22"/>
                  </a:cxn>
                </a:cxnLst>
                <a:rect l="0" t="0" r="r" b="b"/>
                <a:pathLst>
                  <a:path w="71" h="49">
                    <a:moveTo>
                      <a:pt x="71" y="22"/>
                    </a:moveTo>
                    <a:lnTo>
                      <a:pt x="68" y="38"/>
                    </a:lnTo>
                    <a:lnTo>
                      <a:pt x="56" y="45"/>
                    </a:lnTo>
                    <a:lnTo>
                      <a:pt x="38" y="49"/>
                    </a:lnTo>
                    <a:lnTo>
                      <a:pt x="20" y="49"/>
                    </a:lnTo>
                    <a:lnTo>
                      <a:pt x="3" y="45"/>
                    </a:lnTo>
                    <a:lnTo>
                      <a:pt x="0" y="38"/>
                    </a:lnTo>
                    <a:lnTo>
                      <a:pt x="0" y="27"/>
                    </a:lnTo>
                    <a:lnTo>
                      <a:pt x="3" y="14"/>
                    </a:lnTo>
                    <a:lnTo>
                      <a:pt x="12" y="7"/>
                    </a:lnTo>
                    <a:lnTo>
                      <a:pt x="23" y="1"/>
                    </a:lnTo>
                    <a:lnTo>
                      <a:pt x="35" y="0"/>
                    </a:lnTo>
                    <a:lnTo>
                      <a:pt x="47" y="1"/>
                    </a:lnTo>
                    <a:lnTo>
                      <a:pt x="59" y="5"/>
                    </a:lnTo>
                    <a:lnTo>
                      <a:pt x="67" y="12"/>
                    </a:lnTo>
                    <a:lnTo>
                      <a:pt x="71" y="22"/>
                    </a:lnTo>
                    <a:close/>
                  </a:path>
                </a:pathLst>
              </a:custGeom>
              <a:solidFill>
                <a:srgbClr val="C0FF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32" name="Freeform 221">
                <a:extLst>
                  <a:ext uri="{FF2B5EF4-FFF2-40B4-BE49-F238E27FC236}">
                    <a16:creationId xmlns:a16="http://schemas.microsoft.com/office/drawing/2014/main" id="{0FE0AFCF-9CE0-4D82-B553-27CCE43E3BB9}"/>
                  </a:ext>
                </a:extLst>
              </p:cNvPr>
              <p:cNvSpPr>
                <a:spLocks/>
              </p:cNvSpPr>
              <p:nvPr/>
            </p:nvSpPr>
            <p:spPr bwMode="auto">
              <a:xfrm>
                <a:off x="5009" y="2912"/>
                <a:ext cx="41" cy="108"/>
              </a:xfrm>
              <a:custGeom>
                <a:avLst/>
                <a:gdLst/>
                <a:ahLst/>
                <a:cxnLst>
                  <a:cxn ang="0">
                    <a:pos x="166" y="541"/>
                  </a:cxn>
                  <a:cxn ang="0">
                    <a:pos x="127" y="482"/>
                  </a:cxn>
                  <a:cxn ang="0">
                    <a:pos x="98" y="421"/>
                  </a:cxn>
                  <a:cxn ang="0">
                    <a:pos x="74" y="357"/>
                  </a:cxn>
                  <a:cxn ang="0">
                    <a:pos x="55" y="289"/>
                  </a:cxn>
                  <a:cxn ang="0">
                    <a:pos x="40" y="221"/>
                  </a:cxn>
                  <a:cxn ang="0">
                    <a:pos x="27" y="152"/>
                  </a:cxn>
                  <a:cxn ang="0">
                    <a:pos x="0" y="12"/>
                  </a:cxn>
                  <a:cxn ang="0">
                    <a:pos x="15" y="12"/>
                  </a:cxn>
                  <a:cxn ang="0">
                    <a:pos x="32" y="6"/>
                  </a:cxn>
                  <a:cxn ang="0">
                    <a:pos x="51" y="0"/>
                  </a:cxn>
                  <a:cxn ang="0">
                    <a:pos x="62" y="0"/>
                  </a:cxn>
                  <a:cxn ang="0">
                    <a:pos x="71" y="2"/>
                  </a:cxn>
                  <a:cxn ang="0">
                    <a:pos x="122" y="269"/>
                  </a:cxn>
                  <a:cxn ang="0">
                    <a:pos x="146" y="404"/>
                  </a:cxn>
                  <a:cxn ang="0">
                    <a:pos x="166" y="541"/>
                  </a:cxn>
                </a:cxnLst>
                <a:rect l="0" t="0" r="r" b="b"/>
                <a:pathLst>
                  <a:path w="166" h="541">
                    <a:moveTo>
                      <a:pt x="166" y="541"/>
                    </a:moveTo>
                    <a:lnTo>
                      <a:pt x="127" y="482"/>
                    </a:lnTo>
                    <a:lnTo>
                      <a:pt x="98" y="421"/>
                    </a:lnTo>
                    <a:lnTo>
                      <a:pt x="74" y="357"/>
                    </a:lnTo>
                    <a:lnTo>
                      <a:pt x="55" y="289"/>
                    </a:lnTo>
                    <a:lnTo>
                      <a:pt x="40" y="221"/>
                    </a:lnTo>
                    <a:lnTo>
                      <a:pt x="27" y="152"/>
                    </a:lnTo>
                    <a:lnTo>
                      <a:pt x="0" y="12"/>
                    </a:lnTo>
                    <a:lnTo>
                      <a:pt x="15" y="12"/>
                    </a:lnTo>
                    <a:lnTo>
                      <a:pt x="32" y="6"/>
                    </a:lnTo>
                    <a:lnTo>
                      <a:pt x="51" y="0"/>
                    </a:lnTo>
                    <a:lnTo>
                      <a:pt x="62" y="0"/>
                    </a:lnTo>
                    <a:lnTo>
                      <a:pt x="71" y="2"/>
                    </a:lnTo>
                    <a:lnTo>
                      <a:pt x="122" y="269"/>
                    </a:lnTo>
                    <a:lnTo>
                      <a:pt x="146" y="404"/>
                    </a:lnTo>
                    <a:lnTo>
                      <a:pt x="166" y="541"/>
                    </a:lnTo>
                    <a:close/>
                  </a:path>
                </a:pathLst>
              </a:custGeom>
              <a:solidFill>
                <a:srgbClr val="C0FF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33" name="Freeform 222">
                <a:extLst>
                  <a:ext uri="{FF2B5EF4-FFF2-40B4-BE49-F238E27FC236}">
                    <a16:creationId xmlns:a16="http://schemas.microsoft.com/office/drawing/2014/main" id="{A74CC58E-547B-416A-89AD-A4F17A349DF7}"/>
                  </a:ext>
                </a:extLst>
              </p:cNvPr>
              <p:cNvSpPr>
                <a:spLocks/>
              </p:cNvSpPr>
              <p:nvPr/>
            </p:nvSpPr>
            <p:spPr bwMode="auto">
              <a:xfrm>
                <a:off x="5285" y="2922"/>
                <a:ext cx="50" cy="53"/>
              </a:xfrm>
              <a:custGeom>
                <a:avLst/>
                <a:gdLst/>
                <a:ahLst/>
                <a:cxnLst>
                  <a:cxn ang="0">
                    <a:pos x="189" y="64"/>
                  </a:cxn>
                  <a:cxn ang="0">
                    <a:pos x="196" y="108"/>
                  </a:cxn>
                  <a:cxn ang="0">
                    <a:pos x="197" y="151"/>
                  </a:cxn>
                  <a:cxn ang="0">
                    <a:pos x="189" y="191"/>
                  </a:cxn>
                  <a:cxn ang="0">
                    <a:pos x="179" y="210"/>
                  </a:cxn>
                  <a:cxn ang="0">
                    <a:pos x="164" y="227"/>
                  </a:cxn>
                  <a:cxn ang="0">
                    <a:pos x="122" y="257"/>
                  </a:cxn>
                  <a:cxn ang="0">
                    <a:pos x="99" y="266"/>
                  </a:cxn>
                  <a:cxn ang="0">
                    <a:pos x="91" y="269"/>
                  </a:cxn>
                  <a:cxn ang="0">
                    <a:pos x="75" y="266"/>
                  </a:cxn>
                  <a:cxn ang="0">
                    <a:pos x="28" y="225"/>
                  </a:cxn>
                  <a:cxn ang="0">
                    <a:pos x="10" y="201"/>
                  </a:cxn>
                  <a:cxn ang="0">
                    <a:pos x="6" y="191"/>
                  </a:cxn>
                  <a:cxn ang="0">
                    <a:pos x="3" y="170"/>
                  </a:cxn>
                  <a:cxn ang="0">
                    <a:pos x="0" y="115"/>
                  </a:cxn>
                  <a:cxn ang="0">
                    <a:pos x="5" y="90"/>
                  </a:cxn>
                  <a:cxn ang="0">
                    <a:pos x="11" y="66"/>
                  </a:cxn>
                  <a:cxn ang="0">
                    <a:pos x="22" y="44"/>
                  </a:cxn>
                  <a:cxn ang="0">
                    <a:pos x="36" y="27"/>
                  </a:cxn>
                  <a:cxn ang="0">
                    <a:pos x="55" y="12"/>
                  </a:cxn>
                  <a:cxn ang="0">
                    <a:pos x="78" y="4"/>
                  </a:cxn>
                  <a:cxn ang="0">
                    <a:pos x="113" y="0"/>
                  </a:cxn>
                  <a:cxn ang="0">
                    <a:pos x="129" y="4"/>
                  </a:cxn>
                  <a:cxn ang="0">
                    <a:pos x="145" y="10"/>
                  </a:cxn>
                  <a:cxn ang="0">
                    <a:pos x="171" y="32"/>
                  </a:cxn>
                  <a:cxn ang="0">
                    <a:pos x="189" y="64"/>
                  </a:cxn>
                </a:cxnLst>
                <a:rect l="0" t="0" r="r" b="b"/>
                <a:pathLst>
                  <a:path w="197" h="269">
                    <a:moveTo>
                      <a:pt x="189" y="64"/>
                    </a:moveTo>
                    <a:lnTo>
                      <a:pt x="196" y="108"/>
                    </a:lnTo>
                    <a:lnTo>
                      <a:pt x="197" y="151"/>
                    </a:lnTo>
                    <a:lnTo>
                      <a:pt x="189" y="191"/>
                    </a:lnTo>
                    <a:lnTo>
                      <a:pt x="179" y="210"/>
                    </a:lnTo>
                    <a:lnTo>
                      <a:pt x="164" y="227"/>
                    </a:lnTo>
                    <a:lnTo>
                      <a:pt x="122" y="257"/>
                    </a:lnTo>
                    <a:lnTo>
                      <a:pt x="99" y="266"/>
                    </a:lnTo>
                    <a:lnTo>
                      <a:pt x="91" y="269"/>
                    </a:lnTo>
                    <a:lnTo>
                      <a:pt x="75" y="266"/>
                    </a:lnTo>
                    <a:lnTo>
                      <a:pt x="28" y="225"/>
                    </a:lnTo>
                    <a:lnTo>
                      <a:pt x="10" y="201"/>
                    </a:lnTo>
                    <a:lnTo>
                      <a:pt x="6" y="191"/>
                    </a:lnTo>
                    <a:lnTo>
                      <a:pt x="3" y="170"/>
                    </a:lnTo>
                    <a:lnTo>
                      <a:pt x="0" y="115"/>
                    </a:lnTo>
                    <a:lnTo>
                      <a:pt x="5" y="90"/>
                    </a:lnTo>
                    <a:lnTo>
                      <a:pt x="11" y="66"/>
                    </a:lnTo>
                    <a:lnTo>
                      <a:pt x="22" y="44"/>
                    </a:lnTo>
                    <a:lnTo>
                      <a:pt x="36" y="27"/>
                    </a:lnTo>
                    <a:lnTo>
                      <a:pt x="55" y="12"/>
                    </a:lnTo>
                    <a:lnTo>
                      <a:pt x="78" y="4"/>
                    </a:lnTo>
                    <a:lnTo>
                      <a:pt x="113" y="0"/>
                    </a:lnTo>
                    <a:lnTo>
                      <a:pt x="129" y="4"/>
                    </a:lnTo>
                    <a:lnTo>
                      <a:pt x="145" y="10"/>
                    </a:lnTo>
                    <a:lnTo>
                      <a:pt x="171" y="32"/>
                    </a:lnTo>
                    <a:lnTo>
                      <a:pt x="189"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34" name="Freeform 223">
                <a:extLst>
                  <a:ext uri="{FF2B5EF4-FFF2-40B4-BE49-F238E27FC236}">
                    <a16:creationId xmlns:a16="http://schemas.microsoft.com/office/drawing/2014/main" id="{425DDB6A-91B6-4180-BAEE-183C2A51F6F2}"/>
                  </a:ext>
                </a:extLst>
              </p:cNvPr>
              <p:cNvSpPr>
                <a:spLocks/>
              </p:cNvSpPr>
              <p:nvPr/>
            </p:nvSpPr>
            <p:spPr bwMode="auto">
              <a:xfrm>
                <a:off x="5298" y="2933"/>
                <a:ext cx="23" cy="29"/>
              </a:xfrm>
              <a:custGeom>
                <a:avLst/>
                <a:gdLst/>
                <a:ahLst/>
                <a:cxnLst>
                  <a:cxn ang="0">
                    <a:pos x="96" y="84"/>
                  </a:cxn>
                  <a:cxn ang="0">
                    <a:pos x="92" y="104"/>
                  </a:cxn>
                  <a:cxn ang="0">
                    <a:pos x="85" y="124"/>
                  </a:cxn>
                  <a:cxn ang="0">
                    <a:pos x="72" y="139"/>
                  </a:cxn>
                  <a:cxn ang="0">
                    <a:pos x="53" y="145"/>
                  </a:cxn>
                  <a:cxn ang="0">
                    <a:pos x="36" y="143"/>
                  </a:cxn>
                  <a:cxn ang="0">
                    <a:pos x="20" y="135"/>
                  </a:cxn>
                  <a:cxn ang="0">
                    <a:pos x="8" y="122"/>
                  </a:cxn>
                  <a:cxn ang="0">
                    <a:pos x="2" y="106"/>
                  </a:cxn>
                  <a:cxn ang="0">
                    <a:pos x="0" y="68"/>
                  </a:cxn>
                  <a:cxn ang="0">
                    <a:pos x="8" y="36"/>
                  </a:cxn>
                  <a:cxn ang="0">
                    <a:pos x="26" y="12"/>
                  </a:cxn>
                  <a:cxn ang="0">
                    <a:pos x="38" y="5"/>
                  </a:cxn>
                  <a:cxn ang="0">
                    <a:pos x="53" y="0"/>
                  </a:cxn>
                  <a:cxn ang="0">
                    <a:pos x="66" y="2"/>
                  </a:cxn>
                  <a:cxn ang="0">
                    <a:pos x="75" y="8"/>
                  </a:cxn>
                  <a:cxn ang="0">
                    <a:pos x="82" y="18"/>
                  </a:cxn>
                  <a:cxn ang="0">
                    <a:pos x="86" y="30"/>
                  </a:cxn>
                  <a:cxn ang="0">
                    <a:pos x="96" y="84"/>
                  </a:cxn>
                </a:cxnLst>
                <a:rect l="0" t="0" r="r" b="b"/>
                <a:pathLst>
                  <a:path w="96" h="145">
                    <a:moveTo>
                      <a:pt x="96" y="84"/>
                    </a:moveTo>
                    <a:lnTo>
                      <a:pt x="92" y="104"/>
                    </a:lnTo>
                    <a:lnTo>
                      <a:pt x="85" y="124"/>
                    </a:lnTo>
                    <a:lnTo>
                      <a:pt x="72" y="139"/>
                    </a:lnTo>
                    <a:lnTo>
                      <a:pt x="53" y="145"/>
                    </a:lnTo>
                    <a:lnTo>
                      <a:pt x="36" y="143"/>
                    </a:lnTo>
                    <a:lnTo>
                      <a:pt x="20" y="135"/>
                    </a:lnTo>
                    <a:lnTo>
                      <a:pt x="8" y="122"/>
                    </a:lnTo>
                    <a:lnTo>
                      <a:pt x="2" y="106"/>
                    </a:lnTo>
                    <a:lnTo>
                      <a:pt x="0" y="68"/>
                    </a:lnTo>
                    <a:lnTo>
                      <a:pt x="8" y="36"/>
                    </a:lnTo>
                    <a:lnTo>
                      <a:pt x="26" y="12"/>
                    </a:lnTo>
                    <a:lnTo>
                      <a:pt x="38" y="5"/>
                    </a:lnTo>
                    <a:lnTo>
                      <a:pt x="53" y="0"/>
                    </a:lnTo>
                    <a:lnTo>
                      <a:pt x="66" y="2"/>
                    </a:lnTo>
                    <a:lnTo>
                      <a:pt x="75" y="8"/>
                    </a:lnTo>
                    <a:lnTo>
                      <a:pt x="82" y="18"/>
                    </a:lnTo>
                    <a:lnTo>
                      <a:pt x="86" y="30"/>
                    </a:lnTo>
                    <a:lnTo>
                      <a:pt x="96"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35" name="Freeform 224">
                <a:extLst>
                  <a:ext uri="{FF2B5EF4-FFF2-40B4-BE49-F238E27FC236}">
                    <a16:creationId xmlns:a16="http://schemas.microsoft.com/office/drawing/2014/main" id="{E299B55F-591F-4802-B01F-BE2A8F90A7DF}"/>
                  </a:ext>
                </a:extLst>
              </p:cNvPr>
              <p:cNvSpPr>
                <a:spLocks/>
              </p:cNvSpPr>
              <p:nvPr/>
            </p:nvSpPr>
            <p:spPr bwMode="auto">
              <a:xfrm>
                <a:off x="4902" y="2949"/>
                <a:ext cx="160" cy="151"/>
              </a:xfrm>
              <a:custGeom>
                <a:avLst/>
                <a:gdLst/>
                <a:ahLst/>
                <a:cxnLst>
                  <a:cxn ang="0">
                    <a:pos x="418" y="134"/>
                  </a:cxn>
                  <a:cxn ang="0">
                    <a:pos x="482" y="325"/>
                  </a:cxn>
                  <a:cxn ang="0">
                    <a:pos x="549" y="438"/>
                  </a:cxn>
                  <a:cxn ang="0">
                    <a:pos x="609" y="522"/>
                  </a:cxn>
                  <a:cxn ang="0">
                    <a:pos x="641" y="584"/>
                  </a:cxn>
                  <a:cxn ang="0">
                    <a:pos x="610" y="606"/>
                  </a:cxn>
                  <a:cxn ang="0">
                    <a:pos x="541" y="563"/>
                  </a:cxn>
                  <a:cxn ang="0">
                    <a:pos x="505" y="550"/>
                  </a:cxn>
                  <a:cxn ang="0">
                    <a:pos x="437" y="460"/>
                  </a:cxn>
                  <a:cxn ang="0">
                    <a:pos x="358" y="383"/>
                  </a:cxn>
                  <a:cxn ang="0">
                    <a:pos x="329" y="411"/>
                  </a:cxn>
                  <a:cxn ang="0">
                    <a:pos x="329" y="441"/>
                  </a:cxn>
                  <a:cxn ang="0">
                    <a:pos x="353" y="475"/>
                  </a:cxn>
                  <a:cxn ang="0">
                    <a:pos x="453" y="599"/>
                  </a:cxn>
                  <a:cxn ang="0">
                    <a:pos x="474" y="645"/>
                  </a:cxn>
                  <a:cxn ang="0">
                    <a:pos x="469" y="652"/>
                  </a:cxn>
                  <a:cxn ang="0">
                    <a:pos x="434" y="651"/>
                  </a:cxn>
                  <a:cxn ang="0">
                    <a:pos x="339" y="611"/>
                  </a:cxn>
                  <a:cxn ang="0">
                    <a:pos x="287" y="548"/>
                  </a:cxn>
                  <a:cxn ang="0">
                    <a:pos x="251" y="518"/>
                  </a:cxn>
                  <a:cxn ang="0">
                    <a:pos x="230" y="521"/>
                  </a:cxn>
                  <a:cxn ang="0">
                    <a:pos x="209" y="540"/>
                  </a:cxn>
                  <a:cxn ang="0">
                    <a:pos x="234" y="594"/>
                  </a:cxn>
                  <a:cxn ang="0">
                    <a:pos x="315" y="680"/>
                  </a:cxn>
                  <a:cxn ang="0">
                    <a:pos x="322" y="728"/>
                  </a:cxn>
                  <a:cxn ang="0">
                    <a:pos x="262" y="714"/>
                  </a:cxn>
                  <a:cxn ang="0">
                    <a:pos x="183" y="645"/>
                  </a:cxn>
                  <a:cxn ang="0">
                    <a:pos x="145" y="617"/>
                  </a:cxn>
                  <a:cxn ang="0">
                    <a:pos x="113" y="629"/>
                  </a:cxn>
                  <a:cxn ang="0">
                    <a:pos x="115" y="667"/>
                  </a:cxn>
                  <a:cxn ang="0">
                    <a:pos x="159" y="719"/>
                  </a:cxn>
                  <a:cxn ang="0">
                    <a:pos x="175" y="757"/>
                  </a:cxn>
                  <a:cxn ang="0">
                    <a:pos x="125" y="751"/>
                  </a:cxn>
                  <a:cxn ang="0">
                    <a:pos x="58" y="687"/>
                  </a:cxn>
                  <a:cxn ang="0">
                    <a:pos x="12" y="605"/>
                  </a:cxn>
                  <a:cxn ang="0">
                    <a:pos x="0" y="541"/>
                  </a:cxn>
                  <a:cxn ang="0">
                    <a:pos x="35" y="371"/>
                  </a:cxn>
                  <a:cxn ang="0">
                    <a:pos x="81" y="239"/>
                  </a:cxn>
                  <a:cxn ang="0">
                    <a:pos x="148" y="121"/>
                  </a:cxn>
                  <a:cxn ang="0">
                    <a:pos x="217" y="51"/>
                  </a:cxn>
                  <a:cxn ang="0">
                    <a:pos x="279" y="23"/>
                  </a:cxn>
                  <a:cxn ang="0">
                    <a:pos x="350" y="0"/>
                  </a:cxn>
                  <a:cxn ang="0">
                    <a:pos x="387" y="3"/>
                  </a:cxn>
                </a:cxnLst>
                <a:rect l="0" t="0" r="r" b="b"/>
                <a:pathLst>
                  <a:path w="643" h="757">
                    <a:moveTo>
                      <a:pt x="387" y="3"/>
                    </a:moveTo>
                    <a:lnTo>
                      <a:pt x="418" y="134"/>
                    </a:lnTo>
                    <a:lnTo>
                      <a:pt x="457" y="264"/>
                    </a:lnTo>
                    <a:lnTo>
                      <a:pt x="482" y="325"/>
                    </a:lnTo>
                    <a:lnTo>
                      <a:pt x="511" y="383"/>
                    </a:lnTo>
                    <a:lnTo>
                      <a:pt x="549" y="438"/>
                    </a:lnTo>
                    <a:lnTo>
                      <a:pt x="595" y="488"/>
                    </a:lnTo>
                    <a:lnTo>
                      <a:pt x="609" y="522"/>
                    </a:lnTo>
                    <a:lnTo>
                      <a:pt x="626" y="552"/>
                    </a:lnTo>
                    <a:lnTo>
                      <a:pt x="641" y="584"/>
                    </a:lnTo>
                    <a:lnTo>
                      <a:pt x="643" y="619"/>
                    </a:lnTo>
                    <a:lnTo>
                      <a:pt x="610" y="606"/>
                    </a:lnTo>
                    <a:lnTo>
                      <a:pt x="576" y="585"/>
                    </a:lnTo>
                    <a:lnTo>
                      <a:pt x="541" y="563"/>
                    </a:lnTo>
                    <a:lnTo>
                      <a:pt x="523" y="555"/>
                    </a:lnTo>
                    <a:lnTo>
                      <a:pt x="505" y="550"/>
                    </a:lnTo>
                    <a:lnTo>
                      <a:pt x="474" y="505"/>
                    </a:lnTo>
                    <a:lnTo>
                      <a:pt x="437" y="460"/>
                    </a:lnTo>
                    <a:lnTo>
                      <a:pt x="398" y="417"/>
                    </a:lnTo>
                    <a:lnTo>
                      <a:pt x="358" y="383"/>
                    </a:lnTo>
                    <a:lnTo>
                      <a:pt x="342" y="394"/>
                    </a:lnTo>
                    <a:lnTo>
                      <a:pt x="329" y="411"/>
                    </a:lnTo>
                    <a:lnTo>
                      <a:pt x="325" y="431"/>
                    </a:lnTo>
                    <a:lnTo>
                      <a:pt x="329" y="441"/>
                    </a:lnTo>
                    <a:lnTo>
                      <a:pt x="335" y="449"/>
                    </a:lnTo>
                    <a:lnTo>
                      <a:pt x="353" y="475"/>
                    </a:lnTo>
                    <a:lnTo>
                      <a:pt x="384" y="512"/>
                    </a:lnTo>
                    <a:lnTo>
                      <a:pt x="453" y="599"/>
                    </a:lnTo>
                    <a:lnTo>
                      <a:pt x="472" y="633"/>
                    </a:lnTo>
                    <a:lnTo>
                      <a:pt x="474" y="645"/>
                    </a:lnTo>
                    <a:lnTo>
                      <a:pt x="474" y="649"/>
                    </a:lnTo>
                    <a:lnTo>
                      <a:pt x="469" y="652"/>
                    </a:lnTo>
                    <a:lnTo>
                      <a:pt x="456" y="655"/>
                    </a:lnTo>
                    <a:lnTo>
                      <a:pt x="434" y="651"/>
                    </a:lnTo>
                    <a:lnTo>
                      <a:pt x="358" y="619"/>
                    </a:lnTo>
                    <a:lnTo>
                      <a:pt x="339" y="611"/>
                    </a:lnTo>
                    <a:lnTo>
                      <a:pt x="322" y="593"/>
                    </a:lnTo>
                    <a:lnTo>
                      <a:pt x="287" y="548"/>
                    </a:lnTo>
                    <a:lnTo>
                      <a:pt x="269" y="529"/>
                    </a:lnTo>
                    <a:lnTo>
                      <a:pt x="251" y="518"/>
                    </a:lnTo>
                    <a:lnTo>
                      <a:pt x="241" y="518"/>
                    </a:lnTo>
                    <a:lnTo>
                      <a:pt x="230" y="521"/>
                    </a:lnTo>
                    <a:lnTo>
                      <a:pt x="220" y="528"/>
                    </a:lnTo>
                    <a:lnTo>
                      <a:pt x="209" y="540"/>
                    </a:lnTo>
                    <a:lnTo>
                      <a:pt x="220" y="568"/>
                    </a:lnTo>
                    <a:lnTo>
                      <a:pt x="234" y="594"/>
                    </a:lnTo>
                    <a:lnTo>
                      <a:pt x="272" y="641"/>
                    </a:lnTo>
                    <a:lnTo>
                      <a:pt x="315" y="680"/>
                    </a:lnTo>
                    <a:lnTo>
                      <a:pt x="358" y="712"/>
                    </a:lnTo>
                    <a:lnTo>
                      <a:pt x="322" y="728"/>
                    </a:lnTo>
                    <a:lnTo>
                      <a:pt x="290" y="726"/>
                    </a:lnTo>
                    <a:lnTo>
                      <a:pt x="262" y="714"/>
                    </a:lnTo>
                    <a:lnTo>
                      <a:pt x="235" y="695"/>
                    </a:lnTo>
                    <a:lnTo>
                      <a:pt x="183" y="645"/>
                    </a:lnTo>
                    <a:lnTo>
                      <a:pt x="156" y="624"/>
                    </a:lnTo>
                    <a:lnTo>
                      <a:pt x="145" y="617"/>
                    </a:lnTo>
                    <a:lnTo>
                      <a:pt x="126" y="611"/>
                    </a:lnTo>
                    <a:lnTo>
                      <a:pt x="113" y="629"/>
                    </a:lnTo>
                    <a:lnTo>
                      <a:pt x="110" y="647"/>
                    </a:lnTo>
                    <a:lnTo>
                      <a:pt x="115" y="667"/>
                    </a:lnTo>
                    <a:lnTo>
                      <a:pt x="127" y="685"/>
                    </a:lnTo>
                    <a:lnTo>
                      <a:pt x="159" y="719"/>
                    </a:lnTo>
                    <a:lnTo>
                      <a:pt x="189" y="751"/>
                    </a:lnTo>
                    <a:lnTo>
                      <a:pt x="175" y="757"/>
                    </a:lnTo>
                    <a:lnTo>
                      <a:pt x="151" y="757"/>
                    </a:lnTo>
                    <a:lnTo>
                      <a:pt x="125" y="751"/>
                    </a:lnTo>
                    <a:lnTo>
                      <a:pt x="102" y="737"/>
                    </a:lnTo>
                    <a:lnTo>
                      <a:pt x="58" y="687"/>
                    </a:lnTo>
                    <a:lnTo>
                      <a:pt x="25" y="633"/>
                    </a:lnTo>
                    <a:lnTo>
                      <a:pt x="12" y="605"/>
                    </a:lnTo>
                    <a:lnTo>
                      <a:pt x="4" y="573"/>
                    </a:lnTo>
                    <a:lnTo>
                      <a:pt x="0" y="541"/>
                    </a:lnTo>
                    <a:lnTo>
                      <a:pt x="0" y="506"/>
                    </a:lnTo>
                    <a:lnTo>
                      <a:pt x="35" y="371"/>
                    </a:lnTo>
                    <a:lnTo>
                      <a:pt x="56" y="303"/>
                    </a:lnTo>
                    <a:lnTo>
                      <a:pt x="81" y="239"/>
                    </a:lnTo>
                    <a:lnTo>
                      <a:pt x="111" y="177"/>
                    </a:lnTo>
                    <a:lnTo>
                      <a:pt x="148" y="121"/>
                    </a:lnTo>
                    <a:lnTo>
                      <a:pt x="192" y="72"/>
                    </a:lnTo>
                    <a:lnTo>
                      <a:pt x="217" y="51"/>
                    </a:lnTo>
                    <a:lnTo>
                      <a:pt x="244" y="33"/>
                    </a:lnTo>
                    <a:lnTo>
                      <a:pt x="279" y="23"/>
                    </a:lnTo>
                    <a:lnTo>
                      <a:pt x="315" y="10"/>
                    </a:lnTo>
                    <a:lnTo>
                      <a:pt x="350" y="0"/>
                    </a:lnTo>
                    <a:lnTo>
                      <a:pt x="369" y="0"/>
                    </a:lnTo>
                    <a:lnTo>
                      <a:pt x="387" y="3"/>
                    </a:lnTo>
                    <a:close/>
                  </a:path>
                </a:pathLst>
              </a:custGeom>
              <a:solidFill>
                <a:srgbClr val="FFCCB3"/>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36" name="Freeform 225">
                <a:extLst>
                  <a:ext uri="{FF2B5EF4-FFF2-40B4-BE49-F238E27FC236}">
                    <a16:creationId xmlns:a16="http://schemas.microsoft.com/office/drawing/2014/main" id="{DCA5F4E3-87B1-4125-A438-56E18280350B}"/>
                  </a:ext>
                </a:extLst>
              </p:cNvPr>
              <p:cNvSpPr>
                <a:spLocks/>
              </p:cNvSpPr>
              <p:nvPr/>
            </p:nvSpPr>
            <p:spPr bwMode="auto">
              <a:xfrm>
                <a:off x="5056" y="2960"/>
                <a:ext cx="32" cy="78"/>
              </a:xfrm>
              <a:custGeom>
                <a:avLst/>
                <a:gdLst/>
                <a:ahLst/>
                <a:cxnLst>
                  <a:cxn ang="0">
                    <a:pos x="126" y="380"/>
                  </a:cxn>
                  <a:cxn ang="0">
                    <a:pos x="118" y="388"/>
                  </a:cxn>
                  <a:cxn ang="0">
                    <a:pos x="110" y="389"/>
                  </a:cxn>
                  <a:cxn ang="0">
                    <a:pos x="96" y="381"/>
                  </a:cxn>
                  <a:cxn ang="0">
                    <a:pos x="80" y="365"/>
                  </a:cxn>
                  <a:cxn ang="0">
                    <a:pos x="63" y="353"/>
                  </a:cxn>
                  <a:cxn ang="0">
                    <a:pos x="59" y="308"/>
                  </a:cxn>
                  <a:cxn ang="0">
                    <a:pos x="42" y="236"/>
                  </a:cxn>
                  <a:cxn ang="0">
                    <a:pos x="6" y="77"/>
                  </a:cxn>
                  <a:cxn ang="0">
                    <a:pos x="0" y="20"/>
                  </a:cxn>
                  <a:cxn ang="0">
                    <a:pos x="3" y="4"/>
                  </a:cxn>
                  <a:cxn ang="0">
                    <a:pos x="5" y="0"/>
                  </a:cxn>
                  <a:cxn ang="0">
                    <a:pos x="11" y="0"/>
                  </a:cxn>
                  <a:cxn ang="0">
                    <a:pos x="25" y="9"/>
                  </a:cxn>
                  <a:cxn ang="0">
                    <a:pos x="45" y="33"/>
                  </a:cxn>
                  <a:cxn ang="0">
                    <a:pos x="110" y="134"/>
                  </a:cxn>
                  <a:cxn ang="0">
                    <a:pos x="121" y="194"/>
                  </a:cxn>
                  <a:cxn ang="0">
                    <a:pos x="127" y="256"/>
                  </a:cxn>
                  <a:cxn ang="0">
                    <a:pos x="128" y="319"/>
                  </a:cxn>
                  <a:cxn ang="0">
                    <a:pos x="126" y="380"/>
                  </a:cxn>
                </a:cxnLst>
                <a:rect l="0" t="0" r="r" b="b"/>
                <a:pathLst>
                  <a:path w="128" h="389">
                    <a:moveTo>
                      <a:pt x="126" y="380"/>
                    </a:moveTo>
                    <a:lnTo>
                      <a:pt x="118" y="388"/>
                    </a:lnTo>
                    <a:lnTo>
                      <a:pt x="110" y="389"/>
                    </a:lnTo>
                    <a:lnTo>
                      <a:pt x="96" y="381"/>
                    </a:lnTo>
                    <a:lnTo>
                      <a:pt x="80" y="365"/>
                    </a:lnTo>
                    <a:lnTo>
                      <a:pt x="63" y="353"/>
                    </a:lnTo>
                    <a:lnTo>
                      <a:pt x="59" y="308"/>
                    </a:lnTo>
                    <a:lnTo>
                      <a:pt x="42" y="236"/>
                    </a:lnTo>
                    <a:lnTo>
                      <a:pt x="6" y="77"/>
                    </a:lnTo>
                    <a:lnTo>
                      <a:pt x="0" y="20"/>
                    </a:lnTo>
                    <a:lnTo>
                      <a:pt x="3" y="4"/>
                    </a:lnTo>
                    <a:lnTo>
                      <a:pt x="5" y="0"/>
                    </a:lnTo>
                    <a:lnTo>
                      <a:pt x="11" y="0"/>
                    </a:lnTo>
                    <a:lnTo>
                      <a:pt x="25" y="9"/>
                    </a:lnTo>
                    <a:lnTo>
                      <a:pt x="45" y="33"/>
                    </a:lnTo>
                    <a:lnTo>
                      <a:pt x="110" y="134"/>
                    </a:lnTo>
                    <a:lnTo>
                      <a:pt x="121" y="194"/>
                    </a:lnTo>
                    <a:lnTo>
                      <a:pt x="127" y="256"/>
                    </a:lnTo>
                    <a:lnTo>
                      <a:pt x="128" y="319"/>
                    </a:lnTo>
                    <a:lnTo>
                      <a:pt x="126" y="380"/>
                    </a:lnTo>
                    <a:close/>
                  </a:path>
                </a:pathLst>
              </a:custGeom>
              <a:solidFill>
                <a:srgbClr val="FFCCB3"/>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37" name="Freeform 226">
                <a:extLst>
                  <a:ext uri="{FF2B5EF4-FFF2-40B4-BE49-F238E27FC236}">
                    <a16:creationId xmlns:a16="http://schemas.microsoft.com/office/drawing/2014/main" id="{DDED194B-2473-42DE-BF9B-28CE9DDB040E}"/>
                  </a:ext>
                </a:extLst>
              </p:cNvPr>
              <p:cNvSpPr>
                <a:spLocks/>
              </p:cNvSpPr>
              <p:nvPr/>
            </p:nvSpPr>
            <p:spPr bwMode="auto">
              <a:xfrm>
                <a:off x="4859" y="3041"/>
                <a:ext cx="853" cy="251"/>
              </a:xfrm>
              <a:custGeom>
                <a:avLst/>
                <a:gdLst/>
                <a:ahLst/>
                <a:cxnLst>
                  <a:cxn ang="0">
                    <a:pos x="2991" y="104"/>
                  </a:cxn>
                  <a:cxn ang="0">
                    <a:pos x="3071" y="262"/>
                  </a:cxn>
                  <a:cxn ang="0">
                    <a:pos x="3233" y="678"/>
                  </a:cxn>
                  <a:cxn ang="0">
                    <a:pos x="3325" y="966"/>
                  </a:cxn>
                  <a:cxn ang="0">
                    <a:pos x="3053" y="1255"/>
                  </a:cxn>
                  <a:cxn ang="0">
                    <a:pos x="2346" y="1242"/>
                  </a:cxn>
                  <a:cxn ang="0">
                    <a:pos x="1294" y="1208"/>
                  </a:cxn>
                  <a:cxn ang="0">
                    <a:pos x="596" y="1195"/>
                  </a:cxn>
                  <a:cxn ang="0">
                    <a:pos x="497" y="1104"/>
                  </a:cxn>
                  <a:cxn ang="0">
                    <a:pos x="386" y="1048"/>
                  </a:cxn>
                  <a:cxn ang="0">
                    <a:pos x="266" y="1015"/>
                  </a:cxn>
                  <a:cxn ang="0">
                    <a:pos x="75" y="1047"/>
                  </a:cxn>
                  <a:cxn ang="0">
                    <a:pos x="0" y="1081"/>
                  </a:cxn>
                  <a:cxn ang="0">
                    <a:pos x="218" y="587"/>
                  </a:cxn>
                  <a:cxn ang="0">
                    <a:pos x="300" y="424"/>
                  </a:cxn>
                  <a:cxn ang="0">
                    <a:pos x="319" y="405"/>
                  </a:cxn>
                  <a:cxn ang="0">
                    <a:pos x="368" y="390"/>
                  </a:cxn>
                  <a:cxn ang="0">
                    <a:pos x="423" y="385"/>
                  </a:cxn>
                  <a:cxn ang="0">
                    <a:pos x="471" y="364"/>
                  </a:cxn>
                  <a:cxn ang="0">
                    <a:pos x="520" y="338"/>
                  </a:cxn>
                  <a:cxn ang="0">
                    <a:pos x="573" y="310"/>
                  </a:cxn>
                  <a:cxn ang="0">
                    <a:pos x="620" y="273"/>
                  </a:cxn>
                  <a:cxn ang="0">
                    <a:pos x="672" y="249"/>
                  </a:cxn>
                  <a:cxn ang="0">
                    <a:pos x="711" y="299"/>
                  </a:cxn>
                  <a:cxn ang="0">
                    <a:pos x="746" y="392"/>
                  </a:cxn>
                  <a:cxn ang="0">
                    <a:pos x="823" y="522"/>
                  </a:cxn>
                  <a:cxn ang="0">
                    <a:pos x="920" y="625"/>
                  </a:cxn>
                  <a:cxn ang="0">
                    <a:pos x="962" y="651"/>
                  </a:cxn>
                  <a:cxn ang="0">
                    <a:pos x="1136" y="640"/>
                  </a:cxn>
                  <a:cxn ang="0">
                    <a:pos x="1325" y="648"/>
                  </a:cxn>
                  <a:cxn ang="0">
                    <a:pos x="1337" y="621"/>
                  </a:cxn>
                  <a:cxn ang="0">
                    <a:pos x="1330" y="598"/>
                  </a:cxn>
                  <a:cxn ang="0">
                    <a:pos x="1301" y="591"/>
                  </a:cxn>
                  <a:cxn ang="0">
                    <a:pos x="1118" y="593"/>
                  </a:cxn>
                  <a:cxn ang="0">
                    <a:pos x="943" y="515"/>
                  </a:cxn>
                  <a:cxn ang="0">
                    <a:pos x="942" y="391"/>
                  </a:cxn>
                  <a:cxn ang="0">
                    <a:pos x="912" y="216"/>
                  </a:cxn>
                  <a:cxn ang="0">
                    <a:pos x="916" y="73"/>
                  </a:cxn>
                  <a:cxn ang="0">
                    <a:pos x="1009" y="28"/>
                  </a:cxn>
                  <a:cxn ang="0">
                    <a:pos x="1144" y="0"/>
                  </a:cxn>
                  <a:cxn ang="0">
                    <a:pos x="1588" y="13"/>
                  </a:cxn>
                  <a:cxn ang="0">
                    <a:pos x="2481" y="17"/>
                  </a:cxn>
                  <a:cxn ang="0">
                    <a:pos x="2945" y="30"/>
                  </a:cxn>
                </a:cxnLst>
                <a:rect l="0" t="0" r="r" b="b"/>
                <a:pathLst>
                  <a:path w="3410" h="1255">
                    <a:moveTo>
                      <a:pt x="2945" y="30"/>
                    </a:moveTo>
                    <a:lnTo>
                      <a:pt x="2991" y="104"/>
                    </a:lnTo>
                    <a:lnTo>
                      <a:pt x="3033" y="182"/>
                    </a:lnTo>
                    <a:lnTo>
                      <a:pt x="3071" y="262"/>
                    </a:lnTo>
                    <a:lnTo>
                      <a:pt x="3106" y="345"/>
                    </a:lnTo>
                    <a:lnTo>
                      <a:pt x="3233" y="678"/>
                    </a:lnTo>
                    <a:lnTo>
                      <a:pt x="3280" y="822"/>
                    </a:lnTo>
                    <a:lnTo>
                      <a:pt x="3325" y="966"/>
                    </a:lnTo>
                    <a:lnTo>
                      <a:pt x="3410" y="1252"/>
                    </a:lnTo>
                    <a:lnTo>
                      <a:pt x="3053" y="1255"/>
                    </a:lnTo>
                    <a:lnTo>
                      <a:pt x="2699" y="1251"/>
                    </a:lnTo>
                    <a:lnTo>
                      <a:pt x="2346" y="1242"/>
                    </a:lnTo>
                    <a:lnTo>
                      <a:pt x="1994" y="1231"/>
                    </a:lnTo>
                    <a:lnTo>
                      <a:pt x="1294" y="1208"/>
                    </a:lnTo>
                    <a:lnTo>
                      <a:pt x="944" y="1199"/>
                    </a:lnTo>
                    <a:lnTo>
                      <a:pt x="596" y="1195"/>
                    </a:lnTo>
                    <a:lnTo>
                      <a:pt x="549" y="1144"/>
                    </a:lnTo>
                    <a:lnTo>
                      <a:pt x="497" y="1104"/>
                    </a:lnTo>
                    <a:lnTo>
                      <a:pt x="443" y="1072"/>
                    </a:lnTo>
                    <a:lnTo>
                      <a:pt x="386" y="1048"/>
                    </a:lnTo>
                    <a:lnTo>
                      <a:pt x="327" y="1030"/>
                    </a:lnTo>
                    <a:lnTo>
                      <a:pt x="266" y="1015"/>
                    </a:lnTo>
                    <a:lnTo>
                      <a:pt x="146" y="993"/>
                    </a:lnTo>
                    <a:lnTo>
                      <a:pt x="75" y="1047"/>
                    </a:lnTo>
                    <a:lnTo>
                      <a:pt x="39" y="1067"/>
                    </a:lnTo>
                    <a:lnTo>
                      <a:pt x="0" y="1081"/>
                    </a:lnTo>
                    <a:lnTo>
                      <a:pt x="143" y="752"/>
                    </a:lnTo>
                    <a:lnTo>
                      <a:pt x="218" y="587"/>
                    </a:lnTo>
                    <a:lnTo>
                      <a:pt x="248" y="525"/>
                    </a:lnTo>
                    <a:lnTo>
                      <a:pt x="300" y="424"/>
                    </a:lnTo>
                    <a:lnTo>
                      <a:pt x="309" y="413"/>
                    </a:lnTo>
                    <a:lnTo>
                      <a:pt x="319" y="405"/>
                    </a:lnTo>
                    <a:lnTo>
                      <a:pt x="342" y="395"/>
                    </a:lnTo>
                    <a:lnTo>
                      <a:pt x="368" y="390"/>
                    </a:lnTo>
                    <a:lnTo>
                      <a:pt x="396" y="387"/>
                    </a:lnTo>
                    <a:lnTo>
                      <a:pt x="423" y="385"/>
                    </a:lnTo>
                    <a:lnTo>
                      <a:pt x="448" y="378"/>
                    </a:lnTo>
                    <a:lnTo>
                      <a:pt x="471" y="364"/>
                    </a:lnTo>
                    <a:lnTo>
                      <a:pt x="489" y="341"/>
                    </a:lnTo>
                    <a:lnTo>
                      <a:pt x="520" y="338"/>
                    </a:lnTo>
                    <a:lnTo>
                      <a:pt x="548" y="327"/>
                    </a:lnTo>
                    <a:lnTo>
                      <a:pt x="573" y="310"/>
                    </a:lnTo>
                    <a:lnTo>
                      <a:pt x="597" y="291"/>
                    </a:lnTo>
                    <a:lnTo>
                      <a:pt x="620" y="273"/>
                    </a:lnTo>
                    <a:lnTo>
                      <a:pt x="645" y="259"/>
                    </a:lnTo>
                    <a:lnTo>
                      <a:pt x="672" y="249"/>
                    </a:lnTo>
                    <a:lnTo>
                      <a:pt x="702" y="249"/>
                    </a:lnTo>
                    <a:lnTo>
                      <a:pt x="711" y="299"/>
                    </a:lnTo>
                    <a:lnTo>
                      <a:pt x="726" y="346"/>
                    </a:lnTo>
                    <a:lnTo>
                      <a:pt x="746" y="392"/>
                    </a:lnTo>
                    <a:lnTo>
                      <a:pt x="769" y="437"/>
                    </a:lnTo>
                    <a:lnTo>
                      <a:pt x="823" y="522"/>
                    </a:lnTo>
                    <a:lnTo>
                      <a:pt x="875" y="608"/>
                    </a:lnTo>
                    <a:lnTo>
                      <a:pt x="920" y="625"/>
                    </a:lnTo>
                    <a:lnTo>
                      <a:pt x="940" y="634"/>
                    </a:lnTo>
                    <a:lnTo>
                      <a:pt x="962" y="651"/>
                    </a:lnTo>
                    <a:lnTo>
                      <a:pt x="1044" y="643"/>
                    </a:lnTo>
                    <a:lnTo>
                      <a:pt x="1136" y="640"/>
                    </a:lnTo>
                    <a:lnTo>
                      <a:pt x="1232" y="643"/>
                    </a:lnTo>
                    <a:lnTo>
                      <a:pt x="1325" y="648"/>
                    </a:lnTo>
                    <a:lnTo>
                      <a:pt x="1335" y="632"/>
                    </a:lnTo>
                    <a:lnTo>
                      <a:pt x="1337" y="621"/>
                    </a:lnTo>
                    <a:lnTo>
                      <a:pt x="1336" y="608"/>
                    </a:lnTo>
                    <a:lnTo>
                      <a:pt x="1330" y="598"/>
                    </a:lnTo>
                    <a:lnTo>
                      <a:pt x="1321" y="594"/>
                    </a:lnTo>
                    <a:lnTo>
                      <a:pt x="1301" y="591"/>
                    </a:lnTo>
                    <a:lnTo>
                      <a:pt x="1210" y="595"/>
                    </a:lnTo>
                    <a:lnTo>
                      <a:pt x="1118" y="593"/>
                    </a:lnTo>
                    <a:lnTo>
                      <a:pt x="934" y="582"/>
                    </a:lnTo>
                    <a:lnTo>
                      <a:pt x="943" y="515"/>
                    </a:lnTo>
                    <a:lnTo>
                      <a:pt x="945" y="452"/>
                    </a:lnTo>
                    <a:lnTo>
                      <a:pt x="942" y="391"/>
                    </a:lnTo>
                    <a:lnTo>
                      <a:pt x="935" y="333"/>
                    </a:lnTo>
                    <a:lnTo>
                      <a:pt x="912" y="216"/>
                    </a:lnTo>
                    <a:lnTo>
                      <a:pt x="883" y="96"/>
                    </a:lnTo>
                    <a:lnTo>
                      <a:pt x="916" y="73"/>
                    </a:lnTo>
                    <a:lnTo>
                      <a:pt x="948" y="54"/>
                    </a:lnTo>
                    <a:lnTo>
                      <a:pt x="1009" y="28"/>
                    </a:lnTo>
                    <a:lnTo>
                      <a:pt x="1072" y="12"/>
                    </a:lnTo>
                    <a:lnTo>
                      <a:pt x="1144" y="0"/>
                    </a:lnTo>
                    <a:lnTo>
                      <a:pt x="1366" y="8"/>
                    </a:lnTo>
                    <a:lnTo>
                      <a:pt x="1588" y="13"/>
                    </a:lnTo>
                    <a:lnTo>
                      <a:pt x="2032" y="15"/>
                    </a:lnTo>
                    <a:lnTo>
                      <a:pt x="2481" y="17"/>
                    </a:lnTo>
                    <a:lnTo>
                      <a:pt x="2711" y="21"/>
                    </a:lnTo>
                    <a:lnTo>
                      <a:pt x="2945"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38" name="Freeform 227">
                <a:extLst>
                  <a:ext uri="{FF2B5EF4-FFF2-40B4-BE49-F238E27FC236}">
                    <a16:creationId xmlns:a16="http://schemas.microsoft.com/office/drawing/2014/main" id="{55258169-8969-4D60-A8CF-237C93EC3981}"/>
                  </a:ext>
                </a:extLst>
              </p:cNvPr>
              <p:cNvSpPr>
                <a:spLocks/>
              </p:cNvSpPr>
              <p:nvPr/>
            </p:nvSpPr>
            <p:spPr bwMode="auto">
              <a:xfrm>
                <a:off x="5062" y="3104"/>
                <a:ext cx="16" cy="23"/>
              </a:xfrm>
              <a:custGeom>
                <a:avLst/>
                <a:gdLst/>
                <a:ahLst/>
                <a:cxnLst>
                  <a:cxn ang="0">
                    <a:pos x="65" y="67"/>
                  </a:cxn>
                  <a:cxn ang="0">
                    <a:pos x="63" y="94"/>
                  </a:cxn>
                  <a:cxn ang="0">
                    <a:pos x="56" y="106"/>
                  </a:cxn>
                  <a:cxn ang="0">
                    <a:pos x="54" y="110"/>
                  </a:cxn>
                  <a:cxn ang="0">
                    <a:pos x="46" y="114"/>
                  </a:cxn>
                  <a:cxn ang="0">
                    <a:pos x="28" y="87"/>
                  </a:cxn>
                  <a:cxn ang="0">
                    <a:pos x="6" y="55"/>
                  </a:cxn>
                  <a:cxn ang="0">
                    <a:pos x="0" y="39"/>
                  </a:cxn>
                  <a:cxn ang="0">
                    <a:pos x="0" y="25"/>
                  </a:cxn>
                  <a:cxn ang="0">
                    <a:pos x="7" y="12"/>
                  </a:cxn>
                  <a:cxn ang="0">
                    <a:pos x="26" y="1"/>
                  </a:cxn>
                  <a:cxn ang="0">
                    <a:pos x="38" y="0"/>
                  </a:cxn>
                  <a:cxn ang="0">
                    <a:pos x="47" y="4"/>
                  </a:cxn>
                  <a:cxn ang="0">
                    <a:pos x="55" y="21"/>
                  </a:cxn>
                  <a:cxn ang="0">
                    <a:pos x="60" y="44"/>
                  </a:cxn>
                  <a:cxn ang="0">
                    <a:pos x="65" y="67"/>
                  </a:cxn>
                </a:cxnLst>
                <a:rect l="0" t="0" r="r" b="b"/>
                <a:pathLst>
                  <a:path w="65" h="114">
                    <a:moveTo>
                      <a:pt x="65" y="67"/>
                    </a:moveTo>
                    <a:lnTo>
                      <a:pt x="63" y="94"/>
                    </a:lnTo>
                    <a:lnTo>
                      <a:pt x="56" y="106"/>
                    </a:lnTo>
                    <a:lnTo>
                      <a:pt x="54" y="110"/>
                    </a:lnTo>
                    <a:lnTo>
                      <a:pt x="46" y="114"/>
                    </a:lnTo>
                    <a:lnTo>
                      <a:pt x="28" y="87"/>
                    </a:lnTo>
                    <a:lnTo>
                      <a:pt x="6" y="55"/>
                    </a:lnTo>
                    <a:lnTo>
                      <a:pt x="0" y="39"/>
                    </a:lnTo>
                    <a:lnTo>
                      <a:pt x="0" y="25"/>
                    </a:lnTo>
                    <a:lnTo>
                      <a:pt x="7" y="12"/>
                    </a:lnTo>
                    <a:lnTo>
                      <a:pt x="26" y="1"/>
                    </a:lnTo>
                    <a:lnTo>
                      <a:pt x="38" y="0"/>
                    </a:lnTo>
                    <a:lnTo>
                      <a:pt x="47" y="4"/>
                    </a:lnTo>
                    <a:lnTo>
                      <a:pt x="55" y="21"/>
                    </a:lnTo>
                    <a:lnTo>
                      <a:pt x="60" y="44"/>
                    </a:lnTo>
                    <a:lnTo>
                      <a:pt x="65" y="67"/>
                    </a:lnTo>
                    <a:close/>
                  </a:path>
                </a:pathLst>
              </a:custGeom>
              <a:solidFill>
                <a:srgbClr val="C0FFC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39" name="Freeform 228">
                <a:extLst>
                  <a:ext uri="{FF2B5EF4-FFF2-40B4-BE49-F238E27FC236}">
                    <a16:creationId xmlns:a16="http://schemas.microsoft.com/office/drawing/2014/main" id="{E9EDEF70-8139-40F7-8A3E-269B96FF7B2A}"/>
                  </a:ext>
                </a:extLst>
              </p:cNvPr>
              <p:cNvSpPr>
                <a:spLocks/>
              </p:cNvSpPr>
              <p:nvPr/>
            </p:nvSpPr>
            <p:spPr bwMode="auto">
              <a:xfrm>
                <a:off x="5451" y="3110"/>
                <a:ext cx="120" cy="13"/>
              </a:xfrm>
              <a:custGeom>
                <a:avLst/>
                <a:gdLst/>
                <a:ahLst/>
                <a:cxnLst>
                  <a:cxn ang="0">
                    <a:pos x="476" y="40"/>
                  </a:cxn>
                  <a:cxn ang="0">
                    <a:pos x="478" y="49"/>
                  </a:cxn>
                  <a:cxn ang="0">
                    <a:pos x="478" y="55"/>
                  </a:cxn>
                  <a:cxn ang="0">
                    <a:pos x="469" y="62"/>
                  </a:cxn>
                  <a:cxn ang="0">
                    <a:pos x="449" y="66"/>
                  </a:cxn>
                  <a:cxn ang="0">
                    <a:pos x="227" y="53"/>
                  </a:cxn>
                  <a:cxn ang="0">
                    <a:pos x="6" y="44"/>
                  </a:cxn>
                  <a:cxn ang="0">
                    <a:pos x="2" y="34"/>
                  </a:cxn>
                  <a:cxn ang="0">
                    <a:pos x="0" y="21"/>
                  </a:cxn>
                  <a:cxn ang="0">
                    <a:pos x="2" y="7"/>
                  </a:cxn>
                  <a:cxn ang="0">
                    <a:pos x="11" y="0"/>
                  </a:cxn>
                  <a:cxn ang="0">
                    <a:pos x="122" y="6"/>
                  </a:cxn>
                  <a:cxn ang="0">
                    <a:pos x="245" y="8"/>
                  </a:cxn>
                  <a:cxn ang="0">
                    <a:pos x="365" y="17"/>
                  </a:cxn>
                  <a:cxn ang="0">
                    <a:pos x="424" y="27"/>
                  </a:cxn>
                  <a:cxn ang="0">
                    <a:pos x="476" y="40"/>
                  </a:cxn>
                </a:cxnLst>
                <a:rect l="0" t="0" r="r" b="b"/>
                <a:pathLst>
                  <a:path w="478" h="66">
                    <a:moveTo>
                      <a:pt x="476" y="40"/>
                    </a:moveTo>
                    <a:lnTo>
                      <a:pt x="478" y="49"/>
                    </a:lnTo>
                    <a:lnTo>
                      <a:pt x="478" y="55"/>
                    </a:lnTo>
                    <a:lnTo>
                      <a:pt x="469" y="62"/>
                    </a:lnTo>
                    <a:lnTo>
                      <a:pt x="449" y="66"/>
                    </a:lnTo>
                    <a:lnTo>
                      <a:pt x="227" y="53"/>
                    </a:lnTo>
                    <a:lnTo>
                      <a:pt x="6" y="44"/>
                    </a:lnTo>
                    <a:lnTo>
                      <a:pt x="2" y="34"/>
                    </a:lnTo>
                    <a:lnTo>
                      <a:pt x="0" y="21"/>
                    </a:lnTo>
                    <a:lnTo>
                      <a:pt x="2" y="7"/>
                    </a:lnTo>
                    <a:lnTo>
                      <a:pt x="11" y="0"/>
                    </a:lnTo>
                    <a:lnTo>
                      <a:pt x="122" y="6"/>
                    </a:lnTo>
                    <a:lnTo>
                      <a:pt x="245" y="8"/>
                    </a:lnTo>
                    <a:lnTo>
                      <a:pt x="365" y="17"/>
                    </a:lnTo>
                    <a:lnTo>
                      <a:pt x="424" y="27"/>
                    </a:lnTo>
                    <a:lnTo>
                      <a:pt x="476"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40" name="Freeform 229">
                <a:extLst>
                  <a:ext uri="{FF2B5EF4-FFF2-40B4-BE49-F238E27FC236}">
                    <a16:creationId xmlns:a16="http://schemas.microsoft.com/office/drawing/2014/main" id="{9E51AA83-D64E-481B-8E95-46DC049D2BA7}"/>
                  </a:ext>
                </a:extLst>
              </p:cNvPr>
              <p:cNvSpPr>
                <a:spLocks/>
              </p:cNvSpPr>
              <p:nvPr/>
            </p:nvSpPr>
            <p:spPr bwMode="auto">
              <a:xfrm>
                <a:off x="5325" y="3146"/>
                <a:ext cx="269" cy="19"/>
              </a:xfrm>
              <a:custGeom>
                <a:avLst/>
                <a:gdLst/>
                <a:ahLst/>
                <a:cxnLst>
                  <a:cxn ang="0">
                    <a:pos x="1074" y="27"/>
                  </a:cxn>
                  <a:cxn ang="0">
                    <a:pos x="1059" y="44"/>
                  </a:cxn>
                  <a:cxn ang="0">
                    <a:pos x="542" y="75"/>
                  </a:cxn>
                  <a:cxn ang="0">
                    <a:pos x="286" y="87"/>
                  </a:cxn>
                  <a:cxn ang="0">
                    <a:pos x="10" y="96"/>
                  </a:cxn>
                  <a:cxn ang="0">
                    <a:pos x="7" y="85"/>
                  </a:cxn>
                  <a:cxn ang="0">
                    <a:pos x="1" y="74"/>
                  </a:cxn>
                  <a:cxn ang="0">
                    <a:pos x="0" y="63"/>
                  </a:cxn>
                  <a:cxn ang="0">
                    <a:pos x="10" y="52"/>
                  </a:cxn>
                  <a:cxn ang="0">
                    <a:pos x="274" y="46"/>
                  </a:cxn>
                  <a:cxn ang="0">
                    <a:pos x="542" y="33"/>
                  </a:cxn>
                  <a:cxn ang="0">
                    <a:pos x="1071" y="0"/>
                  </a:cxn>
                  <a:cxn ang="0">
                    <a:pos x="1074" y="12"/>
                  </a:cxn>
                  <a:cxn ang="0">
                    <a:pos x="1074" y="27"/>
                  </a:cxn>
                </a:cxnLst>
                <a:rect l="0" t="0" r="r" b="b"/>
                <a:pathLst>
                  <a:path w="1074" h="96">
                    <a:moveTo>
                      <a:pt x="1074" y="27"/>
                    </a:moveTo>
                    <a:lnTo>
                      <a:pt x="1059" y="44"/>
                    </a:lnTo>
                    <a:lnTo>
                      <a:pt x="542" y="75"/>
                    </a:lnTo>
                    <a:lnTo>
                      <a:pt x="286" y="87"/>
                    </a:lnTo>
                    <a:lnTo>
                      <a:pt x="10" y="96"/>
                    </a:lnTo>
                    <a:lnTo>
                      <a:pt x="7" y="85"/>
                    </a:lnTo>
                    <a:lnTo>
                      <a:pt x="1" y="74"/>
                    </a:lnTo>
                    <a:lnTo>
                      <a:pt x="0" y="63"/>
                    </a:lnTo>
                    <a:lnTo>
                      <a:pt x="10" y="52"/>
                    </a:lnTo>
                    <a:lnTo>
                      <a:pt x="274" y="46"/>
                    </a:lnTo>
                    <a:lnTo>
                      <a:pt x="542" y="33"/>
                    </a:lnTo>
                    <a:lnTo>
                      <a:pt x="1071" y="0"/>
                    </a:lnTo>
                    <a:lnTo>
                      <a:pt x="1074" y="12"/>
                    </a:lnTo>
                    <a:lnTo>
                      <a:pt x="1074"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41" name="Freeform 230">
                <a:extLst>
                  <a:ext uri="{FF2B5EF4-FFF2-40B4-BE49-F238E27FC236}">
                    <a16:creationId xmlns:a16="http://schemas.microsoft.com/office/drawing/2014/main" id="{C6DA246C-AAAD-4B16-AD58-89A73A9C95BE}"/>
                  </a:ext>
                </a:extLst>
              </p:cNvPr>
              <p:cNvSpPr>
                <a:spLocks/>
              </p:cNvSpPr>
              <p:nvPr/>
            </p:nvSpPr>
            <p:spPr bwMode="auto">
              <a:xfrm>
                <a:off x="5424" y="3187"/>
                <a:ext cx="174" cy="10"/>
              </a:xfrm>
              <a:custGeom>
                <a:avLst/>
                <a:gdLst/>
                <a:ahLst/>
                <a:cxnLst>
                  <a:cxn ang="0">
                    <a:pos x="697" y="29"/>
                  </a:cxn>
                  <a:cxn ang="0">
                    <a:pos x="525" y="39"/>
                  </a:cxn>
                  <a:cxn ang="0">
                    <a:pos x="354" y="40"/>
                  </a:cxn>
                  <a:cxn ang="0">
                    <a:pos x="184" y="41"/>
                  </a:cxn>
                  <a:cxn ang="0">
                    <a:pos x="99" y="45"/>
                  </a:cxn>
                  <a:cxn ang="0">
                    <a:pos x="15" y="51"/>
                  </a:cxn>
                  <a:cxn ang="0">
                    <a:pos x="7" y="45"/>
                  </a:cxn>
                  <a:cxn ang="0">
                    <a:pos x="2" y="35"/>
                  </a:cxn>
                  <a:cxn ang="0">
                    <a:pos x="0" y="22"/>
                  </a:cxn>
                  <a:cxn ang="0">
                    <a:pos x="4" y="7"/>
                  </a:cxn>
                  <a:cxn ang="0">
                    <a:pos x="352" y="1"/>
                  </a:cxn>
                  <a:cxn ang="0">
                    <a:pos x="525" y="0"/>
                  </a:cxn>
                  <a:cxn ang="0">
                    <a:pos x="590" y="1"/>
                  </a:cxn>
                  <a:cxn ang="0">
                    <a:pos x="697" y="7"/>
                  </a:cxn>
                  <a:cxn ang="0">
                    <a:pos x="697" y="29"/>
                  </a:cxn>
                </a:cxnLst>
                <a:rect l="0" t="0" r="r" b="b"/>
                <a:pathLst>
                  <a:path w="697" h="51">
                    <a:moveTo>
                      <a:pt x="697" y="29"/>
                    </a:moveTo>
                    <a:lnTo>
                      <a:pt x="525" y="39"/>
                    </a:lnTo>
                    <a:lnTo>
                      <a:pt x="354" y="40"/>
                    </a:lnTo>
                    <a:lnTo>
                      <a:pt x="184" y="41"/>
                    </a:lnTo>
                    <a:lnTo>
                      <a:pt x="99" y="45"/>
                    </a:lnTo>
                    <a:lnTo>
                      <a:pt x="15" y="51"/>
                    </a:lnTo>
                    <a:lnTo>
                      <a:pt x="7" y="45"/>
                    </a:lnTo>
                    <a:lnTo>
                      <a:pt x="2" y="35"/>
                    </a:lnTo>
                    <a:lnTo>
                      <a:pt x="0" y="22"/>
                    </a:lnTo>
                    <a:lnTo>
                      <a:pt x="4" y="7"/>
                    </a:lnTo>
                    <a:lnTo>
                      <a:pt x="352" y="1"/>
                    </a:lnTo>
                    <a:lnTo>
                      <a:pt x="525" y="0"/>
                    </a:lnTo>
                    <a:lnTo>
                      <a:pt x="590" y="1"/>
                    </a:lnTo>
                    <a:lnTo>
                      <a:pt x="697" y="7"/>
                    </a:lnTo>
                    <a:lnTo>
                      <a:pt x="697"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42" name="Freeform 231">
                <a:extLst>
                  <a:ext uri="{FF2B5EF4-FFF2-40B4-BE49-F238E27FC236}">
                    <a16:creationId xmlns:a16="http://schemas.microsoft.com/office/drawing/2014/main" id="{146ED248-AB34-48AB-A401-B21CBE4D6602}"/>
                  </a:ext>
                </a:extLst>
              </p:cNvPr>
              <p:cNvSpPr>
                <a:spLocks/>
              </p:cNvSpPr>
              <p:nvPr/>
            </p:nvSpPr>
            <p:spPr bwMode="auto">
              <a:xfrm>
                <a:off x="4944" y="3195"/>
                <a:ext cx="241" cy="9"/>
              </a:xfrm>
              <a:custGeom>
                <a:avLst/>
                <a:gdLst/>
                <a:ahLst/>
                <a:cxnLst>
                  <a:cxn ang="0">
                    <a:pos x="948" y="1"/>
                  </a:cxn>
                  <a:cxn ang="0">
                    <a:pos x="961" y="17"/>
                  </a:cxn>
                  <a:cxn ang="0">
                    <a:pos x="963" y="27"/>
                  </a:cxn>
                  <a:cxn ang="0">
                    <a:pos x="960" y="36"/>
                  </a:cxn>
                  <a:cxn ang="0">
                    <a:pos x="705" y="43"/>
                  </a:cxn>
                  <a:cxn ang="0">
                    <a:pos x="463" y="40"/>
                  </a:cxn>
                  <a:cxn ang="0">
                    <a:pos x="231" y="35"/>
                  </a:cxn>
                  <a:cxn ang="0">
                    <a:pos x="2" y="36"/>
                  </a:cxn>
                  <a:cxn ang="0">
                    <a:pos x="0" y="22"/>
                  </a:cxn>
                  <a:cxn ang="0">
                    <a:pos x="2" y="6"/>
                  </a:cxn>
                  <a:cxn ang="0">
                    <a:pos x="246" y="0"/>
                  </a:cxn>
                  <a:cxn ang="0">
                    <a:pos x="483" y="0"/>
                  </a:cxn>
                  <a:cxn ang="0">
                    <a:pos x="716" y="2"/>
                  </a:cxn>
                  <a:cxn ang="0">
                    <a:pos x="948" y="1"/>
                  </a:cxn>
                </a:cxnLst>
                <a:rect l="0" t="0" r="r" b="b"/>
                <a:pathLst>
                  <a:path w="963" h="43">
                    <a:moveTo>
                      <a:pt x="948" y="1"/>
                    </a:moveTo>
                    <a:lnTo>
                      <a:pt x="961" y="17"/>
                    </a:lnTo>
                    <a:lnTo>
                      <a:pt x="963" y="27"/>
                    </a:lnTo>
                    <a:lnTo>
                      <a:pt x="960" y="36"/>
                    </a:lnTo>
                    <a:lnTo>
                      <a:pt x="705" y="43"/>
                    </a:lnTo>
                    <a:lnTo>
                      <a:pt x="463" y="40"/>
                    </a:lnTo>
                    <a:lnTo>
                      <a:pt x="231" y="35"/>
                    </a:lnTo>
                    <a:lnTo>
                      <a:pt x="2" y="36"/>
                    </a:lnTo>
                    <a:lnTo>
                      <a:pt x="0" y="22"/>
                    </a:lnTo>
                    <a:lnTo>
                      <a:pt x="2" y="6"/>
                    </a:lnTo>
                    <a:lnTo>
                      <a:pt x="246" y="0"/>
                    </a:lnTo>
                    <a:lnTo>
                      <a:pt x="483" y="0"/>
                    </a:lnTo>
                    <a:lnTo>
                      <a:pt x="716" y="2"/>
                    </a:lnTo>
                    <a:lnTo>
                      <a:pt x="94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43" name="Freeform 232">
                <a:extLst>
                  <a:ext uri="{FF2B5EF4-FFF2-40B4-BE49-F238E27FC236}">
                    <a16:creationId xmlns:a16="http://schemas.microsoft.com/office/drawing/2014/main" id="{0F7DD698-AD68-4E24-9ECE-3E6CE8BA0A59}"/>
                  </a:ext>
                </a:extLst>
              </p:cNvPr>
              <p:cNvSpPr>
                <a:spLocks/>
              </p:cNvSpPr>
              <p:nvPr/>
            </p:nvSpPr>
            <p:spPr bwMode="auto">
              <a:xfrm>
                <a:off x="4943" y="3223"/>
                <a:ext cx="258" cy="13"/>
              </a:xfrm>
              <a:custGeom>
                <a:avLst/>
                <a:gdLst/>
                <a:ahLst/>
                <a:cxnLst>
                  <a:cxn ang="0">
                    <a:pos x="1023" y="31"/>
                  </a:cxn>
                  <a:cxn ang="0">
                    <a:pos x="1033" y="44"/>
                  </a:cxn>
                  <a:cxn ang="0">
                    <a:pos x="1032" y="50"/>
                  </a:cxn>
                  <a:cxn ang="0">
                    <a:pos x="1028" y="56"/>
                  </a:cxn>
                  <a:cxn ang="0">
                    <a:pos x="1016" y="65"/>
                  </a:cxn>
                  <a:cxn ang="0">
                    <a:pos x="1003" y="66"/>
                  </a:cxn>
                  <a:cxn ang="0">
                    <a:pos x="746" y="59"/>
                  </a:cxn>
                  <a:cxn ang="0">
                    <a:pos x="500" y="55"/>
                  </a:cxn>
                  <a:cxn ang="0">
                    <a:pos x="10" y="48"/>
                  </a:cxn>
                  <a:cxn ang="0">
                    <a:pos x="2" y="37"/>
                  </a:cxn>
                  <a:cxn ang="0">
                    <a:pos x="0" y="21"/>
                  </a:cxn>
                  <a:cxn ang="0">
                    <a:pos x="3" y="6"/>
                  </a:cxn>
                  <a:cxn ang="0">
                    <a:pos x="14" y="0"/>
                  </a:cxn>
                  <a:cxn ang="0">
                    <a:pos x="270" y="9"/>
                  </a:cxn>
                  <a:cxn ang="0">
                    <a:pos x="517" y="13"/>
                  </a:cxn>
                  <a:cxn ang="0">
                    <a:pos x="765" y="17"/>
                  </a:cxn>
                  <a:cxn ang="0">
                    <a:pos x="1023" y="31"/>
                  </a:cxn>
                </a:cxnLst>
                <a:rect l="0" t="0" r="r" b="b"/>
                <a:pathLst>
                  <a:path w="1033" h="66">
                    <a:moveTo>
                      <a:pt x="1023" y="31"/>
                    </a:moveTo>
                    <a:lnTo>
                      <a:pt x="1033" y="44"/>
                    </a:lnTo>
                    <a:lnTo>
                      <a:pt x="1032" y="50"/>
                    </a:lnTo>
                    <a:lnTo>
                      <a:pt x="1028" y="56"/>
                    </a:lnTo>
                    <a:lnTo>
                      <a:pt x="1016" y="65"/>
                    </a:lnTo>
                    <a:lnTo>
                      <a:pt x="1003" y="66"/>
                    </a:lnTo>
                    <a:lnTo>
                      <a:pt x="746" y="59"/>
                    </a:lnTo>
                    <a:lnTo>
                      <a:pt x="500" y="55"/>
                    </a:lnTo>
                    <a:lnTo>
                      <a:pt x="10" y="48"/>
                    </a:lnTo>
                    <a:lnTo>
                      <a:pt x="2" y="37"/>
                    </a:lnTo>
                    <a:lnTo>
                      <a:pt x="0" y="21"/>
                    </a:lnTo>
                    <a:lnTo>
                      <a:pt x="3" y="6"/>
                    </a:lnTo>
                    <a:lnTo>
                      <a:pt x="14" y="0"/>
                    </a:lnTo>
                    <a:lnTo>
                      <a:pt x="270" y="9"/>
                    </a:lnTo>
                    <a:lnTo>
                      <a:pt x="517" y="13"/>
                    </a:lnTo>
                    <a:lnTo>
                      <a:pt x="765" y="17"/>
                    </a:lnTo>
                    <a:lnTo>
                      <a:pt x="1023"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44" name="Freeform 233">
                <a:extLst>
                  <a:ext uri="{FF2B5EF4-FFF2-40B4-BE49-F238E27FC236}">
                    <a16:creationId xmlns:a16="http://schemas.microsoft.com/office/drawing/2014/main" id="{867615F5-A7CE-407D-B69A-32D903CB20A2}"/>
                  </a:ext>
                </a:extLst>
              </p:cNvPr>
              <p:cNvSpPr>
                <a:spLocks/>
              </p:cNvSpPr>
              <p:nvPr/>
            </p:nvSpPr>
            <p:spPr bwMode="auto">
              <a:xfrm>
                <a:off x="5384" y="3225"/>
                <a:ext cx="248" cy="13"/>
              </a:xfrm>
              <a:custGeom>
                <a:avLst/>
                <a:gdLst/>
                <a:ahLst/>
                <a:cxnLst>
                  <a:cxn ang="0">
                    <a:pos x="979" y="17"/>
                  </a:cxn>
                  <a:cxn ang="0">
                    <a:pos x="990" y="35"/>
                  </a:cxn>
                  <a:cxn ang="0">
                    <a:pos x="992" y="47"/>
                  </a:cxn>
                  <a:cxn ang="0">
                    <a:pos x="991" y="52"/>
                  </a:cxn>
                  <a:cxn ang="0">
                    <a:pos x="986" y="61"/>
                  </a:cxn>
                  <a:cxn ang="0">
                    <a:pos x="871" y="50"/>
                  </a:cxn>
                  <a:cxn ang="0">
                    <a:pos x="752" y="46"/>
                  </a:cxn>
                  <a:cxn ang="0">
                    <a:pos x="506" y="50"/>
                  </a:cxn>
                  <a:cxn ang="0">
                    <a:pos x="257" y="56"/>
                  </a:cxn>
                  <a:cxn ang="0">
                    <a:pos x="135" y="53"/>
                  </a:cxn>
                  <a:cxn ang="0">
                    <a:pos x="16" y="47"/>
                  </a:cxn>
                  <a:cxn ang="0">
                    <a:pos x="5" y="41"/>
                  </a:cxn>
                  <a:cxn ang="0">
                    <a:pos x="0" y="28"/>
                  </a:cxn>
                  <a:cxn ang="0">
                    <a:pos x="0" y="12"/>
                  </a:cxn>
                  <a:cxn ang="0">
                    <a:pos x="3" y="6"/>
                  </a:cxn>
                  <a:cxn ang="0">
                    <a:pos x="8" y="0"/>
                  </a:cxn>
                  <a:cxn ang="0">
                    <a:pos x="134" y="9"/>
                  </a:cxn>
                  <a:cxn ang="0">
                    <a:pos x="256" y="13"/>
                  </a:cxn>
                  <a:cxn ang="0">
                    <a:pos x="496" y="7"/>
                  </a:cxn>
                  <a:cxn ang="0">
                    <a:pos x="614" y="2"/>
                  </a:cxn>
                  <a:cxn ang="0">
                    <a:pos x="733" y="1"/>
                  </a:cxn>
                  <a:cxn ang="0">
                    <a:pos x="855" y="5"/>
                  </a:cxn>
                  <a:cxn ang="0">
                    <a:pos x="979" y="17"/>
                  </a:cxn>
                </a:cxnLst>
                <a:rect l="0" t="0" r="r" b="b"/>
                <a:pathLst>
                  <a:path w="992" h="61">
                    <a:moveTo>
                      <a:pt x="979" y="17"/>
                    </a:moveTo>
                    <a:lnTo>
                      <a:pt x="990" y="35"/>
                    </a:lnTo>
                    <a:lnTo>
                      <a:pt x="992" y="47"/>
                    </a:lnTo>
                    <a:lnTo>
                      <a:pt x="991" y="52"/>
                    </a:lnTo>
                    <a:lnTo>
                      <a:pt x="986" y="61"/>
                    </a:lnTo>
                    <a:lnTo>
                      <a:pt x="871" y="50"/>
                    </a:lnTo>
                    <a:lnTo>
                      <a:pt x="752" y="46"/>
                    </a:lnTo>
                    <a:lnTo>
                      <a:pt x="506" y="50"/>
                    </a:lnTo>
                    <a:lnTo>
                      <a:pt x="257" y="56"/>
                    </a:lnTo>
                    <a:lnTo>
                      <a:pt x="135" y="53"/>
                    </a:lnTo>
                    <a:lnTo>
                      <a:pt x="16" y="47"/>
                    </a:lnTo>
                    <a:lnTo>
                      <a:pt x="5" y="41"/>
                    </a:lnTo>
                    <a:lnTo>
                      <a:pt x="0" y="28"/>
                    </a:lnTo>
                    <a:lnTo>
                      <a:pt x="0" y="12"/>
                    </a:lnTo>
                    <a:lnTo>
                      <a:pt x="3" y="6"/>
                    </a:lnTo>
                    <a:lnTo>
                      <a:pt x="8" y="0"/>
                    </a:lnTo>
                    <a:lnTo>
                      <a:pt x="134" y="9"/>
                    </a:lnTo>
                    <a:lnTo>
                      <a:pt x="256" y="13"/>
                    </a:lnTo>
                    <a:lnTo>
                      <a:pt x="496" y="7"/>
                    </a:lnTo>
                    <a:lnTo>
                      <a:pt x="614" y="2"/>
                    </a:lnTo>
                    <a:lnTo>
                      <a:pt x="733" y="1"/>
                    </a:lnTo>
                    <a:lnTo>
                      <a:pt x="855" y="5"/>
                    </a:lnTo>
                    <a:lnTo>
                      <a:pt x="979"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45" name="Freeform 234">
                <a:extLst>
                  <a:ext uri="{FF2B5EF4-FFF2-40B4-BE49-F238E27FC236}">
                    <a16:creationId xmlns:a16="http://schemas.microsoft.com/office/drawing/2014/main" id="{A93B9CEE-0970-42F4-B28A-8B9D41A79D59}"/>
                  </a:ext>
                </a:extLst>
              </p:cNvPr>
              <p:cNvSpPr>
                <a:spLocks/>
              </p:cNvSpPr>
              <p:nvPr/>
            </p:nvSpPr>
            <p:spPr bwMode="auto">
              <a:xfrm>
                <a:off x="4868" y="3257"/>
                <a:ext cx="95" cy="39"/>
              </a:xfrm>
              <a:custGeom>
                <a:avLst/>
                <a:gdLst/>
                <a:ahLst/>
                <a:cxnLst>
                  <a:cxn ang="0">
                    <a:pos x="229" y="197"/>
                  </a:cxn>
                  <a:cxn ang="0">
                    <a:pos x="169" y="177"/>
                  </a:cxn>
                  <a:cxn ang="0">
                    <a:pos x="112" y="153"/>
                  </a:cxn>
                  <a:cxn ang="0">
                    <a:pos x="0" y="92"/>
                  </a:cxn>
                  <a:cxn ang="0">
                    <a:pos x="20" y="62"/>
                  </a:cxn>
                  <a:cxn ang="0">
                    <a:pos x="40" y="37"/>
                  </a:cxn>
                  <a:cxn ang="0">
                    <a:pos x="62" y="20"/>
                  </a:cxn>
                  <a:cxn ang="0">
                    <a:pos x="85" y="8"/>
                  </a:cxn>
                  <a:cxn ang="0">
                    <a:pos x="108" y="2"/>
                  </a:cxn>
                  <a:cxn ang="0">
                    <a:pos x="133" y="0"/>
                  </a:cxn>
                  <a:cxn ang="0">
                    <a:pos x="182" y="7"/>
                  </a:cxn>
                  <a:cxn ang="0">
                    <a:pos x="234" y="23"/>
                  </a:cxn>
                  <a:cxn ang="0">
                    <a:pos x="284" y="43"/>
                  </a:cxn>
                  <a:cxn ang="0">
                    <a:pos x="333" y="64"/>
                  </a:cxn>
                  <a:cxn ang="0">
                    <a:pos x="379" y="79"/>
                  </a:cxn>
                  <a:cxn ang="0">
                    <a:pos x="349" y="108"/>
                  </a:cxn>
                  <a:cxn ang="0">
                    <a:pos x="310" y="138"/>
                  </a:cxn>
                  <a:cxn ang="0">
                    <a:pos x="229" y="197"/>
                  </a:cxn>
                </a:cxnLst>
                <a:rect l="0" t="0" r="r" b="b"/>
                <a:pathLst>
                  <a:path w="379" h="197">
                    <a:moveTo>
                      <a:pt x="229" y="197"/>
                    </a:moveTo>
                    <a:lnTo>
                      <a:pt x="169" y="177"/>
                    </a:lnTo>
                    <a:lnTo>
                      <a:pt x="112" y="153"/>
                    </a:lnTo>
                    <a:lnTo>
                      <a:pt x="0" y="92"/>
                    </a:lnTo>
                    <a:lnTo>
                      <a:pt x="20" y="62"/>
                    </a:lnTo>
                    <a:lnTo>
                      <a:pt x="40" y="37"/>
                    </a:lnTo>
                    <a:lnTo>
                      <a:pt x="62" y="20"/>
                    </a:lnTo>
                    <a:lnTo>
                      <a:pt x="85" y="8"/>
                    </a:lnTo>
                    <a:lnTo>
                      <a:pt x="108" y="2"/>
                    </a:lnTo>
                    <a:lnTo>
                      <a:pt x="133" y="0"/>
                    </a:lnTo>
                    <a:lnTo>
                      <a:pt x="182" y="7"/>
                    </a:lnTo>
                    <a:lnTo>
                      <a:pt x="234" y="23"/>
                    </a:lnTo>
                    <a:lnTo>
                      <a:pt x="284" y="43"/>
                    </a:lnTo>
                    <a:lnTo>
                      <a:pt x="333" y="64"/>
                    </a:lnTo>
                    <a:lnTo>
                      <a:pt x="379" y="79"/>
                    </a:lnTo>
                    <a:lnTo>
                      <a:pt x="349" y="108"/>
                    </a:lnTo>
                    <a:lnTo>
                      <a:pt x="310" y="138"/>
                    </a:lnTo>
                    <a:lnTo>
                      <a:pt x="229" y="19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46" name="Freeform 235">
                <a:extLst>
                  <a:ext uri="{FF2B5EF4-FFF2-40B4-BE49-F238E27FC236}">
                    <a16:creationId xmlns:a16="http://schemas.microsoft.com/office/drawing/2014/main" id="{8CE8E810-0ABE-44AF-93F7-FDCF09F5DE7A}"/>
                  </a:ext>
                </a:extLst>
              </p:cNvPr>
              <p:cNvSpPr>
                <a:spLocks/>
              </p:cNvSpPr>
              <p:nvPr/>
            </p:nvSpPr>
            <p:spPr bwMode="auto">
              <a:xfrm>
                <a:off x="4931" y="3284"/>
                <a:ext cx="65" cy="55"/>
              </a:xfrm>
              <a:custGeom>
                <a:avLst/>
                <a:gdLst/>
                <a:ahLst/>
                <a:cxnLst>
                  <a:cxn ang="0">
                    <a:pos x="258" y="95"/>
                  </a:cxn>
                  <a:cxn ang="0">
                    <a:pos x="259" y="128"/>
                  </a:cxn>
                  <a:cxn ang="0">
                    <a:pos x="251" y="156"/>
                  </a:cxn>
                  <a:cxn ang="0">
                    <a:pos x="238" y="181"/>
                  </a:cxn>
                  <a:cxn ang="0">
                    <a:pos x="219" y="203"/>
                  </a:cxn>
                  <a:cxn ang="0">
                    <a:pos x="173" y="238"/>
                  </a:cxn>
                  <a:cxn ang="0">
                    <a:pos x="127" y="265"/>
                  </a:cxn>
                  <a:cxn ang="0">
                    <a:pos x="67" y="274"/>
                  </a:cxn>
                  <a:cxn ang="0">
                    <a:pos x="36" y="275"/>
                  </a:cxn>
                  <a:cxn ang="0">
                    <a:pos x="25" y="274"/>
                  </a:cxn>
                  <a:cxn ang="0">
                    <a:pos x="22" y="274"/>
                  </a:cxn>
                  <a:cxn ang="0">
                    <a:pos x="9" y="265"/>
                  </a:cxn>
                  <a:cxn ang="0">
                    <a:pos x="0" y="231"/>
                  </a:cxn>
                  <a:cxn ang="0">
                    <a:pos x="1" y="198"/>
                  </a:cxn>
                  <a:cxn ang="0">
                    <a:pos x="9" y="168"/>
                  </a:cxn>
                  <a:cxn ang="0">
                    <a:pos x="23" y="139"/>
                  </a:cxn>
                  <a:cxn ang="0">
                    <a:pos x="42" y="113"/>
                  </a:cxn>
                  <a:cxn ang="0">
                    <a:pos x="66" y="90"/>
                  </a:cxn>
                  <a:cxn ang="0">
                    <a:pos x="92" y="71"/>
                  </a:cxn>
                  <a:cxn ang="0">
                    <a:pos x="120" y="56"/>
                  </a:cxn>
                  <a:cxn ang="0">
                    <a:pos x="146" y="35"/>
                  </a:cxn>
                  <a:cxn ang="0">
                    <a:pos x="173" y="12"/>
                  </a:cxn>
                  <a:cxn ang="0">
                    <a:pos x="187" y="4"/>
                  </a:cxn>
                  <a:cxn ang="0">
                    <a:pos x="203" y="0"/>
                  </a:cxn>
                  <a:cxn ang="0">
                    <a:pos x="218" y="1"/>
                  </a:cxn>
                  <a:cxn ang="0">
                    <a:pos x="233" y="12"/>
                  </a:cxn>
                  <a:cxn ang="0">
                    <a:pos x="247" y="52"/>
                  </a:cxn>
                  <a:cxn ang="0">
                    <a:pos x="258" y="95"/>
                  </a:cxn>
                </a:cxnLst>
                <a:rect l="0" t="0" r="r" b="b"/>
                <a:pathLst>
                  <a:path w="259" h="275">
                    <a:moveTo>
                      <a:pt x="258" y="95"/>
                    </a:moveTo>
                    <a:lnTo>
                      <a:pt x="259" y="128"/>
                    </a:lnTo>
                    <a:lnTo>
                      <a:pt x="251" y="156"/>
                    </a:lnTo>
                    <a:lnTo>
                      <a:pt x="238" y="181"/>
                    </a:lnTo>
                    <a:lnTo>
                      <a:pt x="219" y="203"/>
                    </a:lnTo>
                    <a:lnTo>
                      <a:pt x="173" y="238"/>
                    </a:lnTo>
                    <a:lnTo>
                      <a:pt x="127" y="265"/>
                    </a:lnTo>
                    <a:lnTo>
                      <a:pt x="67" y="274"/>
                    </a:lnTo>
                    <a:lnTo>
                      <a:pt x="36" y="275"/>
                    </a:lnTo>
                    <a:lnTo>
                      <a:pt x="25" y="274"/>
                    </a:lnTo>
                    <a:lnTo>
                      <a:pt x="22" y="274"/>
                    </a:lnTo>
                    <a:lnTo>
                      <a:pt x="9" y="265"/>
                    </a:lnTo>
                    <a:lnTo>
                      <a:pt x="0" y="231"/>
                    </a:lnTo>
                    <a:lnTo>
                      <a:pt x="1" y="198"/>
                    </a:lnTo>
                    <a:lnTo>
                      <a:pt x="9" y="168"/>
                    </a:lnTo>
                    <a:lnTo>
                      <a:pt x="23" y="139"/>
                    </a:lnTo>
                    <a:lnTo>
                      <a:pt x="42" y="113"/>
                    </a:lnTo>
                    <a:lnTo>
                      <a:pt x="66" y="90"/>
                    </a:lnTo>
                    <a:lnTo>
                      <a:pt x="92" y="71"/>
                    </a:lnTo>
                    <a:lnTo>
                      <a:pt x="120" y="56"/>
                    </a:lnTo>
                    <a:lnTo>
                      <a:pt x="146" y="35"/>
                    </a:lnTo>
                    <a:lnTo>
                      <a:pt x="173" y="12"/>
                    </a:lnTo>
                    <a:lnTo>
                      <a:pt x="187" y="4"/>
                    </a:lnTo>
                    <a:lnTo>
                      <a:pt x="203" y="0"/>
                    </a:lnTo>
                    <a:lnTo>
                      <a:pt x="218" y="1"/>
                    </a:lnTo>
                    <a:lnTo>
                      <a:pt x="233" y="12"/>
                    </a:lnTo>
                    <a:lnTo>
                      <a:pt x="247" y="52"/>
                    </a:lnTo>
                    <a:lnTo>
                      <a:pt x="258" y="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47" name="Freeform 236">
                <a:extLst>
                  <a:ext uri="{FF2B5EF4-FFF2-40B4-BE49-F238E27FC236}">
                    <a16:creationId xmlns:a16="http://schemas.microsoft.com/office/drawing/2014/main" id="{245A7110-B6CC-4068-9F96-D25003D41492}"/>
                  </a:ext>
                </a:extLst>
              </p:cNvPr>
              <p:cNvSpPr>
                <a:spLocks/>
              </p:cNvSpPr>
              <p:nvPr/>
            </p:nvSpPr>
            <p:spPr bwMode="auto">
              <a:xfrm>
                <a:off x="4857" y="3291"/>
                <a:ext cx="59" cy="42"/>
              </a:xfrm>
              <a:custGeom>
                <a:avLst/>
                <a:gdLst/>
                <a:ahLst/>
                <a:cxnLst>
                  <a:cxn ang="0">
                    <a:pos x="232" y="209"/>
                  </a:cxn>
                  <a:cxn ang="0">
                    <a:pos x="174" y="187"/>
                  </a:cxn>
                  <a:cxn ang="0">
                    <a:pos x="116" y="159"/>
                  </a:cxn>
                  <a:cxn ang="0">
                    <a:pos x="58" y="127"/>
                  </a:cxn>
                  <a:cxn ang="0">
                    <a:pos x="4" y="91"/>
                  </a:cxn>
                  <a:cxn ang="0">
                    <a:pos x="0" y="46"/>
                  </a:cxn>
                  <a:cxn ang="0">
                    <a:pos x="4" y="0"/>
                  </a:cxn>
                  <a:cxn ang="0">
                    <a:pos x="36" y="23"/>
                  </a:cxn>
                  <a:cxn ang="0">
                    <a:pos x="77" y="39"/>
                  </a:cxn>
                  <a:cxn ang="0">
                    <a:pos x="163" y="66"/>
                  </a:cxn>
                  <a:cxn ang="0">
                    <a:pos x="201" y="84"/>
                  </a:cxn>
                  <a:cxn ang="0">
                    <a:pos x="227" y="112"/>
                  </a:cxn>
                  <a:cxn ang="0">
                    <a:pos x="236" y="130"/>
                  </a:cxn>
                  <a:cxn ang="0">
                    <a:pos x="239" y="152"/>
                  </a:cxn>
                  <a:cxn ang="0">
                    <a:pos x="238" y="179"/>
                  </a:cxn>
                  <a:cxn ang="0">
                    <a:pos x="232" y="209"/>
                  </a:cxn>
                </a:cxnLst>
                <a:rect l="0" t="0" r="r" b="b"/>
                <a:pathLst>
                  <a:path w="239" h="209">
                    <a:moveTo>
                      <a:pt x="232" y="209"/>
                    </a:moveTo>
                    <a:lnTo>
                      <a:pt x="174" y="187"/>
                    </a:lnTo>
                    <a:lnTo>
                      <a:pt x="116" y="159"/>
                    </a:lnTo>
                    <a:lnTo>
                      <a:pt x="58" y="127"/>
                    </a:lnTo>
                    <a:lnTo>
                      <a:pt x="4" y="91"/>
                    </a:lnTo>
                    <a:lnTo>
                      <a:pt x="0" y="46"/>
                    </a:lnTo>
                    <a:lnTo>
                      <a:pt x="4" y="0"/>
                    </a:lnTo>
                    <a:lnTo>
                      <a:pt x="36" y="23"/>
                    </a:lnTo>
                    <a:lnTo>
                      <a:pt x="77" y="39"/>
                    </a:lnTo>
                    <a:lnTo>
                      <a:pt x="163" y="66"/>
                    </a:lnTo>
                    <a:lnTo>
                      <a:pt x="201" y="84"/>
                    </a:lnTo>
                    <a:lnTo>
                      <a:pt x="227" y="112"/>
                    </a:lnTo>
                    <a:lnTo>
                      <a:pt x="236" y="130"/>
                    </a:lnTo>
                    <a:lnTo>
                      <a:pt x="239" y="152"/>
                    </a:lnTo>
                    <a:lnTo>
                      <a:pt x="238" y="179"/>
                    </a:lnTo>
                    <a:lnTo>
                      <a:pt x="232" y="20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sp>
            <p:nvSpPr>
              <p:cNvPr id="248" name="Freeform 237">
                <a:extLst>
                  <a:ext uri="{FF2B5EF4-FFF2-40B4-BE49-F238E27FC236}">
                    <a16:creationId xmlns:a16="http://schemas.microsoft.com/office/drawing/2014/main" id="{7628EC10-A15C-42A3-BA4E-F323C15C7632}"/>
                  </a:ext>
                </a:extLst>
              </p:cNvPr>
              <p:cNvSpPr>
                <a:spLocks/>
              </p:cNvSpPr>
              <p:nvPr/>
            </p:nvSpPr>
            <p:spPr bwMode="auto">
              <a:xfrm>
                <a:off x="5153" y="2264"/>
                <a:ext cx="89" cy="31"/>
              </a:xfrm>
              <a:custGeom>
                <a:avLst/>
                <a:gdLst/>
                <a:ahLst/>
                <a:cxnLst>
                  <a:cxn ang="0">
                    <a:pos x="357" y="130"/>
                  </a:cxn>
                  <a:cxn ang="0">
                    <a:pos x="352" y="144"/>
                  </a:cxn>
                  <a:cxn ang="0">
                    <a:pos x="344" y="151"/>
                  </a:cxn>
                  <a:cxn ang="0">
                    <a:pos x="333" y="153"/>
                  </a:cxn>
                  <a:cxn ang="0">
                    <a:pos x="321" y="152"/>
                  </a:cxn>
                  <a:cxn ang="0">
                    <a:pos x="280" y="112"/>
                  </a:cxn>
                  <a:cxn ang="0">
                    <a:pos x="233" y="83"/>
                  </a:cxn>
                  <a:cxn ang="0">
                    <a:pos x="208" y="74"/>
                  </a:cxn>
                  <a:cxn ang="0">
                    <a:pos x="183" y="67"/>
                  </a:cxn>
                  <a:cxn ang="0">
                    <a:pos x="156" y="65"/>
                  </a:cxn>
                  <a:cxn ang="0">
                    <a:pos x="128" y="65"/>
                  </a:cxn>
                  <a:cxn ang="0">
                    <a:pos x="110" y="66"/>
                  </a:cxn>
                  <a:cxn ang="0">
                    <a:pos x="94" y="73"/>
                  </a:cxn>
                  <a:cxn ang="0">
                    <a:pos x="66" y="97"/>
                  </a:cxn>
                  <a:cxn ang="0">
                    <a:pos x="52" y="107"/>
                  </a:cxn>
                  <a:cxn ang="0">
                    <a:pos x="36" y="113"/>
                  </a:cxn>
                  <a:cxn ang="0">
                    <a:pos x="21" y="112"/>
                  </a:cxn>
                  <a:cxn ang="0">
                    <a:pos x="2" y="100"/>
                  </a:cxn>
                  <a:cxn ang="0">
                    <a:pos x="0" y="82"/>
                  </a:cxn>
                  <a:cxn ang="0">
                    <a:pos x="8" y="66"/>
                  </a:cxn>
                  <a:cxn ang="0">
                    <a:pos x="34" y="38"/>
                  </a:cxn>
                  <a:cxn ang="0">
                    <a:pos x="56" y="23"/>
                  </a:cxn>
                  <a:cxn ang="0">
                    <a:pos x="81" y="12"/>
                  </a:cxn>
                  <a:cxn ang="0">
                    <a:pos x="108" y="4"/>
                  </a:cxn>
                  <a:cxn ang="0">
                    <a:pos x="137" y="0"/>
                  </a:cxn>
                  <a:cxn ang="0">
                    <a:pos x="194" y="3"/>
                  </a:cxn>
                  <a:cxn ang="0">
                    <a:pos x="221" y="10"/>
                  </a:cxn>
                  <a:cxn ang="0">
                    <a:pos x="246" y="21"/>
                  </a:cxn>
                  <a:cxn ang="0">
                    <a:pos x="309" y="69"/>
                  </a:cxn>
                  <a:cxn ang="0">
                    <a:pos x="336" y="100"/>
                  </a:cxn>
                  <a:cxn ang="0">
                    <a:pos x="346" y="111"/>
                  </a:cxn>
                  <a:cxn ang="0">
                    <a:pos x="357" y="130"/>
                  </a:cxn>
                </a:cxnLst>
                <a:rect l="0" t="0" r="r" b="b"/>
                <a:pathLst>
                  <a:path w="357" h="153">
                    <a:moveTo>
                      <a:pt x="357" y="130"/>
                    </a:moveTo>
                    <a:lnTo>
                      <a:pt x="352" y="144"/>
                    </a:lnTo>
                    <a:lnTo>
                      <a:pt x="344" y="151"/>
                    </a:lnTo>
                    <a:lnTo>
                      <a:pt x="333" y="153"/>
                    </a:lnTo>
                    <a:lnTo>
                      <a:pt x="321" y="152"/>
                    </a:lnTo>
                    <a:lnTo>
                      <a:pt x="280" y="112"/>
                    </a:lnTo>
                    <a:lnTo>
                      <a:pt x="233" y="83"/>
                    </a:lnTo>
                    <a:lnTo>
                      <a:pt x="208" y="74"/>
                    </a:lnTo>
                    <a:lnTo>
                      <a:pt x="183" y="67"/>
                    </a:lnTo>
                    <a:lnTo>
                      <a:pt x="156" y="65"/>
                    </a:lnTo>
                    <a:lnTo>
                      <a:pt x="128" y="65"/>
                    </a:lnTo>
                    <a:lnTo>
                      <a:pt x="110" y="66"/>
                    </a:lnTo>
                    <a:lnTo>
                      <a:pt x="94" y="73"/>
                    </a:lnTo>
                    <a:lnTo>
                      <a:pt x="66" y="97"/>
                    </a:lnTo>
                    <a:lnTo>
                      <a:pt x="52" y="107"/>
                    </a:lnTo>
                    <a:lnTo>
                      <a:pt x="36" y="113"/>
                    </a:lnTo>
                    <a:lnTo>
                      <a:pt x="21" y="112"/>
                    </a:lnTo>
                    <a:lnTo>
                      <a:pt x="2" y="100"/>
                    </a:lnTo>
                    <a:lnTo>
                      <a:pt x="0" y="82"/>
                    </a:lnTo>
                    <a:lnTo>
                      <a:pt x="8" y="66"/>
                    </a:lnTo>
                    <a:lnTo>
                      <a:pt x="34" y="38"/>
                    </a:lnTo>
                    <a:lnTo>
                      <a:pt x="56" y="23"/>
                    </a:lnTo>
                    <a:lnTo>
                      <a:pt x="81" y="12"/>
                    </a:lnTo>
                    <a:lnTo>
                      <a:pt x="108" y="4"/>
                    </a:lnTo>
                    <a:lnTo>
                      <a:pt x="137" y="0"/>
                    </a:lnTo>
                    <a:lnTo>
                      <a:pt x="194" y="3"/>
                    </a:lnTo>
                    <a:lnTo>
                      <a:pt x="221" y="10"/>
                    </a:lnTo>
                    <a:lnTo>
                      <a:pt x="246" y="21"/>
                    </a:lnTo>
                    <a:lnTo>
                      <a:pt x="309" y="69"/>
                    </a:lnTo>
                    <a:lnTo>
                      <a:pt x="336" y="100"/>
                    </a:lnTo>
                    <a:lnTo>
                      <a:pt x="346" y="111"/>
                    </a:lnTo>
                    <a:lnTo>
                      <a:pt x="357" y="1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ja-JP" altLang="en-US">
                  <a:solidFill>
                    <a:srgbClr val="292934"/>
                  </a:solidFill>
                  <a:latin typeface="HG丸ｺﾞｼｯｸM-PRO" panose="020F0600000000000000" pitchFamily="50" charset="-128"/>
                  <a:ea typeface="HG丸ｺﾞｼｯｸM-PRO" panose="020F0600000000000000" pitchFamily="50" charset="-128"/>
                </a:endParaRPr>
              </a:p>
            </p:txBody>
          </p:sp>
        </p:grpSp>
      </p:grpSp>
      <p:sp>
        <p:nvSpPr>
          <p:cNvPr id="4" name="矢印: 右 3">
            <a:extLst>
              <a:ext uri="{FF2B5EF4-FFF2-40B4-BE49-F238E27FC236}">
                <a16:creationId xmlns:a16="http://schemas.microsoft.com/office/drawing/2014/main" id="{063BAE5C-6E9E-4895-A86B-2179A222934C}"/>
              </a:ext>
            </a:extLst>
          </p:cNvPr>
          <p:cNvSpPr/>
          <p:nvPr/>
        </p:nvSpPr>
        <p:spPr>
          <a:xfrm>
            <a:off x="4150446" y="2936406"/>
            <a:ext cx="576052" cy="677120"/>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0" name="矢印: 右 249">
            <a:extLst>
              <a:ext uri="{FF2B5EF4-FFF2-40B4-BE49-F238E27FC236}">
                <a16:creationId xmlns:a16="http://schemas.microsoft.com/office/drawing/2014/main" id="{A073F010-0709-4D1F-94D9-32148CC18855}"/>
              </a:ext>
            </a:extLst>
          </p:cNvPr>
          <p:cNvSpPr/>
          <p:nvPr/>
        </p:nvSpPr>
        <p:spPr>
          <a:xfrm>
            <a:off x="7014223" y="2980923"/>
            <a:ext cx="576052" cy="677120"/>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2" name="テキスト ボックス 251">
            <a:extLst>
              <a:ext uri="{FF2B5EF4-FFF2-40B4-BE49-F238E27FC236}">
                <a16:creationId xmlns:a16="http://schemas.microsoft.com/office/drawing/2014/main" id="{ACE8C92F-A34A-4745-B089-E43D31835286}"/>
              </a:ext>
            </a:extLst>
          </p:cNvPr>
          <p:cNvSpPr txBox="1"/>
          <p:nvPr/>
        </p:nvSpPr>
        <p:spPr>
          <a:xfrm>
            <a:off x="1685746" y="5836754"/>
            <a:ext cx="2797747" cy="461665"/>
          </a:xfrm>
          <a:prstGeom prst="rect">
            <a:avLst/>
          </a:prstGeom>
          <a:noFill/>
        </p:spPr>
        <p:txBody>
          <a:bodyPr wrap="square">
            <a:spAutoFit/>
          </a:bodyPr>
          <a:lstStyle/>
          <a:p>
            <a:r>
              <a:rPr lang="ja-JP" altLang="ja-JP" sz="2400" dirty="0">
                <a:latin typeface="HG丸ｺﾞｼｯｸM-PRO" panose="020F0600000000000000" pitchFamily="50" charset="-128"/>
                <a:ea typeface="HG丸ｺﾞｼｯｸM-PRO" panose="020F0600000000000000" pitchFamily="50" charset="-128"/>
                <a:cs typeface="Times New Roman" panose="02020603050405020304" pitchFamily="18" charset="0"/>
              </a:rPr>
              <a:t>パターナリズム</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53" name="テキスト ボックス 252">
            <a:extLst>
              <a:ext uri="{FF2B5EF4-FFF2-40B4-BE49-F238E27FC236}">
                <a16:creationId xmlns:a16="http://schemas.microsoft.com/office/drawing/2014/main" id="{8F2DA8D7-F60A-4790-A117-411D0C39F9B1}"/>
              </a:ext>
            </a:extLst>
          </p:cNvPr>
          <p:cNvSpPr txBox="1"/>
          <p:nvPr/>
        </p:nvSpPr>
        <p:spPr>
          <a:xfrm>
            <a:off x="4745885" y="5742471"/>
            <a:ext cx="2797747" cy="707886"/>
          </a:xfrm>
          <a:prstGeom prst="rect">
            <a:avLst/>
          </a:prstGeom>
          <a:noFill/>
        </p:spPr>
        <p:txBody>
          <a:bodyPr wrap="square">
            <a:spAutoFit/>
          </a:bodyPr>
          <a:lstStyle/>
          <a:p>
            <a:r>
              <a:rPr lang="en-US" altLang="ja-JP"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Informed Decision Making</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254" name="テキスト ボックス 253">
            <a:extLst>
              <a:ext uri="{FF2B5EF4-FFF2-40B4-BE49-F238E27FC236}">
                <a16:creationId xmlns:a16="http://schemas.microsoft.com/office/drawing/2014/main" id="{3588E078-08DD-41C6-AE3E-0E138C80F1DB}"/>
              </a:ext>
            </a:extLst>
          </p:cNvPr>
          <p:cNvSpPr txBox="1"/>
          <p:nvPr/>
        </p:nvSpPr>
        <p:spPr>
          <a:xfrm>
            <a:off x="7744108" y="5687111"/>
            <a:ext cx="3893344" cy="707886"/>
          </a:xfrm>
          <a:prstGeom prst="rect">
            <a:avLst/>
          </a:prstGeom>
          <a:noFill/>
        </p:spPr>
        <p:txBody>
          <a:bodyPr wrap="square">
            <a:spAutoFit/>
          </a:bodyPr>
          <a:lstStyle/>
          <a:p>
            <a:r>
              <a:rPr lang="en-US" altLang="ja-JP"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Shared Decision Making</a:t>
            </a:r>
            <a:r>
              <a:rPr lang="ja-JP" altLang="en-US"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(SDM)</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249" name="テキスト ボックス 248">
            <a:extLst>
              <a:ext uri="{FF2B5EF4-FFF2-40B4-BE49-F238E27FC236}">
                <a16:creationId xmlns:a16="http://schemas.microsoft.com/office/drawing/2014/main" id="{B8EAA3B1-4545-9583-77FD-8D210B2BB615}"/>
              </a:ext>
            </a:extLst>
          </p:cNvPr>
          <p:cNvSpPr txBox="1"/>
          <p:nvPr/>
        </p:nvSpPr>
        <p:spPr>
          <a:xfrm>
            <a:off x="6075163" y="6285730"/>
            <a:ext cx="6097190" cy="584775"/>
          </a:xfrm>
          <a:prstGeom prst="rect">
            <a:avLst/>
          </a:prstGeom>
          <a:noFill/>
        </p:spPr>
        <p:txBody>
          <a:bodyPr wrap="square">
            <a:spAutoFit/>
          </a:bodyPr>
          <a:lstStyle/>
          <a:p>
            <a:pPr algn="r"/>
            <a:r>
              <a:rPr lang="pt-BR" altLang="ja-JP" sz="1600" i="1" dirty="0"/>
              <a:t>N Engl J Med. 2012;366:780</a:t>
            </a:r>
          </a:p>
          <a:p>
            <a:pPr algn="r"/>
            <a:r>
              <a:rPr lang="ja-JP" altLang="en-US" sz="1400" i="1" dirty="0"/>
              <a:t>中山和弘　小児外科 </a:t>
            </a:r>
            <a:r>
              <a:rPr lang="en-US" altLang="ja-JP" sz="1600" i="1" dirty="0"/>
              <a:t>2017;49(4):350</a:t>
            </a:r>
            <a:endParaRPr lang="ja-JP" altLang="en-US" sz="1400" i="1" dirty="0"/>
          </a:p>
        </p:txBody>
      </p:sp>
    </p:spTree>
    <p:extLst>
      <p:ext uri="{BB962C8B-B14F-4D97-AF65-F5344CB8AC3E}">
        <p14:creationId xmlns:p14="http://schemas.microsoft.com/office/powerpoint/2010/main" val="67546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8"/>
                                        </p:tgtEl>
                                        <p:attrNameLst>
                                          <p:attrName>style.visibility</p:attrName>
                                        </p:attrNameLst>
                                      </p:cBhvr>
                                      <p:to>
                                        <p:strVal val="visible"/>
                                      </p:to>
                                    </p:set>
                                    <p:animEffect transition="in" filter="fade">
                                      <p:cBhvr>
                                        <p:cTn id="11" dur="500"/>
                                        <p:tgtEl>
                                          <p:spTgt spid="18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500"/>
                                        <p:tgtEl>
                                          <p:spTgt spid="25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0"/>
                                        </p:tgtEl>
                                        <p:attrNameLst>
                                          <p:attrName>style.visibility</p:attrName>
                                        </p:attrNameLst>
                                      </p:cBhvr>
                                      <p:to>
                                        <p:strVal val="visible"/>
                                      </p:to>
                                    </p:set>
                                    <p:animEffect transition="in" filter="wipe(left)">
                                      <p:cBhvr>
                                        <p:cTn id="20" dur="500"/>
                                        <p:tgtEl>
                                          <p:spTgt spid="250"/>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15"/>
                                        </p:tgtEl>
                                        <p:attrNameLst>
                                          <p:attrName>style.visibility</p:attrName>
                                        </p:attrNameLst>
                                      </p:cBhvr>
                                      <p:to>
                                        <p:strVal val="visible"/>
                                      </p:to>
                                    </p:set>
                                    <p:animEffect transition="in" filter="fade">
                                      <p:cBhvr>
                                        <p:cTn id="24" dur="500"/>
                                        <p:tgtEl>
                                          <p:spTgt spid="11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54"/>
                                        </p:tgtEl>
                                        <p:attrNameLst>
                                          <p:attrName>style.visibility</p:attrName>
                                        </p:attrNameLst>
                                      </p:cBhvr>
                                      <p:to>
                                        <p:strVal val="visible"/>
                                      </p:to>
                                    </p:set>
                                    <p:animEffect transition="in" filter="fade">
                                      <p:cBhvr>
                                        <p:cTn id="28"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0" grpId="0" animBg="1"/>
      <p:bldP spid="253" grpId="0"/>
      <p:bldP spid="2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2376671" y="978694"/>
            <a:ext cx="7438657" cy="1931988"/>
          </a:xfrm>
        </p:spPr>
        <p:txBody>
          <a:bodyPr>
            <a:normAutofit fontScale="90000"/>
          </a:bodyPr>
          <a:lstStyle/>
          <a:p>
            <a:pPr algn="ctr">
              <a:lnSpc>
                <a:spcPct val="150000"/>
              </a:lnSpc>
              <a:defRPr/>
            </a:pPr>
            <a:r>
              <a:rPr kumimoji="0" lang="en-US" altLang="ja-JP" sz="4000" dirty="0">
                <a:solidFill>
                  <a:schemeClr val="tx1"/>
                </a:solidFill>
              </a:rPr>
              <a:t>Shared decision making </a:t>
            </a:r>
            <a:br>
              <a:rPr kumimoji="0" lang="en-US" altLang="ja-JP" sz="4000" dirty="0">
                <a:solidFill>
                  <a:schemeClr val="tx1"/>
                </a:solidFill>
              </a:rPr>
            </a:br>
            <a:r>
              <a:rPr kumimoji="0" lang="en-US" altLang="ja-JP" sz="4000" dirty="0">
                <a:solidFill>
                  <a:schemeClr val="tx1"/>
                </a:solidFill>
              </a:rPr>
              <a:t>(SDM</a:t>
            </a:r>
            <a:r>
              <a:rPr kumimoji="0" lang="ja-JP" altLang="en-US" sz="4000" dirty="0">
                <a:solidFill>
                  <a:schemeClr val="tx1"/>
                </a:solidFill>
              </a:rPr>
              <a:t>：共同意思決定</a:t>
            </a:r>
            <a:r>
              <a:rPr kumimoji="0" lang="en-US" altLang="ja-JP" sz="4000" dirty="0">
                <a:solidFill>
                  <a:schemeClr val="tx1"/>
                </a:solidFill>
              </a:rPr>
              <a:t>)</a:t>
            </a:r>
            <a:r>
              <a:rPr kumimoji="0" lang="ja-JP" altLang="en-US" sz="4000" dirty="0">
                <a:solidFill>
                  <a:schemeClr val="tx1"/>
                </a:solidFill>
              </a:rPr>
              <a:t>とは</a:t>
            </a:r>
            <a:br>
              <a:rPr kumimoji="0" lang="en-US" altLang="ja-JP" sz="4000" dirty="0">
                <a:solidFill>
                  <a:schemeClr val="tx1"/>
                </a:solidFill>
              </a:rPr>
            </a:br>
            <a:r>
              <a:rPr kumimoji="0" lang="ja-JP" altLang="en-US" sz="4900" dirty="0">
                <a:solidFill>
                  <a:srgbClr val="FF0000"/>
                </a:solidFill>
              </a:rPr>
              <a:t>「患者中心の医療」</a:t>
            </a:r>
            <a:endParaRPr kumimoji="0" lang="en-US" altLang="ja-JP" sz="4000" dirty="0">
              <a:solidFill>
                <a:srgbClr val="FF0000"/>
              </a:solidFill>
            </a:endParaRPr>
          </a:p>
        </p:txBody>
      </p:sp>
      <p:pic>
        <p:nvPicPr>
          <p:cNvPr id="6" name="図 5">
            <a:extLst>
              <a:ext uri="{FF2B5EF4-FFF2-40B4-BE49-F238E27FC236}">
                <a16:creationId xmlns:a16="http://schemas.microsoft.com/office/drawing/2014/main" id="{19691E6A-A824-1C55-1B96-51E991B8B129}"/>
              </a:ext>
            </a:extLst>
          </p:cNvPr>
          <p:cNvPicPr>
            <a:picLocks noChangeAspect="1"/>
          </p:cNvPicPr>
          <p:nvPr/>
        </p:nvPicPr>
        <p:blipFill>
          <a:blip r:embed="rId3"/>
          <a:stretch>
            <a:fillRect/>
          </a:stretch>
        </p:blipFill>
        <p:spPr>
          <a:xfrm>
            <a:off x="9910596" y="3959236"/>
            <a:ext cx="1691787" cy="2095682"/>
          </a:xfrm>
          <a:prstGeom prst="rect">
            <a:avLst/>
          </a:prstGeom>
        </p:spPr>
      </p:pic>
      <p:sp>
        <p:nvSpPr>
          <p:cNvPr id="7" name="テキスト ボックス 6">
            <a:extLst>
              <a:ext uri="{FF2B5EF4-FFF2-40B4-BE49-F238E27FC236}">
                <a16:creationId xmlns:a16="http://schemas.microsoft.com/office/drawing/2014/main" id="{CFC2AAE5-02F1-458C-BD0C-2BB0A82AFD3E}"/>
              </a:ext>
            </a:extLst>
          </p:cNvPr>
          <p:cNvSpPr txBox="1"/>
          <p:nvPr/>
        </p:nvSpPr>
        <p:spPr>
          <a:xfrm>
            <a:off x="3403402" y="6076349"/>
            <a:ext cx="6097190"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pt-BR" altLang="ja-JP" sz="2000" b="0" i="1" u="none" strike="noStrike" kern="1200" cap="none" spc="0" normalizeH="0" baseline="0" noProof="0">
                <a:ln>
                  <a:noFill/>
                </a:ln>
                <a:solidFill>
                  <a:prstClr val="black"/>
                </a:solidFill>
                <a:effectLst/>
                <a:uLnTx/>
                <a:uFillTx/>
                <a:latin typeface="Gill Sans MT"/>
                <a:ea typeface="HGｺﾞｼｯｸE" panose="020B0909000000000000" pitchFamily="49" charset="-128"/>
                <a:cs typeface="+mn-cs"/>
              </a:rPr>
              <a:t>N Engl J Med. 2012;366:780</a:t>
            </a:r>
            <a:endParaRPr kumimoji="1" lang="pt-BR" altLang="ja-JP" sz="2000" b="0" i="1" u="none" strike="noStrike" kern="1200" cap="none" spc="0" normalizeH="0" baseline="0" noProof="0" dirty="0">
              <a:ln>
                <a:noFill/>
              </a:ln>
              <a:solidFill>
                <a:prstClr val="black"/>
              </a:solidFill>
              <a:effectLst/>
              <a:uLnTx/>
              <a:uFillTx/>
              <a:latin typeface="Gill Sans MT"/>
              <a:ea typeface="HGｺﾞｼｯｸE" panose="020B0909000000000000" pitchFamily="49" charset="-128"/>
              <a:cs typeface="+mn-cs"/>
            </a:endParaRPr>
          </a:p>
        </p:txBody>
      </p:sp>
      <p:pic>
        <p:nvPicPr>
          <p:cNvPr id="9" name="図 8">
            <a:extLst>
              <a:ext uri="{FF2B5EF4-FFF2-40B4-BE49-F238E27FC236}">
                <a16:creationId xmlns:a16="http://schemas.microsoft.com/office/drawing/2014/main" id="{FA0E4034-2881-2CA4-F524-3450574FF3A2}"/>
              </a:ext>
            </a:extLst>
          </p:cNvPr>
          <p:cNvPicPr>
            <a:picLocks noChangeAspect="1"/>
          </p:cNvPicPr>
          <p:nvPr/>
        </p:nvPicPr>
        <p:blipFill>
          <a:blip r:embed="rId4"/>
          <a:stretch>
            <a:fillRect/>
          </a:stretch>
        </p:blipFill>
        <p:spPr>
          <a:xfrm>
            <a:off x="2376671" y="4392885"/>
            <a:ext cx="7178662" cy="1044030"/>
          </a:xfrm>
          <a:prstGeom prst="rect">
            <a:avLst/>
          </a:prstGeom>
        </p:spPr>
      </p:pic>
      <p:sp>
        <p:nvSpPr>
          <p:cNvPr id="5" name="テキスト ボックス 4">
            <a:extLst>
              <a:ext uri="{FF2B5EF4-FFF2-40B4-BE49-F238E27FC236}">
                <a16:creationId xmlns:a16="http://schemas.microsoft.com/office/drawing/2014/main" id="{110F3A7E-87CB-7650-1799-14555577E597}"/>
              </a:ext>
            </a:extLst>
          </p:cNvPr>
          <p:cNvSpPr txBox="1"/>
          <p:nvPr/>
        </p:nvSpPr>
        <p:spPr>
          <a:xfrm>
            <a:off x="2469540" y="5171420"/>
            <a:ext cx="6097190" cy="707886"/>
          </a:xfrm>
          <a:prstGeom prst="rect">
            <a:avLst/>
          </a:prstGeom>
          <a:solidFill>
            <a:schemeClr val="bg1"/>
          </a:solidFill>
        </p:spPr>
        <p:txBody>
          <a:bodyPr wrap="square">
            <a:spAutoFit/>
          </a:bodyPr>
          <a:lstStyle/>
          <a:p>
            <a:r>
              <a:rPr lang="en-US" altLang="ja-JP" sz="2000" dirty="0"/>
              <a:t>Michael Barry,</a:t>
            </a:r>
            <a:r>
              <a:rPr lang="ja-JP" altLang="en-US" sz="2000" dirty="0"/>
              <a:t> </a:t>
            </a:r>
            <a:r>
              <a:rPr lang="en-US" altLang="ja-JP" sz="2000" dirty="0"/>
              <a:t>MD</a:t>
            </a:r>
          </a:p>
          <a:p>
            <a:r>
              <a:rPr lang="en-US" altLang="ja-JP" sz="2000" dirty="0"/>
              <a:t>Primary Care Physician, Massachusetts General Hospital</a:t>
            </a:r>
            <a:endParaRPr lang="ja-JP" altLang="en-US" sz="2000" dirty="0"/>
          </a:p>
        </p:txBody>
      </p:sp>
    </p:spTree>
    <p:extLst>
      <p:ext uri="{BB962C8B-B14F-4D97-AF65-F5344CB8AC3E}">
        <p14:creationId xmlns:p14="http://schemas.microsoft.com/office/powerpoint/2010/main" val="247496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27"/>
          <p:cNvSpPr/>
          <p:nvPr/>
        </p:nvSpPr>
        <p:spPr>
          <a:xfrm>
            <a:off x="1471613" y="1820864"/>
            <a:ext cx="8399462" cy="4186237"/>
          </a:xfrm>
          <a:prstGeom prst="ellips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522242" name="Rectangle 2"/>
          <p:cNvSpPr>
            <a:spLocks noGrp="1" noChangeArrowheads="1"/>
          </p:cNvSpPr>
          <p:nvPr>
            <p:ph type="title"/>
          </p:nvPr>
        </p:nvSpPr>
        <p:spPr>
          <a:xfrm>
            <a:off x="1406938" y="59534"/>
            <a:ext cx="9997440" cy="1143000"/>
          </a:xfrm>
        </p:spPr>
        <p:txBody>
          <a:bodyPr/>
          <a:lstStyle/>
          <a:p>
            <a:pPr eaLnBrk="1" hangingPunct="1">
              <a:defRPr/>
            </a:pPr>
            <a:r>
              <a:rPr lang="ja-JP" altLang="en-US" dirty="0"/>
              <a:t>理想的ながん診療</a:t>
            </a:r>
          </a:p>
        </p:txBody>
      </p:sp>
      <p:sp>
        <p:nvSpPr>
          <p:cNvPr id="522243" name="AutoShape 3"/>
          <p:cNvSpPr>
            <a:spLocks noChangeArrowheads="1"/>
          </p:cNvSpPr>
          <p:nvPr/>
        </p:nvSpPr>
        <p:spPr bwMode="auto">
          <a:xfrm>
            <a:off x="4068764" y="3287713"/>
            <a:ext cx="3241675" cy="1077912"/>
          </a:xfrm>
          <a:prstGeom prst="roundRect">
            <a:avLst>
              <a:gd name="adj" fmla="val 16667"/>
            </a:avLst>
          </a:prstGeom>
          <a:solidFill>
            <a:srgbClr val="F000A6"/>
          </a:solidFill>
          <a:ln w="9525">
            <a:noFill/>
            <a:round/>
            <a:headEnd/>
            <a:tailEnd/>
          </a:ln>
          <a:effectLst>
            <a:prstShdw prst="shdw17" dist="89803" dir="2700000">
              <a:srgbClr val="F000A6">
                <a:gamma/>
                <a:shade val="60000"/>
                <a:invGamma/>
              </a:srgbClr>
            </a:prstShdw>
          </a:effectLst>
        </p:spPr>
        <p:txBody>
          <a:bodyPr wrap="none" anchor="ctr"/>
          <a:lstStyle/>
          <a:p>
            <a:pPr algn="ctr">
              <a:defRPr/>
            </a:pPr>
            <a:r>
              <a:rPr lang="ja-JP" altLang="en-US" sz="4000" dirty="0">
                <a:solidFill>
                  <a:schemeClr val="bg1"/>
                </a:solidFill>
                <a:effectLst>
                  <a:outerShdw blurRad="38100" dist="38100" dir="2700000" algn="tl">
                    <a:srgbClr val="000000"/>
                  </a:outerShdw>
                </a:effectLst>
              </a:rPr>
              <a:t>患者さん</a:t>
            </a:r>
            <a:endParaRPr lang="ja-JP" altLang="en-US" sz="4000" dirty="0">
              <a:solidFill>
                <a:schemeClr val="bg1"/>
              </a:solidFill>
            </a:endParaRPr>
          </a:p>
        </p:txBody>
      </p:sp>
      <p:sp>
        <p:nvSpPr>
          <p:cNvPr id="522244" name="Rectangle 4"/>
          <p:cNvSpPr>
            <a:spLocks noChangeArrowheads="1"/>
          </p:cNvSpPr>
          <p:nvPr/>
        </p:nvSpPr>
        <p:spPr bwMode="auto">
          <a:xfrm>
            <a:off x="1643063" y="3789363"/>
            <a:ext cx="8743950" cy="1143000"/>
          </a:xfrm>
          <a:prstGeom prst="rect">
            <a:avLst/>
          </a:prstGeom>
          <a:noFill/>
          <a:ln w="9525">
            <a:noFill/>
            <a:miter lim="800000"/>
            <a:headEnd/>
            <a:tailEnd/>
          </a:ln>
          <a:effectLst/>
        </p:spPr>
        <p:txBody>
          <a:bodyPr anchor="ctr"/>
          <a:lstStyle/>
          <a:p>
            <a:pPr algn="ctr">
              <a:defRPr/>
            </a:pPr>
            <a:endParaRPr lang="ja-JP" altLang="ja-JP" sz="3600" dirty="0">
              <a:solidFill>
                <a:schemeClr val="bg1"/>
              </a:solidFill>
              <a:effectLst>
                <a:outerShdw blurRad="38100" dist="38100" dir="2700000" algn="tl">
                  <a:srgbClr val="C0C0C0"/>
                </a:outerShdw>
              </a:effectLst>
            </a:endParaRPr>
          </a:p>
        </p:txBody>
      </p:sp>
      <p:sp>
        <p:nvSpPr>
          <p:cNvPr id="10246" name="Text Box 5"/>
          <p:cNvSpPr txBox="1">
            <a:spLocks noChangeArrowheads="1"/>
          </p:cNvSpPr>
          <p:nvPr/>
        </p:nvSpPr>
        <p:spPr bwMode="auto">
          <a:xfrm>
            <a:off x="2124075" y="2276475"/>
            <a:ext cx="2268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panose="02020603050405020304" pitchFamily="18" charset="0"/>
                <a:ea typeface="Osaka" charset="-128"/>
              </a:defRPr>
            </a:lvl1pPr>
            <a:lvl2pPr marL="742950" indent="-285750" eaLnBrk="0" hangingPunct="0">
              <a:defRPr kumimoji="1" sz="2400">
                <a:solidFill>
                  <a:schemeClr val="tx1"/>
                </a:solidFill>
                <a:latin typeface="Times" panose="02020603050405020304" pitchFamily="18" charset="0"/>
                <a:ea typeface="Osaka" charset="-128"/>
              </a:defRPr>
            </a:lvl2pPr>
            <a:lvl3pPr marL="1143000" indent="-228600" eaLnBrk="0" hangingPunct="0">
              <a:defRPr kumimoji="1" sz="2400">
                <a:solidFill>
                  <a:schemeClr val="tx1"/>
                </a:solidFill>
                <a:latin typeface="Times" panose="02020603050405020304" pitchFamily="18" charset="0"/>
                <a:ea typeface="Osaka" charset="-128"/>
              </a:defRPr>
            </a:lvl3pPr>
            <a:lvl4pPr marL="1600200" indent="-228600" eaLnBrk="0" hangingPunct="0">
              <a:defRPr kumimoji="1" sz="2400">
                <a:solidFill>
                  <a:schemeClr val="tx1"/>
                </a:solidFill>
                <a:latin typeface="Times" panose="02020603050405020304" pitchFamily="18" charset="0"/>
                <a:ea typeface="Osaka" charset="-128"/>
              </a:defRPr>
            </a:lvl4pPr>
            <a:lvl5pPr marL="2057400" indent="-228600" eaLnBrk="0" hangingPunct="0">
              <a:defRPr kumimoji="1"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9pPr>
          </a:lstStyle>
          <a:p>
            <a:pPr eaLnBrk="1" hangingPunct="1">
              <a:spcBef>
                <a:spcPct val="50000"/>
              </a:spcBef>
            </a:pPr>
            <a:endParaRPr lang="ja-JP" altLang="ja-JP" sz="2000">
              <a:solidFill>
                <a:schemeClr val="bg1"/>
              </a:solidFill>
            </a:endParaRPr>
          </a:p>
        </p:txBody>
      </p:sp>
      <p:sp>
        <p:nvSpPr>
          <p:cNvPr id="522246" name="AutoShape 6"/>
          <p:cNvSpPr>
            <a:spLocks noChangeArrowheads="1"/>
          </p:cNvSpPr>
          <p:nvPr/>
        </p:nvSpPr>
        <p:spPr bwMode="auto">
          <a:xfrm>
            <a:off x="1314451" y="2565400"/>
            <a:ext cx="1782763" cy="649288"/>
          </a:xfrm>
          <a:prstGeom prst="flowChartAlternateProcess">
            <a:avLst/>
          </a:prstGeom>
          <a:solidFill>
            <a:srgbClr val="3366FF"/>
          </a:solidFill>
          <a:ln w="9525">
            <a:noFill/>
            <a:miter lim="800000"/>
            <a:headEnd/>
            <a:tailEnd/>
          </a:ln>
          <a:effectLst>
            <a:prstShdw prst="shdw17" dist="17961" dir="2700000">
              <a:srgbClr val="3366FF">
                <a:gamma/>
                <a:shade val="60000"/>
                <a:invGamma/>
              </a:srgbClr>
            </a:prstShdw>
          </a:effectLst>
        </p:spPr>
        <p:txBody>
          <a:bodyPr wrap="none" anchor="ctr"/>
          <a:lstStyle/>
          <a:p>
            <a:pPr algn="ctr">
              <a:defRPr/>
            </a:pPr>
            <a:r>
              <a:rPr lang="ja-JP" altLang="en-US" sz="2800" dirty="0">
                <a:solidFill>
                  <a:schemeClr val="bg1"/>
                </a:solidFill>
                <a:effectLst>
                  <a:outerShdw blurRad="38100" dist="38100" dir="2700000" algn="tl">
                    <a:srgbClr val="000000"/>
                  </a:outerShdw>
                </a:effectLst>
              </a:rPr>
              <a:t>医師</a:t>
            </a:r>
          </a:p>
        </p:txBody>
      </p:sp>
      <p:sp>
        <p:nvSpPr>
          <p:cNvPr id="522247" name="AutoShape 7"/>
          <p:cNvSpPr>
            <a:spLocks noChangeArrowheads="1"/>
          </p:cNvSpPr>
          <p:nvPr/>
        </p:nvSpPr>
        <p:spPr bwMode="auto">
          <a:xfrm>
            <a:off x="3906838" y="1484314"/>
            <a:ext cx="1782762" cy="649287"/>
          </a:xfrm>
          <a:prstGeom prst="flowChartAlternateProcess">
            <a:avLst/>
          </a:prstGeom>
          <a:solidFill>
            <a:srgbClr val="3366FF"/>
          </a:solidFill>
          <a:ln w="9525">
            <a:noFill/>
            <a:miter lim="800000"/>
            <a:headEnd/>
            <a:tailEnd/>
          </a:ln>
          <a:effectLst>
            <a:prstShdw prst="shdw17" dist="17961" dir="2700000">
              <a:srgbClr val="3366FF">
                <a:gamma/>
                <a:shade val="60000"/>
                <a:invGamma/>
              </a:srgbClr>
            </a:prstShdw>
          </a:effectLst>
        </p:spPr>
        <p:txBody>
          <a:bodyPr wrap="none" anchor="ctr"/>
          <a:lstStyle/>
          <a:p>
            <a:pPr algn="ctr">
              <a:defRPr/>
            </a:pPr>
            <a:r>
              <a:rPr lang="ja-JP" altLang="en-US" sz="2800" dirty="0">
                <a:solidFill>
                  <a:schemeClr val="bg1"/>
                </a:solidFill>
                <a:effectLst>
                  <a:outerShdw blurRad="38100" dist="38100" dir="2700000" algn="tl">
                    <a:srgbClr val="000000"/>
                  </a:outerShdw>
                </a:effectLst>
              </a:rPr>
              <a:t>看護師</a:t>
            </a:r>
          </a:p>
        </p:txBody>
      </p:sp>
      <p:sp>
        <p:nvSpPr>
          <p:cNvPr id="522248" name="AutoShape 8"/>
          <p:cNvSpPr>
            <a:spLocks noChangeArrowheads="1"/>
          </p:cNvSpPr>
          <p:nvPr/>
        </p:nvSpPr>
        <p:spPr bwMode="auto">
          <a:xfrm>
            <a:off x="8199438" y="2060575"/>
            <a:ext cx="1782762" cy="649288"/>
          </a:xfrm>
          <a:prstGeom prst="flowChartAlternateProcess">
            <a:avLst/>
          </a:prstGeom>
          <a:solidFill>
            <a:srgbClr val="3366FF"/>
          </a:solidFill>
          <a:ln w="9525">
            <a:noFill/>
            <a:miter lim="800000"/>
            <a:headEnd/>
            <a:tailEnd/>
          </a:ln>
          <a:effectLst>
            <a:prstShdw prst="shdw17" dist="17961" dir="2700000">
              <a:srgbClr val="3366FF">
                <a:gamma/>
                <a:shade val="60000"/>
                <a:invGamma/>
              </a:srgbClr>
            </a:prstShdw>
          </a:effectLst>
        </p:spPr>
        <p:txBody>
          <a:bodyPr wrap="none" anchor="ctr"/>
          <a:lstStyle/>
          <a:p>
            <a:pPr algn="ctr">
              <a:defRPr/>
            </a:pPr>
            <a:r>
              <a:rPr lang="ja-JP" altLang="en-US" sz="2800" dirty="0">
                <a:solidFill>
                  <a:schemeClr val="bg1"/>
                </a:solidFill>
                <a:effectLst>
                  <a:outerShdw blurRad="38100" dist="38100" dir="2700000" algn="tl">
                    <a:srgbClr val="000000"/>
                  </a:outerShdw>
                </a:effectLst>
              </a:rPr>
              <a:t>薬剤師</a:t>
            </a:r>
          </a:p>
        </p:txBody>
      </p:sp>
      <p:sp>
        <p:nvSpPr>
          <p:cNvPr id="522249" name="AutoShape 9"/>
          <p:cNvSpPr>
            <a:spLocks noChangeArrowheads="1"/>
          </p:cNvSpPr>
          <p:nvPr/>
        </p:nvSpPr>
        <p:spPr bwMode="auto">
          <a:xfrm>
            <a:off x="6637339" y="5551488"/>
            <a:ext cx="3887787" cy="577850"/>
          </a:xfrm>
          <a:prstGeom prst="flowChartAlternateProcess">
            <a:avLst/>
          </a:prstGeom>
          <a:solidFill>
            <a:srgbClr val="3366FF"/>
          </a:solidFill>
          <a:ln w="9525">
            <a:noFill/>
            <a:miter lim="800000"/>
            <a:headEnd/>
            <a:tailEnd/>
          </a:ln>
          <a:effectLst>
            <a:prstShdw prst="shdw17" dist="17961" dir="2700000">
              <a:srgbClr val="3366FF">
                <a:gamma/>
                <a:shade val="60000"/>
                <a:invGamma/>
              </a:srgbClr>
            </a:prstShdw>
          </a:effectLst>
        </p:spPr>
        <p:txBody>
          <a:bodyPr wrap="none" anchor="ctr"/>
          <a:lstStyle/>
          <a:p>
            <a:pPr algn="ctr">
              <a:defRPr/>
            </a:pPr>
            <a:r>
              <a:rPr lang="ja-JP" altLang="en-US" sz="2800" dirty="0">
                <a:solidFill>
                  <a:schemeClr val="bg1"/>
                </a:solidFill>
                <a:effectLst>
                  <a:outerShdw blurRad="38100" dist="38100" dir="2700000" algn="tl">
                    <a:srgbClr val="000000"/>
                  </a:outerShdw>
                </a:effectLst>
              </a:rPr>
              <a:t>ソーシャルワーカー</a:t>
            </a:r>
          </a:p>
        </p:txBody>
      </p:sp>
      <p:sp>
        <p:nvSpPr>
          <p:cNvPr id="522250" name="AutoShape 10"/>
          <p:cNvSpPr>
            <a:spLocks noChangeArrowheads="1"/>
          </p:cNvSpPr>
          <p:nvPr/>
        </p:nvSpPr>
        <p:spPr bwMode="auto">
          <a:xfrm>
            <a:off x="952500" y="5097463"/>
            <a:ext cx="2795588" cy="577850"/>
          </a:xfrm>
          <a:prstGeom prst="flowChartAlternateProcess">
            <a:avLst/>
          </a:prstGeom>
          <a:solidFill>
            <a:srgbClr val="3366FF"/>
          </a:solidFill>
          <a:ln w="9525">
            <a:noFill/>
            <a:miter lim="800000"/>
            <a:headEnd/>
            <a:tailEnd/>
          </a:ln>
          <a:effectLst>
            <a:prstShdw prst="shdw17" dist="17961" dir="2700000">
              <a:srgbClr val="3366FF">
                <a:gamma/>
                <a:shade val="60000"/>
                <a:invGamma/>
              </a:srgbClr>
            </a:prstShdw>
          </a:effectLst>
        </p:spPr>
        <p:txBody>
          <a:bodyPr wrap="none" anchor="ctr"/>
          <a:lstStyle/>
          <a:p>
            <a:pPr algn="ctr">
              <a:defRPr/>
            </a:pPr>
            <a:r>
              <a:rPr lang="ja-JP" altLang="en-US" sz="2800" dirty="0">
                <a:solidFill>
                  <a:schemeClr val="bg1"/>
                </a:solidFill>
                <a:effectLst>
                  <a:outerShdw blurRad="38100" dist="38100" dir="2700000" algn="tl">
                    <a:srgbClr val="000000"/>
                  </a:outerShdw>
                </a:effectLst>
              </a:rPr>
              <a:t>ボランティア</a:t>
            </a:r>
          </a:p>
        </p:txBody>
      </p:sp>
      <p:sp>
        <p:nvSpPr>
          <p:cNvPr id="522251" name="AutoShape 11"/>
          <p:cNvSpPr>
            <a:spLocks noChangeArrowheads="1"/>
          </p:cNvSpPr>
          <p:nvPr/>
        </p:nvSpPr>
        <p:spPr bwMode="auto">
          <a:xfrm>
            <a:off x="8362951" y="3644900"/>
            <a:ext cx="1781175" cy="577850"/>
          </a:xfrm>
          <a:prstGeom prst="flowChartAlternateProcess">
            <a:avLst/>
          </a:prstGeom>
          <a:solidFill>
            <a:srgbClr val="3366FF"/>
          </a:solidFill>
          <a:ln w="9525">
            <a:noFill/>
            <a:miter lim="800000"/>
            <a:headEnd/>
            <a:tailEnd/>
          </a:ln>
          <a:effectLst>
            <a:prstShdw prst="shdw17" dist="17961" dir="2700000">
              <a:srgbClr val="3366FF">
                <a:gamma/>
                <a:shade val="60000"/>
                <a:invGamma/>
              </a:srgbClr>
            </a:prstShdw>
          </a:effectLst>
        </p:spPr>
        <p:txBody>
          <a:bodyPr wrap="none" anchor="ctr"/>
          <a:lstStyle/>
          <a:p>
            <a:pPr algn="ctr">
              <a:defRPr/>
            </a:pPr>
            <a:r>
              <a:rPr lang="ja-JP" altLang="en-US" sz="2800" dirty="0">
                <a:solidFill>
                  <a:schemeClr val="bg1"/>
                </a:solidFill>
                <a:effectLst>
                  <a:outerShdw blurRad="38100" dist="38100" dir="2700000" algn="tl">
                    <a:srgbClr val="000000"/>
                  </a:outerShdw>
                </a:effectLst>
              </a:rPr>
              <a:t>栄養士</a:t>
            </a:r>
          </a:p>
        </p:txBody>
      </p:sp>
      <p:sp>
        <p:nvSpPr>
          <p:cNvPr id="522252" name="Text Box 12"/>
          <p:cNvSpPr txBox="1">
            <a:spLocks noChangeArrowheads="1"/>
          </p:cNvSpPr>
          <p:nvPr/>
        </p:nvSpPr>
        <p:spPr bwMode="auto">
          <a:xfrm>
            <a:off x="1557339" y="3357563"/>
            <a:ext cx="2428875" cy="1631950"/>
          </a:xfrm>
          <a:prstGeom prst="rect">
            <a:avLst/>
          </a:prstGeom>
          <a:noFill/>
          <a:ln w="9525">
            <a:noFill/>
            <a:miter lim="800000"/>
            <a:headEnd/>
            <a:tailEnd/>
          </a:ln>
          <a:effectLst/>
        </p:spPr>
        <p:txBody>
          <a:bodyPr>
            <a:spAutoFit/>
          </a:bodyPr>
          <a:lstStyle/>
          <a:p>
            <a:pPr>
              <a:lnSpc>
                <a:spcPct val="60000"/>
              </a:lnSpc>
              <a:spcBef>
                <a:spcPct val="50000"/>
              </a:spcBef>
              <a:defRPr/>
            </a:pPr>
            <a:r>
              <a:rPr lang="ja-JP" altLang="en-US" sz="2000" dirty="0"/>
              <a:t>外科医</a:t>
            </a:r>
          </a:p>
          <a:p>
            <a:pPr>
              <a:lnSpc>
                <a:spcPct val="60000"/>
              </a:lnSpc>
              <a:spcBef>
                <a:spcPct val="50000"/>
              </a:spcBef>
              <a:defRPr/>
            </a:pPr>
            <a:r>
              <a:rPr lang="ja-JP" altLang="en-US" sz="2000" dirty="0"/>
              <a:t>腫瘍内科医</a:t>
            </a:r>
          </a:p>
          <a:p>
            <a:pPr>
              <a:lnSpc>
                <a:spcPct val="60000"/>
              </a:lnSpc>
              <a:spcBef>
                <a:spcPct val="50000"/>
              </a:spcBef>
              <a:defRPr/>
            </a:pPr>
            <a:r>
              <a:rPr lang="ja-JP" altLang="en-US" sz="2000" dirty="0"/>
              <a:t>放射線治療医</a:t>
            </a:r>
          </a:p>
          <a:p>
            <a:pPr>
              <a:lnSpc>
                <a:spcPct val="60000"/>
              </a:lnSpc>
              <a:spcBef>
                <a:spcPct val="50000"/>
              </a:spcBef>
              <a:defRPr/>
            </a:pPr>
            <a:r>
              <a:rPr lang="ja-JP" altLang="en-US" sz="2000" dirty="0"/>
              <a:t>精神科医</a:t>
            </a:r>
          </a:p>
          <a:p>
            <a:pPr>
              <a:lnSpc>
                <a:spcPct val="60000"/>
              </a:lnSpc>
              <a:spcBef>
                <a:spcPct val="50000"/>
              </a:spcBef>
              <a:defRPr/>
            </a:pPr>
            <a:r>
              <a:rPr lang="ja-JP" altLang="en-US" sz="2000" dirty="0"/>
              <a:t>緩和ケア医</a:t>
            </a:r>
          </a:p>
        </p:txBody>
      </p:sp>
      <p:sp>
        <p:nvSpPr>
          <p:cNvPr id="522254" name="AutoShape 14"/>
          <p:cNvSpPr>
            <a:spLocks noChangeArrowheads="1"/>
          </p:cNvSpPr>
          <p:nvPr/>
        </p:nvSpPr>
        <p:spPr bwMode="auto">
          <a:xfrm>
            <a:off x="8199438" y="4724400"/>
            <a:ext cx="2430462" cy="577850"/>
          </a:xfrm>
          <a:prstGeom prst="flowChartAlternateProcess">
            <a:avLst/>
          </a:prstGeom>
          <a:solidFill>
            <a:srgbClr val="3366FF"/>
          </a:solidFill>
          <a:ln w="9525">
            <a:noFill/>
            <a:miter lim="800000"/>
            <a:headEnd/>
            <a:tailEnd/>
          </a:ln>
          <a:effectLst>
            <a:prstShdw prst="shdw17" dist="17961" dir="2700000">
              <a:srgbClr val="3366FF">
                <a:gamma/>
                <a:shade val="60000"/>
                <a:invGamma/>
              </a:srgbClr>
            </a:prstShdw>
          </a:effectLst>
        </p:spPr>
        <p:txBody>
          <a:bodyPr wrap="none" anchor="ctr"/>
          <a:lstStyle/>
          <a:p>
            <a:pPr algn="ctr">
              <a:defRPr/>
            </a:pPr>
            <a:r>
              <a:rPr lang="ja-JP" altLang="en-US" sz="2800" dirty="0">
                <a:solidFill>
                  <a:schemeClr val="bg1"/>
                </a:solidFill>
                <a:effectLst>
                  <a:outerShdw blurRad="38100" dist="38100" dir="2700000" algn="tl">
                    <a:srgbClr val="000000"/>
                  </a:outerShdw>
                </a:effectLst>
              </a:rPr>
              <a:t>心理療法士</a:t>
            </a:r>
          </a:p>
        </p:txBody>
      </p:sp>
      <p:sp>
        <p:nvSpPr>
          <p:cNvPr id="10255" name="Line 15"/>
          <p:cNvSpPr>
            <a:spLocks noChangeShapeType="1"/>
          </p:cNvSpPr>
          <p:nvPr/>
        </p:nvSpPr>
        <p:spPr bwMode="auto">
          <a:xfrm>
            <a:off x="3178176" y="3068638"/>
            <a:ext cx="728663" cy="215900"/>
          </a:xfrm>
          <a:prstGeom prst="line">
            <a:avLst/>
          </a:prstGeom>
          <a:noFill/>
          <a:ln w="76200">
            <a:solidFill>
              <a:srgbClr val="F6DA0A"/>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56" name="Line 16"/>
          <p:cNvSpPr>
            <a:spLocks noChangeShapeType="1"/>
          </p:cNvSpPr>
          <p:nvPr/>
        </p:nvSpPr>
        <p:spPr bwMode="auto">
          <a:xfrm>
            <a:off x="4554539" y="2205038"/>
            <a:ext cx="161925" cy="863600"/>
          </a:xfrm>
          <a:prstGeom prst="line">
            <a:avLst/>
          </a:prstGeom>
          <a:noFill/>
          <a:ln w="76200">
            <a:solidFill>
              <a:srgbClr val="F6DA0A"/>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57" name="Line 17"/>
          <p:cNvSpPr>
            <a:spLocks noChangeShapeType="1"/>
          </p:cNvSpPr>
          <p:nvPr/>
        </p:nvSpPr>
        <p:spPr bwMode="auto">
          <a:xfrm flipH="1">
            <a:off x="7470775" y="2852738"/>
            <a:ext cx="649288" cy="431800"/>
          </a:xfrm>
          <a:prstGeom prst="line">
            <a:avLst/>
          </a:prstGeom>
          <a:noFill/>
          <a:ln w="76200">
            <a:solidFill>
              <a:srgbClr val="F6DA0A"/>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58" name="Line 18"/>
          <p:cNvSpPr>
            <a:spLocks noChangeShapeType="1"/>
          </p:cNvSpPr>
          <p:nvPr/>
        </p:nvSpPr>
        <p:spPr bwMode="auto">
          <a:xfrm flipH="1">
            <a:off x="7391401" y="3860800"/>
            <a:ext cx="728663" cy="0"/>
          </a:xfrm>
          <a:prstGeom prst="line">
            <a:avLst/>
          </a:prstGeom>
          <a:noFill/>
          <a:ln w="76200">
            <a:solidFill>
              <a:srgbClr val="F6DA0A"/>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59" name="Line 19"/>
          <p:cNvSpPr>
            <a:spLocks noChangeShapeType="1"/>
          </p:cNvSpPr>
          <p:nvPr/>
        </p:nvSpPr>
        <p:spPr bwMode="auto">
          <a:xfrm flipV="1">
            <a:off x="5389564" y="4400550"/>
            <a:ext cx="185737" cy="1119188"/>
          </a:xfrm>
          <a:prstGeom prst="line">
            <a:avLst/>
          </a:prstGeom>
          <a:noFill/>
          <a:ln w="76200">
            <a:solidFill>
              <a:srgbClr val="F6DA0A"/>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60" name="Line 20"/>
          <p:cNvSpPr>
            <a:spLocks noChangeShapeType="1"/>
          </p:cNvSpPr>
          <p:nvPr/>
        </p:nvSpPr>
        <p:spPr bwMode="auto">
          <a:xfrm flipV="1">
            <a:off x="3825875" y="4508501"/>
            <a:ext cx="890588" cy="792163"/>
          </a:xfrm>
          <a:prstGeom prst="line">
            <a:avLst/>
          </a:prstGeom>
          <a:noFill/>
          <a:ln w="76200">
            <a:solidFill>
              <a:srgbClr val="F6DA0A"/>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61" name="Line 21"/>
          <p:cNvSpPr>
            <a:spLocks noChangeShapeType="1"/>
          </p:cNvSpPr>
          <p:nvPr/>
        </p:nvSpPr>
        <p:spPr bwMode="auto">
          <a:xfrm flipH="1" flipV="1">
            <a:off x="6292851" y="4441825"/>
            <a:ext cx="1293813" cy="1062038"/>
          </a:xfrm>
          <a:prstGeom prst="line">
            <a:avLst/>
          </a:prstGeom>
          <a:noFill/>
          <a:ln w="76200">
            <a:solidFill>
              <a:srgbClr val="F6DA0A"/>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62" name="Line 22"/>
          <p:cNvSpPr>
            <a:spLocks noChangeShapeType="1"/>
          </p:cNvSpPr>
          <p:nvPr/>
        </p:nvSpPr>
        <p:spPr bwMode="auto">
          <a:xfrm flipH="1" flipV="1">
            <a:off x="7308850" y="4437063"/>
            <a:ext cx="730250" cy="431800"/>
          </a:xfrm>
          <a:prstGeom prst="line">
            <a:avLst/>
          </a:prstGeom>
          <a:noFill/>
          <a:ln w="76200">
            <a:solidFill>
              <a:srgbClr val="F6DA0A"/>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22263" name="Rectangle 23"/>
          <p:cNvSpPr>
            <a:spLocks noChangeArrowheads="1"/>
          </p:cNvSpPr>
          <p:nvPr/>
        </p:nvSpPr>
        <p:spPr bwMode="auto">
          <a:xfrm>
            <a:off x="8199439" y="2852739"/>
            <a:ext cx="3005951" cy="627223"/>
          </a:xfrm>
          <a:prstGeom prst="rect">
            <a:avLst/>
          </a:prstGeom>
          <a:noFill/>
          <a:ln w="9525">
            <a:noFill/>
            <a:miter lim="800000"/>
            <a:headEnd/>
            <a:tailEnd/>
          </a:ln>
          <a:effectLst/>
        </p:spPr>
        <p:txBody>
          <a:bodyPr wrap="none">
            <a:spAutoFit/>
          </a:bodyPr>
          <a:lstStyle/>
          <a:p>
            <a:pPr>
              <a:lnSpc>
                <a:spcPct val="60000"/>
              </a:lnSpc>
              <a:spcBef>
                <a:spcPct val="50000"/>
              </a:spcBef>
              <a:defRPr/>
            </a:pPr>
            <a:r>
              <a:rPr lang="ja-JP" altLang="en-US" sz="2000" dirty="0"/>
              <a:t>がん専門薬剤師</a:t>
            </a:r>
            <a:endParaRPr lang="en-US" altLang="ja-JP" sz="2000" dirty="0"/>
          </a:p>
          <a:p>
            <a:pPr>
              <a:lnSpc>
                <a:spcPct val="60000"/>
              </a:lnSpc>
              <a:spcBef>
                <a:spcPct val="50000"/>
              </a:spcBef>
              <a:defRPr/>
            </a:pPr>
            <a:r>
              <a:rPr lang="ja-JP" altLang="en-US" sz="2000" dirty="0"/>
              <a:t>がん薬物療法認定薬剤師</a:t>
            </a:r>
          </a:p>
        </p:txBody>
      </p:sp>
      <p:sp>
        <p:nvSpPr>
          <p:cNvPr id="27" name="AutoShape 10"/>
          <p:cNvSpPr>
            <a:spLocks noChangeArrowheads="1"/>
          </p:cNvSpPr>
          <p:nvPr/>
        </p:nvSpPr>
        <p:spPr bwMode="auto">
          <a:xfrm>
            <a:off x="4443414" y="5567363"/>
            <a:ext cx="1652587" cy="577850"/>
          </a:xfrm>
          <a:prstGeom prst="flowChartAlternateProcess">
            <a:avLst/>
          </a:prstGeom>
          <a:solidFill>
            <a:srgbClr val="FF0000"/>
          </a:solidFill>
          <a:ln w="9525">
            <a:noFill/>
            <a:miter lim="800000"/>
            <a:headEnd/>
            <a:tailEnd/>
          </a:ln>
          <a:effectLst>
            <a:prstShdw prst="shdw17" dist="17961" dir="2700000">
              <a:srgbClr val="3366FF">
                <a:gamma/>
                <a:shade val="60000"/>
                <a:invGamma/>
              </a:srgbClr>
            </a:prstShdw>
          </a:effectLst>
        </p:spPr>
        <p:txBody>
          <a:bodyPr wrap="none" anchor="ctr"/>
          <a:lstStyle/>
          <a:p>
            <a:pPr algn="ctr">
              <a:defRPr/>
            </a:pPr>
            <a:r>
              <a:rPr lang="ja-JP" altLang="en-US" sz="2800" dirty="0">
                <a:solidFill>
                  <a:schemeClr val="bg1"/>
                </a:solidFill>
                <a:effectLst>
                  <a:outerShdw blurRad="38100" dist="38100" dir="2700000" algn="tl">
                    <a:srgbClr val="000000"/>
                  </a:outerShdw>
                </a:effectLst>
              </a:rPr>
              <a:t>家族</a:t>
            </a:r>
          </a:p>
        </p:txBody>
      </p:sp>
      <p:sp>
        <p:nvSpPr>
          <p:cNvPr id="522253" name="Rectangle 13"/>
          <p:cNvSpPr>
            <a:spLocks noChangeArrowheads="1"/>
          </p:cNvSpPr>
          <p:nvPr/>
        </p:nvSpPr>
        <p:spPr bwMode="auto">
          <a:xfrm>
            <a:off x="5694364" y="1500188"/>
            <a:ext cx="3311525" cy="1631950"/>
          </a:xfrm>
          <a:prstGeom prst="rect">
            <a:avLst/>
          </a:prstGeom>
          <a:noFill/>
          <a:ln w="9525">
            <a:noFill/>
            <a:miter lim="800000"/>
            <a:headEnd/>
            <a:tailEnd/>
          </a:ln>
          <a:effectLst/>
        </p:spPr>
        <p:txBody>
          <a:bodyPr>
            <a:spAutoFit/>
          </a:bodyPr>
          <a:lstStyle/>
          <a:p>
            <a:pPr>
              <a:lnSpc>
                <a:spcPct val="60000"/>
              </a:lnSpc>
              <a:spcBef>
                <a:spcPct val="50000"/>
              </a:spcBef>
              <a:defRPr/>
            </a:pPr>
            <a:r>
              <a:rPr lang="ja-JP" altLang="en-US" sz="2000" dirty="0"/>
              <a:t>がん専門看護師</a:t>
            </a:r>
            <a:endParaRPr lang="en-US" altLang="ja-JP" sz="2000" dirty="0"/>
          </a:p>
          <a:p>
            <a:pPr>
              <a:lnSpc>
                <a:spcPct val="60000"/>
              </a:lnSpc>
              <a:spcBef>
                <a:spcPct val="50000"/>
              </a:spcBef>
              <a:defRPr/>
            </a:pPr>
            <a:r>
              <a:rPr lang="ja-JP" altLang="en-US" sz="2000" dirty="0"/>
              <a:t>化学療法認定看護師</a:t>
            </a:r>
            <a:endParaRPr lang="en-US" altLang="ja-JP" sz="2000" dirty="0"/>
          </a:p>
          <a:p>
            <a:pPr>
              <a:lnSpc>
                <a:spcPct val="60000"/>
              </a:lnSpc>
              <a:spcBef>
                <a:spcPct val="50000"/>
              </a:spcBef>
              <a:defRPr/>
            </a:pPr>
            <a:r>
              <a:rPr lang="ja-JP" altLang="en-US" sz="2000" dirty="0"/>
              <a:t>緩和ケア看護師</a:t>
            </a:r>
            <a:endParaRPr lang="en-US" altLang="ja-JP" sz="2000" dirty="0"/>
          </a:p>
          <a:p>
            <a:pPr>
              <a:lnSpc>
                <a:spcPct val="60000"/>
              </a:lnSpc>
              <a:spcBef>
                <a:spcPct val="50000"/>
              </a:spcBef>
              <a:defRPr/>
            </a:pPr>
            <a:r>
              <a:rPr lang="ja-JP" altLang="en-US" sz="2000" dirty="0"/>
              <a:t>リエゾン看護師</a:t>
            </a:r>
          </a:p>
          <a:p>
            <a:pPr>
              <a:lnSpc>
                <a:spcPct val="60000"/>
              </a:lnSpc>
              <a:spcBef>
                <a:spcPct val="50000"/>
              </a:spcBef>
              <a:defRPr/>
            </a:pPr>
            <a:endParaRPr lang="ja-JP"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1406938" y="54770"/>
            <a:ext cx="9997440" cy="1143000"/>
          </a:xfrm>
        </p:spPr>
        <p:txBody>
          <a:bodyPr/>
          <a:lstStyle/>
          <a:p>
            <a:pPr eaLnBrk="1" hangingPunct="1">
              <a:defRPr/>
            </a:pPr>
            <a:r>
              <a:rPr lang="ja-JP" altLang="en-US" dirty="0"/>
              <a:t>日本のがん診療の実際？</a:t>
            </a:r>
          </a:p>
        </p:txBody>
      </p:sp>
      <p:sp>
        <p:nvSpPr>
          <p:cNvPr id="457731" name="AutoShape 3"/>
          <p:cNvSpPr>
            <a:spLocks noChangeArrowheads="1"/>
          </p:cNvSpPr>
          <p:nvPr/>
        </p:nvSpPr>
        <p:spPr bwMode="auto">
          <a:xfrm>
            <a:off x="1235075" y="2133601"/>
            <a:ext cx="2025650" cy="644525"/>
          </a:xfrm>
          <a:prstGeom prst="roundRect">
            <a:avLst>
              <a:gd name="adj" fmla="val 16667"/>
            </a:avLst>
          </a:prstGeom>
          <a:solidFill>
            <a:srgbClr val="F000A6"/>
          </a:solidFill>
          <a:ln w="9525">
            <a:noFill/>
            <a:round/>
            <a:headEnd/>
            <a:tailEnd/>
          </a:ln>
          <a:effectLst>
            <a:prstShdw prst="shdw17" dist="89803" dir="2700000">
              <a:srgbClr val="F000A6">
                <a:gamma/>
                <a:shade val="60000"/>
                <a:invGamma/>
              </a:srgbClr>
            </a:prstShdw>
          </a:effectLst>
        </p:spPr>
        <p:txBody>
          <a:bodyPr wrap="none" anchor="ctr"/>
          <a:lstStyle/>
          <a:p>
            <a:pPr algn="ctr">
              <a:defRPr/>
            </a:pPr>
            <a:r>
              <a:rPr lang="ja-JP" altLang="en-US" sz="2800" dirty="0">
                <a:solidFill>
                  <a:schemeClr val="bg2">
                    <a:lumMod val="60000"/>
                    <a:lumOff val="40000"/>
                  </a:schemeClr>
                </a:solidFill>
                <a:effectLst>
                  <a:outerShdw blurRad="38100" dist="38100" dir="2700000" algn="tl">
                    <a:srgbClr val="000000"/>
                  </a:outerShdw>
                </a:effectLst>
              </a:rPr>
              <a:t>患者さん</a:t>
            </a:r>
            <a:endParaRPr lang="ja-JP" altLang="en-US" sz="2800" dirty="0">
              <a:solidFill>
                <a:schemeClr val="bg2">
                  <a:lumMod val="60000"/>
                  <a:lumOff val="40000"/>
                </a:schemeClr>
              </a:solidFill>
            </a:endParaRPr>
          </a:p>
        </p:txBody>
      </p:sp>
      <p:sp>
        <p:nvSpPr>
          <p:cNvPr id="457732" name="Rectangle 4"/>
          <p:cNvSpPr>
            <a:spLocks noChangeArrowheads="1"/>
          </p:cNvSpPr>
          <p:nvPr/>
        </p:nvSpPr>
        <p:spPr bwMode="auto">
          <a:xfrm>
            <a:off x="1646238" y="3789363"/>
            <a:ext cx="8743950" cy="1143000"/>
          </a:xfrm>
          <a:prstGeom prst="rect">
            <a:avLst/>
          </a:prstGeom>
          <a:noFill/>
          <a:ln w="9525">
            <a:noFill/>
            <a:miter lim="800000"/>
            <a:headEnd/>
            <a:tailEnd/>
          </a:ln>
          <a:effectLst/>
        </p:spPr>
        <p:txBody>
          <a:bodyPr anchor="ctr"/>
          <a:lstStyle/>
          <a:p>
            <a:pPr algn="ctr">
              <a:defRPr/>
            </a:pPr>
            <a:endParaRPr lang="ja-JP" altLang="ja-JP" sz="4000" dirty="0">
              <a:solidFill>
                <a:schemeClr val="bg2">
                  <a:lumMod val="60000"/>
                  <a:lumOff val="40000"/>
                </a:schemeClr>
              </a:solidFill>
              <a:effectLst>
                <a:outerShdw blurRad="38100" dist="38100" dir="2700000" algn="tl">
                  <a:srgbClr val="C0C0C0"/>
                </a:outerShdw>
              </a:effectLst>
            </a:endParaRPr>
          </a:p>
        </p:txBody>
      </p:sp>
      <p:sp>
        <p:nvSpPr>
          <p:cNvPr id="25605" name="Text Box 5"/>
          <p:cNvSpPr txBox="1">
            <a:spLocks noChangeArrowheads="1"/>
          </p:cNvSpPr>
          <p:nvPr/>
        </p:nvSpPr>
        <p:spPr bwMode="auto">
          <a:xfrm>
            <a:off x="2125664" y="2276475"/>
            <a:ext cx="2268537" cy="369332"/>
          </a:xfrm>
          <a:prstGeom prst="rect">
            <a:avLst/>
          </a:prstGeom>
          <a:noFill/>
          <a:ln w="9525">
            <a:noFill/>
            <a:miter lim="800000"/>
            <a:headEnd/>
            <a:tailEnd/>
          </a:ln>
        </p:spPr>
        <p:txBody>
          <a:bodyPr>
            <a:spAutoFit/>
          </a:bodyPr>
          <a:lstStyle/>
          <a:p>
            <a:pPr>
              <a:spcBef>
                <a:spcPct val="50000"/>
              </a:spcBef>
              <a:defRPr/>
            </a:pPr>
            <a:endParaRPr lang="ja-JP" altLang="ja-JP" dirty="0">
              <a:solidFill>
                <a:schemeClr val="bg2">
                  <a:lumMod val="60000"/>
                  <a:lumOff val="40000"/>
                </a:schemeClr>
              </a:solidFill>
              <a:latin typeface="Times" charset="0"/>
            </a:endParaRPr>
          </a:p>
        </p:txBody>
      </p:sp>
      <p:sp>
        <p:nvSpPr>
          <p:cNvPr id="457734" name="AutoShape 6"/>
          <p:cNvSpPr>
            <a:spLocks noChangeArrowheads="1"/>
          </p:cNvSpPr>
          <p:nvPr/>
        </p:nvSpPr>
        <p:spPr bwMode="auto">
          <a:xfrm>
            <a:off x="4151314" y="3213100"/>
            <a:ext cx="2998787" cy="1225550"/>
          </a:xfrm>
          <a:prstGeom prst="flowChartAlternateProcess">
            <a:avLst/>
          </a:prstGeom>
          <a:solidFill>
            <a:srgbClr val="3366FF"/>
          </a:solidFill>
          <a:ln w="38100">
            <a:solidFill>
              <a:schemeClr val="bg1"/>
            </a:solidFill>
            <a:miter lim="800000"/>
            <a:headEnd/>
            <a:tailEnd/>
          </a:ln>
          <a:effectLst>
            <a:prstShdw prst="shdw17" dist="17961" dir="2700000">
              <a:schemeClr val="bg1">
                <a:gamma/>
                <a:shade val="60000"/>
                <a:invGamma/>
              </a:schemeClr>
            </a:prstShdw>
          </a:effectLst>
        </p:spPr>
        <p:txBody>
          <a:bodyPr wrap="none" anchor="ctr"/>
          <a:lstStyle/>
          <a:p>
            <a:pPr algn="ctr">
              <a:defRPr/>
            </a:pPr>
            <a:r>
              <a:rPr lang="ja-JP" altLang="en-US" sz="4000" b="1" dirty="0">
                <a:solidFill>
                  <a:schemeClr val="bg1"/>
                </a:solidFill>
                <a:effectLst>
                  <a:outerShdw blurRad="38100" dist="38100" dir="2700000" algn="tl">
                    <a:srgbClr val="000000"/>
                  </a:outerShdw>
                </a:effectLst>
              </a:rPr>
              <a:t>医師</a:t>
            </a:r>
          </a:p>
        </p:txBody>
      </p:sp>
      <p:sp>
        <p:nvSpPr>
          <p:cNvPr id="457752" name="Rectangle 24"/>
          <p:cNvSpPr>
            <a:spLocks noChangeArrowheads="1"/>
          </p:cNvSpPr>
          <p:nvPr/>
        </p:nvSpPr>
        <p:spPr bwMode="auto">
          <a:xfrm>
            <a:off x="1643063" y="3789363"/>
            <a:ext cx="8743950" cy="1143000"/>
          </a:xfrm>
          <a:prstGeom prst="rect">
            <a:avLst/>
          </a:prstGeom>
          <a:noFill/>
          <a:ln w="9525">
            <a:noFill/>
            <a:miter lim="800000"/>
            <a:headEnd/>
            <a:tailEnd/>
          </a:ln>
          <a:effectLst/>
        </p:spPr>
        <p:txBody>
          <a:bodyPr anchor="ctr"/>
          <a:lstStyle/>
          <a:p>
            <a:pPr algn="ctr">
              <a:defRPr/>
            </a:pPr>
            <a:endParaRPr lang="ja-JP" altLang="ja-JP" sz="4000" dirty="0">
              <a:solidFill>
                <a:schemeClr val="bg2">
                  <a:lumMod val="60000"/>
                  <a:lumOff val="40000"/>
                </a:schemeClr>
              </a:solidFill>
              <a:effectLst>
                <a:outerShdw blurRad="38100" dist="38100" dir="2700000" algn="tl">
                  <a:srgbClr val="C0C0C0"/>
                </a:outerShdw>
              </a:effectLst>
            </a:endParaRPr>
          </a:p>
        </p:txBody>
      </p:sp>
      <p:sp>
        <p:nvSpPr>
          <p:cNvPr id="25608" name="Text Box 25"/>
          <p:cNvSpPr txBox="1">
            <a:spLocks noChangeArrowheads="1"/>
          </p:cNvSpPr>
          <p:nvPr/>
        </p:nvSpPr>
        <p:spPr bwMode="auto">
          <a:xfrm>
            <a:off x="2124075" y="2276475"/>
            <a:ext cx="2268538" cy="369332"/>
          </a:xfrm>
          <a:prstGeom prst="rect">
            <a:avLst/>
          </a:prstGeom>
          <a:noFill/>
          <a:ln w="9525">
            <a:noFill/>
            <a:miter lim="800000"/>
            <a:headEnd/>
            <a:tailEnd/>
          </a:ln>
        </p:spPr>
        <p:txBody>
          <a:bodyPr>
            <a:spAutoFit/>
          </a:bodyPr>
          <a:lstStyle/>
          <a:p>
            <a:pPr>
              <a:spcBef>
                <a:spcPct val="50000"/>
              </a:spcBef>
              <a:defRPr/>
            </a:pPr>
            <a:endParaRPr lang="ja-JP" altLang="ja-JP" dirty="0">
              <a:solidFill>
                <a:schemeClr val="bg2">
                  <a:lumMod val="60000"/>
                  <a:lumOff val="40000"/>
                </a:schemeClr>
              </a:solidFill>
              <a:latin typeface="Times" charset="0"/>
            </a:endParaRPr>
          </a:p>
        </p:txBody>
      </p:sp>
      <p:sp>
        <p:nvSpPr>
          <p:cNvPr id="457755" name="AutoShape 27"/>
          <p:cNvSpPr>
            <a:spLocks noChangeArrowheads="1"/>
          </p:cNvSpPr>
          <p:nvPr/>
        </p:nvSpPr>
        <p:spPr bwMode="auto">
          <a:xfrm>
            <a:off x="3906838" y="1484314"/>
            <a:ext cx="1782762" cy="649287"/>
          </a:xfrm>
          <a:prstGeom prst="flowChartAlternateProcess">
            <a:avLst/>
          </a:prstGeom>
          <a:solidFill>
            <a:srgbClr val="3366FF"/>
          </a:solidFill>
          <a:ln w="9525">
            <a:noFill/>
            <a:miter lim="800000"/>
            <a:headEnd/>
            <a:tailEnd/>
          </a:ln>
          <a:effectLst>
            <a:prstShdw prst="shdw17" dist="17961" dir="2700000">
              <a:srgbClr val="3366FF">
                <a:gamma/>
                <a:shade val="60000"/>
                <a:invGamma/>
              </a:srgbClr>
            </a:prstShdw>
          </a:effectLst>
        </p:spPr>
        <p:txBody>
          <a:bodyPr wrap="none" anchor="ctr"/>
          <a:lstStyle/>
          <a:p>
            <a:pPr algn="ctr">
              <a:defRPr/>
            </a:pPr>
            <a:r>
              <a:rPr lang="ja-JP" altLang="en-US" sz="3200" dirty="0">
                <a:solidFill>
                  <a:schemeClr val="bg2">
                    <a:lumMod val="60000"/>
                    <a:lumOff val="40000"/>
                  </a:schemeClr>
                </a:solidFill>
                <a:effectLst>
                  <a:outerShdw blurRad="38100" dist="38100" dir="2700000" algn="tl">
                    <a:srgbClr val="000000"/>
                  </a:outerShdw>
                </a:effectLst>
              </a:rPr>
              <a:t>看護師</a:t>
            </a:r>
          </a:p>
        </p:txBody>
      </p:sp>
      <p:sp>
        <p:nvSpPr>
          <p:cNvPr id="457756" name="AutoShape 28"/>
          <p:cNvSpPr>
            <a:spLocks noChangeArrowheads="1"/>
          </p:cNvSpPr>
          <p:nvPr/>
        </p:nvSpPr>
        <p:spPr bwMode="auto">
          <a:xfrm>
            <a:off x="8199438" y="2060575"/>
            <a:ext cx="1782762" cy="649288"/>
          </a:xfrm>
          <a:prstGeom prst="flowChartAlternateProcess">
            <a:avLst/>
          </a:prstGeom>
          <a:solidFill>
            <a:srgbClr val="3366FF"/>
          </a:solidFill>
          <a:ln w="9525">
            <a:noFill/>
            <a:miter lim="800000"/>
            <a:headEnd/>
            <a:tailEnd/>
          </a:ln>
          <a:effectLst>
            <a:prstShdw prst="shdw17" dist="17961" dir="2700000">
              <a:srgbClr val="3366FF">
                <a:gamma/>
                <a:shade val="60000"/>
                <a:invGamma/>
              </a:srgbClr>
            </a:prstShdw>
          </a:effectLst>
        </p:spPr>
        <p:txBody>
          <a:bodyPr wrap="none" anchor="ctr"/>
          <a:lstStyle/>
          <a:p>
            <a:pPr algn="ctr">
              <a:defRPr/>
            </a:pPr>
            <a:r>
              <a:rPr lang="ja-JP" altLang="en-US" sz="3200" dirty="0">
                <a:solidFill>
                  <a:schemeClr val="bg2">
                    <a:lumMod val="60000"/>
                    <a:lumOff val="40000"/>
                  </a:schemeClr>
                </a:solidFill>
                <a:effectLst>
                  <a:outerShdw blurRad="38100" dist="38100" dir="2700000" algn="tl">
                    <a:srgbClr val="000000"/>
                  </a:outerShdw>
                </a:effectLst>
              </a:rPr>
              <a:t>薬剤師</a:t>
            </a:r>
          </a:p>
        </p:txBody>
      </p:sp>
      <p:sp>
        <p:nvSpPr>
          <p:cNvPr id="457757" name="AutoShape 29"/>
          <p:cNvSpPr>
            <a:spLocks noChangeArrowheads="1"/>
          </p:cNvSpPr>
          <p:nvPr/>
        </p:nvSpPr>
        <p:spPr bwMode="auto">
          <a:xfrm>
            <a:off x="5041900" y="5661025"/>
            <a:ext cx="3887788" cy="577850"/>
          </a:xfrm>
          <a:prstGeom prst="flowChartAlternateProcess">
            <a:avLst/>
          </a:prstGeom>
          <a:solidFill>
            <a:srgbClr val="3366FF"/>
          </a:solidFill>
          <a:ln w="9525">
            <a:noFill/>
            <a:miter lim="800000"/>
            <a:headEnd/>
            <a:tailEnd/>
          </a:ln>
          <a:effectLst>
            <a:prstShdw prst="shdw17" dist="17961" dir="2700000">
              <a:srgbClr val="3366FF">
                <a:gamma/>
                <a:shade val="60000"/>
                <a:invGamma/>
              </a:srgbClr>
            </a:prstShdw>
          </a:effectLst>
        </p:spPr>
        <p:txBody>
          <a:bodyPr wrap="none" anchor="ctr"/>
          <a:lstStyle/>
          <a:p>
            <a:pPr algn="ctr">
              <a:defRPr/>
            </a:pPr>
            <a:r>
              <a:rPr lang="ja-JP" altLang="en-US" sz="3200" dirty="0">
                <a:solidFill>
                  <a:schemeClr val="bg2">
                    <a:lumMod val="60000"/>
                    <a:lumOff val="40000"/>
                  </a:schemeClr>
                </a:solidFill>
                <a:effectLst>
                  <a:outerShdw blurRad="38100" dist="38100" dir="2700000" algn="tl">
                    <a:srgbClr val="000000"/>
                  </a:outerShdw>
                </a:effectLst>
              </a:rPr>
              <a:t>ソーシャルワーカー</a:t>
            </a:r>
          </a:p>
        </p:txBody>
      </p:sp>
      <p:sp>
        <p:nvSpPr>
          <p:cNvPr id="457758" name="AutoShape 30"/>
          <p:cNvSpPr>
            <a:spLocks noChangeArrowheads="1"/>
          </p:cNvSpPr>
          <p:nvPr/>
        </p:nvSpPr>
        <p:spPr bwMode="auto">
          <a:xfrm>
            <a:off x="1516064" y="5516563"/>
            <a:ext cx="2795587" cy="577850"/>
          </a:xfrm>
          <a:prstGeom prst="flowChartAlternateProcess">
            <a:avLst/>
          </a:prstGeom>
          <a:solidFill>
            <a:srgbClr val="3366FF"/>
          </a:solidFill>
          <a:ln w="9525">
            <a:noFill/>
            <a:miter lim="800000"/>
            <a:headEnd/>
            <a:tailEnd/>
          </a:ln>
          <a:effectLst>
            <a:prstShdw prst="shdw17" dist="17961" dir="2700000">
              <a:srgbClr val="3366FF">
                <a:gamma/>
                <a:shade val="60000"/>
                <a:invGamma/>
              </a:srgbClr>
            </a:prstShdw>
          </a:effectLst>
        </p:spPr>
        <p:txBody>
          <a:bodyPr wrap="none" anchor="ctr"/>
          <a:lstStyle/>
          <a:p>
            <a:pPr algn="ctr">
              <a:defRPr/>
            </a:pPr>
            <a:r>
              <a:rPr lang="ja-JP" altLang="en-US" sz="3200" dirty="0">
                <a:solidFill>
                  <a:schemeClr val="bg2">
                    <a:lumMod val="60000"/>
                    <a:lumOff val="40000"/>
                  </a:schemeClr>
                </a:solidFill>
                <a:effectLst>
                  <a:outerShdw blurRad="38100" dist="38100" dir="2700000" algn="tl">
                    <a:srgbClr val="000000"/>
                  </a:outerShdw>
                </a:effectLst>
              </a:rPr>
              <a:t>ボランティア</a:t>
            </a:r>
          </a:p>
        </p:txBody>
      </p:sp>
      <p:sp>
        <p:nvSpPr>
          <p:cNvPr id="457759" name="AutoShape 31"/>
          <p:cNvSpPr>
            <a:spLocks noChangeArrowheads="1"/>
          </p:cNvSpPr>
          <p:nvPr/>
        </p:nvSpPr>
        <p:spPr bwMode="auto">
          <a:xfrm>
            <a:off x="8362951" y="3644900"/>
            <a:ext cx="1781175" cy="577850"/>
          </a:xfrm>
          <a:prstGeom prst="flowChartAlternateProcess">
            <a:avLst/>
          </a:prstGeom>
          <a:solidFill>
            <a:srgbClr val="3366FF"/>
          </a:solidFill>
          <a:ln w="9525">
            <a:noFill/>
            <a:miter lim="800000"/>
            <a:headEnd/>
            <a:tailEnd/>
          </a:ln>
          <a:effectLst>
            <a:prstShdw prst="shdw17" dist="17961" dir="2700000">
              <a:srgbClr val="3366FF">
                <a:gamma/>
                <a:shade val="60000"/>
                <a:invGamma/>
              </a:srgbClr>
            </a:prstShdw>
          </a:effectLst>
        </p:spPr>
        <p:txBody>
          <a:bodyPr wrap="none" anchor="ctr"/>
          <a:lstStyle/>
          <a:p>
            <a:pPr algn="ctr">
              <a:defRPr/>
            </a:pPr>
            <a:r>
              <a:rPr lang="ja-JP" altLang="en-US" sz="3200" dirty="0">
                <a:solidFill>
                  <a:schemeClr val="bg2">
                    <a:lumMod val="60000"/>
                    <a:lumOff val="40000"/>
                  </a:schemeClr>
                </a:solidFill>
                <a:effectLst>
                  <a:outerShdw blurRad="38100" dist="38100" dir="2700000" algn="tl">
                    <a:srgbClr val="000000"/>
                  </a:outerShdw>
                </a:effectLst>
              </a:rPr>
              <a:t>栄養士</a:t>
            </a:r>
          </a:p>
        </p:txBody>
      </p:sp>
      <p:sp>
        <p:nvSpPr>
          <p:cNvPr id="457762" name="AutoShape 34"/>
          <p:cNvSpPr>
            <a:spLocks noChangeArrowheads="1"/>
          </p:cNvSpPr>
          <p:nvPr/>
        </p:nvSpPr>
        <p:spPr bwMode="auto">
          <a:xfrm>
            <a:off x="8199438" y="4724400"/>
            <a:ext cx="2430462" cy="577850"/>
          </a:xfrm>
          <a:prstGeom prst="flowChartAlternateProcess">
            <a:avLst/>
          </a:prstGeom>
          <a:solidFill>
            <a:srgbClr val="3366FF"/>
          </a:solidFill>
          <a:ln w="9525">
            <a:noFill/>
            <a:miter lim="800000"/>
            <a:headEnd/>
            <a:tailEnd/>
          </a:ln>
          <a:effectLst>
            <a:prstShdw prst="shdw17" dist="17961" dir="2700000">
              <a:srgbClr val="3366FF">
                <a:gamma/>
                <a:shade val="60000"/>
                <a:invGamma/>
              </a:srgbClr>
            </a:prstShdw>
          </a:effectLst>
        </p:spPr>
        <p:txBody>
          <a:bodyPr wrap="none" anchor="ctr"/>
          <a:lstStyle/>
          <a:p>
            <a:pPr algn="ctr">
              <a:defRPr/>
            </a:pPr>
            <a:r>
              <a:rPr lang="ja-JP" altLang="en-US" sz="3200" dirty="0">
                <a:solidFill>
                  <a:schemeClr val="bg2">
                    <a:lumMod val="60000"/>
                    <a:lumOff val="40000"/>
                  </a:schemeClr>
                </a:solidFill>
                <a:effectLst>
                  <a:outerShdw blurRad="38100" dist="38100" dir="2700000" algn="tl">
                    <a:srgbClr val="000000"/>
                  </a:outerShdw>
                </a:effectLst>
              </a:rPr>
              <a:t>心理療法士</a:t>
            </a:r>
          </a:p>
        </p:txBody>
      </p:sp>
      <p:sp>
        <p:nvSpPr>
          <p:cNvPr id="25617" name="Line 35"/>
          <p:cNvSpPr>
            <a:spLocks noChangeShapeType="1"/>
          </p:cNvSpPr>
          <p:nvPr/>
        </p:nvSpPr>
        <p:spPr bwMode="auto">
          <a:xfrm>
            <a:off x="3178176" y="3068638"/>
            <a:ext cx="728663" cy="215900"/>
          </a:xfrm>
          <a:prstGeom prst="line">
            <a:avLst/>
          </a:prstGeom>
          <a:noFill/>
          <a:ln w="76200">
            <a:solidFill>
              <a:srgbClr val="F6DA0A"/>
            </a:solidFill>
            <a:round/>
            <a:headEnd type="triangle" w="med" len="med"/>
            <a:tailEnd type="triangle" w="med" len="med"/>
          </a:ln>
        </p:spPr>
        <p:txBody>
          <a:bodyPr/>
          <a:lstStyle/>
          <a:p>
            <a:pPr>
              <a:defRPr/>
            </a:pPr>
            <a:endParaRPr lang="ja-JP" altLang="en-US" dirty="0">
              <a:solidFill>
                <a:schemeClr val="bg2">
                  <a:lumMod val="60000"/>
                  <a:lumOff val="40000"/>
                </a:schemeClr>
              </a:solidFill>
              <a:latin typeface="Times" charset="0"/>
            </a:endParaRPr>
          </a:p>
        </p:txBody>
      </p:sp>
      <p:sp>
        <p:nvSpPr>
          <p:cNvPr id="25618" name="Line 36"/>
          <p:cNvSpPr>
            <a:spLocks noChangeShapeType="1"/>
          </p:cNvSpPr>
          <p:nvPr/>
        </p:nvSpPr>
        <p:spPr bwMode="auto">
          <a:xfrm>
            <a:off x="4554539" y="2205038"/>
            <a:ext cx="161925" cy="863600"/>
          </a:xfrm>
          <a:prstGeom prst="line">
            <a:avLst/>
          </a:prstGeom>
          <a:noFill/>
          <a:ln w="76200">
            <a:solidFill>
              <a:srgbClr val="F6DA0A"/>
            </a:solidFill>
            <a:round/>
            <a:headEnd type="triangle" w="med" len="med"/>
            <a:tailEnd type="triangle" w="med" len="med"/>
          </a:ln>
        </p:spPr>
        <p:txBody>
          <a:bodyPr/>
          <a:lstStyle/>
          <a:p>
            <a:pPr>
              <a:defRPr/>
            </a:pPr>
            <a:endParaRPr lang="ja-JP" altLang="en-US" dirty="0">
              <a:solidFill>
                <a:schemeClr val="bg2">
                  <a:lumMod val="60000"/>
                  <a:lumOff val="40000"/>
                </a:schemeClr>
              </a:solidFill>
              <a:latin typeface="Times" charset="0"/>
            </a:endParaRPr>
          </a:p>
        </p:txBody>
      </p:sp>
      <p:sp>
        <p:nvSpPr>
          <p:cNvPr id="25619" name="Line 37"/>
          <p:cNvSpPr>
            <a:spLocks noChangeShapeType="1"/>
          </p:cNvSpPr>
          <p:nvPr/>
        </p:nvSpPr>
        <p:spPr bwMode="auto">
          <a:xfrm flipH="1">
            <a:off x="7470775" y="2852738"/>
            <a:ext cx="649288" cy="431800"/>
          </a:xfrm>
          <a:prstGeom prst="line">
            <a:avLst/>
          </a:prstGeom>
          <a:noFill/>
          <a:ln w="76200">
            <a:solidFill>
              <a:srgbClr val="F6DA0A"/>
            </a:solidFill>
            <a:round/>
            <a:headEnd type="triangle" w="med" len="med"/>
            <a:tailEnd type="triangle" w="med" len="med"/>
          </a:ln>
        </p:spPr>
        <p:txBody>
          <a:bodyPr/>
          <a:lstStyle/>
          <a:p>
            <a:pPr>
              <a:defRPr/>
            </a:pPr>
            <a:endParaRPr lang="ja-JP" altLang="en-US" dirty="0">
              <a:solidFill>
                <a:schemeClr val="bg2">
                  <a:lumMod val="60000"/>
                  <a:lumOff val="40000"/>
                </a:schemeClr>
              </a:solidFill>
              <a:latin typeface="Times" charset="0"/>
            </a:endParaRPr>
          </a:p>
        </p:txBody>
      </p:sp>
      <p:sp>
        <p:nvSpPr>
          <p:cNvPr id="25620" name="Line 38"/>
          <p:cNvSpPr>
            <a:spLocks noChangeShapeType="1"/>
          </p:cNvSpPr>
          <p:nvPr/>
        </p:nvSpPr>
        <p:spPr bwMode="auto">
          <a:xfrm flipH="1">
            <a:off x="7391401" y="3860800"/>
            <a:ext cx="728663" cy="0"/>
          </a:xfrm>
          <a:prstGeom prst="line">
            <a:avLst/>
          </a:prstGeom>
          <a:noFill/>
          <a:ln w="76200">
            <a:solidFill>
              <a:srgbClr val="F6DA0A"/>
            </a:solidFill>
            <a:round/>
            <a:headEnd type="triangle" w="med" len="med"/>
            <a:tailEnd type="triangle" w="med" len="med"/>
          </a:ln>
        </p:spPr>
        <p:txBody>
          <a:bodyPr/>
          <a:lstStyle/>
          <a:p>
            <a:pPr>
              <a:defRPr/>
            </a:pPr>
            <a:endParaRPr lang="ja-JP" altLang="en-US" dirty="0">
              <a:solidFill>
                <a:schemeClr val="bg2">
                  <a:lumMod val="60000"/>
                  <a:lumOff val="40000"/>
                </a:schemeClr>
              </a:solidFill>
              <a:latin typeface="Times" charset="0"/>
            </a:endParaRPr>
          </a:p>
        </p:txBody>
      </p:sp>
      <p:sp>
        <p:nvSpPr>
          <p:cNvPr id="25621" name="Line 39"/>
          <p:cNvSpPr>
            <a:spLocks noChangeShapeType="1"/>
          </p:cNvSpPr>
          <p:nvPr/>
        </p:nvSpPr>
        <p:spPr bwMode="auto">
          <a:xfrm flipH="1" flipV="1">
            <a:off x="6094414" y="4510088"/>
            <a:ext cx="242887" cy="1079500"/>
          </a:xfrm>
          <a:prstGeom prst="line">
            <a:avLst/>
          </a:prstGeom>
          <a:noFill/>
          <a:ln w="76200">
            <a:solidFill>
              <a:srgbClr val="F6DA0A"/>
            </a:solidFill>
            <a:round/>
            <a:headEnd type="triangle" w="med" len="med"/>
            <a:tailEnd type="triangle" w="med" len="med"/>
          </a:ln>
        </p:spPr>
        <p:txBody>
          <a:bodyPr/>
          <a:lstStyle/>
          <a:p>
            <a:pPr>
              <a:defRPr/>
            </a:pPr>
            <a:endParaRPr lang="ja-JP" altLang="en-US" dirty="0">
              <a:solidFill>
                <a:schemeClr val="bg2">
                  <a:lumMod val="60000"/>
                  <a:lumOff val="40000"/>
                </a:schemeClr>
              </a:solidFill>
              <a:latin typeface="Times" charset="0"/>
            </a:endParaRPr>
          </a:p>
        </p:txBody>
      </p:sp>
      <p:sp>
        <p:nvSpPr>
          <p:cNvPr id="25622" name="Line 40"/>
          <p:cNvSpPr>
            <a:spLocks noChangeShapeType="1"/>
          </p:cNvSpPr>
          <p:nvPr/>
        </p:nvSpPr>
        <p:spPr bwMode="auto">
          <a:xfrm flipV="1">
            <a:off x="3825875" y="4508501"/>
            <a:ext cx="890588" cy="792163"/>
          </a:xfrm>
          <a:prstGeom prst="line">
            <a:avLst/>
          </a:prstGeom>
          <a:noFill/>
          <a:ln w="76200">
            <a:solidFill>
              <a:srgbClr val="F6DA0A"/>
            </a:solidFill>
            <a:round/>
            <a:headEnd type="triangle" w="med" len="med"/>
            <a:tailEnd type="triangle" w="med" len="med"/>
          </a:ln>
        </p:spPr>
        <p:txBody>
          <a:bodyPr/>
          <a:lstStyle/>
          <a:p>
            <a:pPr>
              <a:defRPr/>
            </a:pPr>
            <a:endParaRPr lang="ja-JP" altLang="en-US" dirty="0">
              <a:solidFill>
                <a:schemeClr val="bg2">
                  <a:lumMod val="60000"/>
                  <a:lumOff val="40000"/>
                </a:schemeClr>
              </a:solidFill>
              <a:latin typeface="Times" charset="0"/>
            </a:endParaRPr>
          </a:p>
        </p:txBody>
      </p:sp>
      <p:sp>
        <p:nvSpPr>
          <p:cNvPr id="25623" name="Line 41"/>
          <p:cNvSpPr>
            <a:spLocks noChangeShapeType="1"/>
          </p:cNvSpPr>
          <p:nvPr/>
        </p:nvSpPr>
        <p:spPr bwMode="auto">
          <a:xfrm flipH="1" flipV="1">
            <a:off x="6094414" y="4508500"/>
            <a:ext cx="242887" cy="1079500"/>
          </a:xfrm>
          <a:prstGeom prst="line">
            <a:avLst/>
          </a:prstGeom>
          <a:noFill/>
          <a:ln w="76200">
            <a:solidFill>
              <a:srgbClr val="F6DA0A"/>
            </a:solidFill>
            <a:round/>
            <a:headEnd type="triangle" w="med" len="med"/>
            <a:tailEnd type="triangle" w="med" len="med"/>
          </a:ln>
        </p:spPr>
        <p:txBody>
          <a:bodyPr/>
          <a:lstStyle/>
          <a:p>
            <a:pPr>
              <a:defRPr/>
            </a:pPr>
            <a:endParaRPr lang="ja-JP" altLang="en-US" dirty="0">
              <a:solidFill>
                <a:schemeClr val="bg2">
                  <a:lumMod val="60000"/>
                  <a:lumOff val="40000"/>
                </a:schemeClr>
              </a:solidFill>
              <a:latin typeface="Times" charset="0"/>
            </a:endParaRPr>
          </a:p>
        </p:txBody>
      </p:sp>
      <p:sp>
        <p:nvSpPr>
          <p:cNvPr id="25624" name="Line 42"/>
          <p:cNvSpPr>
            <a:spLocks noChangeShapeType="1"/>
          </p:cNvSpPr>
          <p:nvPr/>
        </p:nvSpPr>
        <p:spPr bwMode="auto">
          <a:xfrm flipH="1" flipV="1">
            <a:off x="7308850" y="4437063"/>
            <a:ext cx="730250" cy="431800"/>
          </a:xfrm>
          <a:prstGeom prst="line">
            <a:avLst/>
          </a:prstGeom>
          <a:noFill/>
          <a:ln w="76200">
            <a:solidFill>
              <a:srgbClr val="F6DA0A"/>
            </a:solidFill>
            <a:round/>
            <a:headEnd type="triangle" w="med" len="med"/>
            <a:tailEnd type="triangle" w="med" len="med"/>
          </a:ln>
        </p:spPr>
        <p:txBody>
          <a:bodyPr/>
          <a:lstStyle/>
          <a:p>
            <a:pPr>
              <a:defRPr/>
            </a:pPr>
            <a:endParaRPr lang="ja-JP" altLang="en-US" dirty="0">
              <a:solidFill>
                <a:schemeClr val="bg2">
                  <a:lumMod val="60000"/>
                  <a:lumOff val="40000"/>
                </a:schemeClr>
              </a:solidFill>
              <a:latin typeface="Times" charset="0"/>
            </a:endParaRPr>
          </a:p>
        </p:txBody>
      </p:sp>
      <p:sp>
        <p:nvSpPr>
          <p:cNvPr id="28" name="AutoShape 10"/>
          <p:cNvSpPr>
            <a:spLocks noChangeArrowheads="1"/>
          </p:cNvSpPr>
          <p:nvPr/>
        </p:nvSpPr>
        <p:spPr bwMode="auto">
          <a:xfrm>
            <a:off x="1193800" y="1428750"/>
            <a:ext cx="1652588" cy="577850"/>
          </a:xfrm>
          <a:prstGeom prst="flowChartAlternateProcess">
            <a:avLst/>
          </a:prstGeom>
          <a:solidFill>
            <a:srgbClr val="FF0000"/>
          </a:solidFill>
          <a:ln w="9525">
            <a:noFill/>
            <a:miter lim="800000"/>
            <a:headEnd/>
            <a:tailEnd/>
          </a:ln>
          <a:effectLst>
            <a:prstShdw prst="shdw17" dist="17961" dir="2700000">
              <a:srgbClr val="3366FF">
                <a:gamma/>
                <a:shade val="60000"/>
                <a:invGamma/>
              </a:srgbClr>
            </a:prstShdw>
          </a:effectLst>
        </p:spPr>
        <p:txBody>
          <a:bodyPr wrap="none" anchor="ctr"/>
          <a:lstStyle/>
          <a:p>
            <a:pPr algn="ctr">
              <a:defRPr/>
            </a:pPr>
            <a:r>
              <a:rPr lang="ja-JP" altLang="en-US" sz="2800" dirty="0">
                <a:solidFill>
                  <a:schemeClr val="bg2">
                    <a:lumMod val="60000"/>
                    <a:lumOff val="40000"/>
                  </a:schemeClr>
                </a:solidFill>
                <a:effectLst>
                  <a:outerShdw blurRad="38100" dist="38100" dir="2700000" algn="tl">
                    <a:srgbClr val="000000"/>
                  </a:outerShdw>
                </a:effectLst>
              </a:rPr>
              <a:t>家族</a:t>
            </a:r>
          </a:p>
        </p:txBody>
      </p:sp>
      <p:sp>
        <p:nvSpPr>
          <p:cNvPr id="3" name="Rectangle 23">
            <a:extLst>
              <a:ext uri="{FF2B5EF4-FFF2-40B4-BE49-F238E27FC236}">
                <a16:creationId xmlns:a16="http://schemas.microsoft.com/office/drawing/2014/main" id="{9083C9AB-2AE4-6E00-4525-945FBB3C37DD}"/>
              </a:ext>
            </a:extLst>
          </p:cNvPr>
          <p:cNvSpPr>
            <a:spLocks noChangeArrowheads="1"/>
          </p:cNvSpPr>
          <p:nvPr/>
        </p:nvSpPr>
        <p:spPr bwMode="auto">
          <a:xfrm>
            <a:off x="8199439" y="2852739"/>
            <a:ext cx="3005951" cy="627223"/>
          </a:xfrm>
          <a:prstGeom prst="rect">
            <a:avLst/>
          </a:prstGeom>
          <a:noFill/>
          <a:ln w="9525">
            <a:noFill/>
            <a:miter lim="800000"/>
            <a:headEnd/>
            <a:tailEnd/>
          </a:ln>
          <a:effectLst/>
        </p:spPr>
        <p:txBody>
          <a:bodyPr wrap="none">
            <a:spAutoFit/>
          </a:bodyPr>
          <a:lstStyle/>
          <a:p>
            <a:pPr>
              <a:lnSpc>
                <a:spcPct val="60000"/>
              </a:lnSpc>
              <a:spcBef>
                <a:spcPct val="50000"/>
              </a:spcBef>
              <a:defRPr/>
            </a:pPr>
            <a:r>
              <a:rPr lang="ja-JP" altLang="en-US" sz="2000" dirty="0"/>
              <a:t>がん専門薬剤師</a:t>
            </a:r>
            <a:endParaRPr lang="en-US" altLang="ja-JP" sz="2000" dirty="0"/>
          </a:p>
          <a:p>
            <a:pPr>
              <a:lnSpc>
                <a:spcPct val="60000"/>
              </a:lnSpc>
              <a:spcBef>
                <a:spcPct val="50000"/>
              </a:spcBef>
              <a:defRPr/>
            </a:pPr>
            <a:r>
              <a:rPr lang="ja-JP" altLang="en-US" sz="2000" dirty="0"/>
              <a:t>がん薬物療法認定薬剤師</a:t>
            </a:r>
          </a:p>
        </p:txBody>
      </p:sp>
      <p:sp>
        <p:nvSpPr>
          <p:cNvPr id="4" name="Rectangle 13">
            <a:extLst>
              <a:ext uri="{FF2B5EF4-FFF2-40B4-BE49-F238E27FC236}">
                <a16:creationId xmlns:a16="http://schemas.microsoft.com/office/drawing/2014/main" id="{036D1F8C-A4F0-FB79-5F77-41DF3D2484F0}"/>
              </a:ext>
            </a:extLst>
          </p:cNvPr>
          <p:cNvSpPr>
            <a:spLocks noChangeArrowheads="1"/>
          </p:cNvSpPr>
          <p:nvPr/>
        </p:nvSpPr>
        <p:spPr bwMode="auto">
          <a:xfrm>
            <a:off x="5694364" y="1500188"/>
            <a:ext cx="3311525" cy="1631950"/>
          </a:xfrm>
          <a:prstGeom prst="rect">
            <a:avLst/>
          </a:prstGeom>
          <a:noFill/>
          <a:ln w="9525">
            <a:noFill/>
            <a:miter lim="800000"/>
            <a:headEnd/>
            <a:tailEnd/>
          </a:ln>
          <a:effectLst/>
        </p:spPr>
        <p:txBody>
          <a:bodyPr>
            <a:spAutoFit/>
          </a:bodyPr>
          <a:lstStyle/>
          <a:p>
            <a:pPr>
              <a:lnSpc>
                <a:spcPct val="60000"/>
              </a:lnSpc>
              <a:spcBef>
                <a:spcPct val="50000"/>
              </a:spcBef>
              <a:defRPr/>
            </a:pPr>
            <a:r>
              <a:rPr lang="ja-JP" altLang="en-US" sz="2000" dirty="0"/>
              <a:t>がん専門看護師</a:t>
            </a:r>
            <a:endParaRPr lang="en-US" altLang="ja-JP" sz="2000" dirty="0"/>
          </a:p>
          <a:p>
            <a:pPr>
              <a:lnSpc>
                <a:spcPct val="60000"/>
              </a:lnSpc>
              <a:spcBef>
                <a:spcPct val="50000"/>
              </a:spcBef>
              <a:defRPr/>
            </a:pPr>
            <a:r>
              <a:rPr lang="ja-JP" altLang="en-US" sz="2000" dirty="0"/>
              <a:t>化学療法認定看護師</a:t>
            </a:r>
            <a:endParaRPr lang="en-US" altLang="ja-JP" sz="2000" dirty="0"/>
          </a:p>
          <a:p>
            <a:pPr>
              <a:lnSpc>
                <a:spcPct val="60000"/>
              </a:lnSpc>
              <a:spcBef>
                <a:spcPct val="50000"/>
              </a:spcBef>
              <a:defRPr/>
            </a:pPr>
            <a:r>
              <a:rPr lang="ja-JP" altLang="en-US" sz="2000" dirty="0"/>
              <a:t>緩和ケア看護師</a:t>
            </a:r>
            <a:endParaRPr lang="en-US" altLang="ja-JP" sz="2000" dirty="0"/>
          </a:p>
          <a:p>
            <a:pPr>
              <a:lnSpc>
                <a:spcPct val="60000"/>
              </a:lnSpc>
              <a:spcBef>
                <a:spcPct val="50000"/>
              </a:spcBef>
              <a:defRPr/>
            </a:pPr>
            <a:r>
              <a:rPr lang="ja-JP" altLang="en-US" sz="2000" dirty="0"/>
              <a:t>リエゾン看護師</a:t>
            </a:r>
          </a:p>
          <a:p>
            <a:pPr>
              <a:lnSpc>
                <a:spcPct val="60000"/>
              </a:lnSpc>
              <a:spcBef>
                <a:spcPct val="50000"/>
              </a:spcBef>
              <a:defRPr/>
            </a:pPr>
            <a:endParaRPr lang="ja-JP" altLang="en-US" sz="2000" dirty="0"/>
          </a:p>
        </p:txBody>
      </p:sp>
    </p:spTree>
    <p:extLst>
      <p:ext uri="{BB962C8B-B14F-4D97-AF65-F5344CB8AC3E}">
        <p14:creationId xmlns:p14="http://schemas.microsoft.com/office/powerpoint/2010/main" val="1978985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1809750" y="1323976"/>
            <a:ext cx="3771900" cy="1216025"/>
          </a:xfrm>
          <a:prstGeom prst="rect">
            <a:avLst/>
          </a:prstGeom>
          <a:noFill/>
          <a:ln w="28575">
            <a:solidFill>
              <a:srgbClr val="66FF66"/>
            </a:solidFill>
            <a:miter lim="800000"/>
            <a:headEnd type="none" w="sm" len="sm"/>
            <a:tailEnd type="none" w="sm" len="sm"/>
          </a:ln>
        </p:spPr>
        <p:txBody>
          <a:bodyPr>
            <a:spAutoFit/>
          </a:bodyPr>
          <a:lstStyle/>
          <a:p>
            <a:r>
              <a:rPr lang="ja-JP" altLang="en-US" sz="2400" dirty="0">
                <a:solidFill>
                  <a:srgbClr val="3366FF"/>
                </a:solidFill>
                <a:latin typeface="Times New Roman" pitchFamily="18" charset="0"/>
                <a:ea typeface="ＭＳ Ｐゴシック"/>
              </a:rPr>
              <a:t>情報を提供する</a:t>
            </a:r>
          </a:p>
          <a:p>
            <a:r>
              <a:rPr lang="ja-JP" altLang="en-US" sz="2400" dirty="0">
                <a:solidFill>
                  <a:srgbClr val="3366FF"/>
                </a:solidFill>
                <a:latin typeface="Times New Roman" pitchFamily="18" charset="0"/>
                <a:ea typeface="ＭＳ Ｐゴシック"/>
              </a:rPr>
              <a:t>目的・内容・リスク・利益他治療との比較</a:t>
            </a:r>
          </a:p>
        </p:txBody>
      </p:sp>
      <p:sp>
        <p:nvSpPr>
          <p:cNvPr id="136195" name="Text Box 3"/>
          <p:cNvSpPr txBox="1">
            <a:spLocks noChangeArrowheads="1"/>
          </p:cNvSpPr>
          <p:nvPr/>
        </p:nvSpPr>
        <p:spPr bwMode="auto">
          <a:xfrm>
            <a:off x="6953251" y="1704975"/>
            <a:ext cx="3343275" cy="850900"/>
          </a:xfrm>
          <a:prstGeom prst="rect">
            <a:avLst/>
          </a:prstGeom>
          <a:noFill/>
          <a:ln w="28575">
            <a:solidFill>
              <a:srgbClr val="00FFFF"/>
            </a:solidFill>
            <a:miter lim="800000"/>
            <a:headEnd type="none" w="sm" len="sm"/>
            <a:tailEnd type="none" w="sm" len="sm"/>
          </a:ln>
        </p:spPr>
        <p:txBody>
          <a:bodyPr>
            <a:spAutoFit/>
          </a:bodyPr>
          <a:lstStyle/>
          <a:p>
            <a:pPr>
              <a:spcBef>
                <a:spcPct val="50000"/>
              </a:spcBef>
            </a:pPr>
            <a:r>
              <a:rPr lang="ja-JP" altLang="en-US" sz="2400" dirty="0">
                <a:solidFill>
                  <a:srgbClr val="3366FF"/>
                </a:solidFill>
                <a:latin typeface="Times New Roman" pitchFamily="18" charset="0"/>
                <a:ea typeface="ＭＳ Ｐゴシック"/>
              </a:rPr>
              <a:t>質問・自分の希望を      伝える</a:t>
            </a:r>
          </a:p>
        </p:txBody>
      </p:sp>
      <p:sp>
        <p:nvSpPr>
          <p:cNvPr id="136196" name="Text Box 4"/>
          <p:cNvSpPr txBox="1">
            <a:spLocks noChangeArrowheads="1"/>
          </p:cNvSpPr>
          <p:nvPr/>
        </p:nvSpPr>
        <p:spPr bwMode="auto">
          <a:xfrm>
            <a:off x="2409826" y="2924175"/>
            <a:ext cx="2828925" cy="850900"/>
          </a:xfrm>
          <a:prstGeom prst="rect">
            <a:avLst/>
          </a:prstGeom>
          <a:noFill/>
          <a:ln w="28575">
            <a:solidFill>
              <a:srgbClr val="66FF66"/>
            </a:solidFill>
            <a:miter lim="800000"/>
            <a:headEnd type="none" w="sm" len="sm"/>
            <a:tailEnd type="none" w="sm" len="sm"/>
          </a:ln>
        </p:spPr>
        <p:txBody>
          <a:bodyPr>
            <a:spAutoFit/>
          </a:bodyPr>
          <a:lstStyle/>
          <a:p>
            <a:pPr>
              <a:spcBef>
                <a:spcPct val="50000"/>
              </a:spcBef>
            </a:pPr>
            <a:r>
              <a:rPr lang="ja-JP" altLang="en-US" sz="2400">
                <a:solidFill>
                  <a:srgbClr val="3366FF"/>
                </a:solidFill>
                <a:latin typeface="Times New Roman" pitchFamily="18" charset="0"/>
                <a:ea typeface="ＭＳ Ｐゴシック"/>
              </a:rPr>
              <a:t>提案する、意見を調整する</a:t>
            </a:r>
          </a:p>
        </p:txBody>
      </p:sp>
      <p:sp>
        <p:nvSpPr>
          <p:cNvPr id="136197" name="AutoShape 5"/>
          <p:cNvSpPr>
            <a:spLocks noChangeArrowheads="1"/>
          </p:cNvSpPr>
          <p:nvPr/>
        </p:nvSpPr>
        <p:spPr bwMode="auto">
          <a:xfrm rot="1515582">
            <a:off x="5667376" y="1781175"/>
            <a:ext cx="1285875" cy="381000"/>
          </a:xfrm>
          <a:prstGeom prst="rightArrow">
            <a:avLst>
              <a:gd name="adj1" fmla="val 50000"/>
              <a:gd name="adj2" fmla="val 84375"/>
            </a:avLst>
          </a:prstGeom>
          <a:solidFill>
            <a:schemeClr val="accent1"/>
          </a:solidFill>
          <a:ln w="12700">
            <a:solidFill>
              <a:schemeClr val="tx1"/>
            </a:solidFill>
            <a:miter lim="800000"/>
            <a:headEnd type="none" w="sm" len="sm"/>
            <a:tailEnd type="none" w="sm" len="sm"/>
          </a:ln>
        </p:spPr>
        <p:txBody>
          <a:bodyPr wrap="none" anchor="ctr"/>
          <a:lstStyle/>
          <a:p>
            <a:endParaRPr lang="ja-JP" altLang="en-US">
              <a:solidFill>
                <a:srgbClr val="000000"/>
              </a:solidFill>
              <a:ea typeface="ＭＳ Ｐゴシック"/>
            </a:endParaRPr>
          </a:p>
        </p:txBody>
      </p:sp>
      <p:sp>
        <p:nvSpPr>
          <p:cNvPr id="136198" name="AutoShape 6"/>
          <p:cNvSpPr>
            <a:spLocks noChangeArrowheads="1"/>
          </p:cNvSpPr>
          <p:nvPr/>
        </p:nvSpPr>
        <p:spPr bwMode="auto">
          <a:xfrm rot="1515582">
            <a:off x="5410201" y="3533775"/>
            <a:ext cx="1285875" cy="381000"/>
          </a:xfrm>
          <a:prstGeom prst="rightArrow">
            <a:avLst>
              <a:gd name="adj1" fmla="val 50000"/>
              <a:gd name="adj2" fmla="val 84375"/>
            </a:avLst>
          </a:prstGeom>
          <a:solidFill>
            <a:schemeClr val="accent1"/>
          </a:solidFill>
          <a:ln w="12700">
            <a:solidFill>
              <a:schemeClr val="tx1"/>
            </a:solidFill>
            <a:miter lim="800000"/>
            <a:headEnd type="none" w="sm" len="sm"/>
            <a:tailEnd type="none" w="sm" len="sm"/>
          </a:ln>
        </p:spPr>
        <p:txBody>
          <a:bodyPr wrap="none" anchor="ctr"/>
          <a:lstStyle/>
          <a:p>
            <a:endParaRPr lang="ja-JP" altLang="en-US">
              <a:solidFill>
                <a:srgbClr val="000000"/>
              </a:solidFill>
              <a:ea typeface="ＭＳ Ｐゴシック"/>
            </a:endParaRPr>
          </a:p>
        </p:txBody>
      </p:sp>
      <p:sp>
        <p:nvSpPr>
          <p:cNvPr id="136199" name="AutoShape 7"/>
          <p:cNvSpPr>
            <a:spLocks noChangeArrowheads="1"/>
          </p:cNvSpPr>
          <p:nvPr/>
        </p:nvSpPr>
        <p:spPr bwMode="auto">
          <a:xfrm rot="9611524">
            <a:off x="5495926" y="2771775"/>
            <a:ext cx="1285875" cy="381000"/>
          </a:xfrm>
          <a:prstGeom prst="rightArrow">
            <a:avLst>
              <a:gd name="adj1" fmla="val 50000"/>
              <a:gd name="adj2" fmla="val 84375"/>
            </a:avLst>
          </a:prstGeom>
          <a:solidFill>
            <a:schemeClr val="accent1"/>
          </a:solidFill>
          <a:ln w="12700">
            <a:solidFill>
              <a:schemeClr val="tx1"/>
            </a:solidFill>
            <a:miter lim="800000"/>
            <a:headEnd type="none" w="sm" len="sm"/>
            <a:tailEnd type="none" w="sm" len="sm"/>
          </a:ln>
        </p:spPr>
        <p:txBody>
          <a:bodyPr wrap="none" anchor="ctr"/>
          <a:lstStyle/>
          <a:p>
            <a:endParaRPr lang="ja-JP" altLang="en-US">
              <a:solidFill>
                <a:srgbClr val="000000"/>
              </a:solidFill>
              <a:ea typeface="ＭＳ Ｐゴシック"/>
            </a:endParaRPr>
          </a:p>
        </p:txBody>
      </p:sp>
      <p:pic>
        <p:nvPicPr>
          <p:cNvPr id="136200" name="Picture 8"/>
          <p:cNvPicPr>
            <a:picLocks noChangeAspect="1" noChangeArrowheads="1"/>
          </p:cNvPicPr>
          <p:nvPr/>
        </p:nvPicPr>
        <p:blipFill>
          <a:blip r:embed="rId3" cstate="print"/>
          <a:srcRect/>
          <a:stretch>
            <a:fillRect/>
          </a:stretch>
        </p:blipFill>
        <p:spPr bwMode="auto">
          <a:xfrm>
            <a:off x="4552950" y="3914775"/>
            <a:ext cx="3162300" cy="2871788"/>
          </a:xfrm>
          <a:prstGeom prst="rect">
            <a:avLst/>
          </a:prstGeom>
          <a:noFill/>
          <a:ln w="12700">
            <a:noFill/>
            <a:miter lim="800000"/>
            <a:headEnd type="none" w="sm" len="sm"/>
            <a:tailEnd type="none" w="sm" len="sm"/>
          </a:ln>
        </p:spPr>
      </p:pic>
      <p:sp>
        <p:nvSpPr>
          <p:cNvPr id="136201" name="Text Box 9"/>
          <p:cNvSpPr txBox="1">
            <a:spLocks noChangeArrowheads="1"/>
          </p:cNvSpPr>
          <p:nvPr/>
        </p:nvSpPr>
        <p:spPr bwMode="auto">
          <a:xfrm>
            <a:off x="2066925" y="390489"/>
            <a:ext cx="8658225" cy="1631950"/>
          </a:xfrm>
          <a:prstGeom prst="rect">
            <a:avLst/>
          </a:prstGeom>
          <a:noFill/>
          <a:ln w="12700">
            <a:noFill/>
            <a:miter lim="800000"/>
            <a:headEnd type="none" w="sm" len="sm"/>
            <a:tailEnd type="none" w="sm" len="sm"/>
          </a:ln>
        </p:spPr>
        <p:txBody>
          <a:bodyPr>
            <a:spAutoFit/>
          </a:bodyPr>
          <a:lstStyle/>
          <a:p>
            <a:pPr>
              <a:spcBef>
                <a:spcPct val="50000"/>
              </a:spcBef>
            </a:pPr>
            <a:r>
              <a:rPr lang="en-US" altLang="ja-JP" sz="4000" dirty="0">
                <a:solidFill>
                  <a:srgbClr val="D2533C"/>
                </a:solidFill>
                <a:effectLst>
                  <a:outerShdw blurRad="38100" dist="38100" dir="2700000" algn="tl">
                    <a:srgbClr val="000000">
                      <a:alpha val="43137"/>
                    </a:srgbClr>
                  </a:outerShdw>
                </a:effectLst>
                <a:latin typeface="ＭＳ Ｐゴシック" pitchFamily="50" charset="-128"/>
                <a:ea typeface="ＭＳ Ｐゴシック"/>
              </a:rPr>
              <a:t>Shared Decision Making</a:t>
            </a:r>
            <a:r>
              <a:rPr lang="ja-JP" altLang="en-US" sz="4000" dirty="0">
                <a:solidFill>
                  <a:srgbClr val="D2533C"/>
                </a:solidFill>
                <a:effectLst>
                  <a:outerShdw blurRad="38100" dist="38100" dir="2700000" algn="tl">
                    <a:srgbClr val="000000">
                      <a:alpha val="43137"/>
                    </a:srgbClr>
                  </a:outerShdw>
                </a:effectLst>
                <a:latin typeface="ＭＳ Ｐゴシック" pitchFamily="50" charset="-128"/>
                <a:ea typeface="ＭＳ Ｐゴシック"/>
              </a:rPr>
              <a:t>：</a:t>
            </a:r>
            <a:r>
              <a:rPr lang="en-US" altLang="ja-JP" sz="4000" dirty="0">
                <a:solidFill>
                  <a:srgbClr val="D2533C"/>
                </a:solidFill>
                <a:effectLst>
                  <a:outerShdw blurRad="38100" dist="38100" dir="2700000" algn="tl">
                    <a:srgbClr val="000000">
                      <a:alpha val="43137"/>
                    </a:srgbClr>
                  </a:outerShdw>
                </a:effectLst>
                <a:latin typeface="ＭＳ Ｐゴシック" pitchFamily="50" charset="-128"/>
                <a:ea typeface="ＭＳ Ｐゴシック"/>
              </a:rPr>
              <a:t>SDM</a:t>
            </a:r>
            <a:r>
              <a:rPr lang="ja-JP" altLang="en-US" sz="4000" dirty="0">
                <a:solidFill>
                  <a:srgbClr val="D2533C"/>
                </a:solidFill>
                <a:effectLst>
                  <a:outerShdw blurRad="38100" dist="38100" dir="2700000" algn="tl">
                    <a:srgbClr val="000000">
                      <a:alpha val="43137"/>
                    </a:srgbClr>
                  </a:outerShdw>
                </a:effectLst>
                <a:latin typeface="ＭＳ Ｐゴシック" pitchFamily="50" charset="-128"/>
                <a:ea typeface="ＭＳ Ｐゴシック"/>
              </a:rPr>
              <a:t>の実際</a:t>
            </a:r>
            <a:endParaRPr lang="en-US" sz="4000" dirty="0">
              <a:solidFill>
                <a:srgbClr val="D2533C"/>
              </a:solidFill>
              <a:effectLst>
                <a:outerShdw blurRad="38100" dist="38100" dir="2700000" algn="tl">
                  <a:srgbClr val="000000">
                    <a:alpha val="43137"/>
                  </a:srgbClr>
                </a:outerShdw>
              </a:effectLst>
              <a:latin typeface="ＭＳ Ｐゴシック" pitchFamily="50" charset="-128"/>
            </a:endParaRPr>
          </a:p>
          <a:p>
            <a:pPr>
              <a:spcBef>
                <a:spcPct val="50000"/>
              </a:spcBef>
            </a:pPr>
            <a:endParaRPr lang="ja-JP" altLang="en-US" sz="4000" dirty="0">
              <a:solidFill>
                <a:srgbClr val="D2533C"/>
              </a:solidFill>
              <a:effectLst>
                <a:outerShdw blurRad="38100" dist="38100" dir="2700000" algn="tl">
                  <a:srgbClr val="000000">
                    <a:alpha val="43137"/>
                  </a:srgbClr>
                </a:outerShdw>
              </a:effectLst>
              <a:latin typeface="Times New Roman" pitchFamily="18" charset="0"/>
              <a:ea typeface="ＭＳ Ｐゴシック"/>
            </a:endParaRPr>
          </a:p>
        </p:txBody>
      </p:sp>
      <p:sp>
        <p:nvSpPr>
          <p:cNvPr id="136202" name="Text Box 10"/>
          <p:cNvSpPr txBox="1">
            <a:spLocks noChangeArrowheads="1"/>
          </p:cNvSpPr>
          <p:nvPr/>
        </p:nvSpPr>
        <p:spPr bwMode="auto">
          <a:xfrm>
            <a:off x="2324101" y="4981580"/>
            <a:ext cx="8143875" cy="823913"/>
          </a:xfrm>
          <a:prstGeom prst="rect">
            <a:avLst/>
          </a:prstGeom>
          <a:solidFill>
            <a:schemeClr val="bg1">
              <a:alpha val="65000"/>
            </a:schemeClr>
          </a:solidFill>
          <a:ln w="12700">
            <a:noFill/>
            <a:miter lim="800000"/>
            <a:headEnd type="none" w="sm" len="sm"/>
            <a:tailEnd type="none" w="sm" len="sm"/>
          </a:ln>
        </p:spPr>
        <p:txBody>
          <a:bodyPr>
            <a:spAutoFit/>
          </a:bodyPr>
          <a:lstStyle/>
          <a:p>
            <a:pPr>
              <a:spcBef>
                <a:spcPct val="50000"/>
              </a:spcBef>
            </a:pPr>
            <a:r>
              <a:rPr lang="ja-JP" altLang="en-US" sz="4800" dirty="0">
                <a:solidFill>
                  <a:srgbClr val="3366FF"/>
                </a:solidFill>
                <a:latin typeface="Times New Roman" pitchFamily="18" charset="0"/>
                <a:ea typeface="ＭＳ Ｐゴシック"/>
              </a:rPr>
              <a:t>双方向のコミュニケーション</a:t>
            </a:r>
          </a:p>
        </p:txBody>
      </p:sp>
      <p:sp>
        <p:nvSpPr>
          <p:cNvPr id="136203" name="AutoShape 11"/>
          <p:cNvSpPr>
            <a:spLocks noChangeArrowheads="1"/>
          </p:cNvSpPr>
          <p:nvPr/>
        </p:nvSpPr>
        <p:spPr bwMode="auto">
          <a:xfrm>
            <a:off x="7553325" y="3228975"/>
            <a:ext cx="2743200" cy="1066800"/>
          </a:xfrm>
          <a:prstGeom prst="wedgeRectCallout">
            <a:avLst>
              <a:gd name="adj1" fmla="val -47917"/>
              <a:gd name="adj2" fmla="val 75745"/>
            </a:avLst>
          </a:prstGeom>
          <a:solidFill>
            <a:srgbClr val="3366FF"/>
          </a:solidFill>
          <a:ln w="12700">
            <a:solidFill>
              <a:schemeClr val="bg1"/>
            </a:solidFill>
            <a:miter lim="800000"/>
            <a:headEnd type="none" w="sm" len="sm"/>
            <a:tailEnd type="none" w="sm" len="sm"/>
          </a:ln>
        </p:spPr>
        <p:txBody>
          <a:bodyPr/>
          <a:lstStyle/>
          <a:p>
            <a:pPr algn="ctr"/>
            <a:r>
              <a:rPr lang="ja-JP" altLang="en-US" sz="3200" dirty="0">
                <a:solidFill>
                  <a:srgbClr val="FFFFFF"/>
                </a:solidFill>
                <a:latin typeface="Times New Roman" pitchFamily="18" charset="0"/>
                <a:ea typeface="ＭＳ Ｐゴシック"/>
              </a:rPr>
              <a:t>納得する</a:t>
            </a:r>
          </a:p>
          <a:p>
            <a:pPr algn="ctr"/>
            <a:r>
              <a:rPr lang="ja-JP" altLang="en-US" sz="3200" dirty="0">
                <a:solidFill>
                  <a:srgbClr val="FFFFFF"/>
                </a:solidFill>
                <a:latin typeface="Times New Roman" pitchFamily="18" charset="0"/>
                <a:ea typeface="ＭＳ Ｐゴシック"/>
              </a:rPr>
              <a:t>→満足する</a:t>
            </a:r>
          </a:p>
        </p:txBody>
      </p:sp>
      <p:sp>
        <p:nvSpPr>
          <p:cNvPr id="12" name="フッター プレースホルダ 4"/>
          <p:cNvSpPr>
            <a:spLocks noGrp="1"/>
          </p:cNvSpPr>
          <p:nvPr>
            <p:ph type="ftr" sz="quarter" idx="11"/>
          </p:nvPr>
        </p:nvSpPr>
        <p:spPr>
          <a:xfrm>
            <a:off x="4006438" y="0"/>
            <a:ext cx="7233062" cy="329184"/>
          </a:xfrm>
        </p:spPr>
        <p:txBody>
          <a:body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34552052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Oval 3"/>
          <p:cNvSpPr>
            <a:spLocks noChangeArrowheads="1"/>
          </p:cNvSpPr>
          <p:nvPr/>
        </p:nvSpPr>
        <p:spPr bwMode="auto">
          <a:xfrm>
            <a:off x="4297562" y="3529532"/>
            <a:ext cx="2968623" cy="2843213"/>
          </a:xfrm>
          <a:prstGeom prst="ellipse">
            <a:avLst/>
          </a:prstGeom>
          <a:solidFill>
            <a:srgbClr val="33CC33">
              <a:alpha val="63136"/>
            </a:srgbClr>
          </a:solidFill>
          <a:ln w="38100">
            <a:solidFill>
              <a:srgbClr val="00B050"/>
            </a:solidFill>
            <a:round/>
            <a:headEnd/>
            <a:tailEnd/>
          </a:ln>
        </p:spPr>
        <p:txBody>
          <a:bodyPr wrap="none" anchor="ctr"/>
          <a:lstStyle/>
          <a:p>
            <a:pPr algn="ctr"/>
            <a:endParaRPr lang="ja-JP" altLang="ja-JP" sz="1000" b="1">
              <a:solidFill>
                <a:srgbClr val="FFFFFF"/>
              </a:solidFill>
              <a:latin typeface="Arial"/>
              <a:ea typeface="丸ｺﾞｼｯｸ"/>
              <a:cs typeface="丸ｺﾞｼｯｸ"/>
            </a:endParaRPr>
          </a:p>
        </p:txBody>
      </p:sp>
      <p:sp>
        <p:nvSpPr>
          <p:cNvPr id="39940" name="Oval 4"/>
          <p:cNvSpPr>
            <a:spLocks noChangeArrowheads="1"/>
          </p:cNvSpPr>
          <p:nvPr/>
        </p:nvSpPr>
        <p:spPr bwMode="auto">
          <a:xfrm>
            <a:off x="5481640" y="1837257"/>
            <a:ext cx="2971815" cy="2843213"/>
          </a:xfrm>
          <a:prstGeom prst="ellipse">
            <a:avLst/>
          </a:prstGeom>
          <a:solidFill>
            <a:srgbClr val="3366FF">
              <a:alpha val="63136"/>
            </a:srgbClr>
          </a:solidFill>
          <a:ln w="38100">
            <a:solidFill>
              <a:srgbClr val="3366FF"/>
            </a:solidFill>
            <a:round/>
            <a:headEnd/>
            <a:tailEnd/>
          </a:ln>
        </p:spPr>
        <p:txBody>
          <a:bodyPr wrap="none" anchor="ctr"/>
          <a:lstStyle/>
          <a:p>
            <a:endParaRPr lang="ja-JP" altLang="en-US">
              <a:solidFill>
                <a:srgbClr val="336666"/>
              </a:solidFill>
              <a:latin typeface="Arial"/>
              <a:ea typeface="ＭＳ Ｐゴシック"/>
            </a:endParaRPr>
          </a:p>
        </p:txBody>
      </p:sp>
      <p:sp>
        <p:nvSpPr>
          <p:cNvPr id="39941" name="Oval 5"/>
          <p:cNvSpPr>
            <a:spLocks noChangeArrowheads="1"/>
          </p:cNvSpPr>
          <p:nvPr/>
        </p:nvSpPr>
        <p:spPr bwMode="auto">
          <a:xfrm>
            <a:off x="3200999" y="1837257"/>
            <a:ext cx="2970218" cy="2843213"/>
          </a:xfrm>
          <a:prstGeom prst="ellipse">
            <a:avLst/>
          </a:prstGeom>
          <a:solidFill>
            <a:srgbClr val="FF0000">
              <a:alpha val="63136"/>
            </a:srgbClr>
          </a:solidFill>
          <a:ln w="38100">
            <a:solidFill>
              <a:srgbClr val="FF0000"/>
            </a:solidFill>
            <a:round/>
            <a:headEnd/>
            <a:tailEnd/>
          </a:ln>
        </p:spPr>
        <p:txBody>
          <a:bodyPr wrap="none" anchor="ctr"/>
          <a:lstStyle/>
          <a:p>
            <a:endParaRPr lang="ja-JP" altLang="en-US">
              <a:solidFill>
                <a:srgbClr val="336666"/>
              </a:solidFill>
              <a:latin typeface="Arial"/>
              <a:ea typeface="ＭＳ Ｐゴシック"/>
            </a:endParaRPr>
          </a:p>
        </p:txBody>
      </p:sp>
      <p:sp>
        <p:nvSpPr>
          <p:cNvPr id="205830" name="Text Box 6"/>
          <p:cNvSpPr txBox="1">
            <a:spLocks noChangeArrowheads="1"/>
          </p:cNvSpPr>
          <p:nvPr/>
        </p:nvSpPr>
        <p:spPr bwMode="auto">
          <a:xfrm>
            <a:off x="4271025" y="4668163"/>
            <a:ext cx="2902149" cy="851580"/>
          </a:xfrm>
          <a:prstGeom prst="rect">
            <a:avLst/>
          </a:prstGeom>
          <a:noFill/>
          <a:ln w="9525">
            <a:noFill/>
            <a:miter lim="800000"/>
            <a:headEnd/>
            <a:tailEnd/>
          </a:ln>
          <a:effectLst>
            <a:outerShdw dist="38100" dir="2700000" algn="tl" rotWithShape="0">
              <a:schemeClr val="tx2">
                <a:alpha val="95000"/>
              </a:schemeClr>
            </a:outerShdw>
          </a:effectLst>
        </p:spPr>
        <p:txBody>
          <a:bodyPr>
            <a:spAutoFit/>
          </a:bodyPr>
          <a:lstStyle/>
          <a:p>
            <a:pPr algn="ctr">
              <a:spcBef>
                <a:spcPct val="50000"/>
              </a:spcBef>
              <a:defRPr/>
            </a:pPr>
            <a:r>
              <a:rPr lang="ja-JP" altLang="en-US" sz="2400" b="1" i="1" dirty="0">
                <a:solidFill>
                  <a:srgbClr val="FFFFFF"/>
                </a:solidFill>
                <a:effectLst>
                  <a:outerShdw blurRad="38100" dist="38100" dir="2700000" algn="tl">
                    <a:srgbClr val="C0C0C0"/>
                  </a:outerShdw>
                </a:effectLst>
                <a:latin typeface="Arial"/>
                <a:ea typeface="ＭＳ ゴシック" pitchFamily="49" charset="-128"/>
              </a:rPr>
              <a:t>患者の</a:t>
            </a:r>
          </a:p>
          <a:p>
            <a:pPr algn="ctr">
              <a:lnSpc>
                <a:spcPct val="50000"/>
              </a:lnSpc>
              <a:spcBef>
                <a:spcPct val="50000"/>
              </a:spcBef>
              <a:defRPr/>
            </a:pPr>
            <a:r>
              <a:rPr lang="ja-JP" altLang="en-US" sz="2400" b="1" i="1" dirty="0">
                <a:solidFill>
                  <a:srgbClr val="FFFFFF"/>
                </a:solidFill>
                <a:effectLst>
                  <a:outerShdw blurRad="38100" dist="38100" dir="2700000" algn="tl">
                    <a:srgbClr val="C0C0C0"/>
                  </a:outerShdw>
                </a:effectLst>
                <a:latin typeface="Arial"/>
                <a:ea typeface="ＭＳ ゴシック" pitchFamily="49" charset="-128"/>
              </a:rPr>
              <a:t>希望・価値観</a:t>
            </a:r>
          </a:p>
        </p:txBody>
      </p:sp>
      <p:sp>
        <p:nvSpPr>
          <p:cNvPr id="39943" name="Rectangle 7"/>
          <p:cNvSpPr>
            <a:spLocks noChangeArrowheads="1"/>
          </p:cNvSpPr>
          <p:nvPr/>
        </p:nvSpPr>
        <p:spPr bwMode="auto">
          <a:xfrm>
            <a:off x="5590581" y="2899293"/>
            <a:ext cx="184731" cy="369332"/>
          </a:xfrm>
          <a:prstGeom prst="rect">
            <a:avLst/>
          </a:prstGeom>
          <a:noFill/>
          <a:ln w="9525">
            <a:noFill/>
            <a:miter lim="800000"/>
            <a:headEnd/>
            <a:tailEnd/>
          </a:ln>
        </p:spPr>
        <p:txBody>
          <a:bodyPr wrap="none">
            <a:spAutoFit/>
          </a:bodyPr>
          <a:lstStyle/>
          <a:p>
            <a:endParaRPr lang="ja-JP" altLang="ja-JP" b="1">
              <a:solidFill>
                <a:srgbClr val="FFFFFF"/>
              </a:solidFill>
              <a:latin typeface="Arial"/>
              <a:ea typeface="ＭＳ Ｐゴシック"/>
            </a:endParaRPr>
          </a:p>
        </p:txBody>
      </p:sp>
      <p:sp>
        <p:nvSpPr>
          <p:cNvPr id="39944" name="Rectangle 8"/>
          <p:cNvSpPr>
            <a:spLocks noChangeArrowheads="1"/>
          </p:cNvSpPr>
          <p:nvPr/>
        </p:nvSpPr>
        <p:spPr bwMode="auto">
          <a:xfrm>
            <a:off x="5590581" y="3589855"/>
            <a:ext cx="184731" cy="369332"/>
          </a:xfrm>
          <a:prstGeom prst="rect">
            <a:avLst/>
          </a:prstGeom>
          <a:noFill/>
          <a:ln w="9525">
            <a:noFill/>
            <a:miter lim="800000"/>
            <a:headEnd/>
            <a:tailEnd/>
          </a:ln>
        </p:spPr>
        <p:txBody>
          <a:bodyPr wrap="none">
            <a:spAutoFit/>
          </a:bodyPr>
          <a:lstStyle/>
          <a:p>
            <a:endParaRPr lang="ja-JP" altLang="ja-JP" b="1">
              <a:solidFill>
                <a:srgbClr val="FFFFFF"/>
              </a:solidFill>
              <a:latin typeface="Arial"/>
              <a:ea typeface="ＭＳ Ｐゴシック"/>
            </a:endParaRPr>
          </a:p>
        </p:txBody>
      </p:sp>
      <p:sp>
        <p:nvSpPr>
          <p:cNvPr id="39945" name="Rectangle 9"/>
          <p:cNvSpPr>
            <a:spLocks noChangeArrowheads="1"/>
          </p:cNvSpPr>
          <p:nvPr/>
        </p:nvSpPr>
        <p:spPr bwMode="auto">
          <a:xfrm>
            <a:off x="4531520" y="4296293"/>
            <a:ext cx="184731" cy="369332"/>
          </a:xfrm>
          <a:prstGeom prst="rect">
            <a:avLst/>
          </a:prstGeom>
          <a:noFill/>
          <a:ln w="9525">
            <a:noFill/>
            <a:miter lim="800000"/>
            <a:headEnd/>
            <a:tailEnd/>
          </a:ln>
        </p:spPr>
        <p:txBody>
          <a:bodyPr wrap="none">
            <a:spAutoFit/>
          </a:bodyPr>
          <a:lstStyle/>
          <a:p>
            <a:endParaRPr lang="ja-JP" altLang="ja-JP" b="1">
              <a:solidFill>
                <a:srgbClr val="FFFFFF"/>
              </a:solidFill>
              <a:latin typeface="Arial"/>
              <a:ea typeface="ＭＳ Ｐゴシック"/>
            </a:endParaRPr>
          </a:p>
        </p:txBody>
      </p:sp>
      <p:sp>
        <p:nvSpPr>
          <p:cNvPr id="39946" name="Freeform 10"/>
          <p:cNvSpPr>
            <a:spLocks/>
          </p:cNvSpPr>
          <p:nvPr/>
        </p:nvSpPr>
        <p:spPr bwMode="auto">
          <a:xfrm>
            <a:off x="5311974" y="2281755"/>
            <a:ext cx="3416498" cy="2501900"/>
          </a:xfrm>
          <a:custGeom>
            <a:avLst/>
            <a:gdLst>
              <a:gd name="T0" fmla="*/ 410 w 2516"/>
              <a:gd name="T1" fmla="*/ 0 h 1913"/>
              <a:gd name="T2" fmla="*/ 330 w 2516"/>
              <a:gd name="T3" fmla="*/ 57 h 1913"/>
              <a:gd name="T4" fmla="*/ 273 w 2516"/>
              <a:gd name="T5" fmla="*/ 114 h 1913"/>
              <a:gd name="T6" fmla="*/ 262 w 2516"/>
              <a:gd name="T7" fmla="*/ 137 h 1913"/>
              <a:gd name="T8" fmla="*/ 250 w 2516"/>
              <a:gd name="T9" fmla="*/ 148 h 1913"/>
              <a:gd name="T10" fmla="*/ 216 w 2516"/>
              <a:gd name="T11" fmla="*/ 205 h 1913"/>
              <a:gd name="T12" fmla="*/ 148 w 2516"/>
              <a:gd name="T13" fmla="*/ 319 h 1913"/>
              <a:gd name="T14" fmla="*/ 91 w 2516"/>
              <a:gd name="T15" fmla="*/ 479 h 1913"/>
              <a:gd name="T16" fmla="*/ 45 w 2516"/>
              <a:gd name="T17" fmla="*/ 593 h 1913"/>
              <a:gd name="T18" fmla="*/ 0 w 2516"/>
              <a:gd name="T19" fmla="*/ 1038 h 1913"/>
              <a:gd name="T20" fmla="*/ 20 w 2516"/>
              <a:gd name="T21" fmla="*/ 1001 h 1913"/>
              <a:gd name="T22" fmla="*/ 45 w 2516"/>
              <a:gd name="T23" fmla="*/ 1004 h 1913"/>
              <a:gd name="T24" fmla="*/ 79 w 2516"/>
              <a:gd name="T25" fmla="*/ 992 h 1913"/>
              <a:gd name="T26" fmla="*/ 262 w 2516"/>
              <a:gd name="T27" fmla="*/ 958 h 1913"/>
              <a:gd name="T28" fmla="*/ 376 w 2516"/>
              <a:gd name="T29" fmla="*/ 913 h 1913"/>
              <a:gd name="T30" fmla="*/ 501 w 2516"/>
              <a:gd name="T31" fmla="*/ 924 h 1913"/>
              <a:gd name="T32" fmla="*/ 764 w 2516"/>
              <a:gd name="T33" fmla="*/ 992 h 1913"/>
              <a:gd name="T34" fmla="*/ 2516 w 2516"/>
              <a:gd name="T35" fmla="*/ 1913 h 19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16"/>
              <a:gd name="T55" fmla="*/ 0 h 1913"/>
              <a:gd name="T56" fmla="*/ 2516 w 2516"/>
              <a:gd name="T57" fmla="*/ 1913 h 19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16" h="1913">
                <a:moveTo>
                  <a:pt x="410" y="0"/>
                </a:moveTo>
                <a:cubicBezTo>
                  <a:pt x="372" y="19"/>
                  <a:pt x="358" y="29"/>
                  <a:pt x="330" y="57"/>
                </a:cubicBezTo>
                <a:cubicBezTo>
                  <a:pt x="306" y="81"/>
                  <a:pt x="306" y="98"/>
                  <a:pt x="273" y="114"/>
                </a:cubicBezTo>
                <a:cubicBezTo>
                  <a:pt x="269" y="122"/>
                  <a:pt x="267" y="130"/>
                  <a:pt x="262" y="137"/>
                </a:cubicBezTo>
                <a:cubicBezTo>
                  <a:pt x="259" y="141"/>
                  <a:pt x="253" y="143"/>
                  <a:pt x="250" y="148"/>
                </a:cubicBezTo>
                <a:cubicBezTo>
                  <a:pt x="212" y="211"/>
                  <a:pt x="245" y="179"/>
                  <a:pt x="216" y="205"/>
                </a:cubicBezTo>
                <a:cubicBezTo>
                  <a:pt x="197" y="245"/>
                  <a:pt x="169" y="279"/>
                  <a:pt x="148" y="319"/>
                </a:cubicBezTo>
                <a:cubicBezTo>
                  <a:pt x="123" y="367"/>
                  <a:pt x="112" y="429"/>
                  <a:pt x="91" y="479"/>
                </a:cubicBezTo>
                <a:cubicBezTo>
                  <a:pt x="69" y="530"/>
                  <a:pt x="57" y="531"/>
                  <a:pt x="45" y="593"/>
                </a:cubicBezTo>
                <a:cubicBezTo>
                  <a:pt x="16" y="741"/>
                  <a:pt x="0" y="887"/>
                  <a:pt x="0" y="1038"/>
                </a:cubicBezTo>
                <a:cubicBezTo>
                  <a:pt x="7" y="1026"/>
                  <a:pt x="9" y="1009"/>
                  <a:pt x="20" y="1001"/>
                </a:cubicBezTo>
                <a:cubicBezTo>
                  <a:pt x="27" y="996"/>
                  <a:pt x="37" y="1005"/>
                  <a:pt x="45" y="1004"/>
                </a:cubicBezTo>
                <a:cubicBezTo>
                  <a:pt x="57" y="1002"/>
                  <a:pt x="67" y="995"/>
                  <a:pt x="79" y="992"/>
                </a:cubicBezTo>
                <a:cubicBezTo>
                  <a:pt x="139" y="979"/>
                  <a:pt x="202" y="969"/>
                  <a:pt x="262" y="958"/>
                </a:cubicBezTo>
                <a:cubicBezTo>
                  <a:pt x="299" y="940"/>
                  <a:pt x="339" y="931"/>
                  <a:pt x="376" y="913"/>
                </a:cubicBezTo>
                <a:cubicBezTo>
                  <a:pt x="418" y="917"/>
                  <a:pt x="460" y="918"/>
                  <a:pt x="501" y="924"/>
                </a:cubicBezTo>
                <a:cubicBezTo>
                  <a:pt x="592" y="936"/>
                  <a:pt x="670" y="992"/>
                  <a:pt x="764" y="992"/>
                </a:cubicBezTo>
                <a:lnTo>
                  <a:pt x="2516" y="1913"/>
                </a:lnTo>
              </a:path>
            </a:pathLst>
          </a:custGeom>
          <a:noFill/>
          <a:ln w="9525">
            <a:noFill/>
            <a:round/>
            <a:headEnd/>
            <a:tailEnd/>
          </a:ln>
        </p:spPr>
        <p:txBody>
          <a:bodyPr wrap="none"/>
          <a:lstStyle/>
          <a:p>
            <a:endParaRPr lang="ja-JP" altLang="en-US">
              <a:solidFill>
                <a:srgbClr val="336666"/>
              </a:solidFill>
              <a:latin typeface="Arial"/>
              <a:ea typeface="ＭＳ Ｐゴシック"/>
            </a:endParaRPr>
          </a:p>
        </p:txBody>
      </p:sp>
      <p:sp>
        <p:nvSpPr>
          <p:cNvPr id="205835" name="Text Box 11"/>
          <p:cNvSpPr txBox="1">
            <a:spLocks noChangeArrowheads="1"/>
          </p:cNvSpPr>
          <p:nvPr/>
        </p:nvSpPr>
        <p:spPr bwMode="auto">
          <a:xfrm>
            <a:off x="2959214" y="2619740"/>
            <a:ext cx="2921794" cy="461665"/>
          </a:xfrm>
          <a:prstGeom prst="rect">
            <a:avLst/>
          </a:prstGeom>
          <a:noFill/>
          <a:ln w="28575">
            <a:noFill/>
            <a:miter lim="800000"/>
            <a:headEnd/>
            <a:tailEnd/>
          </a:ln>
          <a:effectLst>
            <a:outerShdw dist="38100" dir="2700000" algn="tl" rotWithShape="0">
              <a:schemeClr val="tx2">
                <a:alpha val="95000"/>
              </a:schemeClr>
            </a:outerShdw>
          </a:effectLst>
        </p:spPr>
        <p:txBody>
          <a:bodyPr>
            <a:spAutoFit/>
          </a:bodyPr>
          <a:lstStyle/>
          <a:p>
            <a:pPr algn="ctr">
              <a:spcBef>
                <a:spcPct val="50000"/>
              </a:spcBef>
              <a:defRPr/>
            </a:pPr>
            <a:r>
              <a:rPr lang="ja-JP" altLang="en-US" sz="2400" b="1" i="1" dirty="0">
                <a:solidFill>
                  <a:srgbClr val="FFFFFF"/>
                </a:solidFill>
                <a:effectLst>
                  <a:outerShdw blurRad="38100" dist="38100" dir="2700000" algn="tl">
                    <a:srgbClr val="C0C0C0"/>
                  </a:outerShdw>
                </a:effectLst>
                <a:latin typeface="Arial"/>
                <a:ea typeface="ＭＳ ゴシック" pitchFamily="49" charset="-128"/>
              </a:rPr>
              <a:t>医療者の専門性</a:t>
            </a:r>
          </a:p>
        </p:txBody>
      </p:sp>
      <p:sp>
        <p:nvSpPr>
          <p:cNvPr id="205836" name="Text Box 12"/>
          <p:cNvSpPr txBox="1">
            <a:spLocks noChangeArrowheads="1"/>
          </p:cNvSpPr>
          <p:nvPr/>
        </p:nvSpPr>
        <p:spPr bwMode="auto">
          <a:xfrm>
            <a:off x="5881686" y="2607177"/>
            <a:ext cx="2698552" cy="830997"/>
          </a:xfrm>
          <a:prstGeom prst="rect">
            <a:avLst/>
          </a:prstGeom>
          <a:noFill/>
          <a:ln w="9525">
            <a:noFill/>
            <a:miter lim="800000"/>
            <a:headEnd/>
            <a:tailEnd/>
          </a:ln>
          <a:effectLst>
            <a:outerShdw dist="38100" dir="2700000" algn="tl" rotWithShape="0">
              <a:schemeClr val="tx2">
                <a:alpha val="95000"/>
              </a:schemeClr>
            </a:outerShdw>
          </a:effectLst>
        </p:spPr>
        <p:txBody>
          <a:bodyPr>
            <a:spAutoFit/>
          </a:bodyPr>
          <a:lstStyle/>
          <a:p>
            <a:pPr algn="ctr">
              <a:defRPr/>
            </a:pPr>
            <a:r>
              <a:rPr lang="ja-JP" altLang="en-US" sz="2400" b="1" i="1" dirty="0">
                <a:solidFill>
                  <a:srgbClr val="FFFFFF"/>
                </a:solidFill>
                <a:effectLst>
                  <a:outerShdw blurRad="38100" dist="38100" dir="2700000" algn="tl">
                    <a:srgbClr val="C0C0C0"/>
                  </a:outerShdw>
                </a:effectLst>
                <a:latin typeface="Arial"/>
                <a:ea typeface="ＭＳ ゴシック" pitchFamily="49" charset="-128"/>
              </a:rPr>
              <a:t>科学的データ</a:t>
            </a:r>
            <a:endParaRPr lang="en-US" altLang="ja-JP" sz="2400" b="1" i="1" dirty="0">
              <a:solidFill>
                <a:srgbClr val="FFFFFF"/>
              </a:solidFill>
              <a:effectLst>
                <a:outerShdw blurRad="38100" dist="38100" dir="2700000" algn="tl">
                  <a:srgbClr val="C0C0C0"/>
                </a:outerShdw>
              </a:effectLst>
              <a:latin typeface="Arial"/>
              <a:ea typeface="ＭＳ ゴシック" pitchFamily="49" charset="-128"/>
            </a:endParaRPr>
          </a:p>
          <a:p>
            <a:pPr algn="ctr">
              <a:defRPr/>
            </a:pPr>
            <a:r>
              <a:rPr lang="ja-JP" altLang="en-US" sz="2400" b="1" i="1" dirty="0">
                <a:solidFill>
                  <a:srgbClr val="FFFFFF"/>
                </a:solidFill>
                <a:effectLst>
                  <a:outerShdw blurRad="38100" dist="38100" dir="2700000" algn="tl">
                    <a:srgbClr val="C0C0C0"/>
                  </a:outerShdw>
                </a:effectLst>
                <a:latin typeface="Arial"/>
                <a:ea typeface="ＭＳ ゴシック" pitchFamily="49" charset="-128"/>
              </a:rPr>
              <a:t>（エビデンス）</a:t>
            </a:r>
          </a:p>
        </p:txBody>
      </p:sp>
      <p:sp>
        <p:nvSpPr>
          <p:cNvPr id="205837" name="Text Box 13"/>
          <p:cNvSpPr txBox="1">
            <a:spLocks noChangeArrowheads="1"/>
          </p:cNvSpPr>
          <p:nvPr/>
        </p:nvSpPr>
        <p:spPr bwMode="auto">
          <a:xfrm>
            <a:off x="1528740" y="519099"/>
            <a:ext cx="9422894" cy="1169551"/>
          </a:xfrm>
          <a:prstGeom prst="rect">
            <a:avLst/>
          </a:prstGeom>
          <a:noFill/>
          <a:ln w="9525">
            <a:noFill/>
            <a:miter lim="800000"/>
            <a:headEnd/>
            <a:tailEnd/>
          </a:ln>
          <a:effectLst/>
        </p:spPr>
        <p:txBody>
          <a:bodyPr wrap="square">
            <a:spAutoFit/>
          </a:bodyPr>
          <a:lstStyle/>
          <a:p>
            <a:pPr>
              <a:spcBef>
                <a:spcPct val="50000"/>
              </a:spcBef>
              <a:defRPr/>
            </a:pPr>
            <a:r>
              <a:rPr lang="en-US" altLang="ja-JP" sz="2800" b="1" dirty="0">
                <a:solidFill>
                  <a:schemeClr val="tx2"/>
                </a:solidFill>
                <a:effectLst>
                  <a:outerShdw blurRad="38100" dist="38100" dir="2700000" algn="tl">
                    <a:srgbClr val="C0C0C0"/>
                  </a:outerShdw>
                </a:effectLst>
                <a:latin typeface="+mj-ea"/>
                <a:ea typeface="+mj-ea"/>
              </a:rPr>
              <a:t>EBM</a:t>
            </a:r>
            <a:r>
              <a:rPr lang="ja-JP" altLang="en-US" sz="2800" b="1" dirty="0">
                <a:solidFill>
                  <a:schemeClr val="tx2"/>
                </a:solidFill>
                <a:effectLst>
                  <a:outerShdw blurRad="38100" dist="38100" dir="2700000" algn="tl">
                    <a:srgbClr val="C0C0C0"/>
                  </a:outerShdw>
                </a:effectLst>
                <a:latin typeface="+mj-ea"/>
                <a:ea typeface="+mj-ea"/>
              </a:rPr>
              <a:t>：</a:t>
            </a:r>
            <a:r>
              <a:rPr lang="en-US" altLang="ja-JP" sz="2800" b="1" dirty="0">
                <a:solidFill>
                  <a:schemeClr val="tx2"/>
                </a:solidFill>
                <a:effectLst>
                  <a:outerShdw blurRad="38100" dist="38100" dir="2700000" algn="tl">
                    <a:srgbClr val="C0C0C0"/>
                  </a:outerShdw>
                </a:effectLst>
                <a:latin typeface="+mj-ea"/>
                <a:ea typeface="+mj-ea"/>
              </a:rPr>
              <a:t>Evidence-based Medicine: </a:t>
            </a:r>
          </a:p>
          <a:p>
            <a:pPr>
              <a:spcBef>
                <a:spcPct val="50000"/>
              </a:spcBef>
              <a:defRPr/>
            </a:pPr>
            <a:r>
              <a:rPr lang="ja-JP" altLang="en-US" sz="2800" b="1" dirty="0">
                <a:solidFill>
                  <a:schemeClr val="tx2"/>
                </a:solidFill>
                <a:effectLst>
                  <a:outerShdw blurRad="38100" dist="38100" dir="2700000" algn="tl">
                    <a:srgbClr val="C0C0C0"/>
                  </a:outerShdw>
                </a:effectLst>
                <a:latin typeface="+mj-ea"/>
                <a:ea typeface="+mj-ea"/>
              </a:rPr>
              <a:t>エビデンス・ベースド・メディシン（根拠に基づく医療）の３要素</a:t>
            </a:r>
          </a:p>
        </p:txBody>
      </p:sp>
      <p:sp>
        <p:nvSpPr>
          <p:cNvPr id="205838" name="AutoShape 14"/>
          <p:cNvSpPr>
            <a:spLocks noChangeArrowheads="1"/>
          </p:cNvSpPr>
          <p:nvPr/>
        </p:nvSpPr>
        <p:spPr bwMode="auto">
          <a:xfrm>
            <a:off x="1095376" y="3418408"/>
            <a:ext cx="3643302" cy="1909763"/>
          </a:xfrm>
          <a:prstGeom prst="cloudCallout">
            <a:avLst>
              <a:gd name="adj1" fmla="val 25519"/>
              <a:gd name="adj2" fmla="val -67292"/>
            </a:avLst>
          </a:prstGeom>
          <a:solidFill>
            <a:schemeClr val="bg1">
              <a:alpha val="87057"/>
            </a:schemeClr>
          </a:solidFill>
          <a:ln w="9525">
            <a:solidFill>
              <a:schemeClr val="tx1"/>
            </a:solidFill>
            <a:round/>
            <a:headEnd/>
            <a:tailEnd/>
          </a:ln>
        </p:spPr>
        <p:txBody>
          <a:bodyPr/>
          <a:lstStyle/>
          <a:p>
            <a:pPr algn="ctr"/>
            <a:r>
              <a:rPr lang="ja-JP" altLang="en-US" dirty="0">
                <a:solidFill>
                  <a:srgbClr val="3333FF"/>
                </a:solidFill>
                <a:latin typeface="Arial"/>
                <a:ea typeface="ＭＳ Ｐゴシック"/>
              </a:rPr>
              <a:t>手術</a:t>
            </a:r>
          </a:p>
          <a:p>
            <a:pPr algn="ctr"/>
            <a:r>
              <a:rPr lang="ja-JP" altLang="en-US" dirty="0">
                <a:solidFill>
                  <a:srgbClr val="3333FF"/>
                </a:solidFill>
                <a:latin typeface="Arial"/>
                <a:ea typeface="ＭＳ Ｐゴシック"/>
              </a:rPr>
              <a:t>診察法</a:t>
            </a:r>
          </a:p>
          <a:p>
            <a:pPr algn="ctr"/>
            <a:r>
              <a:rPr lang="ja-JP" altLang="en-US" dirty="0">
                <a:solidFill>
                  <a:srgbClr val="3333FF"/>
                </a:solidFill>
                <a:latin typeface="Arial"/>
                <a:ea typeface="ＭＳ Ｐゴシック"/>
              </a:rPr>
              <a:t>コミュニケーション能力</a:t>
            </a:r>
            <a:endParaRPr lang="en-US" altLang="ja-JP" dirty="0">
              <a:solidFill>
                <a:srgbClr val="3333FF"/>
              </a:solidFill>
              <a:latin typeface="Arial"/>
              <a:ea typeface="ＭＳ Ｐゴシック"/>
            </a:endParaRPr>
          </a:p>
          <a:p>
            <a:pPr algn="ctr"/>
            <a:r>
              <a:rPr lang="ja-JP" altLang="en-US" dirty="0">
                <a:solidFill>
                  <a:srgbClr val="3333FF"/>
                </a:solidFill>
                <a:latin typeface="Arial"/>
                <a:ea typeface="ＭＳ Ｐゴシック"/>
              </a:rPr>
              <a:t>チーム医療</a:t>
            </a:r>
          </a:p>
        </p:txBody>
      </p:sp>
      <p:sp>
        <p:nvSpPr>
          <p:cNvPr id="205839" name="AutoShape 15"/>
          <p:cNvSpPr>
            <a:spLocks noChangeArrowheads="1"/>
          </p:cNvSpPr>
          <p:nvPr/>
        </p:nvSpPr>
        <p:spPr bwMode="auto">
          <a:xfrm>
            <a:off x="7667636" y="3489845"/>
            <a:ext cx="3402212" cy="1143008"/>
          </a:xfrm>
          <a:prstGeom prst="cloudCallout">
            <a:avLst>
              <a:gd name="adj1" fmla="val -54947"/>
              <a:gd name="adj2" fmla="val -26104"/>
            </a:avLst>
          </a:prstGeom>
          <a:solidFill>
            <a:schemeClr val="bg1">
              <a:alpha val="87057"/>
            </a:schemeClr>
          </a:solidFill>
          <a:ln w="9525">
            <a:solidFill>
              <a:schemeClr val="tx1"/>
            </a:solidFill>
            <a:round/>
            <a:headEnd/>
            <a:tailEnd/>
          </a:ln>
        </p:spPr>
        <p:txBody>
          <a:bodyPr/>
          <a:lstStyle/>
          <a:p>
            <a:pPr algn="ctr"/>
            <a:r>
              <a:rPr lang="ja-JP" altLang="en-US" dirty="0">
                <a:solidFill>
                  <a:srgbClr val="3333FF"/>
                </a:solidFill>
                <a:latin typeface="Arial"/>
                <a:ea typeface="ＭＳ Ｐゴシック"/>
              </a:rPr>
              <a:t>科学文献のデータ</a:t>
            </a:r>
          </a:p>
          <a:p>
            <a:pPr algn="ctr"/>
            <a:r>
              <a:rPr lang="ja-JP" altLang="en-US" dirty="0">
                <a:solidFill>
                  <a:srgbClr val="3333FF"/>
                </a:solidFill>
                <a:latin typeface="Arial"/>
                <a:ea typeface="ＭＳ Ｐゴシック"/>
              </a:rPr>
              <a:t>学会発表</a:t>
            </a:r>
          </a:p>
          <a:p>
            <a:pPr algn="ctr"/>
            <a:endParaRPr lang="en-US" altLang="ja-JP" dirty="0">
              <a:solidFill>
                <a:srgbClr val="3333FF"/>
              </a:solidFill>
              <a:latin typeface="Arial"/>
              <a:ea typeface="ＭＳ Ｐゴシック"/>
            </a:endParaRPr>
          </a:p>
        </p:txBody>
      </p:sp>
      <p:sp>
        <p:nvSpPr>
          <p:cNvPr id="205840" name="AutoShape 16"/>
          <p:cNvSpPr>
            <a:spLocks noChangeArrowheads="1"/>
          </p:cNvSpPr>
          <p:nvPr/>
        </p:nvSpPr>
        <p:spPr bwMode="auto">
          <a:xfrm>
            <a:off x="7196675" y="4875215"/>
            <a:ext cx="3798682" cy="1285884"/>
          </a:xfrm>
          <a:prstGeom prst="cloudCallout">
            <a:avLst>
              <a:gd name="adj1" fmla="val -58168"/>
              <a:gd name="adj2" fmla="val -37375"/>
            </a:avLst>
          </a:prstGeom>
          <a:solidFill>
            <a:schemeClr val="bg1">
              <a:alpha val="87057"/>
            </a:schemeClr>
          </a:solidFill>
          <a:ln w="9525">
            <a:solidFill>
              <a:schemeClr val="tx1"/>
            </a:solidFill>
            <a:round/>
            <a:headEnd/>
            <a:tailEnd/>
          </a:ln>
        </p:spPr>
        <p:txBody>
          <a:bodyPr/>
          <a:lstStyle/>
          <a:p>
            <a:pPr algn="ctr"/>
            <a:r>
              <a:rPr lang="ja-JP" altLang="en-US" dirty="0">
                <a:solidFill>
                  <a:srgbClr val="3333FF"/>
                </a:solidFill>
                <a:latin typeface="Arial"/>
                <a:ea typeface="ＭＳ Ｐゴシック"/>
              </a:rPr>
              <a:t>個人の尊重</a:t>
            </a:r>
          </a:p>
          <a:p>
            <a:pPr algn="ctr"/>
            <a:r>
              <a:rPr lang="ja-JP" altLang="en-US" dirty="0">
                <a:solidFill>
                  <a:srgbClr val="3333FF"/>
                </a:solidFill>
                <a:latin typeface="Arial"/>
                <a:ea typeface="ＭＳ Ｐゴシック"/>
              </a:rPr>
              <a:t>価値観・生活の質</a:t>
            </a:r>
          </a:p>
          <a:p>
            <a:pPr algn="ctr"/>
            <a:endParaRPr lang="en-US" altLang="ja-JP" dirty="0">
              <a:solidFill>
                <a:srgbClr val="3333FF"/>
              </a:solidFill>
              <a:latin typeface="Arial"/>
              <a:ea typeface="ＭＳ Ｐゴシック"/>
            </a:endParaRPr>
          </a:p>
        </p:txBody>
      </p:sp>
      <p:cxnSp>
        <p:nvCxnSpPr>
          <p:cNvPr id="18" name="直線矢印コネクタ 17"/>
          <p:cNvCxnSpPr/>
          <p:nvPr/>
        </p:nvCxnSpPr>
        <p:spPr>
          <a:xfrm rot="10800000" flipV="1">
            <a:off x="2933700" y="3818455"/>
            <a:ext cx="2914650" cy="169545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1697179" y="5576890"/>
            <a:ext cx="2236510" cy="584775"/>
          </a:xfrm>
          <a:prstGeom prst="rect">
            <a:avLst/>
          </a:prstGeom>
        </p:spPr>
        <p:txBody>
          <a:bodyPr wrap="none">
            <a:spAutoFit/>
          </a:bodyPr>
          <a:lstStyle/>
          <a:p>
            <a:r>
              <a:rPr lang="ja-JP" altLang="en-US" sz="3200" dirty="0">
                <a:solidFill>
                  <a:srgbClr val="3333FF"/>
                </a:solidFill>
                <a:latin typeface="Arial"/>
                <a:ea typeface="ＭＳ Ｐゴシック"/>
              </a:rPr>
              <a:t>最善の医療</a:t>
            </a:r>
            <a:endParaRPr lang="ja-JP" altLang="en-US" sz="3200" dirty="0">
              <a:solidFill>
                <a:srgbClr val="336666"/>
              </a:solidFill>
              <a:latin typeface="Arial"/>
              <a:ea typeface="ＭＳ Ｐゴシック"/>
            </a:endParaRPr>
          </a:p>
        </p:txBody>
      </p:sp>
      <p:sp>
        <p:nvSpPr>
          <p:cNvPr id="20" name="正方形/長方形 19"/>
          <p:cNvSpPr/>
          <p:nvPr/>
        </p:nvSpPr>
        <p:spPr>
          <a:xfrm>
            <a:off x="6096000" y="6398319"/>
            <a:ext cx="5143500" cy="461665"/>
          </a:xfrm>
          <a:prstGeom prst="rect">
            <a:avLst/>
          </a:prstGeom>
        </p:spPr>
        <p:txBody>
          <a:bodyPr>
            <a:spAutoFit/>
          </a:bodyPr>
          <a:lstStyle/>
          <a:p>
            <a:pPr algn="r"/>
            <a:r>
              <a:rPr lang="en-US" altLang="ja-JP" sz="1200" dirty="0"/>
              <a:t>Evidence-Based Medicine: How to Practice and Teach EBM (2nd ed.)</a:t>
            </a:r>
          </a:p>
          <a:p>
            <a:pPr algn="r"/>
            <a:r>
              <a:rPr lang="en-US" altLang="ja-JP" sz="1200" dirty="0"/>
              <a:t>by </a:t>
            </a:r>
            <a:r>
              <a:rPr lang="en-US" altLang="ja-JP" sz="1200" dirty="0" err="1"/>
              <a:t>Sackett</a:t>
            </a:r>
            <a:r>
              <a:rPr lang="en-US" altLang="ja-JP" sz="1200" dirty="0"/>
              <a:t> DL; Churchill Livingstone. 2000.</a:t>
            </a:r>
          </a:p>
        </p:txBody>
      </p:sp>
      <p:sp>
        <p:nvSpPr>
          <p:cNvPr id="21" name="フッター プレースホルダ 4"/>
          <p:cNvSpPr>
            <a:spLocks noGrp="1"/>
          </p:cNvSpPr>
          <p:nvPr>
            <p:ph type="ftr" sz="quarter" idx="11"/>
          </p:nvPr>
        </p:nvSpPr>
        <p:spPr>
          <a:xfrm>
            <a:off x="4006438" y="0"/>
            <a:ext cx="7233062" cy="329184"/>
          </a:xfrm>
        </p:spPr>
        <p:txBody>
          <a:bodyPr/>
          <a:lstStyle/>
          <a:p>
            <a:pPr algn="r"/>
            <a:r>
              <a:rPr lang="en-US" altLang="ja-JP" dirty="0">
                <a:solidFill>
                  <a:srgbClr val="FFFFFF"/>
                </a:solidFill>
              </a:rPr>
              <a:t>Division of Medical Oncology, Nippon Medical School </a:t>
            </a:r>
            <a:r>
              <a:rPr lang="en-US" altLang="ja-JP" dirty="0" err="1">
                <a:solidFill>
                  <a:srgbClr val="FFFFFF"/>
                </a:solidFill>
              </a:rPr>
              <a:t>Musashikosugi</a:t>
            </a:r>
            <a:r>
              <a:rPr lang="en-US" altLang="ja-JP" dirty="0">
                <a:solidFill>
                  <a:srgbClr val="FFFFFF"/>
                </a:solidFill>
              </a:rPr>
              <a:t> Hospital</a:t>
            </a:r>
            <a:endParaRPr lang="ja-JP" altLang="en-US" dirty="0">
              <a:solidFill>
                <a:srgbClr val="FFFFFF"/>
              </a:solidFill>
            </a:endParaRPr>
          </a:p>
        </p:txBody>
      </p:sp>
    </p:spTree>
    <p:extLst>
      <p:ext uri="{BB962C8B-B14F-4D97-AF65-F5344CB8AC3E}">
        <p14:creationId xmlns:p14="http://schemas.microsoft.com/office/powerpoint/2010/main" val="352943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838"/>
                                        </p:tgtEl>
                                        <p:attrNameLst>
                                          <p:attrName>style.visibility</p:attrName>
                                        </p:attrNameLst>
                                      </p:cBhvr>
                                      <p:to>
                                        <p:strVal val="visible"/>
                                      </p:to>
                                    </p:set>
                                    <p:animEffect transition="in" filter="fade">
                                      <p:cBhvr>
                                        <p:cTn id="7" dur="500"/>
                                        <p:tgtEl>
                                          <p:spTgt spid="2058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839"/>
                                        </p:tgtEl>
                                        <p:attrNameLst>
                                          <p:attrName>style.visibility</p:attrName>
                                        </p:attrNameLst>
                                      </p:cBhvr>
                                      <p:to>
                                        <p:strVal val="visible"/>
                                      </p:to>
                                    </p:set>
                                    <p:animEffect transition="in" filter="fade">
                                      <p:cBhvr>
                                        <p:cTn id="12" dur="2000"/>
                                        <p:tgtEl>
                                          <p:spTgt spid="2058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840"/>
                                        </p:tgtEl>
                                        <p:attrNameLst>
                                          <p:attrName>style.visibility</p:attrName>
                                        </p:attrNameLst>
                                      </p:cBhvr>
                                      <p:to>
                                        <p:strVal val="visible"/>
                                      </p:to>
                                    </p:set>
                                    <p:animEffect transition="in" filter="fade">
                                      <p:cBhvr>
                                        <p:cTn id="17" dur="500"/>
                                        <p:tgtEl>
                                          <p:spTgt spid="2058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8" grpId="0" animBg="1"/>
      <p:bldP spid="205839" grpId="0" animBg="1"/>
      <p:bldP spid="205840" grpId="0" animBg="1"/>
      <p:bldP spid="1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5_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1_フレッシュ">
  <a:themeElements>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solidFill>
          <a:srgbClr val="FFFF00"/>
        </a:solid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3_フレッシュ">
  <a:themeElements>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xml><?xml version="1.0" encoding="utf-8"?>
<a:theme xmlns:a="http://schemas.openxmlformats.org/drawingml/2006/main" name="2_フレッシュ">
  <a:themeElements>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4.xml><?xml version="1.0" encoding="utf-8"?>
<a:theme xmlns:a="http://schemas.openxmlformats.org/drawingml/2006/main" name="7_フレッシュ">
  <a:themeElements>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4_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6_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7_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8_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11_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13_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8062</TotalTime>
  <Words>850</Words>
  <Application>Microsoft Office PowerPoint</Application>
  <PresentationFormat>ワイド画面</PresentationFormat>
  <Paragraphs>166</Paragraphs>
  <Slides>15</Slides>
  <Notes>11</Notes>
  <HiddenSlides>0</HiddenSlides>
  <MMClips>0</MMClips>
  <ScaleCrop>false</ScaleCrop>
  <HeadingPairs>
    <vt:vector size="6" baseType="variant">
      <vt:variant>
        <vt:lpstr>使用されているフォント</vt:lpstr>
      </vt:variant>
      <vt:variant>
        <vt:i4>13</vt:i4>
      </vt:variant>
      <vt:variant>
        <vt:lpstr>テーマ</vt:lpstr>
      </vt:variant>
      <vt:variant>
        <vt:i4>14</vt:i4>
      </vt:variant>
      <vt:variant>
        <vt:lpstr>スライド タイトル</vt:lpstr>
      </vt:variant>
      <vt:variant>
        <vt:i4>15</vt:i4>
      </vt:variant>
    </vt:vector>
  </HeadingPairs>
  <TitlesOfParts>
    <vt:vector size="42" baseType="lpstr">
      <vt:lpstr>HG丸ｺﾞｼｯｸM-PRO</vt:lpstr>
      <vt:lpstr>ＭＳ Ｐゴシック</vt:lpstr>
      <vt:lpstr>ＭＳ Ｐ明朝</vt:lpstr>
      <vt:lpstr>Arial</vt:lpstr>
      <vt:lpstr>Calibri</vt:lpstr>
      <vt:lpstr>Gill Sans MT</vt:lpstr>
      <vt:lpstr>Helvetica</vt:lpstr>
      <vt:lpstr>Segoe UI</vt:lpstr>
      <vt:lpstr>Times</vt:lpstr>
      <vt:lpstr>Times New Roman</vt:lpstr>
      <vt:lpstr>Verdana</vt:lpstr>
      <vt:lpstr>Wingdings</vt:lpstr>
      <vt:lpstr>Wingdings 2</vt:lpstr>
      <vt:lpstr>クラリティ</vt:lpstr>
      <vt:lpstr>デザインの設定</vt:lpstr>
      <vt:lpstr>1_クラリティ</vt:lpstr>
      <vt:lpstr>4_クラリティ</vt:lpstr>
      <vt:lpstr>6_クラリティ</vt:lpstr>
      <vt:lpstr>7_クラリティ</vt:lpstr>
      <vt:lpstr>8_クラリティ</vt:lpstr>
      <vt:lpstr>11_クラリティ</vt:lpstr>
      <vt:lpstr>13_クラリティ</vt:lpstr>
      <vt:lpstr>5_クラリティ</vt:lpstr>
      <vt:lpstr>1_フレッシュ</vt:lpstr>
      <vt:lpstr>3_フレッシュ</vt:lpstr>
      <vt:lpstr>2_フレッシュ</vt:lpstr>
      <vt:lpstr>7_フレッシュ</vt:lpstr>
      <vt:lpstr>今後のインフォームドコンセント、 共同意思決定（SDM)について</vt:lpstr>
      <vt:lpstr>医師と患者のコミュニケーションギャップ</vt:lpstr>
      <vt:lpstr>PowerPoint プレゼンテーション</vt:lpstr>
      <vt:lpstr>意思決定の時代的変化</vt:lpstr>
      <vt:lpstr>Shared decision making  (SDM：共同意思決定)とは 「患者中心の医療」</vt:lpstr>
      <vt:lpstr>理想的ながん診療</vt:lpstr>
      <vt:lpstr>日本のがん診療の実際？</vt:lpstr>
      <vt:lpstr>PowerPoint プレゼンテーション</vt:lpstr>
      <vt:lpstr>PowerPoint プレゼンテーション</vt:lpstr>
      <vt:lpstr>PowerPoint プレゼンテーション</vt:lpstr>
      <vt:lpstr>PowerPoint プレゼンテーション</vt:lpstr>
      <vt:lpstr>「生活の質」とは？</vt:lpstr>
      <vt:lpstr>あなたの大切にしたいことを医療者と話し合いましょう</vt:lpstr>
      <vt:lpstr>医師との上手なコミュニケーションとは</vt:lpstr>
      <vt:lpstr>ご静聴ありがとうございました。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副腎がん </dc:title>
  <dc:creator>harano</dc:creator>
  <cp:lastModifiedBy>範之 勝俣</cp:lastModifiedBy>
  <cp:revision>538</cp:revision>
  <dcterms:created xsi:type="dcterms:W3CDTF">2011-11-17T04:05:00Z</dcterms:created>
  <dcterms:modified xsi:type="dcterms:W3CDTF">2024-11-01T04:58:35Z</dcterms:modified>
</cp:coreProperties>
</file>