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86" r:id="rId4"/>
    <p:sldId id="257" r:id="rId5"/>
    <p:sldId id="287" r:id="rId6"/>
    <p:sldId id="261" r:id="rId7"/>
    <p:sldId id="259" r:id="rId8"/>
    <p:sldId id="288" r:id="rId9"/>
    <p:sldId id="289" r:id="rId10"/>
    <p:sldId id="269" r:id="rId11"/>
    <p:sldId id="270" r:id="rId12"/>
    <p:sldId id="268" r:id="rId13"/>
    <p:sldId id="271" r:id="rId14"/>
    <p:sldId id="272" r:id="rId15"/>
    <p:sldId id="293" r:id="rId16"/>
    <p:sldId id="273" r:id="rId17"/>
    <p:sldId id="290" r:id="rId18"/>
    <p:sldId id="274" r:id="rId19"/>
    <p:sldId id="275" r:id="rId20"/>
    <p:sldId id="276" r:id="rId21"/>
    <p:sldId id="307" r:id="rId22"/>
    <p:sldId id="294" r:id="rId23"/>
    <p:sldId id="305" r:id="rId24"/>
    <p:sldId id="306" r:id="rId25"/>
    <p:sldId id="291" r:id="rId26"/>
    <p:sldId id="279" r:id="rId27"/>
    <p:sldId id="301" r:id="rId28"/>
    <p:sldId id="296" r:id="rId29"/>
    <p:sldId id="297" r:id="rId30"/>
    <p:sldId id="298" r:id="rId31"/>
    <p:sldId id="299" r:id="rId32"/>
    <p:sldId id="300" r:id="rId33"/>
    <p:sldId id="292" r:id="rId34"/>
    <p:sldId id="284" r:id="rId35"/>
    <p:sldId id="302" r:id="rId36"/>
    <p:sldId id="303" r:id="rId37"/>
    <p:sldId id="304" r:id="rId38"/>
    <p:sldId id="285" r:id="rId3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00005A"/>
    <a:srgbClr val="00002A"/>
    <a:srgbClr val="0000E7"/>
    <a:srgbClr val="0000BF"/>
    <a:srgbClr val="00009B"/>
    <a:srgbClr val="000081"/>
    <a:srgbClr val="000058"/>
    <a:srgbClr val="99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80" autoAdjust="0"/>
  </p:normalViewPr>
  <p:slideViewPr>
    <p:cSldViewPr>
      <p:cViewPr>
        <p:scale>
          <a:sx n="80" d="100"/>
          <a:sy n="80" d="100"/>
        </p:scale>
        <p:origin x="-17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8852D-C44C-4418-B293-F44CABA439D8}" type="datetimeFigureOut">
              <a:rPr kumimoji="1" lang="ja-JP" altLang="en-US" smtClean="0"/>
              <a:pPr/>
              <a:t>2014/4/19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E6B5E-1A9E-4746-B334-751D5F49BC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91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2014/4/19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2014/4/19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2014/4/19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2014/4/19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2014/4/19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2014/4/19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2014/4/19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2014/4/19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2014/4/19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2014/4/19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2014/4/19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C40EE-EEFD-46DB-B7BE-F170D1060F85}" type="datetimeFigureOut">
              <a:rPr kumimoji="1" lang="ja-JP" altLang="en-US" smtClean="0"/>
              <a:pPr/>
              <a:t>2014/4/19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B02EB-9EEF-4571-A7FD-604313F7E0E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hyperlink" Target="http://blog-imgs-31-origin.fc2.com/y/u/i/yuichikawa/medium_johanna_sigurdardottir_vef_2003488892.png" TargetMode="External"/><Relationship Id="rId5" Type="http://schemas.openxmlformats.org/officeDocument/2006/relationships/image" Target="../media/image32.png"/><Relationship Id="rId15" Type="http://schemas.openxmlformats.org/officeDocument/2006/relationships/image" Target="../media/image41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18" Type="http://schemas.openxmlformats.org/officeDocument/2006/relationships/image" Target="../media/image58.jpeg"/><Relationship Id="rId3" Type="http://schemas.openxmlformats.org/officeDocument/2006/relationships/image" Target="../media/image2.png"/><Relationship Id="rId21" Type="http://schemas.openxmlformats.org/officeDocument/2006/relationships/image" Target="../media/image61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17" Type="http://schemas.openxmlformats.org/officeDocument/2006/relationships/image" Target="../media/image57.gif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6.jpeg"/><Relationship Id="rId20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5.gif"/><Relationship Id="rId10" Type="http://schemas.openxmlformats.org/officeDocument/2006/relationships/image" Target="../media/image50.jpeg"/><Relationship Id="rId19" Type="http://schemas.openxmlformats.org/officeDocument/2006/relationships/image" Target="../media/image59.gif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2.pn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17" Type="http://schemas.openxmlformats.org/officeDocument/2006/relationships/image" Target="../media/image77.jpe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5" Type="http://schemas.openxmlformats.org/officeDocument/2006/relationships/image" Target="../media/image75.png"/><Relationship Id="rId10" Type="http://schemas.openxmlformats.org/officeDocument/2006/relationships/image" Target="../media/image70.gif"/><Relationship Id="rId4" Type="http://schemas.openxmlformats.org/officeDocument/2006/relationships/image" Target="../media/image64.pn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14282" y="1214422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みんなの文字ゴStd R" pitchFamily="34" charset="-128"/>
                <a:ea typeface="みんなの文字ゴStd R" pitchFamily="34" charset="-128"/>
              </a:rPr>
              <a:t>2013</a:t>
            </a:r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年度　後期コース</a:t>
            </a:r>
            <a:endParaRPr lang="en-US" altLang="ja-JP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pPr algn="ctr"/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＃</a:t>
            </a:r>
            <a:r>
              <a:rPr lang="en-US" altLang="ja-JP" dirty="0" smtClean="0">
                <a:latin typeface="みんなの文字ゴStd R" pitchFamily="34" charset="-128"/>
                <a:ea typeface="みんなの文字ゴStd R" pitchFamily="34" charset="-128"/>
              </a:rPr>
              <a:t>07</a:t>
            </a:r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「語りはじめたご本人に学ぶ　</a:t>
            </a:r>
            <a:endParaRPr lang="en-US" altLang="ja-JP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pPr algn="ctr"/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～現場に学ぶ真の医療福祉倫理をもとめて～」</a:t>
            </a:r>
            <a:endParaRPr lang="ja-JP" altLang="en-US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285984" y="49291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ja-JP" dirty="0" smtClean="0">
                <a:latin typeface="みんなの文字ゴStd R" pitchFamily="34" charset="-128"/>
                <a:ea typeface="みんなの文字ゴStd R" pitchFamily="34" charset="-128"/>
              </a:rPr>
              <a:t>10</a:t>
            </a:r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／</a:t>
            </a:r>
            <a:r>
              <a:rPr lang="en-US" altLang="ja-JP" dirty="0" smtClean="0">
                <a:latin typeface="みんなの文字ゴStd R" pitchFamily="34" charset="-128"/>
                <a:ea typeface="みんなの文字ゴStd R" pitchFamily="34" charset="-128"/>
              </a:rPr>
              <a:t>30</a:t>
            </a:r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（水）</a:t>
            </a:r>
            <a:r>
              <a:rPr lang="en-US" altLang="ja-JP" dirty="0" smtClean="0">
                <a:latin typeface="みんなの文字ゴStd R" pitchFamily="34" charset="-128"/>
                <a:ea typeface="みんなの文字ゴStd R" pitchFamily="34" charset="-128"/>
              </a:rPr>
              <a:t>19</a:t>
            </a:r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：</a:t>
            </a:r>
            <a:r>
              <a:rPr lang="en-US" altLang="ja-JP" dirty="0" smtClean="0">
                <a:latin typeface="みんなの文字ゴStd R" pitchFamily="34" charset="-128"/>
                <a:ea typeface="みんなの文字ゴStd R" pitchFamily="34" charset="-128"/>
              </a:rPr>
              <a:t>45</a:t>
            </a:r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～</a:t>
            </a:r>
            <a:r>
              <a:rPr lang="en-US" altLang="ja-JP" dirty="0" smtClean="0">
                <a:latin typeface="みんなの文字ゴStd R" pitchFamily="34" charset="-128"/>
                <a:ea typeface="みんなの文字ゴStd R" pitchFamily="34" charset="-128"/>
              </a:rPr>
              <a:t>21</a:t>
            </a:r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：</a:t>
            </a:r>
            <a:r>
              <a:rPr lang="en-US" altLang="ja-JP" dirty="0" smtClean="0">
                <a:latin typeface="みんなの文字ゴStd R" pitchFamily="34" charset="-128"/>
                <a:ea typeface="みんなの文字ゴStd R" pitchFamily="34" charset="-128"/>
              </a:rPr>
              <a:t>15</a:t>
            </a:r>
          </a:p>
        </p:txBody>
      </p:sp>
      <p:pic>
        <p:nvPicPr>
          <p:cNvPr id="61442" name="Picture 2" descr="http://www.iuhw.ac.jp/daigakuin/nogizaka/images/top.jpg"/>
          <p:cNvPicPr>
            <a:picLocks noChangeAspect="1" noChangeArrowheads="1"/>
          </p:cNvPicPr>
          <p:nvPr/>
        </p:nvPicPr>
        <p:blipFill>
          <a:blip r:embed="rId3" cstate="print"/>
          <a:srcRect l="54044" t="77143"/>
          <a:stretch>
            <a:fillRect/>
          </a:stretch>
        </p:blipFill>
        <p:spPr bwMode="auto">
          <a:xfrm>
            <a:off x="3071802" y="285728"/>
            <a:ext cx="2976538" cy="762006"/>
          </a:xfrm>
          <a:prstGeom prst="rect">
            <a:avLst/>
          </a:prstGeom>
          <a:noFill/>
        </p:spPr>
      </p:pic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336935" y="6063074"/>
            <a:ext cx="2735263" cy="509198"/>
            <a:chOff x="3288" y="618"/>
            <a:chExt cx="2677" cy="499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正方形/長方形 11"/>
          <p:cNvSpPr/>
          <p:nvPr/>
        </p:nvSpPr>
        <p:spPr>
          <a:xfrm>
            <a:off x="1857388" y="5429264"/>
            <a:ext cx="5500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特定非営利活動法人グッド・エイジング・エールズ</a:t>
            </a:r>
            <a:endParaRPr lang="en-US" altLang="ja-JP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pPr algn="ctr"/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代表　松中　権（まつなか　ごん）</a:t>
            </a:r>
            <a:endParaRPr lang="en-US" altLang="ja-JP" dirty="0" smtClean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14282" y="3120809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 smtClean="0"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600" b="1" dirty="0" smtClean="0">
                <a:latin typeface="みんなの文字ゴStd R" pitchFamily="34" charset="-128"/>
                <a:ea typeface="みんなの文字ゴStd R" pitchFamily="34" charset="-128"/>
              </a:rPr>
              <a:t>から見た医療と福祉の倫理</a:t>
            </a:r>
            <a:endParaRPr lang="ja-JP" altLang="en-US" sz="3600" b="1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43807" y="785794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この人たちのこと？？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グループ化 24"/>
          <p:cNvGrpSpPr/>
          <p:nvPr/>
        </p:nvGrpSpPr>
        <p:grpSpPr>
          <a:xfrm>
            <a:off x="428596" y="1643050"/>
            <a:ext cx="8358246" cy="4561827"/>
            <a:chOff x="428596" y="1643050"/>
            <a:chExt cx="8358246" cy="4561827"/>
          </a:xfrm>
        </p:grpSpPr>
        <p:pic>
          <p:nvPicPr>
            <p:cNvPr id="16" name="Picture 2" descr="http://seagz.fujitv.co.jp/person/photo/M10/M10-223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10" y="1643050"/>
              <a:ext cx="1905000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4" descr="http://www.pastel-pastel.com/blog/wp-content/uploads/2010/04/ikk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5984" y="3929066"/>
              <a:ext cx="2089269" cy="22758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6" descr="http://www.dokant.com/backnumber/mens/38/images/mai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67264" y="4143380"/>
              <a:ext cx="2024058" cy="20240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8" descr="http://www.orenjin.com/blogimg/0811/harunaai.jpg"/>
            <p:cNvPicPr>
              <a:picLocks noChangeAspect="1" noChangeArrowheads="1"/>
            </p:cNvPicPr>
            <p:nvPr/>
          </p:nvPicPr>
          <p:blipFill>
            <a:blip r:embed="rId7" cstate="print"/>
            <a:srcRect l="6897" r="10344"/>
            <a:stretch>
              <a:fillRect/>
            </a:stretch>
          </p:blipFill>
          <p:spPr bwMode="auto">
            <a:xfrm>
              <a:off x="2857488" y="2000240"/>
              <a:ext cx="1714512" cy="2071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0" descr="http://seagz.fujitv.co.jp/person/photo/M09/M09-037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81842" y="3714752"/>
              <a:ext cx="1905000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12" descr="http://www.officiallyjd.com/wp-content/uploads/2012/02/20120207_matsuko_11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29190" y="1643050"/>
              <a:ext cx="1870377" cy="25717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14" descr="http://blog-cdn.oricon.co.jp/_images/rensensimai/2113/MDcwOTA4XzE4MjF-MDAwMaWO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43768" y="2000240"/>
              <a:ext cx="1428744" cy="19049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16" descr="http://sagamikan.jp/files/uploads/%E3%83%9E%E3%83%AD%E3%83%B3%E7%94%BB%E5%83%8F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8596" y="3714752"/>
              <a:ext cx="1633280" cy="2000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7158" y="2628497"/>
            <a:ext cx="84510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4400" dirty="0" smtClean="0">
                <a:solidFill>
                  <a:srgbClr val="FF0000"/>
                </a:solidFill>
                <a:latin typeface="みんなの文字ゴStd R" pitchFamily="34" charset="-128"/>
                <a:ea typeface="みんなの文字ゴStd R" pitchFamily="34" charset="-128"/>
              </a:rPr>
              <a:t>L:</a:t>
            </a:r>
          </a:p>
          <a:p>
            <a:pPr algn="r"/>
            <a:r>
              <a:rPr lang="en-US" altLang="ja-JP" sz="4400" dirty="0" smtClean="0">
                <a:solidFill>
                  <a:srgbClr val="FF9900"/>
                </a:solidFill>
                <a:latin typeface="みんなの文字ゴStd R" pitchFamily="34" charset="-128"/>
                <a:ea typeface="みんなの文字ゴStd R" pitchFamily="34" charset="-128"/>
              </a:rPr>
              <a:t>G:</a:t>
            </a:r>
          </a:p>
          <a:p>
            <a:pPr algn="r"/>
            <a:r>
              <a:rPr lang="en-US" altLang="ja-JP" sz="44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B:</a:t>
            </a:r>
          </a:p>
          <a:p>
            <a:pPr algn="r"/>
            <a:r>
              <a:rPr lang="en-US" altLang="ja-JP" sz="4400" dirty="0" smtClean="0">
                <a:solidFill>
                  <a:srgbClr val="0070C0"/>
                </a:solidFill>
                <a:latin typeface="みんなの文字ゴStd R" pitchFamily="34" charset="-128"/>
                <a:ea typeface="みんなの文字ゴStd R" pitchFamily="34" charset="-128"/>
              </a:rPr>
              <a:t>T: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34159" y="2624132"/>
            <a:ext cx="4977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latin typeface="みんなの文字ゴStd R" pitchFamily="34" charset="-128"/>
                <a:ea typeface="みんなの文字ゴStd R" pitchFamily="34" charset="-128"/>
              </a:rPr>
              <a:t>Lesbian</a:t>
            </a:r>
            <a:r>
              <a:rPr lang="en-US" altLang="ja-JP" sz="3200" dirty="0" smtClean="0">
                <a:latin typeface="みんなの文字ゴStd R" pitchFamily="34" charset="-128"/>
                <a:ea typeface="みんなの文字ゴStd R" pitchFamily="34" charset="-128"/>
              </a:rPr>
              <a:t>(</a:t>
            </a:r>
            <a:r>
              <a:rPr lang="ja-JP" altLang="en-US" sz="3200" dirty="0" smtClean="0">
                <a:latin typeface="みんなの文字ゴStd R" pitchFamily="34" charset="-128"/>
                <a:ea typeface="みんなの文字ゴStd R" pitchFamily="34" charset="-128"/>
              </a:rPr>
              <a:t>レズビアン）</a:t>
            </a:r>
            <a:endParaRPr lang="en-US" altLang="ja-JP" sz="4400" dirty="0" smtClean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33451" y="3305174"/>
            <a:ext cx="2656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latin typeface="みんなの文字ゴStd R" pitchFamily="34" charset="-128"/>
                <a:ea typeface="みんなの文字ゴStd R" pitchFamily="34" charset="-128"/>
              </a:rPr>
              <a:t>Gay</a:t>
            </a:r>
            <a:r>
              <a:rPr lang="en-US" altLang="ja-JP" sz="3200" dirty="0" smtClean="0">
                <a:latin typeface="みんなの文字ゴStd R" pitchFamily="34" charset="-128"/>
                <a:ea typeface="みんなの文字ゴStd R" pitchFamily="34" charset="-128"/>
              </a:rPr>
              <a:t>(</a:t>
            </a:r>
            <a:r>
              <a:rPr lang="ja-JP" altLang="en-US" sz="3200" dirty="0" smtClean="0">
                <a:latin typeface="みんなの文字ゴStd R" pitchFamily="34" charset="-128"/>
                <a:ea typeface="みんなの文字ゴStd R" pitchFamily="34" charset="-128"/>
              </a:rPr>
              <a:t>ゲイ）</a:t>
            </a:r>
            <a:endParaRPr lang="en-US" altLang="ja-JP" sz="4400" dirty="0" smtClean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33451" y="3962404"/>
            <a:ext cx="6351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latin typeface="みんなの文字ゴStd R" pitchFamily="34" charset="-128"/>
                <a:ea typeface="みんなの文字ゴStd R" pitchFamily="34" charset="-128"/>
              </a:rPr>
              <a:t>Bisexual</a:t>
            </a:r>
            <a:r>
              <a:rPr lang="en-US" altLang="ja-JP" sz="3200" dirty="0" smtClean="0">
                <a:latin typeface="みんなの文字ゴStd R" pitchFamily="34" charset="-128"/>
                <a:ea typeface="みんなの文字ゴStd R" pitchFamily="34" charset="-128"/>
              </a:rPr>
              <a:t>(</a:t>
            </a:r>
            <a:r>
              <a:rPr lang="ja-JP" altLang="en-US" sz="3200" dirty="0" smtClean="0">
                <a:latin typeface="みんなの文字ゴStd R" pitchFamily="34" charset="-128"/>
                <a:ea typeface="みんなの文字ゴStd R" pitchFamily="34" charset="-128"/>
              </a:rPr>
              <a:t>バイセクシュアル）</a:t>
            </a:r>
            <a:endParaRPr lang="en-US" altLang="ja-JP" sz="4400" dirty="0" smtClean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33451" y="4619633"/>
            <a:ext cx="80152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latin typeface="みんなの文字ゴStd R" pitchFamily="34" charset="-128"/>
                <a:ea typeface="みんなの文字ゴStd R" pitchFamily="34" charset="-128"/>
              </a:rPr>
              <a:t>Transgender</a:t>
            </a:r>
            <a:r>
              <a:rPr lang="en-US" altLang="ja-JP" sz="3200" dirty="0" smtClean="0">
                <a:latin typeface="みんなの文字ゴStd R" pitchFamily="34" charset="-128"/>
                <a:ea typeface="みんなの文字ゴStd R" pitchFamily="34" charset="-128"/>
              </a:rPr>
              <a:t>(</a:t>
            </a:r>
            <a:r>
              <a:rPr lang="ja-JP" altLang="en-US" sz="3200" dirty="0" smtClean="0">
                <a:latin typeface="みんなの文字ゴStd R" pitchFamily="34" charset="-128"/>
                <a:ea typeface="みんなの文字ゴStd R" pitchFamily="34" charset="-128"/>
              </a:rPr>
              <a:t>トランスジェンダー）</a:t>
            </a:r>
            <a:endParaRPr lang="en-US" altLang="ja-JP" sz="4400" dirty="0" smtClean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3186417" y="1142984"/>
            <a:ext cx="5194915" cy="1107996"/>
            <a:chOff x="3186417" y="1142984"/>
            <a:chExt cx="5194915" cy="1107996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3186417" y="1142984"/>
              <a:ext cx="252024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600" dirty="0" smtClean="0">
                  <a:solidFill>
                    <a:srgbClr val="7030A0"/>
                  </a:solidFill>
                  <a:latin typeface="みんなの文字ゴStd R" pitchFamily="34" charset="-128"/>
                  <a:ea typeface="みんなの文字ゴStd R" pitchFamily="34" charset="-128"/>
                </a:rPr>
                <a:t>5.2</a:t>
              </a:r>
              <a:r>
                <a:rPr kumimoji="1" lang="ja-JP" altLang="en-US" sz="6600" dirty="0" smtClean="0">
                  <a:solidFill>
                    <a:srgbClr val="7030A0"/>
                  </a:solidFill>
                  <a:latin typeface="みんなの文字ゴStd R" pitchFamily="34" charset="-128"/>
                  <a:ea typeface="みんなの文字ゴStd R" pitchFamily="34" charset="-128"/>
                </a:rPr>
                <a:t>％</a:t>
              </a:r>
              <a:endParaRPr kumimoji="1" lang="ja-JP" altLang="en-US" sz="6600" dirty="0">
                <a:solidFill>
                  <a:srgbClr val="7030A0"/>
                </a:solidFill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57884" y="1428736"/>
              <a:ext cx="25234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>
                  <a:latin typeface="みんなの文字ゴStd R" pitchFamily="34" charset="-128"/>
                  <a:ea typeface="みんなの文字ゴStd R" pitchFamily="34" charset="-128"/>
                </a:rPr>
                <a:t>電通総研　</a:t>
              </a:r>
              <a:r>
                <a:rPr lang="en-US" altLang="ja-JP" sz="1600" dirty="0" smtClean="0">
                  <a:latin typeface="みんなの文字ゴStd R" pitchFamily="34" charset="-128"/>
                  <a:ea typeface="みんなの文字ゴStd R" pitchFamily="34" charset="-128"/>
                </a:rPr>
                <a:t>70000</a:t>
              </a:r>
              <a:r>
                <a:rPr lang="ja-JP" altLang="en-US" sz="1600" dirty="0" smtClean="0">
                  <a:latin typeface="みんなの文字ゴStd R" pitchFamily="34" charset="-128"/>
                  <a:ea typeface="みんなの文字ゴStd R" pitchFamily="34" charset="-128"/>
                </a:rPr>
                <a:t>人調査</a:t>
              </a:r>
              <a:endParaRPr lang="en-US" altLang="ja-JP" sz="1600" dirty="0" smtClean="0">
                <a:latin typeface="みんなの文字ゴStd R" pitchFamily="34" charset="-128"/>
                <a:ea typeface="みんなの文字ゴStd R" pitchFamily="34" charset="-128"/>
              </a:endParaRPr>
            </a:p>
            <a:p>
              <a:r>
                <a:rPr lang="en-US" altLang="ja-JP" sz="1600" dirty="0" smtClean="0">
                  <a:latin typeface="みんなの文字ゴStd R" pitchFamily="34" charset="-128"/>
                  <a:ea typeface="みんなの文字ゴStd R" pitchFamily="34" charset="-128"/>
                </a:rPr>
                <a:t>2012</a:t>
              </a:r>
              <a:r>
                <a:rPr lang="ja-JP" altLang="en-US" sz="1600" dirty="0" smtClean="0">
                  <a:latin typeface="みんなの文字ゴStd R" pitchFamily="34" charset="-128"/>
                  <a:ea typeface="みんなの文字ゴStd R" pitchFamily="34" charset="-128"/>
                </a:rPr>
                <a:t>年</a:t>
              </a:r>
              <a:r>
                <a:rPr lang="en-US" altLang="ja-JP" sz="1600" dirty="0" smtClean="0">
                  <a:latin typeface="みんなの文字ゴStd R" pitchFamily="34" charset="-128"/>
                  <a:ea typeface="みんなの文字ゴStd R" pitchFamily="34" charset="-128"/>
                </a:rPr>
                <a:t>2</a:t>
              </a:r>
              <a:r>
                <a:rPr lang="ja-JP" altLang="en-US" sz="1600" dirty="0" smtClean="0">
                  <a:latin typeface="みんなの文字ゴStd R" pitchFamily="34" charset="-128"/>
                  <a:ea typeface="みんなの文字ゴStd R" pitchFamily="34" charset="-128"/>
                </a:rPr>
                <a:t>月</a:t>
              </a:r>
              <a:endParaRPr lang="en-US" altLang="ja-JP" sz="1600" dirty="0" smtClean="0"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b="47009"/>
          <a:stretch>
            <a:fillRect/>
          </a:stretch>
        </p:blipFill>
        <p:spPr bwMode="auto">
          <a:xfrm>
            <a:off x="312224" y="2631505"/>
            <a:ext cx="8514342" cy="136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テキスト ボックス 24"/>
          <p:cNvSpPr txBox="1"/>
          <p:nvPr/>
        </p:nvSpPr>
        <p:spPr>
          <a:xfrm>
            <a:off x="1000100" y="1149478"/>
            <a:ext cx="7366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３つのセクシュアリティ（性）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3857620" y="3143248"/>
            <a:ext cx="1000132" cy="1841011"/>
            <a:chOff x="3857620" y="3143248"/>
            <a:chExt cx="1000132" cy="1841011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4071934" y="4214818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smtClean="0">
                  <a:solidFill>
                    <a:srgbClr val="0070C0"/>
                  </a:solidFill>
                  <a:latin typeface="みんなの文字ゴStd R" pitchFamily="34" charset="-128"/>
                  <a:ea typeface="みんなの文字ゴStd R" pitchFamily="34" charset="-128"/>
                </a:rPr>
                <a:t>T</a:t>
              </a: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857620" y="3143248"/>
              <a:ext cx="1000132" cy="1000132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5519744" y="3143248"/>
            <a:ext cx="1000132" cy="1841011"/>
            <a:chOff x="5519744" y="3143248"/>
            <a:chExt cx="1000132" cy="1841011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5734058" y="4214818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smtClean="0">
                  <a:solidFill>
                    <a:srgbClr val="0070C0"/>
                  </a:solidFill>
                  <a:latin typeface="みんなの文字ゴStd R" pitchFamily="34" charset="-128"/>
                  <a:ea typeface="みんなの文字ゴStd R" pitchFamily="34" charset="-128"/>
                </a:rPr>
                <a:t>T</a:t>
              </a: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5519744" y="3143248"/>
              <a:ext cx="1000132" cy="1000132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568445" y="5143512"/>
            <a:ext cx="60039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0070C0"/>
                </a:solidFill>
                <a:latin typeface="みんなの文字ゴStd R" pitchFamily="34" charset="-128"/>
                <a:ea typeface="みんなの文字ゴStd R" pitchFamily="34" charset="-128"/>
              </a:rPr>
              <a:t>性同一性障害</a:t>
            </a:r>
            <a:endParaRPr kumimoji="1" lang="en-US" altLang="ja-JP" sz="2800" dirty="0" smtClean="0">
              <a:solidFill>
                <a:srgbClr val="0070C0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pPr algn="ctr"/>
            <a:r>
              <a:rPr kumimoji="1" lang="en-US" altLang="ja-JP" sz="2800" dirty="0" smtClean="0">
                <a:solidFill>
                  <a:srgbClr val="0070C0"/>
                </a:solidFill>
                <a:latin typeface="みんなの文字ゴStd R" pitchFamily="34" charset="-128"/>
                <a:ea typeface="みんなの文字ゴStd R" pitchFamily="34" charset="-128"/>
              </a:rPr>
              <a:t>GID</a:t>
            </a:r>
            <a:r>
              <a:rPr kumimoji="1" lang="ja-JP" altLang="en-US" sz="2800" dirty="0" smtClean="0">
                <a:solidFill>
                  <a:srgbClr val="0070C0"/>
                </a:solidFill>
                <a:latin typeface="みんなの文字ゴStd R" pitchFamily="34" charset="-128"/>
                <a:ea typeface="みんなの文字ゴStd R" pitchFamily="34" charset="-128"/>
              </a:rPr>
              <a:t>（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みんなの文字ゴStd R" pitchFamily="34" charset="-128"/>
                <a:ea typeface="みんなの文字ゴStd R" pitchFamily="34" charset="-128"/>
              </a:rPr>
              <a:t>Gender Identity Disorder</a:t>
            </a:r>
            <a:r>
              <a:rPr kumimoji="1" lang="ja-JP" altLang="en-US" sz="2800" dirty="0" smtClean="0">
                <a:solidFill>
                  <a:srgbClr val="0070C0"/>
                </a:solidFill>
                <a:latin typeface="みんなの文字ゴStd R" pitchFamily="34" charset="-128"/>
                <a:ea typeface="みんなの文字ゴStd R" pitchFamily="34" charset="-128"/>
              </a:rPr>
              <a:t>）</a:t>
            </a:r>
            <a:endParaRPr kumimoji="1" lang="ja-JP" altLang="en-US" sz="2800" dirty="0">
              <a:solidFill>
                <a:srgbClr val="0070C0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24" y="2631505"/>
            <a:ext cx="8514342" cy="258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テキスト ボックス 24"/>
          <p:cNvSpPr txBox="1"/>
          <p:nvPr/>
        </p:nvSpPr>
        <p:spPr>
          <a:xfrm>
            <a:off x="1000100" y="1149478"/>
            <a:ext cx="7366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３つのセクシュアリティ（性）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4282" y="2643181"/>
            <a:ext cx="8715436" cy="742955"/>
          </a:xfrm>
          <a:prstGeom prst="rect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3838570" y="4000504"/>
            <a:ext cx="1000132" cy="1841011"/>
            <a:chOff x="3838570" y="4000504"/>
            <a:chExt cx="1000132" cy="1841011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4052884" y="5072074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smtClean="0">
                  <a:solidFill>
                    <a:srgbClr val="FF0000"/>
                  </a:solidFill>
                  <a:latin typeface="みんなの文字ゴStd R" pitchFamily="34" charset="-128"/>
                  <a:ea typeface="みんなの文字ゴStd R" pitchFamily="34" charset="-128"/>
                </a:rPr>
                <a:t>L</a:t>
              </a: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3838570" y="4000504"/>
              <a:ext cx="1000132" cy="10001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7248544" y="4016881"/>
            <a:ext cx="1000132" cy="1841011"/>
            <a:chOff x="7248544" y="4016881"/>
            <a:chExt cx="1000132" cy="1841011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7462858" y="5088451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smtClean="0">
                  <a:solidFill>
                    <a:srgbClr val="FF0000"/>
                  </a:solidFill>
                  <a:latin typeface="みんなの文字ゴStd R" pitchFamily="34" charset="-128"/>
                  <a:ea typeface="みんなの文字ゴStd R" pitchFamily="34" charset="-128"/>
                </a:rPr>
                <a:t>L</a:t>
              </a: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7248544" y="4016881"/>
              <a:ext cx="1000132" cy="10001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571604" y="4000504"/>
            <a:ext cx="1000132" cy="1841011"/>
            <a:chOff x="1571604" y="4000504"/>
            <a:chExt cx="1000132" cy="1841011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1785918" y="5072074"/>
              <a:ext cx="6190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smtClean="0">
                  <a:solidFill>
                    <a:srgbClr val="FF9900"/>
                  </a:solidFill>
                  <a:latin typeface="みんなの文字ゴStd R" pitchFamily="34" charset="-128"/>
                  <a:ea typeface="みんなの文字ゴStd R" pitchFamily="34" charset="-128"/>
                </a:rPr>
                <a:t>G</a:t>
              </a: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571604" y="4000504"/>
              <a:ext cx="1000132" cy="1000132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9900"/>
                </a:solidFill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4981578" y="4016881"/>
            <a:ext cx="1000132" cy="1841011"/>
            <a:chOff x="4981578" y="4016881"/>
            <a:chExt cx="1000132" cy="1841011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5195892" y="5088451"/>
              <a:ext cx="6190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smtClean="0">
                  <a:solidFill>
                    <a:srgbClr val="FF9900"/>
                  </a:solidFill>
                  <a:latin typeface="みんなの文字ゴStd R" pitchFamily="34" charset="-128"/>
                  <a:ea typeface="みんなの文字ゴStd R" pitchFamily="34" charset="-128"/>
                </a:rPr>
                <a:t>G</a:t>
              </a: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4981578" y="4016881"/>
              <a:ext cx="1000132" cy="1000132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9900"/>
                </a:solidFill>
              </a:endParaRPr>
            </a:p>
          </p:txBody>
        </p:sp>
      </p:grpSp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24" y="2631505"/>
            <a:ext cx="8514342" cy="258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テキスト ボックス 24"/>
          <p:cNvSpPr txBox="1"/>
          <p:nvPr/>
        </p:nvSpPr>
        <p:spPr>
          <a:xfrm>
            <a:off x="1000100" y="1149478"/>
            <a:ext cx="7366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３つのセクシュアリティ（性）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4572000" y="1928802"/>
            <a:ext cx="3322996" cy="1571636"/>
            <a:chOff x="4572000" y="1928802"/>
            <a:chExt cx="3322996" cy="1571636"/>
          </a:xfrm>
        </p:grpSpPr>
        <p:sp>
          <p:nvSpPr>
            <p:cNvPr id="11" name="円/楕円 10"/>
            <p:cNvSpPr/>
            <p:nvPr/>
          </p:nvSpPr>
          <p:spPr>
            <a:xfrm>
              <a:off x="4572000" y="2500306"/>
              <a:ext cx="1000132" cy="1000132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429256" y="1928802"/>
              <a:ext cx="2465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smtClean="0">
                  <a:solidFill>
                    <a:srgbClr val="7030A0"/>
                  </a:solidFill>
                  <a:latin typeface="みんなの文字ゴStd R" pitchFamily="34" charset="-128"/>
                  <a:ea typeface="みんなの文字ゴStd R" pitchFamily="34" charset="-128"/>
                </a:rPr>
                <a:t>Intersex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214414" y="3214686"/>
            <a:ext cx="2786082" cy="2698267"/>
            <a:chOff x="1214414" y="3214686"/>
            <a:chExt cx="2786082" cy="2698267"/>
          </a:xfrm>
        </p:grpSpPr>
        <p:sp>
          <p:nvSpPr>
            <p:cNvPr id="16" name="円/楕円 15"/>
            <p:cNvSpPr/>
            <p:nvPr/>
          </p:nvSpPr>
          <p:spPr>
            <a:xfrm>
              <a:off x="3000364" y="3214686"/>
              <a:ext cx="1000132" cy="1000132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214414" y="5143512"/>
              <a:ext cx="25635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err="1" smtClean="0">
                  <a:solidFill>
                    <a:srgbClr val="7030A0"/>
                  </a:solidFill>
                  <a:latin typeface="みんなの文字ゴStd R" pitchFamily="34" charset="-128"/>
                  <a:ea typeface="みんなの文字ゴStd R" pitchFamily="34" charset="-128"/>
                </a:rPr>
                <a:t>Xgender</a:t>
              </a:r>
              <a:endParaRPr lang="en-US" altLang="ja-JP" sz="4400" dirty="0" smtClean="0">
                <a:solidFill>
                  <a:srgbClr val="7030A0"/>
                </a:solidFill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</p:grp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7143" y="1149478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さらに、表現する</a:t>
            </a:r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性・社会的な性も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図 1" descr="1378184_587388881306991_2018988038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3910954" cy="3910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2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45160" y="1928802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セクシュアリティ（性）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2089455" y="2786058"/>
            <a:ext cx="4801315" cy="2180695"/>
            <a:chOff x="1915899" y="2786058"/>
            <a:chExt cx="4801315" cy="2180695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1915899" y="3643314"/>
              <a:ext cx="4801315" cy="1323439"/>
            </a:xfrm>
            <a:prstGeom prst="rect">
              <a:avLst/>
            </a:prstGeom>
            <a:gradFill flip="none" rotWithShape="1">
              <a:gsLst>
                <a:gs pos="48000">
                  <a:srgbClr val="FF00FF"/>
                </a:gs>
                <a:gs pos="0">
                  <a:srgbClr val="00B0F0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000" dirty="0" smtClean="0">
                  <a:solidFill>
                    <a:srgbClr val="000000"/>
                  </a:solidFill>
                  <a:latin typeface="みんなの文字ゴStd R" pitchFamily="34" charset="-128"/>
                  <a:ea typeface="みんなの文字ゴStd R" pitchFamily="34" charset="-128"/>
                </a:rPr>
                <a:t>　グラデーション　</a:t>
              </a:r>
              <a:endParaRPr lang="en-US" altLang="ja-JP" sz="4000" dirty="0" smtClean="0">
                <a:solidFill>
                  <a:srgbClr val="000000"/>
                </a:solidFill>
                <a:latin typeface="みんなの文字ゴStd R" pitchFamily="34" charset="-128"/>
                <a:ea typeface="みんなの文字ゴStd R" pitchFamily="34" charset="-128"/>
              </a:endParaRPr>
            </a:p>
            <a:p>
              <a:pPr algn="ctr"/>
              <a:r>
                <a:rPr kumimoji="1" lang="ja-JP" altLang="en-US" sz="4000" dirty="0" smtClean="0">
                  <a:solidFill>
                    <a:srgbClr val="000000"/>
                  </a:solidFill>
                  <a:latin typeface="みんなの文字ゴStd R" pitchFamily="34" charset="-128"/>
                  <a:ea typeface="みんなの文字ゴStd R" pitchFamily="34" charset="-128"/>
                </a:rPr>
                <a:t>（多様）</a:t>
              </a:r>
              <a:endParaRPr kumimoji="1" lang="ja-JP" altLang="en-US" sz="4000" dirty="0">
                <a:solidFill>
                  <a:srgbClr val="000000"/>
                </a:solidFill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16200000">
              <a:off x="3862750" y="2780929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000" dirty="0" smtClean="0">
                  <a:latin typeface="みんなの文字ゴStd R" pitchFamily="34" charset="-128"/>
                  <a:ea typeface="みんなの文字ゴStd R" pitchFamily="34" charset="-128"/>
                </a:rPr>
                <a:t>＝</a:t>
              </a:r>
              <a:endParaRPr kumimoji="1" lang="ja-JP" altLang="en-US" sz="4000" dirty="0"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357290" y="1857364"/>
            <a:ext cx="6715172" cy="350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7202" y="7143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本日の流れ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7356" y="2081203"/>
            <a:ext cx="54063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①講義の心得え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②カミングアウト</a:t>
            </a:r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します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⑤病院の見えない壁</a:t>
            </a:r>
            <a:endParaRPr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lang="ja-JP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72330" y="5838842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17879" y="785794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こちらの映像をご覧ください。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721" t="14817" r="43750" b="37011"/>
          <a:stretch>
            <a:fillRect/>
          </a:stretch>
        </p:blipFill>
        <p:spPr bwMode="auto">
          <a:xfrm>
            <a:off x="1785918" y="2040424"/>
            <a:ext cx="5500726" cy="381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blogimg.goo.ne.jp/user_image/4b/4c/8acb018cb87fe8dbf5b4bd815a4ba3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1643074" cy="2190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6146" name="Picture 2" descr="http://prt.iza.ne.jp/images/news/20130612/583574_c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18556"/>
            <a:ext cx="3786184" cy="262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3326198" y="78579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世界の動き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6148" name="Picture 4" descr="http://livedoor.blogimg.jp/forauguisu-fontena/imgs/5/7/572e6c45.jpg"/>
          <p:cNvPicPr>
            <a:picLocks noChangeAspect="1" noChangeArrowheads="1"/>
          </p:cNvPicPr>
          <p:nvPr/>
        </p:nvPicPr>
        <p:blipFill>
          <a:blip r:embed="rId5" cstate="print"/>
          <a:srcRect r="11666" b="10771"/>
          <a:stretch>
            <a:fillRect/>
          </a:stretch>
        </p:blipFill>
        <p:spPr bwMode="auto">
          <a:xfrm>
            <a:off x="4143372" y="1857364"/>
            <a:ext cx="378621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グループ化 14"/>
          <p:cNvGrpSpPr/>
          <p:nvPr/>
        </p:nvGrpSpPr>
        <p:grpSpPr>
          <a:xfrm>
            <a:off x="4357686" y="4071942"/>
            <a:ext cx="4452950" cy="1714512"/>
            <a:chOff x="4357686" y="3857628"/>
            <a:chExt cx="4452950" cy="1714512"/>
          </a:xfrm>
        </p:grpSpPr>
        <p:pic>
          <p:nvPicPr>
            <p:cNvPr id="6150" name="Picture 6" descr="http://puffer.c.yimg.jp/v2/?ifm=png&amp;mob=true&amp;bdc=efefef&amp;x=280&amp;y=210&amp;dist=0uUgW3EKEqWP_.DEOZe4.HIuKk9G1HRx7qsT2XdWXc38ufRBhmAf8KGLVCD8odyYQKSym6SO9KV.1nt3ehv4XKbuCtlMDbE4sxbS&amp;prop=spider"/>
            <p:cNvPicPr>
              <a:picLocks noChangeAspect="1" noChangeArrowheads="1"/>
            </p:cNvPicPr>
            <p:nvPr/>
          </p:nvPicPr>
          <p:blipFill>
            <a:blip r:embed="rId6" cstate="print"/>
            <a:srcRect t="7109" b="7582"/>
            <a:stretch>
              <a:fillRect/>
            </a:stretch>
          </p:blipFill>
          <p:spPr bwMode="auto">
            <a:xfrm>
              <a:off x="6143636" y="3857628"/>
              <a:ext cx="2667000" cy="1714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152" name="Picture 8" descr="http://adgang.jp/wp-content/uploads/2009/12/sot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57686" y="4500570"/>
              <a:ext cx="2047861" cy="9588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357290" y="1857364"/>
            <a:ext cx="6715172" cy="350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7202" y="7143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本日の流れ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7356" y="2081203"/>
            <a:ext cx="54063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みんなの文字ゴStd R" pitchFamily="34" charset="-128"/>
                <a:ea typeface="みんなの文字ゴStd R" pitchFamily="34" charset="-128"/>
              </a:rPr>
              <a:t>①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講義の心得え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rgbClr val="FF9900"/>
                </a:solidFill>
                <a:latin typeface="みんなの文字ゴStd R" pitchFamily="34" charset="-128"/>
                <a:ea typeface="みんなの文字ゴStd R" pitchFamily="34" charset="-128"/>
              </a:rPr>
              <a:t>②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カミングアウト</a:t>
            </a:r>
            <a:r>
              <a:rPr lang="ja-JP" altLang="en-US" sz="3200" dirty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します</a:t>
            </a:r>
            <a:endParaRPr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lang="en-US" altLang="ja-JP" sz="3200" dirty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rgbClr val="9900CC"/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kumimoji="1" lang="ja-JP" altLang="en-US" sz="3200" dirty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正方形/長方形 11"/>
          <p:cNvSpPr/>
          <p:nvPr/>
        </p:nvSpPr>
        <p:spPr>
          <a:xfrm>
            <a:off x="7072330" y="5838842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26198" y="78579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世界の動き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2" descr="http://tv.foxjapan.com/files/img/prgm_master/main_img/fox_main_03_007.jpg"/>
          <p:cNvPicPr>
            <a:picLocks noChangeAspect="1" noChangeArrowheads="1"/>
          </p:cNvPicPr>
          <p:nvPr/>
        </p:nvPicPr>
        <p:blipFill>
          <a:blip r:embed="rId4" cstate="print"/>
          <a:srcRect r="46774"/>
          <a:stretch>
            <a:fillRect/>
          </a:stretch>
        </p:blipFill>
        <p:spPr bwMode="auto">
          <a:xfrm>
            <a:off x="500035" y="1428736"/>
            <a:ext cx="165023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グループ化 23"/>
          <p:cNvGrpSpPr/>
          <p:nvPr/>
        </p:nvGrpSpPr>
        <p:grpSpPr>
          <a:xfrm>
            <a:off x="357158" y="1643050"/>
            <a:ext cx="6272256" cy="4495795"/>
            <a:chOff x="357158" y="1643050"/>
            <a:chExt cx="6272256" cy="449579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1153" t="41822" r="49813" b="23326"/>
            <a:stretch>
              <a:fillRect/>
            </a:stretch>
          </p:blipFill>
          <p:spPr bwMode="auto">
            <a:xfrm>
              <a:off x="4429124" y="1714488"/>
              <a:ext cx="2200290" cy="15716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Picture 4" descr="http://cdn1.viagogo.net/img/cat/4508/1/1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7224" y="3000372"/>
              <a:ext cx="2428860" cy="16192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6" descr="http://t1.gstatic.com/images?q=tbn:ANd9GcTTjmM2mj7HXTFJcA0yTvWj-XCXi6vkf0ChfRiZcJbSZA-CV5CqN2goEn7yr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7158" y="4214818"/>
              <a:ext cx="2193587" cy="16430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Picture 8" descr="http://img5.blogs.yahoo.co.jp/ybi/1/bb/9b/mmxhc033/folder/908130/img_908130_24489802_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43174" y="1643050"/>
              <a:ext cx="1716298" cy="2214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Picture 10" descr="http://celebmancrushblog.files.wordpress.com/2012/06/ricky-martin-kids-02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00364" y="3500438"/>
              <a:ext cx="1929365" cy="26384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2" name="グループ化 31"/>
          <p:cNvGrpSpPr/>
          <p:nvPr/>
        </p:nvGrpSpPr>
        <p:grpSpPr>
          <a:xfrm>
            <a:off x="5072066" y="2143116"/>
            <a:ext cx="2143140" cy="3175040"/>
            <a:chOff x="5072066" y="2143116"/>
            <a:chExt cx="2143140" cy="3175040"/>
          </a:xfrm>
        </p:grpSpPr>
        <p:pic>
          <p:nvPicPr>
            <p:cNvPr id="33" name="Picture 4" descr="http://images-eu.amazon.com/images/P/2221100107.08.LZZZZZZZ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00760" y="2143116"/>
              <a:ext cx="1214446" cy="19155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Picture 6" descr="medium_johanna_sigurdardottir_vef_2003488892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72066" y="3429000"/>
              <a:ext cx="1254212" cy="18891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5" name="Picture 2" descr="http://i.dailymail.co.uk/i/pix/2012/07/02/article-2167709-13E4D24B000005DC-456_306x42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86644" y="1500174"/>
            <a:ext cx="1557956" cy="2153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8" descr="http://www.howmanyarethere.org/wp-content/uploads/how-many-glee-seasons-are-ther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5611" y="4643446"/>
            <a:ext cx="2105347" cy="157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2" descr="http://blog-imgs-52.fc2.com/y/s/l/ysluvsal/169907_l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43702" y="3000372"/>
            <a:ext cx="2305808" cy="230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26198" y="78579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世界の動き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688" t="19776" r="44921" b="44335"/>
          <a:stretch>
            <a:fillRect/>
          </a:stretch>
        </p:blipFill>
        <p:spPr bwMode="auto">
          <a:xfrm>
            <a:off x="428596" y="1643050"/>
            <a:ext cx="41375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711" t="21436" r="30078" b="37548"/>
          <a:stretch>
            <a:fillRect/>
          </a:stretch>
        </p:blipFill>
        <p:spPr bwMode="auto">
          <a:xfrm>
            <a:off x="3286116" y="3318366"/>
            <a:ext cx="5556855" cy="275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6759" y="785794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企業の動き：世界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グループ化 7"/>
          <p:cNvGrpSpPr/>
          <p:nvPr/>
        </p:nvGrpSpPr>
        <p:grpSpPr>
          <a:xfrm>
            <a:off x="571472" y="1714488"/>
            <a:ext cx="7953424" cy="4210087"/>
            <a:chOff x="571472" y="1714488"/>
            <a:chExt cx="7953424" cy="4210087"/>
          </a:xfrm>
        </p:grpSpPr>
        <p:pic>
          <p:nvPicPr>
            <p:cNvPr id="12" name="Picture 16" descr="http://t1.gstatic.com/images?q=tbn:ANd9GcTKqqPvSB0YxVioT0JVAqvbeLHyAN492W6WRf9ZmiFJcnRPtNY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4480" y="4067187"/>
              <a:ext cx="1571621" cy="1571621"/>
            </a:xfrm>
            <a:prstGeom prst="rect">
              <a:avLst/>
            </a:prstGeom>
            <a:noFill/>
          </p:spPr>
        </p:pic>
        <p:pic>
          <p:nvPicPr>
            <p:cNvPr id="13" name="Picture 2" descr="http://t0.gstatic.com/images?q=tbn:ANd9GcQt-1D-CoMyU0gdUxiZcx9U-QGcXuCCbKaEnEy3gM4hHBsMkQ8OkPiNja4nJ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786" y="1714488"/>
              <a:ext cx="1797363" cy="1265644"/>
            </a:xfrm>
            <a:prstGeom prst="rect">
              <a:avLst/>
            </a:prstGeom>
            <a:noFill/>
          </p:spPr>
        </p:pic>
        <p:pic>
          <p:nvPicPr>
            <p:cNvPr id="14" name="Picture 4" descr="http://tctechcrunch2011.files.wordpress.com/2012/06/ggad2.png?w=28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71736" y="2495551"/>
              <a:ext cx="938660" cy="560590"/>
            </a:xfrm>
            <a:prstGeom prst="rect">
              <a:avLst/>
            </a:prstGeom>
            <a:noFill/>
          </p:spPr>
        </p:pic>
        <p:pic>
          <p:nvPicPr>
            <p:cNvPr id="15" name="Picture 6" descr="http://www.plus-blog.sportsnavi.com/account/pete-sampras/images/pete-sampras-12997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9058" y="1933601"/>
              <a:ext cx="1065328" cy="1019164"/>
            </a:xfrm>
            <a:prstGeom prst="rect">
              <a:avLst/>
            </a:prstGeom>
            <a:noFill/>
          </p:spPr>
        </p:pic>
        <p:pic>
          <p:nvPicPr>
            <p:cNvPr id="16" name="Picture 8" descr="http://arconewyork.files.wordpress.com/2008/06/starbucks-logo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8" y="1933601"/>
              <a:ext cx="1036400" cy="1066771"/>
            </a:xfrm>
            <a:prstGeom prst="rect">
              <a:avLst/>
            </a:prstGeom>
            <a:noFill/>
          </p:spPr>
        </p:pic>
        <p:pic>
          <p:nvPicPr>
            <p:cNvPr id="17" name="Picture 10" descr="http://t0.gstatic.com/images?q=tbn:ANd9GcR_FPPgcicg_oO1Rz-HymZIwSMvG-zvybHAjywuuzy8zBdKY6C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43041" y="3352807"/>
              <a:ext cx="1461989" cy="8611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pic>
          <p:nvPicPr>
            <p:cNvPr id="18" name="Picture 12" descr="http://logomarkmania.up.seesaa.net/softwear/microsoft_logo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14744" y="3471729"/>
              <a:ext cx="1863826" cy="309706"/>
            </a:xfrm>
            <a:prstGeom prst="rect">
              <a:avLst/>
            </a:prstGeom>
            <a:noFill/>
          </p:spPr>
        </p:pic>
        <p:pic>
          <p:nvPicPr>
            <p:cNvPr id="19" name="Picture 14" descr="http://1.bp.blogspot.com/_AcBUSVxs82w/TM2LFUJepCI/AAAAAAAAixw/NGD7ir5Sd7o/s1600/Citigroup_Logo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15008" y="3138493"/>
              <a:ext cx="1116978" cy="719121"/>
            </a:xfrm>
            <a:prstGeom prst="rect">
              <a:avLst/>
            </a:prstGeom>
            <a:noFill/>
          </p:spPr>
        </p:pic>
        <p:pic>
          <p:nvPicPr>
            <p:cNvPr id="23" name="Picture 18" descr="http://t1.gstatic.com/images?q=tbn:ANd9GcR_lsBc8-ZfII6BC_MzUF3L9K7lc_7ce-zoOruUKZSQBxDUXVEufw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00496" y="4210063"/>
              <a:ext cx="827529" cy="585779"/>
            </a:xfrm>
            <a:prstGeom prst="rect">
              <a:avLst/>
            </a:prstGeom>
            <a:noFill/>
          </p:spPr>
        </p:pic>
        <p:pic>
          <p:nvPicPr>
            <p:cNvPr id="24" name="Picture 20" descr="http://www.ehime-u.ac.jp/ICPC/images/logos/ibm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00892" y="3209931"/>
              <a:ext cx="1385707" cy="676258"/>
            </a:xfrm>
            <a:prstGeom prst="rect">
              <a:avLst/>
            </a:prstGeom>
            <a:noFill/>
          </p:spPr>
        </p:pic>
        <p:pic>
          <p:nvPicPr>
            <p:cNvPr id="25" name="Picture 22" descr="http://t1.gstatic.com/images?q=tbn:ANd9GcRTA7tdC_ZbmsvJ-mIy2jeYrKdp0_D6XLabGEFehWpqiWpqEntd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43702" y="4929198"/>
              <a:ext cx="1219057" cy="766757"/>
            </a:xfrm>
            <a:prstGeom prst="rect">
              <a:avLst/>
            </a:prstGeom>
            <a:noFill/>
          </p:spPr>
        </p:pic>
        <p:pic>
          <p:nvPicPr>
            <p:cNvPr id="26" name="Picture 24" descr="http://box.factory70.com/cocacola.gi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572396" y="1862163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27" name="Picture 26" descr="http://q.hatena.ne.jp/images/question/1218484/1218484986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286380" y="4567253"/>
              <a:ext cx="1035334" cy="357190"/>
            </a:xfrm>
            <a:prstGeom prst="rect">
              <a:avLst/>
            </a:prstGeom>
            <a:noFill/>
          </p:spPr>
        </p:pic>
        <p:pic>
          <p:nvPicPr>
            <p:cNvPr id="28" name="Picture 28" descr="http://www.logo-eps.com/logo-gif/gap.gi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57224" y="4781567"/>
              <a:ext cx="976306" cy="976306"/>
            </a:xfrm>
            <a:prstGeom prst="rect">
              <a:avLst/>
            </a:prstGeom>
            <a:noFill/>
          </p:spPr>
        </p:pic>
        <p:pic>
          <p:nvPicPr>
            <p:cNvPr id="29" name="Picture 30" descr="http://t2.gstatic.com/images?q=tbn:ANd9GcTcIT2gSMwPbDiUBdt-UyAZICsIwINA0xfS20MsXliWgkrbIHFA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43240" y="5138757"/>
              <a:ext cx="1078358" cy="566138"/>
            </a:xfrm>
            <a:prstGeom prst="rect">
              <a:avLst/>
            </a:prstGeom>
            <a:noFill/>
          </p:spPr>
        </p:pic>
        <p:pic>
          <p:nvPicPr>
            <p:cNvPr id="30" name="Picture 34" descr="ルノー・ジャポン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71472" y="2852741"/>
              <a:ext cx="771525" cy="771525"/>
            </a:xfrm>
            <a:prstGeom prst="rect">
              <a:avLst/>
            </a:prstGeom>
            <a:noFill/>
          </p:spPr>
        </p:pic>
        <p:pic>
          <p:nvPicPr>
            <p:cNvPr id="31" name="Picture 36" descr="http://t2.gstatic.com/images?q=tbn:ANd9GcQ_dPHu1I6vJWoVzcNDs7sw9djZDyVvfz-I-VTwgOQvicvkLq88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339276" y="5353072"/>
              <a:ext cx="877778" cy="571503"/>
            </a:xfrm>
            <a:prstGeom prst="rect">
              <a:avLst/>
            </a:prstGeom>
            <a:noFill/>
          </p:spPr>
        </p:pic>
        <p:pic>
          <p:nvPicPr>
            <p:cNvPr id="32" name="Picture 38" descr="http://t1.gstatic.com/images?q=tbn:ANd9GcTJ2XBgyi4680upKE2v9V9kSs-ph02sMFynptIxv--eN5ZYGjVUVw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429520" y="4143380"/>
              <a:ext cx="945424" cy="57625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764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6759" y="785794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企業の動き：日本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" name="Picture 4" descr="http://blog-imgs-55-origin.fc2.com/l/l/p/llplan/61Wpsxo8q3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785926"/>
            <a:ext cx="2320853" cy="311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6" descr="http://blog-imgs-55-origin.fc2.com/l/l/p/llplan/61SI6YylZM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7" y="1785926"/>
            <a:ext cx="2295898" cy="311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" name="グループ化 34"/>
          <p:cNvGrpSpPr/>
          <p:nvPr/>
        </p:nvGrpSpPr>
        <p:grpSpPr>
          <a:xfrm>
            <a:off x="2906098" y="5143512"/>
            <a:ext cx="6023620" cy="1107996"/>
            <a:chOff x="2763222" y="1000108"/>
            <a:chExt cx="6023620" cy="1107996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2763222" y="1000108"/>
              <a:ext cx="336662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600" dirty="0" smtClean="0">
                  <a:solidFill>
                    <a:srgbClr val="7030A0"/>
                  </a:solidFill>
                  <a:latin typeface="みんなの文字ゴStd R" pitchFamily="34" charset="-128"/>
                  <a:ea typeface="みんなの文字ゴStd R" pitchFamily="34" charset="-128"/>
                </a:rPr>
                <a:t>5.7</a:t>
              </a:r>
              <a:r>
                <a:rPr kumimoji="1" lang="ja-JP" altLang="en-US" sz="6600" dirty="0" smtClean="0">
                  <a:solidFill>
                    <a:srgbClr val="7030A0"/>
                  </a:solidFill>
                  <a:latin typeface="みんなの文字ゴStd R" pitchFamily="34" charset="-128"/>
                  <a:ea typeface="みんなの文字ゴStd R" pitchFamily="34" charset="-128"/>
                </a:rPr>
                <a:t>兆円</a:t>
              </a:r>
              <a:endParaRPr kumimoji="1" lang="ja-JP" altLang="en-US" sz="6600" dirty="0">
                <a:solidFill>
                  <a:srgbClr val="7030A0"/>
                </a:solidFill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263394" y="1285860"/>
              <a:ext cx="25234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>
                  <a:latin typeface="みんなの文字ゴStd R" pitchFamily="34" charset="-128"/>
                  <a:ea typeface="みんなの文字ゴStd R" pitchFamily="34" charset="-128"/>
                </a:rPr>
                <a:t>電通総研　</a:t>
              </a:r>
              <a:r>
                <a:rPr lang="en-US" altLang="ja-JP" sz="1600" dirty="0" smtClean="0">
                  <a:latin typeface="みんなの文字ゴStd R" pitchFamily="34" charset="-128"/>
                  <a:ea typeface="みんなの文字ゴStd R" pitchFamily="34" charset="-128"/>
                </a:rPr>
                <a:t>70000</a:t>
              </a:r>
              <a:r>
                <a:rPr lang="ja-JP" altLang="en-US" sz="1600" dirty="0" smtClean="0">
                  <a:latin typeface="みんなの文字ゴStd R" pitchFamily="34" charset="-128"/>
                  <a:ea typeface="みんなの文字ゴStd R" pitchFamily="34" charset="-128"/>
                </a:rPr>
                <a:t>人調査</a:t>
              </a:r>
              <a:endParaRPr lang="en-US" altLang="ja-JP" sz="1600" dirty="0" smtClean="0">
                <a:latin typeface="みんなの文字ゴStd R" pitchFamily="34" charset="-128"/>
                <a:ea typeface="みんなの文字ゴStd R" pitchFamily="34" charset="-128"/>
              </a:endParaRPr>
            </a:p>
            <a:p>
              <a:r>
                <a:rPr lang="en-US" altLang="ja-JP" sz="1600" dirty="0" smtClean="0">
                  <a:latin typeface="みんなの文字ゴStd R" pitchFamily="34" charset="-128"/>
                  <a:ea typeface="みんなの文字ゴStd R" pitchFamily="34" charset="-128"/>
                </a:rPr>
                <a:t>2012</a:t>
              </a:r>
              <a:r>
                <a:rPr lang="ja-JP" altLang="en-US" sz="1600" dirty="0" smtClean="0">
                  <a:latin typeface="みんなの文字ゴStd R" pitchFamily="34" charset="-128"/>
                  <a:ea typeface="みんなの文字ゴStd R" pitchFamily="34" charset="-128"/>
                </a:rPr>
                <a:t>年</a:t>
              </a:r>
              <a:r>
                <a:rPr lang="en-US" altLang="ja-JP" sz="1600" dirty="0" smtClean="0">
                  <a:latin typeface="みんなの文字ゴStd R" pitchFamily="34" charset="-128"/>
                  <a:ea typeface="みんなの文字ゴStd R" pitchFamily="34" charset="-128"/>
                </a:rPr>
                <a:t>2</a:t>
              </a:r>
              <a:r>
                <a:rPr lang="ja-JP" altLang="en-US" sz="1600" dirty="0" smtClean="0">
                  <a:latin typeface="みんなの文字ゴStd R" pitchFamily="34" charset="-128"/>
                  <a:ea typeface="みんなの文字ゴStd R" pitchFamily="34" charset="-128"/>
                </a:rPr>
                <a:t>月</a:t>
              </a:r>
              <a:endParaRPr lang="en-US" altLang="ja-JP" sz="1600" dirty="0" smtClean="0"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</p:grpSp>
      <p:sp>
        <p:nvSpPr>
          <p:cNvPr id="38" name="円/楕円 37"/>
          <p:cNvSpPr/>
          <p:nvPr/>
        </p:nvSpPr>
        <p:spPr>
          <a:xfrm>
            <a:off x="3000364" y="1643050"/>
            <a:ext cx="1000132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6286512" y="3857628"/>
            <a:ext cx="1285884" cy="1285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4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6759" y="785794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企業の動き：日本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グループ化 14"/>
          <p:cNvGrpSpPr/>
          <p:nvPr/>
        </p:nvGrpSpPr>
        <p:grpSpPr>
          <a:xfrm>
            <a:off x="3571868" y="4286256"/>
            <a:ext cx="2571768" cy="2359387"/>
            <a:chOff x="214282" y="2214554"/>
            <a:chExt cx="2571768" cy="2359387"/>
          </a:xfrm>
        </p:grpSpPr>
        <p:pic>
          <p:nvPicPr>
            <p:cNvPr id="16" name="Picture 4" descr="http://4.bp.blogspot.com/-mC7ByutN6vI/Ti-enVIxNII/AAAAAAAAADo/XWQ_96exlzw/s1600/%25E3%2582%25B9%25E3%2582%25AF%25E3%2583%25AA%25E3%2583%25BC%25E3%2583%25B3%25E3%2582%25B7%25E3%2583%25A7%25E3%2583%2583%25E3%2583%2588%25EF%25BC%25882011-07-27+13.04.57%25EF%25BC%2589.png"/>
            <p:cNvPicPr>
              <a:picLocks noChangeAspect="1" noChangeArrowheads="1"/>
            </p:cNvPicPr>
            <p:nvPr/>
          </p:nvPicPr>
          <p:blipFill>
            <a:blip r:embed="rId4" cstate="print"/>
            <a:srcRect t="14151" r="22783"/>
            <a:stretch>
              <a:fillRect/>
            </a:stretch>
          </p:blipFill>
          <p:spPr bwMode="auto">
            <a:xfrm>
              <a:off x="357158" y="2663828"/>
              <a:ext cx="2428892" cy="19101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127000"/>
            </a:effectLst>
          </p:spPr>
        </p:pic>
        <p:pic>
          <p:nvPicPr>
            <p:cNvPr id="17" name="Picture 2" descr="http://gallery.mailchimp.com/0d4bedbf3d0ee0b80639584c0/files/Prudential.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2214554"/>
              <a:ext cx="2290122" cy="592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3" name="グループ化 22"/>
          <p:cNvGrpSpPr/>
          <p:nvPr/>
        </p:nvGrpSpPr>
        <p:grpSpPr>
          <a:xfrm>
            <a:off x="3214678" y="1785926"/>
            <a:ext cx="3357586" cy="2276263"/>
            <a:chOff x="3000364" y="2143116"/>
            <a:chExt cx="3357586" cy="2276263"/>
          </a:xfrm>
        </p:grpSpPr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11719" t="25635" r="13867" b="18872"/>
            <a:stretch>
              <a:fillRect/>
            </a:stretch>
          </p:blipFill>
          <p:spPr bwMode="auto">
            <a:xfrm>
              <a:off x="3500430" y="2500306"/>
              <a:ext cx="2857520" cy="17047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8" descr="http://lam.wpengine.netdna-cdn.com/wp-content/uploads/2013/05/images-15.jpe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0364" y="3204933"/>
              <a:ext cx="985213" cy="12144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11" descr="http://www.suntory.com/news/2004/img/8729.jpg"/>
            <p:cNvPicPr>
              <a:picLocks noChangeAspect="1" noChangeArrowheads="1"/>
            </p:cNvPicPr>
            <p:nvPr/>
          </p:nvPicPr>
          <p:blipFill>
            <a:blip r:embed="rId8" cstate="print"/>
            <a:srcRect l="3856" t="24725" r="3598" b="34065"/>
            <a:stretch>
              <a:fillRect/>
            </a:stretch>
          </p:blipFill>
          <p:spPr bwMode="auto">
            <a:xfrm>
              <a:off x="3214678" y="2143116"/>
              <a:ext cx="1571636" cy="491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7" name="グループ化 26"/>
          <p:cNvGrpSpPr/>
          <p:nvPr/>
        </p:nvGrpSpPr>
        <p:grpSpPr>
          <a:xfrm>
            <a:off x="6143636" y="4143380"/>
            <a:ext cx="2762236" cy="2013006"/>
            <a:chOff x="4071934" y="4429132"/>
            <a:chExt cx="2762236" cy="2013006"/>
          </a:xfrm>
        </p:grpSpPr>
        <p:pic>
          <p:nvPicPr>
            <p:cNvPr id="28" name="Picture 13" descr="http://d28fo5khwixgu6.cloudfront.net/blog/wp-content/uploads/2013/03/japan-lesbian-wedding-disneyland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43438" y="5000636"/>
              <a:ext cx="2190732" cy="1441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15" descr="http://assistaizu.or.jp/trust/wraps/pico/images/disney-logo1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71934" y="4429132"/>
              <a:ext cx="1500178" cy="8350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0" name="グループ化 29"/>
          <p:cNvGrpSpPr/>
          <p:nvPr/>
        </p:nvGrpSpPr>
        <p:grpSpPr>
          <a:xfrm>
            <a:off x="6858016" y="1643050"/>
            <a:ext cx="1857388" cy="2603593"/>
            <a:chOff x="6572264" y="2143116"/>
            <a:chExt cx="2361291" cy="3309939"/>
          </a:xfrm>
        </p:grpSpPr>
        <p:pic>
          <p:nvPicPr>
            <p:cNvPr id="31" name="Picture 2" descr="http://gqjapan.jp/wp-content/uploads/2011/03/2001123PER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929454" y="2357430"/>
              <a:ext cx="1887330" cy="2671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Picture 4" descr="http://juggly.cn/wpjuggly/wp-content/uploads/2011/04/softbank-logo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72264" y="2143116"/>
              <a:ext cx="1484139" cy="4108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5" name="Picture 17" descr="http://livedoor.blogimg.jp/tad_hoshiya/imgs/9/5/95d07a34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929586" y="4000504"/>
              <a:ext cx="1003969" cy="14525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0" name="グループ化 39"/>
          <p:cNvGrpSpPr/>
          <p:nvPr/>
        </p:nvGrpSpPr>
        <p:grpSpPr>
          <a:xfrm>
            <a:off x="571472" y="1714488"/>
            <a:ext cx="2357454" cy="2488423"/>
            <a:chOff x="714348" y="2357430"/>
            <a:chExt cx="3429024" cy="3619525"/>
          </a:xfrm>
        </p:grpSpPr>
        <p:pic>
          <p:nvPicPr>
            <p:cNvPr id="41" name="Picture 2" descr="C:\Documents and Settings\d14136\デスクトップ\goodagingyells\gs_flyer[1]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00232" y="3000372"/>
              <a:ext cx="2143140" cy="29765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14348" y="2357430"/>
              <a:ext cx="2143140" cy="10403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3" name="グループ化 42"/>
          <p:cNvGrpSpPr/>
          <p:nvPr/>
        </p:nvGrpSpPr>
        <p:grpSpPr>
          <a:xfrm>
            <a:off x="428596" y="4395477"/>
            <a:ext cx="2500330" cy="2176795"/>
            <a:chOff x="4429124" y="2340943"/>
            <a:chExt cx="3838828" cy="3342096"/>
          </a:xfrm>
        </p:grpSpPr>
        <p:pic>
          <p:nvPicPr>
            <p:cNvPr id="44" name="Picture 12" descr="C:\Documents and Settings\d14136\デスクトップ\【good】\wwp debut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072066" y="3286124"/>
              <a:ext cx="3195886" cy="23969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5" name="Picture 2" descr="http://images.channeladvisor.com/Sell/SSProfiles/12001426/Images/1/IBM_Logo1.jpg"/>
            <p:cNvPicPr>
              <a:picLocks noChangeAspect="1" noChangeArrowheads="1"/>
            </p:cNvPicPr>
            <p:nvPr/>
          </p:nvPicPr>
          <p:blipFill>
            <a:blip r:embed="rId17" cstate="print"/>
            <a:srcRect l="16304" t="29851" r="18478" b="25373"/>
            <a:stretch>
              <a:fillRect/>
            </a:stretch>
          </p:blipFill>
          <p:spPr bwMode="auto">
            <a:xfrm>
              <a:off x="4429124" y="2340943"/>
              <a:ext cx="2428892" cy="11210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764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357290" y="1857364"/>
            <a:ext cx="6715172" cy="350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7202" y="7143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本日の流れ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7356" y="2081203"/>
            <a:ext cx="54063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①講義の心得え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②カミングアウト</a:t>
            </a:r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します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④なぜ、今、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lang="en-US" altLang="ja-JP" sz="3200" dirty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lang="ja-JP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72330" y="5838842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3538" y="785794"/>
            <a:ext cx="8192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 smtClean="0"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がぶつかる病院の見えない壁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AutoShape 2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4" name="AutoShape 4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6" name="AutoShape 6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ホームベース 2"/>
          <p:cNvSpPr/>
          <p:nvPr/>
        </p:nvSpPr>
        <p:spPr>
          <a:xfrm>
            <a:off x="1115616" y="3437001"/>
            <a:ext cx="1144127" cy="1144127"/>
          </a:xfrm>
          <a:prstGeom prst="homePlate">
            <a:avLst>
              <a:gd name="adj" fmla="val 29650"/>
            </a:avLst>
          </a:prstGeom>
          <a:solidFill>
            <a:srgbClr val="0000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待合室</a:t>
            </a:r>
          </a:p>
        </p:txBody>
      </p:sp>
      <p:sp>
        <p:nvSpPr>
          <p:cNvPr id="13" name="ホームベース 12"/>
          <p:cNvSpPr/>
          <p:nvPr/>
        </p:nvSpPr>
        <p:spPr>
          <a:xfrm>
            <a:off x="2312549" y="3437001"/>
            <a:ext cx="1144127" cy="1144127"/>
          </a:xfrm>
          <a:prstGeom prst="homePlate">
            <a:avLst>
              <a:gd name="adj" fmla="val 29650"/>
            </a:avLst>
          </a:prstGeom>
          <a:solidFill>
            <a:srgbClr val="0000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問診室</a:t>
            </a:r>
          </a:p>
        </p:txBody>
      </p:sp>
      <p:sp>
        <p:nvSpPr>
          <p:cNvPr id="14" name="ホームベース 13"/>
          <p:cNvSpPr/>
          <p:nvPr/>
        </p:nvSpPr>
        <p:spPr>
          <a:xfrm>
            <a:off x="3509482" y="3437001"/>
            <a:ext cx="1144127" cy="1144127"/>
          </a:xfrm>
          <a:prstGeom prst="homePlate">
            <a:avLst>
              <a:gd name="adj" fmla="val 29650"/>
            </a:avLst>
          </a:prstGeom>
          <a:solidFill>
            <a:srgbClr val="0000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診察室</a:t>
            </a:r>
          </a:p>
        </p:txBody>
      </p:sp>
      <p:sp>
        <p:nvSpPr>
          <p:cNvPr id="15" name="ホームベース 14"/>
          <p:cNvSpPr/>
          <p:nvPr/>
        </p:nvSpPr>
        <p:spPr>
          <a:xfrm>
            <a:off x="4706415" y="3437001"/>
            <a:ext cx="1144127" cy="1144127"/>
          </a:xfrm>
          <a:prstGeom prst="homePlate">
            <a:avLst>
              <a:gd name="adj" fmla="val 29650"/>
            </a:avLst>
          </a:prstGeom>
          <a:solidFill>
            <a:srgbClr val="0000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処置室</a:t>
            </a:r>
          </a:p>
        </p:txBody>
      </p:sp>
      <p:sp>
        <p:nvSpPr>
          <p:cNvPr id="16" name="ホームベース 15"/>
          <p:cNvSpPr/>
          <p:nvPr/>
        </p:nvSpPr>
        <p:spPr>
          <a:xfrm>
            <a:off x="5903348" y="3437001"/>
            <a:ext cx="1144127" cy="1144127"/>
          </a:xfrm>
          <a:prstGeom prst="homePlate">
            <a:avLst>
              <a:gd name="adj" fmla="val 29650"/>
            </a:avLst>
          </a:prstGeom>
          <a:solidFill>
            <a:srgbClr val="0000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手術室</a:t>
            </a:r>
          </a:p>
        </p:txBody>
      </p:sp>
      <p:sp>
        <p:nvSpPr>
          <p:cNvPr id="17" name="ホームベース 16"/>
          <p:cNvSpPr/>
          <p:nvPr/>
        </p:nvSpPr>
        <p:spPr>
          <a:xfrm>
            <a:off x="7100281" y="3437001"/>
            <a:ext cx="1144127" cy="1144127"/>
          </a:xfrm>
          <a:prstGeom prst="homePlate">
            <a:avLst>
              <a:gd name="adj" fmla="val 29650"/>
            </a:avLst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病室</a:t>
            </a:r>
          </a:p>
        </p:txBody>
      </p:sp>
      <p:sp>
        <p:nvSpPr>
          <p:cNvPr id="5" name="円形吹き出し 4"/>
          <p:cNvSpPr/>
          <p:nvPr/>
        </p:nvSpPr>
        <p:spPr>
          <a:xfrm>
            <a:off x="179512" y="2204864"/>
            <a:ext cx="2592288" cy="720080"/>
          </a:xfrm>
          <a:prstGeom prst="wedgeEllipseCallout">
            <a:avLst>
              <a:gd name="adj1" fmla="val -27447"/>
              <a:gd name="adj2" fmla="val 143519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なんか調子悪い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病院行くの、嫌だなぁ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68494" y="4725144"/>
            <a:ext cx="477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000081"/>
                </a:solidFill>
                <a:latin typeface="みんなの文字ゴStd R" pitchFamily="34" charset="-128"/>
                <a:ea typeface="みんなの文字ゴStd R" pitchFamily="34" charset="-128"/>
              </a:rPr>
              <a:t>病院に入ってから出るまでフロー</a:t>
            </a:r>
            <a:endParaRPr kumimoji="1" lang="ja-JP" altLang="en-US" sz="2400" dirty="0">
              <a:solidFill>
                <a:srgbClr val="00008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6300192" y="2204864"/>
            <a:ext cx="2664296" cy="720080"/>
          </a:xfrm>
          <a:prstGeom prst="wedgeEllipseCallout">
            <a:avLst>
              <a:gd name="adj1" fmla="val 31343"/>
              <a:gd name="adj2" fmla="val 15013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快調！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病院行って良かった！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" grpId="0" animBg="1"/>
      <p:bldP spid="20" grpId="0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3528" y="785794"/>
            <a:ext cx="6569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Episode 1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：待合室にある壁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AutoShape 2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4" name="AutoShape 4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6" name="AutoShape 6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" name="図 1" descr="illust_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2285992"/>
            <a:ext cx="2656812" cy="3092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9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3528" y="785794"/>
            <a:ext cx="6569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Episode </a:t>
            </a:r>
            <a:r>
              <a:rPr lang="en-US" altLang="ja-JP" sz="40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2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：問診室にある壁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AutoShape 2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4" name="AutoShape 4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6" name="AutoShape 6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3" name="Picture 14" descr="http://t.pimg.jp/008/318/401/1/8318401.jpg"/>
          <p:cNvPicPr>
            <a:picLocks noChangeAspect="1" noChangeArrowheads="1"/>
          </p:cNvPicPr>
          <p:nvPr/>
        </p:nvPicPr>
        <p:blipFill>
          <a:blip r:embed="rId4" cstate="print"/>
          <a:srcRect b="3799"/>
          <a:stretch>
            <a:fillRect/>
          </a:stretch>
        </p:blipFill>
        <p:spPr bwMode="auto">
          <a:xfrm>
            <a:off x="2152228" y="2097332"/>
            <a:ext cx="4724028" cy="3403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8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3528" y="785794"/>
            <a:ext cx="6569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Episode </a:t>
            </a:r>
            <a:r>
              <a:rPr lang="en-US" altLang="ja-JP" sz="40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3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：診察室にある壁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AutoShape 2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4" name="AutoShape 4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6" name="AutoShape 6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" name="図 1" descr="Unknown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77951"/>
            <a:ext cx="5971692" cy="2995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2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357290" y="1857364"/>
            <a:ext cx="6715172" cy="350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7202" y="7143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本日の流れ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7356" y="2081203"/>
            <a:ext cx="54063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みんなの文字ゴStd R" pitchFamily="34" charset="-128"/>
                <a:ea typeface="みんなの文字ゴStd R" pitchFamily="34" charset="-128"/>
              </a:rPr>
              <a:t>①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講義の心得え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②カミングアウト</a:t>
            </a:r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します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④なぜ、今、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⑤病院の見えない壁</a:t>
            </a:r>
            <a:endParaRPr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lang="ja-JP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72330" y="5838842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3528" y="785794"/>
            <a:ext cx="6569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Episode 4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：処置室にある壁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AutoShape 2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4" name="AutoShape 4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6" name="AutoShape 6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2" name="Picture 16" descr="http://art7.photozou.jp/pub/672/158672/photo/16025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0295" y="1977544"/>
            <a:ext cx="2521825" cy="3899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7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3528" y="785794"/>
            <a:ext cx="6569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Episode </a:t>
            </a:r>
            <a:r>
              <a:rPr lang="en-US" altLang="ja-JP" sz="40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5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：手術室にある壁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AutoShape 2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4" name="AutoShape 4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6" name="AutoShape 6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3" name="Picture 18" descr="http://img.allabout.co.jp/gm/article/300833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6953" y="2204864"/>
            <a:ext cx="4375287" cy="344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1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3528" y="785794"/>
            <a:ext cx="6056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Episode 6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：病室にある壁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AutoShape 2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4" name="AutoShape 4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6" name="AutoShape 6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2" name="Picture 20" descr="http://www.floral-memory.com/contents/ill%E8%87%A8%E7%B5%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028605"/>
            <a:ext cx="4350318" cy="370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7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357290" y="1857364"/>
            <a:ext cx="6715172" cy="350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7202" y="7143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本日の流れ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7356" y="2081203"/>
            <a:ext cx="54063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①講義の心得え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②カミングアウト</a:t>
            </a:r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します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④なぜ、今、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⑤病院の見えない壁</a:t>
            </a:r>
            <a:endParaRPr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rgbClr val="9900CC"/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kumimoji="1" lang="ja-JP" altLang="en-US" sz="3200" dirty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72330" y="5838842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4585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9900CC"/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2055" y="785794"/>
            <a:ext cx="7455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 smtClean="0"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と医療：</a:t>
            </a:r>
            <a:r>
              <a:rPr lang="en-US" altLang="ja-JP" sz="4000" dirty="0" smtClean="0">
                <a:latin typeface="みんなの文字ゴStd R" pitchFamily="34" charset="-128"/>
                <a:ea typeface="みんなの文字ゴStd R" pitchFamily="34" charset="-128"/>
              </a:rPr>
              <a:t>3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つの視点で整理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2364090" y="1643050"/>
            <a:ext cx="3621952" cy="2829800"/>
            <a:chOff x="2364090" y="1643050"/>
            <a:chExt cx="3621952" cy="2829800"/>
          </a:xfrm>
        </p:grpSpPr>
        <p:sp>
          <p:nvSpPr>
            <p:cNvPr id="2" name="円/楕円 1"/>
            <p:cNvSpPr/>
            <p:nvPr/>
          </p:nvSpPr>
          <p:spPr>
            <a:xfrm>
              <a:off x="3050080" y="1643050"/>
              <a:ext cx="2935962" cy="2829800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364090" y="1787066"/>
              <a:ext cx="2351926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800" dirty="0" smtClean="0">
                  <a:solidFill>
                    <a:srgbClr val="660066"/>
                  </a:solidFill>
                  <a:latin typeface="みんなの文字ゴStd R" pitchFamily="34" charset="-128"/>
                  <a:ea typeface="みんなの文字ゴStd R" pitchFamily="34" charset="-128"/>
                </a:rPr>
                <a:t>心理的な問題</a:t>
              </a:r>
              <a:endParaRPr kumimoji="1" lang="ja-JP" altLang="en-US" sz="2800" dirty="0">
                <a:solidFill>
                  <a:srgbClr val="660066"/>
                </a:solidFill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043608" y="3484116"/>
            <a:ext cx="3728050" cy="2829800"/>
            <a:chOff x="1043608" y="3484116"/>
            <a:chExt cx="3728050" cy="2829800"/>
          </a:xfrm>
        </p:grpSpPr>
        <p:sp>
          <p:nvSpPr>
            <p:cNvPr id="6" name="円/楕円 5"/>
            <p:cNvSpPr/>
            <p:nvPr/>
          </p:nvSpPr>
          <p:spPr>
            <a:xfrm>
              <a:off x="1835696" y="3484116"/>
              <a:ext cx="2935962" cy="2829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43608" y="5603490"/>
              <a:ext cx="2351926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800" dirty="0" smtClean="0">
                  <a:solidFill>
                    <a:srgbClr val="FF0000"/>
                  </a:solidFill>
                  <a:latin typeface="みんなの文字ゴStd R" pitchFamily="34" charset="-128"/>
                  <a:ea typeface="みんなの文字ゴStd R" pitchFamily="34" charset="-128"/>
                </a:rPr>
                <a:t>身体的な問題</a:t>
              </a:r>
              <a:endParaRPr kumimoji="1" lang="ja-JP" altLang="en-US" sz="2800" dirty="0">
                <a:solidFill>
                  <a:srgbClr val="FF0000"/>
                </a:solidFill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4275636" y="3493770"/>
            <a:ext cx="3536725" cy="2829800"/>
            <a:chOff x="4275636" y="3493770"/>
            <a:chExt cx="3536725" cy="2829800"/>
          </a:xfrm>
        </p:grpSpPr>
        <p:sp>
          <p:nvSpPr>
            <p:cNvPr id="7" name="円/楕円 6"/>
            <p:cNvSpPr/>
            <p:nvPr/>
          </p:nvSpPr>
          <p:spPr>
            <a:xfrm>
              <a:off x="4275636" y="3493770"/>
              <a:ext cx="2935962" cy="2829800"/>
            </a:xfrm>
            <a:prstGeom prst="ellipse">
              <a:avLst/>
            </a:prstGeom>
            <a:noFill/>
            <a:ln w="38100">
              <a:solidFill>
                <a:srgbClr val="0000E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460435" y="5603490"/>
              <a:ext cx="2351926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800" dirty="0" smtClean="0">
                  <a:solidFill>
                    <a:srgbClr val="0000E7"/>
                  </a:solidFill>
                  <a:latin typeface="みんなの文字ゴStd R" pitchFamily="34" charset="-128"/>
                  <a:ea typeface="みんなの文字ゴStd R" pitchFamily="34" charset="-128"/>
                </a:rPr>
                <a:t>社会的な問題</a:t>
              </a:r>
              <a:endParaRPr kumimoji="1" lang="ja-JP" altLang="en-US" sz="2800" dirty="0">
                <a:solidFill>
                  <a:srgbClr val="0000E7"/>
                </a:solidFill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3491880" y="2291122"/>
            <a:ext cx="2376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アウティング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差別や偏見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誤解や知識不足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kumimoji="1"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メンタルサポート</a:t>
            </a:r>
            <a:endParaRPr kumimoji="1" lang="ja-JP" altLang="en-US" sz="2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51720" y="4019314"/>
            <a:ext cx="2804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検査値への影響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薬の副作用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●LGBT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によく見られる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ja-JP" sz="2000" dirty="0">
                <a:latin typeface="みんなの文字ゴStd R" pitchFamily="34" charset="-128"/>
                <a:ea typeface="みんなの文字ゴStd R" pitchFamily="34" charset="-128"/>
              </a:rPr>
              <a:t>　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病気・生活習慣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kumimoji="1" lang="ja-JP" altLang="ja-JP" sz="2000" dirty="0">
                <a:latin typeface="みんなの文字ゴStd R" pitchFamily="34" charset="-128"/>
                <a:ea typeface="みんなの文字ゴStd R" pitchFamily="34" charset="-128"/>
              </a:rPr>
              <a:t>　</a:t>
            </a:r>
            <a:r>
              <a:rPr kumimoji="1"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ライフスタイル</a:t>
            </a:r>
            <a:endParaRPr kumimoji="1" lang="ja-JP" altLang="en-US" sz="2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91512" y="4019314"/>
            <a:ext cx="22493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戸籍・家族制度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保険・年金制度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性同一性障害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ja-JP" sz="2000" dirty="0">
                <a:latin typeface="みんなの文字ゴStd R" pitchFamily="34" charset="-128"/>
                <a:ea typeface="みんなの文字ゴStd R" pitchFamily="34" charset="-128"/>
              </a:rPr>
              <a:t>　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特例法等の課題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ガイドライン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4585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9900CC"/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2983" y="785794"/>
            <a:ext cx="6654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 smtClean="0"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と福祉：若者と高齢者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017" y="2357430"/>
            <a:ext cx="3423079" cy="313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6573" y="2357430"/>
            <a:ext cx="3423079" cy="313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064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4585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9900CC"/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412" y="785794"/>
            <a:ext cx="7649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 smtClean="0"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と医療と福祉：職場として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11" name="図 10" descr="ロゴ medicolor 大.jpg"/>
          <p:cNvPicPr>
            <a:picLocks noChangeAspect="1"/>
          </p:cNvPicPr>
          <p:nvPr/>
        </p:nvPicPr>
        <p:blipFill>
          <a:blip r:embed="rId3" cstate="print"/>
          <a:srcRect l="10196" t="11560" r="11186" b="9822"/>
          <a:stretch>
            <a:fillRect/>
          </a:stretch>
        </p:blipFill>
        <p:spPr>
          <a:xfrm>
            <a:off x="714348" y="2285992"/>
            <a:ext cx="300039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http://pds.exblog.jp/imgc/i=http%253A%252F%252Fpds.exblog.jp%252Fpds%252F1%252F200808%252F29%252F52%252Fa0030752_6544466.jpg,small=800,quality=75,type=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9967" y="2276872"/>
            <a:ext cx="415968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294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4585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9900CC"/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18224" y="78579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まとめ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6146" name="Picture 2" descr="http://www.hituji.jp/img/special/content/all-estate/share-residence-asagaya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70" y="2852936"/>
            <a:ext cx="314325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://www.2chopo.com/images/article/268/268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6190" y="2204864"/>
            <a:ext cx="4286250" cy="321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233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451839" y="314324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ありがとうございました。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357290" y="1785926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●正解はありません。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みんなの文字ゴStd R" pitchFamily="34" charset="-128"/>
                <a:ea typeface="みんなの文字ゴStd R" pitchFamily="34" charset="-128"/>
              </a:rPr>
              <a:t>①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講義の心得え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57290" y="278605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出会い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28992" y="278605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＝発見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00628" y="278605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＝シェア！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57290" y="3721246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●てんこ盛りです。</a:t>
            </a:r>
            <a:endParaRPr kumimoji="1" lang="en-US" altLang="ja-JP" sz="4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4000" dirty="0">
                <a:latin typeface="みんなの文字ゴStd R" pitchFamily="34" charset="-128"/>
                <a:ea typeface="みんなの文字ゴStd R" pitchFamily="34" charset="-128"/>
              </a:rPr>
              <a:t>　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サクサク行きます！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build="allAtOnce"/>
      <p:bldP spid="12" grpId="0" build="allAtOnce"/>
      <p:bldP spid="13" grpId="0" build="allAtOnce"/>
      <p:bldP spid="14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357290" y="1857364"/>
            <a:ext cx="6715172" cy="350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7202" y="7143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本日の流れ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7356" y="2081203"/>
            <a:ext cx="54063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①講義の心得え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rgbClr val="FF9900"/>
                </a:solidFill>
                <a:latin typeface="みんなの文字ゴStd R" pitchFamily="34" charset="-128"/>
                <a:ea typeface="みんなの文字ゴStd R" pitchFamily="34" charset="-128"/>
              </a:rPr>
              <a:t>②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カミングアウト</a:t>
            </a:r>
            <a:r>
              <a:rPr lang="ja-JP" altLang="en-US" sz="3200" dirty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します</a:t>
            </a:r>
            <a:endParaRPr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④なぜ、今、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⑤病院の見えない壁</a:t>
            </a:r>
            <a:endParaRPr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lang="ja-JP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72330" y="5838842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9900"/>
                </a:solidFill>
                <a:latin typeface="みんなの文字ゴStd R" pitchFamily="34" charset="-128"/>
                <a:ea typeface="みんなの文字ゴStd R" pitchFamily="34" charset="-128"/>
              </a:rPr>
              <a:t>②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カミングアウトします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86248" y="92867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松中権の場合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19" y="1321579"/>
            <a:ext cx="3500463" cy="246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" descr="C:\Documents and Settings\d14136\デスクトップ\IMG_6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3" y="3321843"/>
            <a:ext cx="3429023" cy="25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Documents and Settings\d14136\デスクトップ\164419_437010003048234_10617824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250273"/>
            <a:ext cx="2695554" cy="202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d14136\デスクトップ\999716_631750290191902_11674242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750471"/>
            <a:ext cx="3000396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9900"/>
                </a:solidFill>
                <a:latin typeface="みんなの文字ゴStd R" pitchFamily="34" charset="-128"/>
                <a:ea typeface="みんなの文字ゴStd R" pitchFamily="34" charset="-128"/>
              </a:rPr>
              <a:t>②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カミングアウトします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2849" y="83671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山瀬の場合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Documents and Settings\なおこ\デスクトップ\historyphoto\yamase\yamase1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359007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なおこ\デスクトップ\historyphoto\yamase\yamase2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501008"/>
            <a:ext cx="3784918" cy="265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なおこ\デスクトップ\historyphoto\yamase\yamase2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700808"/>
            <a:ext cx="3175367" cy="225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なおこ\My Documents\Dropbox\Public\photowedding\historyphoto\yamase\yamase2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645024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9900"/>
                </a:solidFill>
                <a:latin typeface="みんなの文字ゴStd R" pitchFamily="34" charset="-128"/>
                <a:ea typeface="みんなの文字ゴStd R" pitchFamily="34" charset="-128"/>
              </a:rPr>
              <a:t>②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カミングアウトします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0" y="83671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err="1" smtClean="0">
                <a:latin typeface="みんなの文字ゴStd R" pitchFamily="34" charset="-128"/>
                <a:ea typeface="みんなの文字ゴStd R" pitchFamily="34" charset="-128"/>
              </a:rPr>
              <a:t>まおの</a:t>
            </a:r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場合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Documents and Settings\なおこ\デスクトップ\historyphoto\mao\mao1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3448201" cy="2401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なおこ\デスクトップ\historyphoto\mao\mao19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573016"/>
            <a:ext cx="3451568" cy="242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なおこ\デスクトップ\historyphoto\mao\mao2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9" y="1700808"/>
            <a:ext cx="3168352" cy="221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Documents and Settings\なおこ\デスクトップ\historyphoto\mao\mao2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357562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357290" y="1857364"/>
            <a:ext cx="6715172" cy="350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7202" y="7143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本日の流れ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7356" y="2081203"/>
            <a:ext cx="54063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①講義の心得え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②カミングアウト</a:t>
            </a:r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します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④なぜ、今、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⑤病院の見えない壁</a:t>
            </a:r>
            <a:endParaRPr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lang="ja-JP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72330" y="5838842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812</Words>
  <Application>Microsoft Office PowerPoint</Application>
  <PresentationFormat>画面に合わせる (4:3)</PresentationFormat>
  <Paragraphs>237</Paragraphs>
  <Slides>38</Slides>
  <Notes>38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39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電通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電通</dc:creator>
  <cp:lastModifiedBy>fmvuser</cp:lastModifiedBy>
  <cp:revision>138</cp:revision>
  <dcterms:created xsi:type="dcterms:W3CDTF">2013-10-01T03:25:18Z</dcterms:created>
  <dcterms:modified xsi:type="dcterms:W3CDTF">2014-04-19T06:29:54Z</dcterms:modified>
</cp:coreProperties>
</file>