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312" r:id="rId5"/>
    <p:sldId id="279" r:id="rId6"/>
    <p:sldId id="307" r:id="rId7"/>
    <p:sldId id="291" r:id="rId8"/>
    <p:sldId id="274" r:id="rId9"/>
    <p:sldId id="302" r:id="rId10"/>
    <p:sldId id="299" r:id="rId11"/>
    <p:sldId id="269" r:id="rId12"/>
    <p:sldId id="300" r:id="rId13"/>
    <p:sldId id="306" r:id="rId14"/>
    <p:sldId id="311" r:id="rId15"/>
    <p:sldId id="308" r:id="rId16"/>
    <p:sldId id="310" r:id="rId17"/>
  </p:sldIdLst>
  <p:sldSz cx="9906000" cy="6858000" type="A4"/>
  <p:notesSz cx="6805613" cy="9939338"/>
  <p:defaultText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CC"/>
    <a:srgbClr val="FFFF66"/>
    <a:srgbClr val="FFFF99"/>
    <a:srgbClr val="CC6600"/>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03" autoAdjust="0"/>
    <p:restoredTop sz="94660"/>
  </p:normalViewPr>
  <p:slideViewPr>
    <p:cSldViewPr>
      <p:cViewPr>
        <p:scale>
          <a:sx n="80" d="100"/>
          <a:sy n="80" d="100"/>
        </p:scale>
        <p:origin x="-834" y="-72"/>
      </p:cViewPr>
      <p:guideLst>
        <p:guide orient="horz" pos="164"/>
        <p:guide orient="horz" pos="436"/>
        <p:guide orient="horz" pos="799"/>
        <p:guide orient="horz" pos="3294"/>
        <p:guide pos="2122"/>
        <p:guide pos="81"/>
        <p:guide pos="6114"/>
        <p:guide pos="217"/>
        <p:guide pos="4118"/>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452" y="0"/>
            <a:ext cx="2949575" cy="496888"/>
          </a:xfrm>
          <a:prstGeom prst="rect">
            <a:avLst/>
          </a:prstGeom>
        </p:spPr>
        <p:txBody>
          <a:bodyPr vert="horz" lIns="91440" tIns="45720" rIns="91440" bIns="45720" rtlCol="0"/>
          <a:lstStyle>
            <a:lvl1pPr algn="r">
              <a:defRPr sz="1200"/>
            </a:lvl1pPr>
          </a:lstStyle>
          <a:p>
            <a:fld id="{AFB90B15-1D4E-43CB-8E90-8233BACCB152}" type="datetimeFigureOut">
              <a:rPr kumimoji="1" lang="ja-JP" altLang="en-US" smtClean="0"/>
              <a:pPr/>
              <a:t>2012/4/11</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040" y="4721225"/>
            <a:ext cx="5443537"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867"/>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452" y="9440867"/>
            <a:ext cx="2949575" cy="496887"/>
          </a:xfrm>
          <a:prstGeom prst="rect">
            <a:avLst/>
          </a:prstGeom>
        </p:spPr>
        <p:txBody>
          <a:bodyPr vert="horz" lIns="91440" tIns="45720" rIns="91440" bIns="45720" rtlCol="0" anchor="b"/>
          <a:lstStyle>
            <a:lvl1pPr algn="r">
              <a:defRPr sz="1200"/>
            </a:lvl1pPr>
          </a:lstStyle>
          <a:p>
            <a:fld id="{2E13BC48-0951-4F9F-B238-D4F9BE239F42}" type="slidenum">
              <a:rPr kumimoji="1" lang="ja-JP" altLang="en-US" smtClean="0"/>
              <a:pPr/>
              <a:t>&lt;#&gt;</a:t>
            </a:fld>
            <a:endParaRPr kumimoji="1" lang="ja-JP" altLang="en-US"/>
          </a:p>
        </p:txBody>
      </p:sp>
    </p:spTree>
    <p:extLst>
      <p:ext uri="{BB962C8B-B14F-4D97-AF65-F5344CB8AC3E}">
        <p14:creationId xmlns="" xmlns:p14="http://schemas.microsoft.com/office/powerpoint/2010/main" val="3711422107"/>
      </p:ext>
    </p:extLst>
  </p:cSld>
  <p:clrMap bg1="lt1" tx1="dk1" bg2="lt2" tx2="dk2" accent1="accent1" accent2="accent2" accent3="accent3" accent4="accent4" accent5="accent5" accent6="accent6" hlink="hlink" folHlink="folHlink"/>
  <p:notesStyle>
    <a:lvl1pPr marL="0" algn="l" defTabSz="914125" rtl="0" eaLnBrk="1" latinLnBrk="0" hangingPunct="1">
      <a:defRPr kumimoji="1" sz="1200" kern="1200">
        <a:solidFill>
          <a:schemeClr val="tx1"/>
        </a:solidFill>
        <a:latin typeface="+mn-lt"/>
        <a:ea typeface="+mn-ea"/>
        <a:cs typeface="+mn-cs"/>
      </a:defRPr>
    </a:lvl1pPr>
    <a:lvl2pPr marL="457063" algn="l" defTabSz="914125" rtl="0" eaLnBrk="1" latinLnBrk="0" hangingPunct="1">
      <a:defRPr kumimoji="1" sz="1200" kern="1200">
        <a:solidFill>
          <a:schemeClr val="tx1"/>
        </a:solidFill>
        <a:latin typeface="+mn-lt"/>
        <a:ea typeface="+mn-ea"/>
        <a:cs typeface="+mn-cs"/>
      </a:defRPr>
    </a:lvl2pPr>
    <a:lvl3pPr marL="914125" algn="l" defTabSz="914125" rtl="0" eaLnBrk="1" latinLnBrk="0" hangingPunct="1">
      <a:defRPr kumimoji="1" sz="1200" kern="1200">
        <a:solidFill>
          <a:schemeClr val="tx1"/>
        </a:solidFill>
        <a:latin typeface="+mn-lt"/>
        <a:ea typeface="+mn-ea"/>
        <a:cs typeface="+mn-cs"/>
      </a:defRPr>
    </a:lvl3pPr>
    <a:lvl4pPr marL="1371188" algn="l" defTabSz="914125" rtl="0" eaLnBrk="1" latinLnBrk="0" hangingPunct="1">
      <a:defRPr kumimoji="1" sz="1200" kern="1200">
        <a:solidFill>
          <a:schemeClr val="tx1"/>
        </a:solidFill>
        <a:latin typeface="+mn-lt"/>
        <a:ea typeface="+mn-ea"/>
        <a:cs typeface="+mn-cs"/>
      </a:defRPr>
    </a:lvl4pPr>
    <a:lvl5pPr marL="1828251" algn="l" defTabSz="914125" rtl="0" eaLnBrk="1" latinLnBrk="0" hangingPunct="1">
      <a:defRPr kumimoji="1" sz="1200" kern="1200">
        <a:solidFill>
          <a:schemeClr val="tx1"/>
        </a:solidFill>
        <a:latin typeface="+mn-lt"/>
        <a:ea typeface="+mn-ea"/>
        <a:cs typeface="+mn-cs"/>
      </a:defRPr>
    </a:lvl5pPr>
    <a:lvl6pPr marL="2285314" algn="l" defTabSz="914125" rtl="0" eaLnBrk="1" latinLnBrk="0" hangingPunct="1">
      <a:defRPr kumimoji="1" sz="1200" kern="1200">
        <a:solidFill>
          <a:schemeClr val="tx1"/>
        </a:solidFill>
        <a:latin typeface="+mn-lt"/>
        <a:ea typeface="+mn-ea"/>
        <a:cs typeface="+mn-cs"/>
      </a:defRPr>
    </a:lvl6pPr>
    <a:lvl7pPr marL="2742377" algn="l" defTabSz="914125" rtl="0" eaLnBrk="1" latinLnBrk="0" hangingPunct="1">
      <a:defRPr kumimoji="1" sz="1200" kern="1200">
        <a:solidFill>
          <a:schemeClr val="tx1"/>
        </a:solidFill>
        <a:latin typeface="+mn-lt"/>
        <a:ea typeface="+mn-ea"/>
        <a:cs typeface="+mn-cs"/>
      </a:defRPr>
    </a:lvl7pPr>
    <a:lvl8pPr marL="3199439" algn="l" defTabSz="914125" rtl="0" eaLnBrk="1" latinLnBrk="0" hangingPunct="1">
      <a:defRPr kumimoji="1" sz="1200" kern="1200">
        <a:solidFill>
          <a:schemeClr val="tx1"/>
        </a:solidFill>
        <a:latin typeface="+mn-lt"/>
        <a:ea typeface="+mn-ea"/>
        <a:cs typeface="+mn-cs"/>
      </a:defRPr>
    </a:lvl8pPr>
    <a:lvl9pPr marL="3656501" algn="l" defTabSz="91412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xmlns="" val="4017854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623A344-1E38-487F-AF66-5DEC9B72BF3D}" type="slidenum">
              <a:rPr kumimoji="1" lang="ja-JP" altLang="en-US" smtClean="0"/>
              <a:pPr/>
              <a:t>2</a:t>
            </a:fld>
            <a:endParaRPr kumimoji="1"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A02DB591-9926-4BD7-9075-604A4F385E49}" type="slidenum">
              <a:rPr kumimoji="1" lang="ja-JP" altLang="en-US" smtClean="0"/>
              <a:pPr/>
              <a:t>8</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 1"/>
          <p:cNvSpPr>
            <a:spLocks noGrp="1" noRot="1" noChangeAspect="1" noTextEdit="1"/>
          </p:cNvSpPr>
          <p:nvPr>
            <p:ph type="sldImg"/>
          </p:nvPr>
        </p:nvSpPr>
        <p:spPr bwMode="auto">
          <a:xfrm>
            <a:off x="714375" y="746125"/>
            <a:ext cx="5376863" cy="3724275"/>
          </a:xfrm>
          <a:noFill/>
          <a:ln>
            <a:solidFill>
              <a:srgbClr val="000000"/>
            </a:solidFill>
            <a:miter lim="800000"/>
            <a:headEnd/>
            <a:tailEnd/>
          </a:ln>
        </p:spPr>
      </p:sp>
      <p:sp>
        <p:nvSpPr>
          <p:cNvPr id="10243" name="ノート プレースホルダ 2"/>
          <p:cNvSpPr>
            <a:spLocks noGrp="1"/>
          </p:cNvSpPr>
          <p:nvPr>
            <p:ph type="body" idx="1"/>
          </p:nvPr>
        </p:nvSpPr>
        <p:spPr>
          <a:noFill/>
          <a:ln/>
        </p:spPr>
        <p:txBody>
          <a:bodyPr/>
          <a:lstStyle/>
          <a:p>
            <a:endParaRPr lang="ja-JP" altLang="en-US" smtClean="0"/>
          </a:p>
        </p:txBody>
      </p:sp>
      <p:sp>
        <p:nvSpPr>
          <p:cNvPr id="10244" name="スライド番号プレースホルダ 3"/>
          <p:cNvSpPr>
            <a:spLocks noGrp="1"/>
          </p:cNvSpPr>
          <p:nvPr>
            <p:ph type="sldNum" sz="quarter" idx="5"/>
          </p:nvPr>
        </p:nvSpPr>
        <p:spPr>
          <a:noFill/>
        </p:spPr>
        <p:txBody>
          <a:bodyPr/>
          <a:lstStyle/>
          <a:p>
            <a:pPr defTabSz="874293"/>
            <a:fld id="{D78BF8D6-E432-4C03-889B-0ADB723DA353}" type="slidenum">
              <a:rPr lang="ja-JP" altLang="en-US" smtClean="0"/>
              <a:pPr defTabSz="874293"/>
              <a:t>11</a:t>
            </a:fld>
            <a:endParaRPr lang="en-US"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1"/>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5" indent="0" algn="ctr">
              <a:buNone/>
              <a:defRPr>
                <a:solidFill>
                  <a:schemeClr val="tx1">
                    <a:tint val="75000"/>
                  </a:schemeClr>
                </a:solidFill>
              </a:defRPr>
            </a:lvl3pPr>
            <a:lvl4pPr marL="1371188"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39" indent="0" algn="ctr">
              <a:buNone/>
              <a:defRPr>
                <a:solidFill>
                  <a:schemeClr val="tx1">
                    <a:tint val="75000"/>
                  </a:schemeClr>
                </a:solidFill>
              </a:defRPr>
            </a:lvl8pPr>
            <a:lvl9pPr marL="365650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74BE5A3-738E-45D4-9FE1-665AA4F7926D}" type="datetime1">
              <a:rPr kumimoji="1" lang="ja-JP" altLang="en-US" smtClean="0"/>
              <a:pPr/>
              <a:t>2012/4/11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pPr/>
              <a:t>&lt;#&gt;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11B6079-48D3-4DF5-B53E-8AFD6DD46CA7}" type="datetime1">
              <a:rPr kumimoji="1" lang="ja-JP" altLang="en-US" smtClean="0"/>
              <a:pPr/>
              <a:t>2012/4/11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7"/>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57"/>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470A461-00EF-4C21-911A-5B6C96A7BCA9}" type="datetime1">
              <a:rPr kumimoji="1" lang="ja-JP" altLang="en-US" smtClean="0"/>
              <a:pPr/>
              <a:t>2012/4/11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3AEF5CD-3978-4E8D-B4AA-F98F43E0946E}" type="datetime1">
              <a:rPr kumimoji="1" lang="ja-JP" altLang="en-US" smtClean="0"/>
              <a:pPr/>
              <a:t>2012/4/11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6"/>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solidFill>
                  <a:schemeClr val="tx1">
                    <a:tint val="75000"/>
                  </a:schemeClr>
                </a:solidFill>
              </a:defRPr>
            </a:lvl1pPr>
            <a:lvl2pPr marL="457063" indent="0">
              <a:buNone/>
              <a:defRPr sz="1800">
                <a:solidFill>
                  <a:schemeClr val="tx1">
                    <a:tint val="75000"/>
                  </a:schemeClr>
                </a:solidFill>
              </a:defRPr>
            </a:lvl2pPr>
            <a:lvl3pPr marL="914125" indent="0">
              <a:buNone/>
              <a:defRPr sz="1600">
                <a:solidFill>
                  <a:schemeClr val="tx1">
                    <a:tint val="75000"/>
                  </a:schemeClr>
                </a:solidFill>
              </a:defRPr>
            </a:lvl3pPr>
            <a:lvl4pPr marL="1371188"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39" indent="0">
              <a:buNone/>
              <a:defRPr sz="1400">
                <a:solidFill>
                  <a:schemeClr val="tx1">
                    <a:tint val="75000"/>
                  </a:schemeClr>
                </a:solidFill>
              </a:defRPr>
            </a:lvl8pPr>
            <a:lvl9pPr marL="365650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DAF78AA-9F61-4FA2-8490-C4AFC0525469}" type="datetime1">
              <a:rPr kumimoji="1" lang="ja-JP" altLang="en-US" smtClean="0"/>
              <a:pPr/>
              <a:t>2012/4/11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C87FD63-E931-416C-BF4D-67FE9596A331}" type="datetime1">
              <a:rPr kumimoji="1" lang="ja-JP" altLang="en-US" smtClean="0"/>
              <a:pPr/>
              <a:t>2012/4/11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6" y="1535113"/>
            <a:ext cx="437859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677EB36-5720-4A1A-9F4E-EF4A65CDF5A6}" type="datetime1">
              <a:rPr kumimoji="1" lang="ja-JP" altLang="en-US" smtClean="0"/>
              <a:pPr/>
              <a:t>2012/4/11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EEC321B-1204-4388-A5FB-DCFF5EB6B43D}" type="datetime1">
              <a:rPr kumimoji="1" lang="ja-JP" altLang="en-US" smtClean="0"/>
              <a:pPr/>
              <a:t>2012/4/11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237CB54-6162-4C5E-AF0C-1DCA48B5B3A7}" type="datetime1">
              <a:rPr kumimoji="1" lang="ja-JP" altLang="en-US" smtClean="0"/>
              <a:pPr/>
              <a:t>2012/4/11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1" y="273053"/>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7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11" y="1435103"/>
            <a:ext cx="3259006" cy="4691063"/>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E201EC7-DADF-4B60-BB9D-869F4A42049D}" type="datetime1">
              <a:rPr kumimoji="1" lang="ja-JP" altLang="en-US" smtClean="0"/>
              <a:pPr/>
              <a:t>2012/4/11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3"/>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8"/>
            <a:ext cx="5943600" cy="4114800"/>
          </a:xfrm>
        </p:spPr>
        <p:txBody>
          <a:bodyPr/>
          <a:lstStyle>
            <a:lvl1pPr marL="0" indent="0">
              <a:buNone/>
              <a:defRPr sz="3200"/>
            </a:lvl1pPr>
            <a:lvl2pPr marL="457063" indent="0">
              <a:buNone/>
              <a:defRPr sz="2800"/>
            </a:lvl2pPr>
            <a:lvl3pPr marL="914125" indent="0">
              <a:buNone/>
              <a:defRPr sz="2400"/>
            </a:lvl3pPr>
            <a:lvl4pPr marL="1371188" indent="0">
              <a:buNone/>
              <a:defRPr sz="2000"/>
            </a:lvl4pPr>
            <a:lvl5pPr marL="1828251" indent="0">
              <a:buNone/>
              <a:defRPr sz="2000"/>
            </a:lvl5pPr>
            <a:lvl6pPr marL="2285314" indent="0">
              <a:buNone/>
              <a:defRPr sz="2000"/>
            </a:lvl6pPr>
            <a:lvl7pPr marL="2742377" indent="0">
              <a:buNone/>
              <a:defRPr sz="2000"/>
            </a:lvl7pPr>
            <a:lvl8pPr marL="3199439" indent="0">
              <a:buNone/>
              <a:defRPr sz="2000"/>
            </a:lvl8pPr>
            <a:lvl9pPr marL="3656501"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B358AA1-7B23-4A28-9B45-862957740CBD}" type="datetime1">
              <a:rPr kumimoji="1" lang="ja-JP" altLang="en-US" smtClean="0"/>
              <a:pPr/>
              <a:t>2012/4/11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A02BD7A-635E-43A0-8464-FD5073BFE4FA}"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13" tIns="45707" rIns="91413" bIns="4570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13" tIns="45707" rIns="91413" bIns="457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3" y="6356376"/>
            <a:ext cx="2311400" cy="365125"/>
          </a:xfrm>
          <a:prstGeom prst="rect">
            <a:avLst/>
          </a:prstGeom>
        </p:spPr>
        <p:txBody>
          <a:bodyPr vert="horz" lIns="91413" tIns="45707" rIns="91413" bIns="45707" rtlCol="0" anchor="ctr"/>
          <a:lstStyle>
            <a:lvl1pPr algn="l">
              <a:defRPr sz="1200">
                <a:solidFill>
                  <a:schemeClr val="tx1">
                    <a:tint val="75000"/>
                  </a:schemeClr>
                </a:solidFill>
              </a:defRPr>
            </a:lvl1pPr>
          </a:lstStyle>
          <a:p>
            <a:fld id="{A8A840FB-1866-4DCC-871A-9B79BC6DE487}" type="datetime1">
              <a:rPr kumimoji="1" lang="ja-JP" altLang="en-US" smtClean="0"/>
              <a:pPr/>
              <a:t>2012/4/11</a:t>
            </a:fld>
            <a:endParaRPr kumimoji="1" lang="ja-JP" altLang="en-US"/>
          </a:p>
        </p:txBody>
      </p:sp>
      <p:sp>
        <p:nvSpPr>
          <p:cNvPr id="5" name="フッター プレースホルダ 4"/>
          <p:cNvSpPr>
            <a:spLocks noGrp="1"/>
          </p:cNvSpPr>
          <p:nvPr>
            <p:ph type="ftr" sz="quarter" idx="3"/>
          </p:nvPr>
        </p:nvSpPr>
        <p:spPr>
          <a:xfrm>
            <a:off x="3384550" y="6356376"/>
            <a:ext cx="3136900" cy="365125"/>
          </a:xfrm>
          <a:prstGeom prst="rect">
            <a:avLst/>
          </a:prstGeom>
        </p:spPr>
        <p:txBody>
          <a:bodyPr vert="horz" lIns="91413" tIns="45707" rIns="91413" bIns="45707"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594600" y="6492882"/>
            <a:ext cx="2311400" cy="365125"/>
          </a:xfrm>
          <a:prstGeom prst="rect">
            <a:avLst/>
          </a:prstGeom>
        </p:spPr>
        <p:txBody>
          <a:bodyPr vert="horz" lIns="91413" tIns="45707" rIns="91413" bIns="45707" rtlCol="0" anchor="ctr"/>
          <a:lstStyle>
            <a:lvl1pPr algn="r">
              <a:defRPr sz="1200">
                <a:solidFill>
                  <a:schemeClr val="tx1">
                    <a:tint val="75000"/>
                  </a:schemeClr>
                </a:solidFill>
              </a:defRPr>
            </a:lvl1pPr>
          </a:lstStyle>
          <a:p>
            <a:fld id="{5A02BD7A-635E-43A0-8464-FD5073BFE4FA}"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125" rtl="0" eaLnBrk="1" latinLnBrk="0" hangingPunct="1">
        <a:spcBef>
          <a:spcPct val="0"/>
        </a:spcBef>
        <a:buNone/>
        <a:defRPr kumimoji="1" sz="4400" kern="1200">
          <a:solidFill>
            <a:schemeClr val="tx1"/>
          </a:solidFill>
          <a:latin typeface="+mj-lt"/>
          <a:ea typeface="+mj-ea"/>
          <a:cs typeface="+mj-cs"/>
        </a:defRPr>
      </a:lvl1pPr>
    </p:titleStyle>
    <p:bodyStyle>
      <a:lvl1pPr marL="342797" indent="-342797" algn="l" defTabSz="91412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7" indent="-285664" algn="l" defTabSz="91412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57" indent="-228532" algn="l" defTabSz="91412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2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82"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44"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07"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7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33"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wmf"/><Relationship Id="rId7" Type="http://schemas.openxmlformats.org/officeDocument/2006/relationships/image" Target="../media/image6.jpe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4.gif"/><Relationship Id="rId13" Type="http://schemas.openxmlformats.org/officeDocument/2006/relationships/image" Target="../media/image19.wmf"/><Relationship Id="rId18" Type="http://schemas.openxmlformats.org/officeDocument/2006/relationships/image" Target="../media/image24.wmf"/><Relationship Id="rId3" Type="http://schemas.openxmlformats.org/officeDocument/2006/relationships/image" Target="../media/image9.wmf"/><Relationship Id="rId7" Type="http://schemas.openxmlformats.org/officeDocument/2006/relationships/image" Target="../media/image13.png"/><Relationship Id="rId12" Type="http://schemas.openxmlformats.org/officeDocument/2006/relationships/image" Target="../media/image18.wmf"/><Relationship Id="rId17" Type="http://schemas.openxmlformats.org/officeDocument/2006/relationships/image" Target="../media/image23.wmf"/><Relationship Id="rId2" Type="http://schemas.openxmlformats.org/officeDocument/2006/relationships/image" Target="../media/image8.wmf"/><Relationship Id="rId16" Type="http://schemas.openxmlformats.org/officeDocument/2006/relationships/image" Target="../media/image22.wmf"/><Relationship Id="rId20" Type="http://schemas.openxmlformats.org/officeDocument/2006/relationships/image" Target="../media/image26.wmf"/><Relationship Id="rId1" Type="http://schemas.openxmlformats.org/officeDocument/2006/relationships/slideLayout" Target="../slideLayouts/slideLayout1.xml"/><Relationship Id="rId6" Type="http://schemas.openxmlformats.org/officeDocument/2006/relationships/image" Target="../media/image12.wmf"/><Relationship Id="rId11" Type="http://schemas.openxmlformats.org/officeDocument/2006/relationships/image" Target="../media/image17.wmf"/><Relationship Id="rId5" Type="http://schemas.openxmlformats.org/officeDocument/2006/relationships/image" Target="../media/image11.wmf"/><Relationship Id="rId15" Type="http://schemas.openxmlformats.org/officeDocument/2006/relationships/image" Target="../media/image21.wmf"/><Relationship Id="rId10" Type="http://schemas.openxmlformats.org/officeDocument/2006/relationships/image" Target="../media/image16.wmf"/><Relationship Id="rId19" Type="http://schemas.openxmlformats.org/officeDocument/2006/relationships/image" Target="../media/image25.wmf"/><Relationship Id="rId4" Type="http://schemas.openxmlformats.org/officeDocument/2006/relationships/image" Target="../media/image10.wmf"/><Relationship Id="rId9" Type="http://schemas.openxmlformats.org/officeDocument/2006/relationships/image" Target="../media/image15.wmf"/><Relationship Id="rId14" Type="http://schemas.openxmlformats.org/officeDocument/2006/relationships/image" Target="../media/image20.wmf"/></Relationships>
</file>

<file path=ppt/slides/_rels/slide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7.wmf"/><Relationship Id="rId1" Type="http://schemas.openxmlformats.org/officeDocument/2006/relationships/slideLayout" Target="../slideLayouts/slideLayout1.xml"/><Relationship Id="rId4" Type="http://schemas.openxmlformats.org/officeDocument/2006/relationships/image" Target="../media/image28.wmf"/></Relationships>
</file>

<file path=ppt/slides/_rels/slide6.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slideLayout" Target="../slideLayouts/slideLayout6.xml"/><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3.wmf"/></Relationships>
</file>

<file path=ppt/slides/_rels/slide8.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8.wmf"/><Relationship Id="rId4" Type="http://schemas.openxmlformats.org/officeDocument/2006/relationships/image" Target="../media/image37.wmf"/></Relationships>
</file>

<file path=ppt/slides/_rels/slide9.x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png"/><Relationship Id="rId1" Type="http://schemas.openxmlformats.org/officeDocument/2006/relationships/slideLayout" Target="../slideLayouts/slideLayout1.xml"/><Relationship Id="rId4" Type="http://schemas.openxmlformats.org/officeDocument/2006/relationships/image" Target="../media/image4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2936776" y="3443133"/>
            <a:ext cx="5616624" cy="667794"/>
          </a:xfrm>
          <a:prstGeom prst="rect">
            <a:avLst/>
          </a:prstGeom>
        </p:spPr>
        <p:txBody>
          <a:bodyPr wrap="square" lIns="91357" tIns="45680" rIns="91357" bIns="4568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marL="174467" indent="-174467">
              <a:spcBef>
                <a:spcPct val="20000"/>
              </a:spcBef>
              <a:defRPr/>
            </a:pPr>
            <a:r>
              <a:rPr lang="ja-JP" altLang="en-US" sz="1100" dirty="0">
                <a:latin typeface="ＭＳ Ｐ明朝" pitchFamily="18" charset="-128"/>
                <a:ea typeface="ＭＳ Ｐ明朝" pitchFamily="18" charset="-128"/>
              </a:rPr>
              <a:t>　</a:t>
            </a:r>
            <a:r>
              <a:rPr lang="en-US" altLang="ja-JP" sz="1100" dirty="0">
                <a:latin typeface="ＭＳ Ｐ明朝" pitchFamily="18" charset="-128"/>
                <a:ea typeface="ＭＳ Ｐ明朝" pitchFamily="18" charset="-128"/>
              </a:rPr>
              <a:t>〔21</a:t>
            </a:r>
            <a:r>
              <a:rPr lang="ja-JP" altLang="en-US" sz="1100" dirty="0">
                <a:latin typeface="ＭＳ Ｐ明朝" pitchFamily="18" charset="-128"/>
                <a:ea typeface="ＭＳ Ｐ明朝" pitchFamily="18" charset="-128"/>
              </a:rPr>
              <a:t>年度税制改正関連法附則</a:t>
            </a:r>
            <a:r>
              <a:rPr lang="en-US" altLang="ja-JP" sz="1100" dirty="0">
                <a:latin typeface="ＭＳ Ｐ明朝" pitchFamily="18" charset="-128"/>
                <a:ea typeface="ＭＳ Ｐ明朝" pitchFamily="18" charset="-128"/>
              </a:rPr>
              <a:t>104</a:t>
            </a:r>
            <a:r>
              <a:rPr lang="ja-JP" altLang="en-US" sz="1100" dirty="0">
                <a:latin typeface="ＭＳ Ｐ明朝" pitchFamily="18" charset="-128"/>
                <a:ea typeface="ＭＳ Ｐ明朝" pitchFamily="18" charset="-128"/>
              </a:rPr>
              <a:t>条</a:t>
            </a:r>
            <a:r>
              <a:rPr lang="en-US" altLang="ja-JP" sz="1100" dirty="0">
                <a:latin typeface="ＭＳ Ｐ明朝" pitchFamily="18" charset="-128"/>
                <a:ea typeface="ＭＳ Ｐ明朝" pitchFamily="18" charset="-128"/>
              </a:rPr>
              <a:t>〕</a:t>
            </a:r>
          </a:p>
          <a:p>
            <a:pPr marL="177640" indent="-177640">
              <a:spcBef>
                <a:spcPct val="20000"/>
              </a:spcBef>
              <a:defRPr/>
            </a:pPr>
            <a:r>
              <a:rPr lang="ja-JP" altLang="en-US" sz="1100" dirty="0">
                <a:latin typeface="ＭＳ Ｐ明朝" pitchFamily="18" charset="-128"/>
                <a:ea typeface="ＭＳ Ｐ明朝" pitchFamily="18" charset="-128"/>
              </a:rPr>
              <a:t>　　 経済状況を好転させることを前提として、遅滞なく、かつ、段階的に消費税を含む税制の</a:t>
            </a:r>
            <a:r>
              <a:rPr lang="ja-JP" altLang="en-US" sz="1200" dirty="0">
                <a:latin typeface="ＭＳ Ｐ明朝" pitchFamily="18" charset="-128"/>
                <a:ea typeface="ＭＳ Ｐ明朝" pitchFamily="18" charset="-128"/>
              </a:rPr>
              <a:t>抜本的</a:t>
            </a:r>
            <a:r>
              <a:rPr lang="ja-JP" altLang="en-US" sz="1100" dirty="0">
                <a:latin typeface="ＭＳ Ｐ明朝" pitchFamily="18" charset="-128"/>
                <a:ea typeface="ＭＳ Ｐ明朝" pitchFamily="18" charset="-128"/>
              </a:rPr>
              <a:t>な改革を行うため、</a:t>
            </a:r>
            <a:r>
              <a:rPr lang="en-US" altLang="ja-JP" sz="1100" u="sng" dirty="0">
                <a:latin typeface="ＭＳ Ｐ明朝" pitchFamily="18" charset="-128"/>
                <a:ea typeface="ＭＳ Ｐ明朝" pitchFamily="18" charset="-128"/>
              </a:rPr>
              <a:t>2011</a:t>
            </a:r>
            <a:r>
              <a:rPr lang="ja-JP" altLang="en-US" sz="1100" u="sng" dirty="0">
                <a:latin typeface="ＭＳ Ｐ明朝" pitchFamily="18" charset="-128"/>
                <a:ea typeface="ＭＳ Ｐ明朝" pitchFamily="18" charset="-128"/>
              </a:rPr>
              <a:t>年度までに必要な法制上の措置を講ずる</a:t>
            </a:r>
            <a:r>
              <a:rPr lang="ja-JP" altLang="en-US" sz="1100" dirty="0">
                <a:latin typeface="ＭＳ Ｐ明朝" pitchFamily="18" charset="-128"/>
                <a:ea typeface="ＭＳ Ｐ明朝" pitchFamily="18" charset="-128"/>
              </a:rPr>
              <a:t>ものとする。</a:t>
            </a:r>
          </a:p>
        </p:txBody>
      </p:sp>
      <p:sp>
        <p:nvSpPr>
          <p:cNvPr id="70" name="テキスト ボックス 15"/>
          <p:cNvSpPr txBox="1">
            <a:spLocks noChangeArrowheads="1"/>
          </p:cNvSpPr>
          <p:nvPr/>
        </p:nvSpPr>
        <p:spPr bwMode="auto">
          <a:xfrm>
            <a:off x="0" y="-27325"/>
            <a:ext cx="9906000" cy="431640"/>
          </a:xfrm>
          <a:prstGeom prst="rect">
            <a:avLst/>
          </a:prstGeom>
          <a:ln>
            <a:noFill/>
          </a:ln>
        </p:spPr>
        <p:style>
          <a:lnRef idx="1">
            <a:schemeClr val="accent4"/>
          </a:lnRef>
          <a:fillRef idx="2">
            <a:schemeClr val="accent4"/>
          </a:fillRef>
          <a:effectRef idx="1">
            <a:schemeClr val="accent4"/>
          </a:effectRef>
          <a:fontRef idx="minor">
            <a:schemeClr val="dk1"/>
          </a:fontRef>
        </p:style>
        <p:txBody>
          <a:bodyPr wrap="square" lIns="122666" tIns="61333" rIns="122666" bIns="61333"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1279005" eaLnBrk="1" hangingPunct="1">
              <a:defRPr/>
            </a:pPr>
            <a:r>
              <a:rPr lang="ja-JP" altLang="en-US" sz="2000" b="1" kern="0" dirty="0">
                <a:solidFill>
                  <a:prstClr val="black"/>
                </a:solidFill>
                <a:latin typeface="メイリオ" pitchFamily="50" charset="-128"/>
                <a:ea typeface="メイリオ" pitchFamily="50" charset="-128"/>
                <a:cs typeface="メイリオ" pitchFamily="50" charset="-128"/>
              </a:rPr>
              <a:t>社会保障・税一体</a:t>
            </a:r>
            <a:r>
              <a:rPr lang="ja-JP" altLang="en-US" sz="2000" b="1" kern="0" dirty="0" smtClean="0">
                <a:solidFill>
                  <a:prstClr val="black"/>
                </a:solidFill>
                <a:latin typeface="メイリオ" pitchFamily="50" charset="-128"/>
                <a:ea typeface="メイリオ" pitchFamily="50" charset="-128"/>
                <a:cs typeface="メイリオ" pitchFamily="50" charset="-128"/>
              </a:rPr>
              <a:t>改革に至る経緯</a:t>
            </a:r>
            <a:endParaRPr lang="en-US" altLang="ja-JP" sz="2000" b="1" spc="20" dirty="0">
              <a:latin typeface="メイリオ" pitchFamily="50" charset="-128"/>
              <a:ea typeface="メイリオ" pitchFamily="50" charset="-128"/>
            </a:endParaRPr>
          </a:p>
        </p:txBody>
      </p:sp>
      <p:sp>
        <p:nvSpPr>
          <p:cNvPr id="6" name="スライド番号プレースホルダー 5"/>
          <p:cNvSpPr>
            <a:spLocks noGrp="1"/>
          </p:cNvSpPr>
          <p:nvPr>
            <p:ph type="sldNum" sz="quarter" idx="12"/>
          </p:nvPr>
        </p:nvSpPr>
        <p:spPr>
          <a:xfrm>
            <a:off x="7610152" y="6495868"/>
            <a:ext cx="2311400" cy="365125"/>
          </a:xfrm>
        </p:spPr>
        <p:txBody>
          <a:bodyPr/>
          <a:lstStyle/>
          <a:p>
            <a:fld id="{DBFEF434-C7E9-422A-8032-54BE580F6D4E}" type="slidenum">
              <a:rPr lang="ja-JP" altLang="en-US" smtClean="0">
                <a:solidFill>
                  <a:prstClr val="black">
                    <a:tint val="75000"/>
                  </a:prstClr>
                </a:solidFill>
              </a:rPr>
              <a:pPr/>
              <a:t>1</a:t>
            </a:fld>
            <a:endParaRPr lang="ja-JP" altLang="en-US" dirty="0">
              <a:solidFill>
                <a:prstClr val="black">
                  <a:tint val="75000"/>
                </a:prstClr>
              </a:solidFill>
            </a:endParaRPr>
          </a:p>
        </p:txBody>
      </p:sp>
      <p:sp>
        <p:nvSpPr>
          <p:cNvPr id="23" name="正方形/長方形 22"/>
          <p:cNvSpPr/>
          <p:nvPr/>
        </p:nvSpPr>
        <p:spPr>
          <a:xfrm>
            <a:off x="-87560" y="476672"/>
            <a:ext cx="1712640" cy="602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t"/>
          <a:lstStyle/>
          <a:p>
            <a:pPr algn="ctr" defTabSz="1279930" fontAlgn="auto">
              <a:spcBef>
                <a:spcPts val="0"/>
              </a:spcBef>
              <a:spcAft>
                <a:spcPts val="0"/>
              </a:spcAft>
            </a:pPr>
            <a:r>
              <a:rPr kumimoji="1" lang="ja-JP" altLang="en-US" sz="2400" dirty="0" smtClean="0">
                <a:solidFill>
                  <a:schemeClr val="tx1"/>
                </a:solidFill>
              </a:rPr>
              <a:t>（歴代内閣）</a:t>
            </a:r>
            <a:endParaRPr kumimoji="1" lang="en-US" altLang="ja-JP" sz="2400" dirty="0" smtClean="0">
              <a:solidFill>
                <a:schemeClr val="tx1"/>
              </a:solidFill>
            </a:endParaRPr>
          </a:p>
          <a:p>
            <a:pPr algn="ctr" defTabSz="1279930" fontAlgn="auto">
              <a:spcBef>
                <a:spcPts val="0"/>
              </a:spcBef>
              <a:spcAft>
                <a:spcPts val="0"/>
              </a:spcAft>
            </a:pPr>
            <a:r>
              <a:rPr kumimoji="1" lang="ja-JP" altLang="en-US" sz="2400" dirty="0" smtClean="0">
                <a:solidFill>
                  <a:schemeClr val="tx1"/>
                </a:solidFill>
              </a:rPr>
              <a:t>小泉</a:t>
            </a:r>
            <a:endParaRPr kumimoji="1" lang="en-US" altLang="ja-JP" sz="2400" dirty="0" smtClean="0">
              <a:solidFill>
                <a:schemeClr val="tx1"/>
              </a:solidFill>
            </a:endParaRPr>
          </a:p>
          <a:p>
            <a:pPr algn="ctr" defTabSz="1279930" fontAlgn="auto">
              <a:spcBef>
                <a:spcPts val="0"/>
              </a:spcBef>
              <a:spcAft>
                <a:spcPts val="0"/>
              </a:spcAft>
            </a:pPr>
            <a:endParaRPr lang="en-US" altLang="ja-JP" sz="1400" dirty="0" smtClean="0">
              <a:solidFill>
                <a:schemeClr val="tx1"/>
              </a:solidFill>
            </a:endParaRPr>
          </a:p>
          <a:p>
            <a:pPr algn="ctr" defTabSz="1279930" fontAlgn="auto">
              <a:spcBef>
                <a:spcPts val="0"/>
              </a:spcBef>
              <a:spcAft>
                <a:spcPts val="0"/>
              </a:spcAft>
            </a:pPr>
            <a:r>
              <a:rPr lang="ja-JP" altLang="en-US" sz="2400" dirty="0" smtClean="0">
                <a:solidFill>
                  <a:schemeClr val="tx1"/>
                </a:solidFill>
              </a:rPr>
              <a:t>安倍</a:t>
            </a:r>
            <a:endParaRPr lang="en-US" altLang="ja-JP" sz="2400" dirty="0" smtClean="0">
              <a:solidFill>
                <a:schemeClr val="tx1"/>
              </a:solidFill>
            </a:endParaRPr>
          </a:p>
          <a:p>
            <a:pPr algn="ctr" defTabSz="1279930" fontAlgn="auto">
              <a:spcBef>
                <a:spcPts val="0"/>
              </a:spcBef>
              <a:spcAft>
                <a:spcPts val="0"/>
              </a:spcAft>
            </a:pPr>
            <a:endParaRPr lang="en-US" altLang="ja-JP" sz="1400" dirty="0" smtClean="0">
              <a:solidFill>
                <a:schemeClr val="tx1"/>
              </a:solidFill>
            </a:endParaRPr>
          </a:p>
          <a:p>
            <a:pPr algn="ctr" defTabSz="1279930" fontAlgn="auto">
              <a:spcBef>
                <a:spcPts val="0"/>
              </a:spcBef>
              <a:spcAft>
                <a:spcPts val="0"/>
              </a:spcAft>
            </a:pPr>
            <a:r>
              <a:rPr lang="ja-JP" altLang="en-US" sz="2400" dirty="0" smtClean="0">
                <a:solidFill>
                  <a:schemeClr val="tx1"/>
                </a:solidFill>
              </a:rPr>
              <a:t>福田</a:t>
            </a:r>
            <a:endParaRPr lang="en-US" altLang="ja-JP" sz="2400" dirty="0" smtClean="0">
              <a:solidFill>
                <a:schemeClr val="tx1"/>
              </a:solidFill>
            </a:endParaRPr>
          </a:p>
          <a:p>
            <a:pPr algn="ctr" defTabSz="1279930" fontAlgn="auto">
              <a:spcBef>
                <a:spcPts val="0"/>
              </a:spcBef>
              <a:spcAft>
                <a:spcPts val="0"/>
              </a:spcAft>
            </a:pPr>
            <a:endParaRPr kumimoji="1" lang="en-US" altLang="ja-JP" sz="1400" dirty="0" smtClean="0">
              <a:solidFill>
                <a:schemeClr val="tx1"/>
              </a:solidFill>
            </a:endParaRPr>
          </a:p>
          <a:p>
            <a:pPr algn="ctr" defTabSz="1279930" fontAlgn="auto">
              <a:spcBef>
                <a:spcPts val="0"/>
              </a:spcBef>
              <a:spcAft>
                <a:spcPts val="0"/>
              </a:spcAft>
            </a:pPr>
            <a:r>
              <a:rPr kumimoji="1" lang="ja-JP" altLang="en-US" sz="2400" dirty="0" smtClean="0">
                <a:solidFill>
                  <a:schemeClr val="tx1"/>
                </a:solidFill>
              </a:rPr>
              <a:t>麻生</a:t>
            </a:r>
            <a:endParaRPr kumimoji="1" lang="en-US" altLang="ja-JP" sz="2400" dirty="0" smtClean="0">
              <a:solidFill>
                <a:schemeClr val="tx1"/>
              </a:solidFill>
            </a:endParaRPr>
          </a:p>
          <a:p>
            <a:pPr algn="ctr" defTabSz="1279930" fontAlgn="auto">
              <a:spcBef>
                <a:spcPts val="0"/>
              </a:spcBef>
              <a:spcAft>
                <a:spcPts val="0"/>
              </a:spcAft>
            </a:pPr>
            <a:endParaRPr kumimoji="1" lang="en-US" altLang="ja-JP" sz="2400" dirty="0" smtClean="0">
              <a:solidFill>
                <a:schemeClr val="tx1"/>
              </a:solidFill>
            </a:endParaRPr>
          </a:p>
          <a:p>
            <a:pPr algn="ctr" defTabSz="1279930" fontAlgn="auto">
              <a:spcBef>
                <a:spcPts val="0"/>
              </a:spcBef>
              <a:spcAft>
                <a:spcPts val="0"/>
              </a:spcAft>
            </a:pPr>
            <a:endParaRPr lang="en-US" altLang="ja-JP" sz="2400" dirty="0" smtClean="0">
              <a:solidFill>
                <a:schemeClr val="tx1"/>
              </a:solidFill>
            </a:endParaRPr>
          </a:p>
          <a:p>
            <a:pPr algn="ctr" defTabSz="1279930" fontAlgn="auto">
              <a:spcBef>
                <a:spcPts val="0"/>
              </a:spcBef>
              <a:spcAft>
                <a:spcPts val="0"/>
              </a:spcAft>
            </a:pPr>
            <a:endParaRPr lang="en-US" altLang="ja-JP" sz="2400" dirty="0" smtClean="0">
              <a:solidFill>
                <a:schemeClr val="tx1"/>
              </a:solidFill>
            </a:endParaRPr>
          </a:p>
          <a:p>
            <a:pPr algn="ctr" defTabSz="1279930" fontAlgn="auto">
              <a:spcBef>
                <a:spcPts val="0"/>
              </a:spcBef>
              <a:spcAft>
                <a:spcPts val="0"/>
              </a:spcAft>
            </a:pPr>
            <a:endParaRPr lang="en-US" altLang="ja-JP" sz="2400" dirty="0" smtClean="0">
              <a:solidFill>
                <a:schemeClr val="tx1"/>
              </a:solidFill>
            </a:endParaRPr>
          </a:p>
          <a:p>
            <a:pPr algn="ctr" defTabSz="1279930" fontAlgn="auto">
              <a:spcBef>
                <a:spcPts val="600"/>
              </a:spcBef>
              <a:spcAft>
                <a:spcPts val="0"/>
              </a:spcAft>
            </a:pPr>
            <a:r>
              <a:rPr lang="ja-JP" altLang="en-US" sz="2400" dirty="0" smtClean="0">
                <a:solidFill>
                  <a:schemeClr val="tx1"/>
                </a:solidFill>
              </a:rPr>
              <a:t>鳩山</a:t>
            </a:r>
            <a:endParaRPr lang="en-US" altLang="ja-JP" sz="2400" dirty="0" smtClean="0">
              <a:solidFill>
                <a:schemeClr val="tx1"/>
              </a:solidFill>
            </a:endParaRPr>
          </a:p>
          <a:p>
            <a:pPr algn="ctr" defTabSz="1279930" fontAlgn="auto">
              <a:spcBef>
                <a:spcPts val="0"/>
              </a:spcBef>
              <a:spcAft>
                <a:spcPts val="0"/>
              </a:spcAft>
            </a:pPr>
            <a:endParaRPr lang="en-US" altLang="ja-JP" sz="2400" dirty="0" smtClean="0">
              <a:solidFill>
                <a:schemeClr val="tx1"/>
              </a:solidFill>
            </a:endParaRPr>
          </a:p>
          <a:p>
            <a:pPr algn="ctr" defTabSz="1279930" fontAlgn="auto">
              <a:spcBef>
                <a:spcPts val="0"/>
              </a:spcBef>
              <a:spcAft>
                <a:spcPts val="0"/>
              </a:spcAft>
            </a:pPr>
            <a:r>
              <a:rPr lang="ja-JP" altLang="en-US" sz="2400" dirty="0" smtClean="0">
                <a:solidFill>
                  <a:schemeClr val="tx1"/>
                </a:solidFill>
              </a:rPr>
              <a:t>菅</a:t>
            </a:r>
            <a:endParaRPr lang="en-US" altLang="ja-JP" sz="2400" dirty="0" smtClean="0">
              <a:solidFill>
                <a:schemeClr val="tx1"/>
              </a:solidFill>
            </a:endParaRPr>
          </a:p>
          <a:p>
            <a:pPr algn="ctr" defTabSz="1279930" fontAlgn="auto">
              <a:spcBef>
                <a:spcPts val="0"/>
              </a:spcBef>
              <a:spcAft>
                <a:spcPts val="0"/>
              </a:spcAft>
            </a:pPr>
            <a:endParaRPr lang="en-US" altLang="ja-JP" sz="2400" dirty="0" smtClean="0">
              <a:solidFill>
                <a:schemeClr val="tx1"/>
              </a:solidFill>
            </a:endParaRPr>
          </a:p>
          <a:p>
            <a:pPr algn="ctr" defTabSz="1279930" fontAlgn="auto">
              <a:spcBef>
                <a:spcPts val="0"/>
              </a:spcBef>
              <a:spcAft>
                <a:spcPts val="0"/>
              </a:spcAft>
            </a:pPr>
            <a:endParaRPr lang="en-US" altLang="ja-JP" sz="2400" dirty="0" smtClean="0">
              <a:solidFill>
                <a:schemeClr val="tx1"/>
              </a:solidFill>
            </a:endParaRPr>
          </a:p>
          <a:p>
            <a:pPr algn="ctr" defTabSz="1279930" fontAlgn="auto">
              <a:spcBef>
                <a:spcPts val="0"/>
              </a:spcBef>
              <a:spcAft>
                <a:spcPts val="0"/>
              </a:spcAft>
            </a:pPr>
            <a:r>
              <a:rPr lang="ja-JP" altLang="en-US" sz="2400" dirty="0" smtClean="0">
                <a:solidFill>
                  <a:schemeClr val="tx1"/>
                </a:solidFill>
              </a:rPr>
              <a:t>野田</a:t>
            </a:r>
            <a:endParaRPr kumimoji="1" lang="en-US" altLang="ja-JP" sz="2400" dirty="0" smtClean="0">
              <a:solidFill>
                <a:schemeClr val="tx1"/>
              </a:solidFill>
            </a:endParaRPr>
          </a:p>
          <a:p>
            <a:pPr algn="ctr" defTabSz="1279930" fontAlgn="auto">
              <a:spcBef>
                <a:spcPts val="0"/>
              </a:spcBef>
              <a:spcAft>
                <a:spcPts val="0"/>
              </a:spcAft>
            </a:pPr>
            <a:endParaRPr kumimoji="1" lang="ja-JP" altLang="en-US" sz="2400" dirty="0" smtClean="0">
              <a:solidFill>
                <a:schemeClr val="tx1"/>
              </a:solidFill>
            </a:endParaRPr>
          </a:p>
        </p:txBody>
      </p:sp>
      <p:sp>
        <p:nvSpPr>
          <p:cNvPr id="27" name="正方形/長方形 26"/>
          <p:cNvSpPr/>
          <p:nvPr/>
        </p:nvSpPr>
        <p:spPr>
          <a:xfrm>
            <a:off x="1784648" y="620688"/>
            <a:ext cx="6912768" cy="5832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t"/>
          <a:lstStyle/>
          <a:p>
            <a:pPr defTabSz="1279930" fontAlgn="auto">
              <a:spcBef>
                <a:spcPts val="0"/>
              </a:spcBef>
              <a:spcAft>
                <a:spcPts val="0"/>
              </a:spcAft>
            </a:pP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kumimoji="1" lang="en-US" altLang="ja-JP" sz="1600" dirty="0" smtClean="0">
                <a:solidFill>
                  <a:schemeClr val="tx1"/>
                </a:solidFill>
                <a:latin typeface="ＭＳ ゴシック" pitchFamily="49" charset="-128"/>
                <a:ea typeface="ＭＳ ゴシック" pitchFamily="49" charset="-128"/>
              </a:rPr>
              <a:t>2006. 6</a:t>
            </a:r>
            <a:r>
              <a:rPr kumimoji="1" lang="ja-JP" altLang="en-US" sz="1600" dirty="0" smtClean="0">
                <a:solidFill>
                  <a:schemeClr val="tx1"/>
                </a:solidFill>
                <a:latin typeface="ＭＳ ゴシック" pitchFamily="49" charset="-128"/>
                <a:ea typeface="ＭＳ ゴシック" pitchFamily="49" charset="-128"/>
              </a:rPr>
              <a:t>　自民党財政改革研究会　</a:t>
            </a: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kumimoji="1" lang="en-US" altLang="ja-JP" sz="1600" dirty="0" smtClean="0">
                <a:solidFill>
                  <a:schemeClr val="tx1"/>
                </a:solidFill>
                <a:latin typeface="ＭＳ ゴシック" pitchFamily="49" charset="-128"/>
                <a:ea typeface="ＭＳ ゴシック" pitchFamily="49" charset="-128"/>
              </a:rPr>
              <a:t>2008.10</a:t>
            </a:r>
            <a:r>
              <a:rPr kumimoji="1" lang="ja-JP" altLang="en-US" sz="1600" dirty="0" smtClean="0">
                <a:solidFill>
                  <a:schemeClr val="tx1"/>
                </a:solidFill>
                <a:latin typeface="ＭＳ ゴシック" pitchFamily="49" charset="-128"/>
                <a:ea typeface="ＭＳ ゴシック" pitchFamily="49" charset="-128"/>
              </a:rPr>
              <a:t>　麻生総理「３年後に消費税１０％」発言</a:t>
            </a: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600"/>
              </a:spcBef>
              <a:spcAft>
                <a:spcPts val="0"/>
              </a:spcAft>
            </a:pPr>
            <a:r>
              <a:rPr kumimoji="1" lang="en-US" altLang="ja-JP" sz="1600" dirty="0" smtClean="0">
                <a:solidFill>
                  <a:schemeClr val="tx1"/>
                </a:solidFill>
                <a:latin typeface="ＭＳ ゴシック" pitchFamily="49" charset="-128"/>
                <a:ea typeface="ＭＳ ゴシック" pitchFamily="49" charset="-128"/>
              </a:rPr>
              <a:t>2008.11</a:t>
            </a:r>
            <a:r>
              <a:rPr kumimoji="1" lang="ja-JP" altLang="en-US" sz="1600" dirty="0" smtClean="0">
                <a:solidFill>
                  <a:schemeClr val="tx1"/>
                </a:solidFill>
                <a:latin typeface="ＭＳ ゴシック" pitchFamily="49" charset="-128"/>
                <a:ea typeface="ＭＳ ゴシック" pitchFamily="49" charset="-128"/>
              </a:rPr>
              <a:t>　「社会保障国民会議」</a:t>
            </a: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600"/>
              </a:spcBef>
              <a:spcAft>
                <a:spcPts val="0"/>
              </a:spcAft>
            </a:pPr>
            <a:r>
              <a:rPr lang="en-US" altLang="ja-JP" sz="1600" dirty="0" smtClean="0">
                <a:solidFill>
                  <a:schemeClr val="tx1"/>
                </a:solidFill>
                <a:latin typeface="ＭＳ ゴシック" pitchFamily="49" charset="-128"/>
                <a:ea typeface="ＭＳ ゴシック" pitchFamily="49" charset="-128"/>
              </a:rPr>
              <a:t>2009. 3</a:t>
            </a:r>
            <a:r>
              <a:rPr lang="ja-JP" altLang="en-US" sz="1600" dirty="0" smtClean="0">
                <a:solidFill>
                  <a:schemeClr val="tx1"/>
                </a:solidFill>
                <a:latin typeface="ＭＳ ゴシック" pitchFamily="49" charset="-128"/>
                <a:ea typeface="ＭＳ ゴシック" pitchFamily="49" charset="-128"/>
              </a:rPr>
              <a:t>  平成</a:t>
            </a:r>
            <a:r>
              <a:rPr lang="en-US" altLang="ja-JP" sz="1600" dirty="0" smtClean="0">
                <a:solidFill>
                  <a:schemeClr val="tx1"/>
                </a:solidFill>
                <a:latin typeface="ＭＳ ゴシック" pitchFamily="49" charset="-128"/>
                <a:ea typeface="ＭＳ ゴシック" pitchFamily="49" charset="-128"/>
              </a:rPr>
              <a:t>21</a:t>
            </a:r>
            <a:r>
              <a:rPr lang="ja-JP" altLang="en-US" sz="1600" dirty="0" smtClean="0">
                <a:solidFill>
                  <a:schemeClr val="tx1"/>
                </a:solidFill>
                <a:latin typeface="ＭＳ ゴシック" pitchFamily="49" charset="-128"/>
                <a:ea typeface="ＭＳ ゴシック" pitchFamily="49" charset="-128"/>
              </a:rPr>
              <a:t>年度税制改正</a:t>
            </a: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lang="en-US" altLang="ja-JP" sz="1600" dirty="0" smtClean="0">
                <a:solidFill>
                  <a:schemeClr val="tx1"/>
                </a:solidFill>
                <a:latin typeface="ＭＳ ゴシック" pitchFamily="49" charset="-128"/>
                <a:ea typeface="ＭＳ ゴシック" pitchFamily="49" charset="-128"/>
              </a:rPr>
              <a:t>2009. 6</a:t>
            </a:r>
            <a:r>
              <a:rPr lang="ja-JP" altLang="en-US" sz="1600" dirty="0" smtClean="0">
                <a:solidFill>
                  <a:schemeClr val="tx1"/>
                </a:solidFill>
                <a:latin typeface="ＭＳ ゴシック" pitchFamily="49" charset="-128"/>
                <a:ea typeface="ＭＳ ゴシック" pitchFamily="49" charset="-128"/>
              </a:rPr>
              <a:t>　「安心社会実現会議」</a:t>
            </a: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600"/>
              </a:spcBef>
              <a:spcAft>
                <a:spcPts val="0"/>
              </a:spcAft>
            </a:pPr>
            <a:r>
              <a:rPr lang="en-US" altLang="ja-JP" sz="1600" dirty="0" smtClean="0">
                <a:solidFill>
                  <a:schemeClr val="tx1"/>
                </a:solidFill>
                <a:latin typeface="ＭＳ ゴシック" pitchFamily="49" charset="-128"/>
                <a:ea typeface="ＭＳ ゴシック" pitchFamily="49" charset="-128"/>
              </a:rPr>
              <a:t>2009. 9</a:t>
            </a:r>
            <a:r>
              <a:rPr lang="ja-JP" altLang="en-US" sz="1600" dirty="0" smtClean="0">
                <a:solidFill>
                  <a:schemeClr val="tx1"/>
                </a:solidFill>
                <a:latin typeface="ＭＳ ゴシック" pitchFamily="49" charset="-128"/>
                <a:ea typeface="ＭＳ ゴシック" pitchFamily="49" charset="-128"/>
              </a:rPr>
              <a:t>　政権交替</a:t>
            </a: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600"/>
              </a:spcBef>
              <a:spcAft>
                <a:spcPts val="0"/>
              </a:spcAft>
            </a:pPr>
            <a:endParaRPr lang="en-US" altLang="ja-JP" sz="1600" dirty="0" smtClean="0">
              <a:solidFill>
                <a:schemeClr val="tx1"/>
              </a:solidFill>
              <a:latin typeface="ＭＳ ゴシック" pitchFamily="49" charset="-128"/>
              <a:ea typeface="ＭＳ ゴシック" pitchFamily="49" charset="-128"/>
            </a:endParaRPr>
          </a:p>
          <a:p>
            <a:pPr marL="342900" indent="-342900" defTabSz="1279930" fontAlgn="auto">
              <a:spcBef>
                <a:spcPts val="600"/>
              </a:spcBef>
              <a:spcAft>
                <a:spcPts val="0"/>
              </a:spcAft>
              <a:buAutoNum type="arabicPlain" startAt="2010"/>
            </a:pPr>
            <a:r>
              <a:rPr lang="en-US" altLang="ja-JP" sz="1600" dirty="0" smtClean="0">
                <a:solidFill>
                  <a:schemeClr val="tx1"/>
                </a:solidFill>
                <a:latin typeface="ＭＳ ゴシック" pitchFamily="49" charset="-128"/>
                <a:ea typeface="ＭＳ ゴシック" pitchFamily="49" charset="-128"/>
              </a:rPr>
              <a:t>. 6</a:t>
            </a:r>
            <a:r>
              <a:rPr lang="ja-JP" altLang="en-US" sz="1600" dirty="0" smtClean="0">
                <a:solidFill>
                  <a:schemeClr val="tx1"/>
                </a:solidFill>
                <a:latin typeface="ＭＳ ゴシック" pitchFamily="49" charset="-128"/>
                <a:ea typeface="ＭＳ ゴシック" pitchFamily="49" charset="-128"/>
              </a:rPr>
              <a:t>　自民党マニフェスト「当面消費税</a:t>
            </a:r>
            <a:r>
              <a:rPr lang="en-US" altLang="ja-JP" sz="1600" dirty="0" smtClean="0">
                <a:solidFill>
                  <a:schemeClr val="tx1"/>
                </a:solidFill>
                <a:latin typeface="ＭＳ ゴシック" pitchFamily="49" charset="-128"/>
                <a:ea typeface="ＭＳ ゴシック" pitchFamily="49" charset="-128"/>
              </a:rPr>
              <a:t>10</a:t>
            </a:r>
            <a:r>
              <a:rPr lang="ja-JP" altLang="en-US" sz="1600" dirty="0" smtClean="0">
                <a:solidFill>
                  <a:schemeClr val="tx1"/>
                </a:solidFill>
                <a:latin typeface="ＭＳ ゴシック" pitchFamily="49" charset="-128"/>
                <a:ea typeface="ＭＳ ゴシック" pitchFamily="49" charset="-128"/>
              </a:rPr>
              <a:t>％」</a:t>
            </a: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kumimoji="1" lang="ja-JP" altLang="en-US" sz="1600" dirty="0" smtClean="0">
                <a:solidFill>
                  <a:schemeClr val="tx1"/>
                </a:solidFill>
                <a:latin typeface="ＭＳ ゴシック" pitchFamily="49" charset="-128"/>
                <a:ea typeface="ＭＳ ゴシック" pitchFamily="49" charset="-128"/>
              </a:rPr>
              <a:t>　　　　 →菅総理「消費税</a:t>
            </a:r>
            <a:r>
              <a:rPr kumimoji="1" lang="en-US" altLang="ja-JP" sz="1600" dirty="0" smtClean="0">
                <a:solidFill>
                  <a:schemeClr val="tx1"/>
                </a:solidFill>
                <a:latin typeface="ＭＳ ゴシック" pitchFamily="49" charset="-128"/>
                <a:ea typeface="ＭＳ ゴシック" pitchFamily="49" charset="-128"/>
              </a:rPr>
              <a:t>10</a:t>
            </a:r>
            <a:r>
              <a:rPr kumimoji="1" lang="ja-JP" altLang="en-US" sz="1600" dirty="0" smtClean="0">
                <a:solidFill>
                  <a:schemeClr val="tx1"/>
                </a:solidFill>
                <a:latin typeface="ＭＳ ゴシック" pitchFamily="49" charset="-128"/>
                <a:ea typeface="ＭＳ ゴシック" pitchFamily="49" charset="-128"/>
              </a:rPr>
              <a:t>％発言」</a:t>
            </a: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600"/>
              </a:spcBef>
              <a:spcAft>
                <a:spcPts val="600"/>
              </a:spcAft>
            </a:pPr>
            <a:r>
              <a:rPr lang="ja-JP" altLang="en-US" sz="1600" dirty="0" smtClean="0">
                <a:solidFill>
                  <a:schemeClr val="tx1"/>
                </a:solidFill>
                <a:latin typeface="ＭＳ ゴシック" pitchFamily="49" charset="-128"/>
                <a:ea typeface="ＭＳ ゴシック" pitchFamily="49" charset="-128"/>
              </a:rPr>
              <a:t>　　（参議院選挙）</a:t>
            </a: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kumimoji="1" lang="en-US" altLang="ja-JP" sz="1600" dirty="0" smtClean="0">
                <a:solidFill>
                  <a:schemeClr val="tx1"/>
                </a:solidFill>
                <a:latin typeface="ＭＳ ゴシック" pitchFamily="49" charset="-128"/>
                <a:ea typeface="ＭＳ ゴシック" pitchFamily="49" charset="-128"/>
              </a:rPr>
              <a:t>2011. 6</a:t>
            </a:r>
            <a:r>
              <a:rPr kumimoji="1" lang="ja-JP" altLang="en-US" sz="1600" dirty="0" smtClean="0">
                <a:solidFill>
                  <a:schemeClr val="tx1"/>
                </a:solidFill>
                <a:latin typeface="ＭＳ ゴシック" pitchFamily="49" charset="-128"/>
                <a:ea typeface="ＭＳ ゴシック" pitchFamily="49" charset="-128"/>
              </a:rPr>
              <a:t>　政府・与党本部「社会保障・税</a:t>
            </a:r>
            <a:r>
              <a:rPr lang="ja-JP" altLang="en-US" sz="1600" dirty="0" smtClean="0">
                <a:solidFill>
                  <a:schemeClr val="tx1"/>
                </a:solidFill>
                <a:latin typeface="ＭＳ ゴシック" pitchFamily="49" charset="-128"/>
                <a:ea typeface="ＭＳ ゴシック" pitchFamily="49" charset="-128"/>
              </a:rPr>
              <a:t>一体改革成案」</a:t>
            </a: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lang="ja-JP" altLang="en-US" sz="1600" dirty="0" smtClean="0">
                <a:solidFill>
                  <a:schemeClr val="tx1"/>
                </a:solidFill>
                <a:latin typeface="ＭＳ ゴシック" pitchFamily="49" charset="-128"/>
                <a:ea typeface="ＭＳ ゴシック" pitchFamily="49" charset="-128"/>
              </a:rPr>
              <a:t>　　　　（</a:t>
            </a:r>
            <a:r>
              <a:rPr lang="en-US" altLang="ja-JP" sz="1600" dirty="0" smtClean="0">
                <a:solidFill>
                  <a:schemeClr val="tx1"/>
                </a:solidFill>
                <a:latin typeface="ＭＳ ゴシック" pitchFamily="49" charset="-128"/>
                <a:ea typeface="ＭＳ ゴシック" pitchFamily="49" charset="-128"/>
              </a:rPr>
              <a:t>7/1</a:t>
            </a:r>
            <a:r>
              <a:rPr lang="ja-JP" altLang="en-US" sz="1600" dirty="0" smtClean="0">
                <a:solidFill>
                  <a:schemeClr val="tx1"/>
                </a:solidFill>
                <a:latin typeface="ＭＳ ゴシック" pitchFamily="49" charset="-128"/>
                <a:ea typeface="ＭＳ ゴシック" pitchFamily="49" charset="-128"/>
              </a:rPr>
              <a:t>閣議報告）</a:t>
            </a: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kumimoji="1" lang="en-US" altLang="ja-JP" sz="1600" dirty="0" smtClean="0">
                <a:solidFill>
                  <a:schemeClr val="tx1"/>
                </a:solidFill>
                <a:latin typeface="ＭＳ ゴシック" pitchFamily="49" charset="-128"/>
                <a:ea typeface="ＭＳ ゴシック" pitchFamily="49" charset="-128"/>
              </a:rPr>
              <a:t>2012. 2 </a:t>
            </a:r>
            <a:r>
              <a:rPr kumimoji="1" lang="ja-JP" altLang="en-US" sz="1600" dirty="0" smtClean="0">
                <a:solidFill>
                  <a:schemeClr val="tx1"/>
                </a:solidFill>
                <a:latin typeface="ＭＳ ゴシック" pitchFamily="49" charset="-128"/>
                <a:ea typeface="ＭＳ ゴシック" pitchFamily="49" charset="-128"/>
              </a:rPr>
              <a:t>「社会保障・税一体改革大綱」閣議決定</a:t>
            </a: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kumimoji="1"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endParaRPr lang="en-US" altLang="ja-JP" sz="1600" dirty="0" smtClean="0">
              <a:solidFill>
                <a:schemeClr val="tx1"/>
              </a:solidFill>
              <a:latin typeface="ＭＳ ゴシック" pitchFamily="49" charset="-128"/>
              <a:ea typeface="ＭＳ ゴシック" pitchFamily="49" charset="-128"/>
            </a:endParaRPr>
          </a:p>
          <a:p>
            <a:pPr defTabSz="1279930" fontAlgn="auto">
              <a:spcBef>
                <a:spcPts val="0"/>
              </a:spcBef>
              <a:spcAft>
                <a:spcPts val="0"/>
              </a:spcAft>
            </a:pPr>
            <a:r>
              <a:rPr kumimoji="1" lang="ja-JP" altLang="en-US" sz="1600" dirty="0" smtClean="0">
                <a:solidFill>
                  <a:schemeClr val="tx1"/>
                </a:solidFill>
                <a:latin typeface="ＭＳ ゴシック" pitchFamily="49" charset="-128"/>
                <a:ea typeface="ＭＳ ゴシック" pitchFamily="49" charset="-128"/>
              </a:rPr>
              <a:t>　　　　　</a:t>
            </a:r>
          </a:p>
        </p:txBody>
      </p:sp>
      <p:sp>
        <p:nvSpPr>
          <p:cNvPr id="30" name="円/楕円 29"/>
          <p:cNvSpPr/>
          <p:nvPr/>
        </p:nvSpPr>
        <p:spPr>
          <a:xfrm>
            <a:off x="7617296" y="620688"/>
            <a:ext cx="2088232" cy="792088"/>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dk1"/>
          </a:lnRef>
          <a:fillRef idx="1">
            <a:schemeClr val="lt1"/>
          </a:fillRef>
          <a:effectRef idx="0">
            <a:schemeClr val="dk1"/>
          </a:effectRef>
          <a:fontRef idx="minor">
            <a:schemeClr val="dk1"/>
          </a:fontRef>
        </p:style>
        <p:txBody>
          <a:bodyPr lIns="91423" tIns="45712" rIns="91423" bIns="45712" rtlCol="0" anchor="ctr"/>
          <a:lstStyle/>
          <a:p>
            <a:pPr algn="ctr" defTabSz="1279930" fontAlgn="auto">
              <a:spcBef>
                <a:spcPts val="0"/>
              </a:spcBef>
              <a:spcAft>
                <a:spcPts val="0"/>
              </a:spcAft>
            </a:pPr>
            <a:r>
              <a:rPr kumimoji="1" lang="ja-JP" altLang="en-US" sz="1600" b="1" dirty="0" smtClean="0">
                <a:solidFill>
                  <a:schemeClr val="tx1"/>
                </a:solidFill>
              </a:rPr>
              <a:t>新自由主義的な立場</a:t>
            </a:r>
          </a:p>
        </p:txBody>
      </p:sp>
      <p:sp>
        <p:nvSpPr>
          <p:cNvPr id="31" name="下矢印 30"/>
          <p:cNvSpPr/>
          <p:nvPr/>
        </p:nvSpPr>
        <p:spPr>
          <a:xfrm>
            <a:off x="8337376" y="1484784"/>
            <a:ext cx="720080" cy="72008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defTabSz="1279930" fontAlgn="auto">
              <a:spcBef>
                <a:spcPts val="0"/>
              </a:spcBef>
              <a:spcAft>
                <a:spcPts val="0"/>
              </a:spcAft>
            </a:pPr>
            <a:endParaRPr kumimoji="1" lang="ja-JP" altLang="en-US" sz="1300" dirty="0" smtClean="0">
              <a:solidFill>
                <a:schemeClr val="tx1"/>
              </a:solidFill>
            </a:endParaRPr>
          </a:p>
        </p:txBody>
      </p:sp>
      <p:sp>
        <p:nvSpPr>
          <p:cNvPr id="32" name="円/楕円 31"/>
          <p:cNvSpPr/>
          <p:nvPr/>
        </p:nvSpPr>
        <p:spPr>
          <a:xfrm>
            <a:off x="7617296" y="2348880"/>
            <a:ext cx="2088232" cy="1296144"/>
          </a:xfrm>
          <a:prstGeom prst="ellipse">
            <a:avLst/>
          </a:prstGeom>
          <a:solidFill>
            <a:schemeClr val="accent6">
              <a:lumMod val="60000"/>
              <a:lumOff val="40000"/>
            </a:schemeClr>
          </a:solidFill>
          <a:ln/>
        </p:spPr>
        <p:style>
          <a:lnRef idx="2">
            <a:schemeClr val="dk1"/>
          </a:lnRef>
          <a:fillRef idx="1">
            <a:schemeClr val="lt1"/>
          </a:fillRef>
          <a:effectRef idx="0">
            <a:schemeClr val="dk1"/>
          </a:effectRef>
          <a:fontRef idx="minor">
            <a:schemeClr val="dk1"/>
          </a:fontRef>
        </p:style>
        <p:txBody>
          <a:bodyPr lIns="91423" tIns="45712" rIns="91423" bIns="45712" rtlCol="0" anchor="ctr"/>
          <a:lstStyle/>
          <a:p>
            <a:pPr algn="ctr" defTabSz="1279930" fontAlgn="auto">
              <a:spcBef>
                <a:spcPts val="0"/>
              </a:spcBef>
              <a:spcAft>
                <a:spcPts val="0"/>
              </a:spcAft>
            </a:pPr>
            <a:r>
              <a:rPr kumimoji="1" lang="ja-JP" altLang="en-US" sz="1600" b="1" dirty="0" smtClean="0">
                <a:solidFill>
                  <a:schemeClr val="tx1"/>
                </a:solidFill>
              </a:rPr>
              <a:t>欧州型の</a:t>
            </a:r>
            <a:r>
              <a:rPr kumimoji="1" lang="en-US" altLang="ja-JP" sz="1600" b="1" dirty="0" smtClean="0">
                <a:solidFill>
                  <a:schemeClr val="tx1"/>
                </a:solidFill>
              </a:rPr>
              <a:t/>
            </a:r>
            <a:br>
              <a:rPr kumimoji="1" lang="en-US" altLang="ja-JP" sz="1600" b="1" dirty="0" smtClean="0">
                <a:solidFill>
                  <a:schemeClr val="tx1"/>
                </a:solidFill>
              </a:rPr>
            </a:br>
            <a:r>
              <a:rPr kumimoji="1" lang="ja-JP" altLang="en-US" sz="1600" b="1" dirty="0" smtClean="0">
                <a:solidFill>
                  <a:schemeClr val="tx1"/>
                </a:solidFill>
              </a:rPr>
              <a:t>社民主義的</a:t>
            </a:r>
            <a:r>
              <a:rPr kumimoji="1" lang="en-US" altLang="ja-JP" sz="1600" b="1" dirty="0" smtClean="0">
                <a:solidFill>
                  <a:schemeClr val="tx1"/>
                </a:solidFill>
              </a:rPr>
              <a:t/>
            </a:r>
            <a:br>
              <a:rPr kumimoji="1" lang="en-US" altLang="ja-JP" sz="1600" b="1" dirty="0" smtClean="0">
                <a:solidFill>
                  <a:schemeClr val="tx1"/>
                </a:solidFill>
              </a:rPr>
            </a:br>
            <a:r>
              <a:rPr kumimoji="1" lang="ja-JP" altLang="en-US" sz="1600" b="1" dirty="0" smtClean="0">
                <a:solidFill>
                  <a:schemeClr val="tx1"/>
                </a:solidFill>
              </a:rPr>
              <a:t>立場への転換</a:t>
            </a:r>
          </a:p>
        </p:txBody>
      </p:sp>
      <p:sp>
        <p:nvSpPr>
          <p:cNvPr id="34" name="下矢印 33"/>
          <p:cNvSpPr/>
          <p:nvPr/>
        </p:nvSpPr>
        <p:spPr>
          <a:xfrm>
            <a:off x="8337376" y="4221088"/>
            <a:ext cx="720080" cy="72008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defTabSz="1279930" fontAlgn="auto">
              <a:spcBef>
                <a:spcPts val="0"/>
              </a:spcBef>
              <a:spcAft>
                <a:spcPts val="0"/>
              </a:spcAft>
            </a:pPr>
            <a:endParaRPr kumimoji="1" lang="ja-JP" altLang="en-US" sz="1300" dirty="0" smtClean="0">
              <a:solidFill>
                <a:schemeClr val="tx1"/>
              </a:solidFill>
            </a:endParaRPr>
          </a:p>
        </p:txBody>
      </p:sp>
      <p:sp>
        <p:nvSpPr>
          <p:cNvPr id="36" name="大かっこ 35"/>
          <p:cNvSpPr/>
          <p:nvPr/>
        </p:nvSpPr>
        <p:spPr>
          <a:xfrm>
            <a:off x="7473280" y="4941168"/>
            <a:ext cx="2232248" cy="1584176"/>
          </a:xfrm>
          <a:prstGeom prst="bracketPair">
            <a:avLst>
              <a:gd name="adj" fmla="val 12870"/>
            </a:avLst>
          </a:prstGeom>
          <a:noFill/>
          <a:ln>
            <a:solidFill>
              <a:schemeClr val="dk1"/>
            </a:solidFill>
          </a:ln>
        </p:spPr>
        <p:style>
          <a:lnRef idx="2">
            <a:schemeClr val="dk1"/>
          </a:lnRef>
          <a:fillRef idx="1">
            <a:schemeClr val="lt1"/>
          </a:fillRef>
          <a:effectRef idx="0">
            <a:schemeClr val="dk1"/>
          </a:effectRef>
          <a:fontRef idx="minor">
            <a:schemeClr val="dk1"/>
          </a:fontRef>
        </p:style>
        <p:txBody>
          <a:bodyPr lIns="91423" tIns="45712" rIns="91423" bIns="45712" rtlCol="0" anchor="ctr"/>
          <a:lstStyle/>
          <a:p>
            <a:pPr algn="ctr" defTabSz="1279930" fontAlgn="auto">
              <a:spcBef>
                <a:spcPts val="0"/>
              </a:spcBef>
              <a:spcAft>
                <a:spcPts val="0"/>
              </a:spcAft>
            </a:pPr>
            <a:r>
              <a:rPr kumimoji="1" lang="ja-JP" altLang="en-US" sz="1600" b="1" dirty="0" smtClean="0">
                <a:solidFill>
                  <a:schemeClr val="tx1"/>
                </a:solidFill>
              </a:rPr>
              <a:t>日本の２大政党が</a:t>
            </a:r>
            <a:endParaRPr kumimoji="1" lang="en-US" altLang="ja-JP" sz="1600" b="1" dirty="0" smtClean="0">
              <a:solidFill>
                <a:schemeClr val="tx1"/>
              </a:solidFill>
            </a:endParaRPr>
          </a:p>
          <a:p>
            <a:pPr algn="ctr" defTabSz="1279930" fontAlgn="auto">
              <a:spcBef>
                <a:spcPts val="0"/>
              </a:spcBef>
              <a:spcAft>
                <a:spcPts val="0"/>
              </a:spcAft>
            </a:pPr>
            <a:r>
              <a:rPr lang="ja-JP" altLang="en-US" sz="1600" b="1" dirty="0" smtClean="0">
                <a:solidFill>
                  <a:schemeClr val="tx1"/>
                </a:solidFill>
              </a:rPr>
              <a:t>大きな政策の枠組みで一致</a:t>
            </a:r>
            <a:endParaRPr lang="en-US" altLang="ja-JP" sz="1600" b="1" dirty="0" smtClean="0">
              <a:solidFill>
                <a:schemeClr val="tx1"/>
              </a:solidFill>
            </a:endParaRPr>
          </a:p>
          <a:p>
            <a:pPr algn="ctr" defTabSz="1279930" fontAlgn="auto">
              <a:spcBef>
                <a:spcPts val="0"/>
              </a:spcBef>
              <a:spcAft>
                <a:spcPts val="0"/>
              </a:spcAft>
            </a:pPr>
            <a:r>
              <a:rPr kumimoji="1" lang="ja-JP" altLang="en-US" sz="1600" dirty="0" smtClean="0">
                <a:solidFill>
                  <a:schemeClr val="tx1"/>
                </a:solidFill>
              </a:rPr>
              <a:t>（社会保障改革の</a:t>
            </a:r>
            <a:endParaRPr kumimoji="1" lang="en-US" altLang="ja-JP" sz="1600" smtClean="0">
              <a:solidFill>
                <a:schemeClr val="tx1"/>
              </a:solidFill>
            </a:endParaRPr>
          </a:p>
          <a:p>
            <a:pPr algn="ctr" defTabSz="1279930" fontAlgn="auto">
              <a:spcBef>
                <a:spcPts val="0"/>
              </a:spcBef>
              <a:spcAft>
                <a:spcPts val="0"/>
              </a:spcAft>
            </a:pPr>
            <a:r>
              <a:rPr kumimoji="1" lang="ja-JP" altLang="en-US" sz="1600" smtClean="0">
                <a:solidFill>
                  <a:schemeClr val="tx1"/>
                </a:solidFill>
              </a:rPr>
              <a:t>方向性</a:t>
            </a:r>
            <a:r>
              <a:rPr kumimoji="1" lang="ja-JP" altLang="en-US" sz="1600" dirty="0" smtClean="0">
                <a:solidFill>
                  <a:schemeClr val="tx1"/>
                </a:solidFill>
              </a:rPr>
              <a:t>、税制改革）</a:t>
            </a:r>
          </a:p>
        </p:txBody>
      </p:sp>
    </p:spTree>
    <p:extLst>
      <p:ext uri="{BB962C8B-B14F-4D97-AF65-F5344CB8AC3E}">
        <p14:creationId xmlns:p14="http://schemas.microsoft.com/office/powerpoint/2010/main" xmlns="" val="492662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0"/>
            <a:ext cx="9906000" cy="56170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消費税５％引上げによる社会保障制度の安定財源確保</a:t>
            </a:r>
            <a:endParaRPr lang="ja-JP" altLang="en-US" dirty="0">
              <a:ea typeface="ＤＨＰ特太ゴシック体" pitchFamily="2" charset="-128"/>
            </a:endParaRPr>
          </a:p>
        </p:txBody>
      </p:sp>
      <p:sp>
        <p:nvSpPr>
          <p:cNvPr id="31" name="Rectangle 6"/>
          <p:cNvSpPr>
            <a:spLocks noChangeArrowheads="1"/>
          </p:cNvSpPr>
          <p:nvPr/>
        </p:nvSpPr>
        <p:spPr bwMode="gray">
          <a:xfrm>
            <a:off x="1208583" y="2204865"/>
            <a:ext cx="3672979" cy="947392"/>
          </a:xfrm>
          <a:prstGeom prst="rect">
            <a:avLst/>
          </a:prstGeom>
          <a:solidFill>
            <a:schemeClr val="accent2">
              <a:lumMod val="40000"/>
              <a:lumOff val="60000"/>
              <a:alpha val="50195"/>
            </a:schemeClr>
          </a:solidFill>
          <a:ln w="9525">
            <a:solidFill>
              <a:schemeClr val="tx1"/>
            </a:solidFill>
            <a:miter lim="800000"/>
            <a:headEnd/>
            <a:tailEnd/>
          </a:ln>
        </p:spPr>
        <p:txBody>
          <a:bodyPr wrap="none" lIns="91423" tIns="45712" rIns="91423" bIns="45712" anchor="ctr"/>
          <a:lstStyle/>
          <a:p>
            <a:endParaRPr lang="ja-JP" altLang="en-US">
              <a:solidFill>
                <a:srgbClr val="000000"/>
              </a:solidFill>
            </a:endParaRPr>
          </a:p>
        </p:txBody>
      </p:sp>
      <p:sp>
        <p:nvSpPr>
          <p:cNvPr id="18" name="スライド番号プレースホルダ 16"/>
          <p:cNvSpPr>
            <a:spLocks noGrp="1"/>
          </p:cNvSpPr>
          <p:nvPr>
            <p:ph type="sldNum" sz="quarter" idx="12"/>
          </p:nvPr>
        </p:nvSpPr>
        <p:spPr>
          <a:xfrm>
            <a:off x="7635544" y="6492882"/>
            <a:ext cx="2311400" cy="365125"/>
          </a:xfrm>
        </p:spPr>
        <p:txBody>
          <a:bodyPr/>
          <a:lstStyle/>
          <a:p>
            <a:fld id="{5A02BD7A-635E-43A0-8464-FD5073BFE4FA}" type="slidenum">
              <a:rPr kumimoji="1" lang="ja-JP" altLang="en-US" smtClean="0">
                <a:solidFill>
                  <a:schemeClr val="tx1"/>
                </a:solidFill>
              </a:rPr>
              <a:pPr/>
              <a:t>10</a:t>
            </a:fld>
            <a:endParaRPr kumimoji="1" lang="ja-JP" altLang="en-US" dirty="0">
              <a:solidFill>
                <a:schemeClr val="tx1"/>
              </a:solidFill>
            </a:endParaRPr>
          </a:p>
        </p:txBody>
      </p:sp>
      <p:sp>
        <p:nvSpPr>
          <p:cNvPr id="20" name="テキスト ボックス 19"/>
          <p:cNvSpPr txBox="1"/>
          <p:nvPr/>
        </p:nvSpPr>
        <p:spPr>
          <a:xfrm>
            <a:off x="1208584" y="2708920"/>
            <a:ext cx="3672979" cy="442878"/>
          </a:xfrm>
          <a:prstGeom prst="rect">
            <a:avLst/>
          </a:prstGeom>
          <a:noFill/>
        </p:spPr>
        <p:txBody>
          <a:bodyPr wrap="square" rtlCol="0">
            <a:spAutoFit/>
          </a:bodyPr>
          <a:lstStyle/>
          <a:p>
            <a:pPr algn="r">
              <a:lnSpc>
                <a:spcPct val="150000"/>
              </a:lnSpc>
              <a:defRPr/>
            </a:pPr>
            <a:r>
              <a:rPr lang="ja-JP" altLang="en-US" u="sng" dirty="0" smtClean="0">
                <a:solidFill>
                  <a:prstClr val="black"/>
                </a:solidFill>
                <a:latin typeface="HGPｺﾞｼｯｸE" pitchFamily="50" charset="-128"/>
                <a:ea typeface="HGPｺﾞｼｯｸE" pitchFamily="50" charset="-128"/>
              </a:rPr>
              <a:t>＋２．７兆円程度</a:t>
            </a:r>
            <a:endParaRPr kumimoji="1" lang="ja-JP" altLang="en-US" u="sng" dirty="0">
              <a:latin typeface="HGPｺﾞｼｯｸE" pitchFamily="50" charset="-128"/>
              <a:ea typeface="HGPｺﾞｼｯｸE" pitchFamily="50" charset="-128"/>
            </a:endParaRPr>
          </a:p>
        </p:txBody>
      </p:sp>
      <p:sp>
        <p:nvSpPr>
          <p:cNvPr id="21" name="Rectangle 6"/>
          <p:cNvSpPr>
            <a:spLocks noChangeArrowheads="1"/>
          </p:cNvSpPr>
          <p:nvPr/>
        </p:nvSpPr>
        <p:spPr bwMode="gray">
          <a:xfrm>
            <a:off x="1208583" y="3212976"/>
            <a:ext cx="3672979" cy="3564000"/>
          </a:xfrm>
          <a:prstGeom prst="rect">
            <a:avLst/>
          </a:prstGeom>
          <a:solidFill>
            <a:schemeClr val="accent5">
              <a:lumMod val="40000"/>
              <a:lumOff val="60000"/>
              <a:alpha val="50195"/>
            </a:schemeClr>
          </a:solidFill>
          <a:ln w="9525">
            <a:solidFill>
              <a:schemeClr val="tx1"/>
            </a:solidFill>
            <a:miter lim="800000"/>
            <a:headEnd/>
            <a:tailEnd/>
          </a:ln>
        </p:spPr>
        <p:txBody>
          <a:bodyPr wrap="none" lIns="91423" tIns="45712" rIns="91423" bIns="45712" anchor="ctr"/>
          <a:lstStyle/>
          <a:p>
            <a:endParaRPr lang="ja-JP" altLang="en-US">
              <a:solidFill>
                <a:srgbClr val="000000"/>
              </a:solidFill>
            </a:endParaRPr>
          </a:p>
        </p:txBody>
      </p:sp>
      <p:sp>
        <p:nvSpPr>
          <p:cNvPr id="22" name="テキスト ボックス 21"/>
          <p:cNvSpPr txBox="1"/>
          <p:nvPr/>
        </p:nvSpPr>
        <p:spPr>
          <a:xfrm>
            <a:off x="1208583" y="3947355"/>
            <a:ext cx="3672979" cy="2862322"/>
          </a:xfrm>
          <a:prstGeom prst="rect">
            <a:avLst/>
          </a:prstGeom>
          <a:noFill/>
          <a:ln>
            <a:noFill/>
          </a:ln>
        </p:spPr>
        <p:txBody>
          <a:bodyPr wrap="square" rtlCol="0">
            <a:spAutoFit/>
          </a:bodyPr>
          <a:lstStyle/>
          <a:p>
            <a:pPr algn="r">
              <a:lnSpc>
                <a:spcPct val="150000"/>
              </a:lnSpc>
              <a:defRPr/>
            </a:pPr>
            <a:r>
              <a:rPr lang="ja-JP" altLang="en-US" u="sng" dirty="0" smtClean="0">
                <a:solidFill>
                  <a:prstClr val="black"/>
                </a:solidFill>
                <a:latin typeface="HGPｺﾞｼｯｸE" pitchFamily="50" charset="-128"/>
                <a:ea typeface="HGPｺﾞｼｯｸE" pitchFamily="50" charset="-128"/>
              </a:rPr>
              <a:t>＋１０．８兆円程度</a:t>
            </a:r>
            <a:endParaRPr lang="en-US" altLang="ja-JP" u="sng" dirty="0" smtClean="0">
              <a:solidFill>
                <a:prstClr val="black"/>
              </a:solidFill>
              <a:latin typeface="HGPｺﾞｼｯｸE" pitchFamily="50" charset="-128"/>
              <a:ea typeface="HGPｺﾞｼｯｸE" pitchFamily="50" charset="-128"/>
            </a:endParaRPr>
          </a:p>
          <a:p>
            <a:pPr>
              <a:lnSpc>
                <a:spcPct val="150000"/>
              </a:lnSpc>
              <a:defRPr/>
            </a:pPr>
            <a:endParaRPr lang="en-US" altLang="ja-JP" sz="600" u="sng" dirty="0" smtClean="0">
              <a:solidFill>
                <a:prstClr val="black"/>
              </a:solidFill>
              <a:latin typeface="HGPｺﾞｼｯｸE" pitchFamily="50" charset="-128"/>
              <a:ea typeface="HGPｺﾞｼｯｸE" pitchFamily="50" charset="-128"/>
            </a:endParaRPr>
          </a:p>
          <a:p>
            <a:pPr>
              <a:lnSpc>
                <a:spcPts val="1900"/>
              </a:lnSpc>
              <a:defRPr/>
            </a:pPr>
            <a:r>
              <a:rPr lang="ja-JP" altLang="en-US" sz="1200" dirty="0" smtClean="0">
                <a:solidFill>
                  <a:prstClr val="black"/>
                </a:solidFill>
                <a:latin typeface="HGPｺﾞｼｯｸE" pitchFamily="50" charset="-128"/>
                <a:ea typeface="HGPｺﾞｼｯｸE" pitchFamily="50" charset="-128"/>
              </a:rPr>
              <a:t>○年金国庫負担２分の１</a:t>
            </a:r>
            <a:endParaRPr lang="en-US" altLang="ja-JP" sz="1200" dirty="0" smtClean="0">
              <a:solidFill>
                <a:prstClr val="black"/>
              </a:solidFill>
              <a:latin typeface="HGPｺﾞｼｯｸE" pitchFamily="50" charset="-128"/>
              <a:ea typeface="HGPｺﾞｼｯｸE" pitchFamily="50" charset="-128"/>
            </a:endParaRPr>
          </a:p>
          <a:p>
            <a:pPr>
              <a:lnSpc>
                <a:spcPts val="1900"/>
              </a:lnSpc>
              <a:defRPr/>
            </a:pPr>
            <a:r>
              <a:rPr kumimoji="1" lang="ja-JP" altLang="en-US" sz="1200" dirty="0" smtClean="0">
                <a:solidFill>
                  <a:prstClr val="black"/>
                </a:solidFill>
                <a:latin typeface="HGPｺﾞｼｯｸE" pitchFamily="50" charset="-128"/>
                <a:ea typeface="HGPｺﾞｼｯｸE" pitchFamily="50" charset="-128"/>
              </a:rPr>
              <a:t>　（年金交付国債の償還費用含む）</a:t>
            </a:r>
            <a:endParaRPr kumimoji="1" lang="en-US" altLang="ja-JP" sz="1200" dirty="0" smtClean="0">
              <a:solidFill>
                <a:prstClr val="black"/>
              </a:solidFill>
              <a:latin typeface="HGPｺﾞｼｯｸE" pitchFamily="50" charset="-128"/>
              <a:ea typeface="HGPｺﾞｼｯｸE" pitchFamily="50" charset="-128"/>
            </a:endParaRPr>
          </a:p>
          <a:p>
            <a:pPr>
              <a:lnSpc>
                <a:spcPts val="1900"/>
              </a:lnSpc>
              <a:defRPr/>
            </a:pPr>
            <a:endParaRPr kumimoji="1" lang="en-US" altLang="ja-JP" sz="1200" dirty="0" smtClean="0">
              <a:solidFill>
                <a:prstClr val="black"/>
              </a:solidFill>
              <a:latin typeface="HGPｺﾞｼｯｸE" pitchFamily="50" charset="-128"/>
              <a:ea typeface="HGPｺﾞｼｯｸE" pitchFamily="50" charset="-128"/>
            </a:endParaRPr>
          </a:p>
          <a:p>
            <a:pPr>
              <a:lnSpc>
                <a:spcPts val="1900"/>
              </a:lnSpc>
              <a:defRPr/>
            </a:pPr>
            <a:r>
              <a:rPr lang="ja-JP" altLang="en-US" sz="1200" dirty="0" smtClean="0">
                <a:solidFill>
                  <a:prstClr val="black"/>
                </a:solidFill>
                <a:latin typeface="HGPｺﾞｼｯｸE" pitchFamily="50" charset="-128"/>
                <a:ea typeface="HGPｺﾞｼｯｸE" pitchFamily="50" charset="-128"/>
              </a:rPr>
              <a:t>○後代への負担のつけ回しの軽減</a:t>
            </a:r>
            <a:endParaRPr lang="en-US" altLang="ja-JP" sz="1200" dirty="0" smtClean="0">
              <a:solidFill>
                <a:prstClr val="black"/>
              </a:solidFill>
              <a:latin typeface="HGPｺﾞｼｯｸE" pitchFamily="50" charset="-128"/>
              <a:ea typeface="HGPｺﾞｼｯｸE" pitchFamily="50" charset="-128"/>
            </a:endParaRPr>
          </a:p>
          <a:p>
            <a:pPr>
              <a:lnSpc>
                <a:spcPts val="1900"/>
              </a:lnSpc>
              <a:defRPr/>
            </a:pPr>
            <a:r>
              <a:rPr lang="en-US" altLang="ja-JP" sz="1050" dirty="0" smtClean="0">
                <a:solidFill>
                  <a:prstClr val="black"/>
                </a:solidFill>
                <a:latin typeface="+mj-ea"/>
                <a:ea typeface="+mj-ea"/>
              </a:rPr>
              <a:t>‐ </a:t>
            </a:r>
            <a:r>
              <a:rPr lang="ja-JP" altLang="en-US" sz="1050" dirty="0" smtClean="0">
                <a:solidFill>
                  <a:prstClr val="black"/>
                </a:solidFill>
                <a:latin typeface="+mj-ea"/>
                <a:ea typeface="+mj-ea"/>
              </a:rPr>
              <a:t>高齢化等に伴う増（自然増）や安定財源が確保できて</a:t>
            </a:r>
            <a:endParaRPr lang="en-US" altLang="ja-JP" sz="1050" dirty="0" smtClean="0">
              <a:solidFill>
                <a:prstClr val="black"/>
              </a:solidFill>
              <a:latin typeface="+mj-ea"/>
              <a:ea typeface="+mj-ea"/>
            </a:endParaRPr>
          </a:p>
          <a:p>
            <a:pPr>
              <a:lnSpc>
                <a:spcPts val="1900"/>
              </a:lnSpc>
              <a:defRPr/>
            </a:pPr>
            <a:r>
              <a:rPr lang="ja-JP" altLang="en-US" sz="1050" dirty="0" smtClean="0">
                <a:solidFill>
                  <a:prstClr val="black"/>
                </a:solidFill>
                <a:latin typeface="+mj-ea"/>
                <a:ea typeface="+mj-ea"/>
              </a:rPr>
              <a:t>　いない既存の社会保障費</a:t>
            </a:r>
            <a:endParaRPr lang="en-US" altLang="ja-JP" sz="1050" dirty="0" smtClean="0">
              <a:solidFill>
                <a:prstClr val="black"/>
              </a:solidFill>
              <a:latin typeface="+mj-ea"/>
              <a:ea typeface="+mj-ea"/>
            </a:endParaRPr>
          </a:p>
          <a:p>
            <a:pPr>
              <a:lnSpc>
                <a:spcPts val="1900"/>
              </a:lnSpc>
              <a:defRPr/>
            </a:pPr>
            <a:endParaRPr kumimoji="1" lang="en-US" altLang="ja-JP" sz="1200" dirty="0" smtClean="0">
              <a:solidFill>
                <a:prstClr val="black"/>
              </a:solidFill>
              <a:latin typeface="HGPｺﾞｼｯｸE" pitchFamily="50" charset="-128"/>
              <a:ea typeface="HGPｺﾞｼｯｸE" pitchFamily="50" charset="-128"/>
            </a:endParaRPr>
          </a:p>
          <a:p>
            <a:pPr>
              <a:lnSpc>
                <a:spcPts val="1900"/>
              </a:lnSpc>
              <a:defRPr/>
            </a:pPr>
            <a:r>
              <a:rPr lang="ja-JP" altLang="en-US" sz="1200" dirty="0" smtClean="0">
                <a:solidFill>
                  <a:prstClr val="black"/>
                </a:solidFill>
                <a:latin typeface="HGPｺﾞｼｯｸE" pitchFamily="50" charset="-128"/>
                <a:ea typeface="HGPｺﾞｼｯｸE" pitchFamily="50" charset="-128"/>
              </a:rPr>
              <a:t>○</a:t>
            </a:r>
            <a:r>
              <a:rPr kumimoji="1" lang="ja-JP" altLang="en-US" sz="1200" dirty="0" smtClean="0">
                <a:solidFill>
                  <a:prstClr val="black"/>
                </a:solidFill>
                <a:latin typeface="HGPｺﾞｼｯｸE" pitchFamily="50" charset="-128"/>
                <a:ea typeface="HGPｺﾞｼｯｸE" pitchFamily="50" charset="-128"/>
              </a:rPr>
              <a:t>消費税引上げに伴う社会保障支出の増</a:t>
            </a:r>
            <a:endParaRPr kumimoji="1" lang="en-US" altLang="ja-JP" sz="1200" dirty="0" smtClean="0">
              <a:solidFill>
                <a:prstClr val="black"/>
              </a:solidFill>
              <a:latin typeface="HGPｺﾞｼｯｸE" pitchFamily="50" charset="-128"/>
              <a:ea typeface="HGPｺﾞｼｯｸE" pitchFamily="50" charset="-128"/>
            </a:endParaRPr>
          </a:p>
          <a:p>
            <a:pPr>
              <a:lnSpc>
                <a:spcPts val="1900"/>
              </a:lnSpc>
              <a:defRPr/>
            </a:pPr>
            <a:r>
              <a:rPr lang="en-US" altLang="ja-JP" sz="1050" dirty="0" smtClean="0">
                <a:solidFill>
                  <a:prstClr val="black"/>
                </a:solidFill>
                <a:latin typeface="+mj-ea"/>
              </a:rPr>
              <a:t>‐ </a:t>
            </a:r>
            <a:r>
              <a:rPr lang="ja-JP" altLang="en-US" sz="1050" dirty="0" smtClean="0">
                <a:solidFill>
                  <a:prstClr val="black"/>
                </a:solidFill>
                <a:latin typeface="+mj-ea"/>
              </a:rPr>
              <a:t>年金、診療報酬などの物価上昇に伴う増</a:t>
            </a:r>
            <a:endParaRPr kumimoji="1" lang="ja-JP" altLang="en-US" sz="1200" dirty="0">
              <a:latin typeface="HGPｺﾞｼｯｸE" pitchFamily="50" charset="-128"/>
              <a:ea typeface="HGPｺﾞｼｯｸE" pitchFamily="50" charset="-128"/>
            </a:endParaRPr>
          </a:p>
        </p:txBody>
      </p:sp>
      <p:sp>
        <p:nvSpPr>
          <p:cNvPr id="24" name="角丸四角形 23"/>
          <p:cNvSpPr/>
          <p:nvPr/>
        </p:nvSpPr>
        <p:spPr>
          <a:xfrm>
            <a:off x="5457055" y="2204864"/>
            <a:ext cx="4248919" cy="4536504"/>
          </a:xfrm>
          <a:prstGeom prst="roundRect">
            <a:avLst>
              <a:gd name="adj" fmla="val 4405"/>
            </a:avLst>
          </a:prstGeom>
          <a:solidFill>
            <a:schemeClr val="accent3">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t"/>
          <a:lstStyle/>
          <a:p>
            <a:endParaRPr lang="en-US" altLang="ja-JP" sz="900" dirty="0" smtClean="0">
              <a:latin typeface="HGPｺﾞｼｯｸE" pitchFamily="50" charset="-128"/>
              <a:ea typeface="HGPｺﾞｼｯｸE" pitchFamily="50" charset="-128"/>
            </a:endParaRPr>
          </a:p>
          <a:p>
            <a:r>
              <a:rPr lang="ja-JP" altLang="en-US" dirty="0" smtClean="0">
                <a:latin typeface="HGPｺﾞｼｯｸE" pitchFamily="50" charset="-128"/>
                <a:ea typeface="HGPｺﾞｼｯｸE" pitchFamily="50" charset="-128"/>
              </a:rPr>
              <a:t>○子ども・子育て対策</a:t>
            </a:r>
            <a:endParaRPr lang="en-US" altLang="ja-JP" dirty="0" smtClean="0">
              <a:latin typeface="HGPｺﾞｼｯｸE" pitchFamily="50" charset="-128"/>
              <a:ea typeface="HGPｺﾞｼｯｸE" pitchFamily="50" charset="-128"/>
            </a:endParaRPr>
          </a:p>
          <a:p>
            <a:endParaRPr lang="en-US" altLang="ja-JP" sz="500" dirty="0" smtClean="0">
              <a:latin typeface="HGPｺﾞｼｯｸE" pitchFamily="50" charset="-128"/>
              <a:ea typeface="HGPｺﾞｼｯｸE" pitchFamily="50" charset="-128"/>
            </a:endParaRPr>
          </a:p>
          <a:p>
            <a:pPr>
              <a:lnSpc>
                <a:spcPts val="1900"/>
              </a:lnSpc>
              <a:defRPr/>
            </a:pPr>
            <a:r>
              <a:rPr lang="ja-JP" altLang="en-US" sz="1400" dirty="0" smtClean="0">
                <a:solidFill>
                  <a:prstClr val="black"/>
                </a:solidFill>
                <a:latin typeface="+mj-ea"/>
              </a:rPr>
              <a:t>　</a:t>
            </a:r>
            <a:r>
              <a:rPr lang="en-US" altLang="ja-JP" sz="1400" dirty="0" smtClean="0">
                <a:solidFill>
                  <a:prstClr val="black"/>
                </a:solidFill>
                <a:latin typeface="+mj-ea"/>
              </a:rPr>
              <a:t>‐</a:t>
            </a:r>
            <a:r>
              <a:rPr lang="ja-JP" altLang="en-US" sz="1400" dirty="0" smtClean="0">
                <a:solidFill>
                  <a:prstClr val="black"/>
                </a:solidFill>
                <a:latin typeface="+mj-ea"/>
              </a:rPr>
              <a:t> 待機児童の解消（保育、放課後児童クラブの</a:t>
            </a:r>
            <a:endParaRPr lang="en-US" altLang="ja-JP" sz="1400" dirty="0" smtClean="0">
              <a:solidFill>
                <a:prstClr val="black"/>
              </a:solidFill>
              <a:latin typeface="+mj-ea"/>
            </a:endParaRPr>
          </a:p>
          <a:p>
            <a:pPr>
              <a:lnSpc>
                <a:spcPts val="1900"/>
              </a:lnSpc>
              <a:defRPr/>
            </a:pPr>
            <a:r>
              <a:rPr lang="ja-JP" altLang="en-US" sz="1400" dirty="0" smtClean="0">
                <a:solidFill>
                  <a:prstClr val="black"/>
                </a:solidFill>
                <a:latin typeface="+mj-ea"/>
              </a:rPr>
              <a:t>　　量的拡充）など</a:t>
            </a:r>
            <a:endParaRPr lang="en-US" altLang="ja-JP" sz="1400" dirty="0" smtClean="0">
              <a:solidFill>
                <a:prstClr val="black"/>
              </a:solidFill>
              <a:latin typeface="+mj-ea"/>
            </a:endParaRPr>
          </a:p>
          <a:p>
            <a:pPr>
              <a:lnSpc>
                <a:spcPts val="1900"/>
              </a:lnSpc>
              <a:defRPr/>
            </a:pPr>
            <a:endParaRPr lang="en-US" altLang="ja-JP" sz="1200" dirty="0" smtClean="0">
              <a:latin typeface="HGPｺﾞｼｯｸE" pitchFamily="50" charset="-128"/>
              <a:ea typeface="HGPｺﾞｼｯｸE" pitchFamily="50" charset="-128"/>
            </a:endParaRPr>
          </a:p>
          <a:p>
            <a:r>
              <a:rPr lang="ja-JP" altLang="en-US" dirty="0" smtClean="0">
                <a:latin typeface="HGPｺﾞｼｯｸE" pitchFamily="50" charset="-128"/>
                <a:ea typeface="HGPｺﾞｼｯｸE" pitchFamily="50" charset="-128"/>
              </a:rPr>
              <a:t>○</a:t>
            </a:r>
            <a:r>
              <a:rPr kumimoji="1" lang="ja-JP" altLang="en-US" dirty="0" smtClean="0">
                <a:latin typeface="HGPｺﾞｼｯｸE" pitchFamily="50" charset="-128"/>
                <a:ea typeface="HGPｺﾞｼｯｸE" pitchFamily="50" charset="-128"/>
              </a:rPr>
              <a:t>医療・介護の充実</a:t>
            </a:r>
            <a:endParaRPr kumimoji="1" lang="en-US" altLang="ja-JP" dirty="0" smtClean="0">
              <a:latin typeface="HGPｺﾞｼｯｸE" pitchFamily="50" charset="-128"/>
              <a:ea typeface="HGPｺﾞｼｯｸE" pitchFamily="50" charset="-128"/>
            </a:endParaRPr>
          </a:p>
          <a:p>
            <a:endParaRPr kumimoji="1" lang="en-US" altLang="ja-JP" sz="500" dirty="0" smtClean="0">
              <a:latin typeface="HGPｺﾞｼｯｸE" pitchFamily="50" charset="-128"/>
              <a:ea typeface="HGPｺﾞｼｯｸE" pitchFamily="50" charset="-128"/>
            </a:endParaRPr>
          </a:p>
          <a:p>
            <a:r>
              <a:rPr lang="ja-JP" altLang="en-US" sz="1400" dirty="0" smtClean="0">
                <a:solidFill>
                  <a:prstClr val="black"/>
                </a:solidFill>
                <a:latin typeface="+mj-ea"/>
              </a:rPr>
              <a:t>　</a:t>
            </a:r>
            <a:r>
              <a:rPr lang="en-US" altLang="ja-JP" sz="1400" dirty="0" smtClean="0">
                <a:solidFill>
                  <a:prstClr val="black"/>
                </a:solidFill>
                <a:latin typeface="+mj-ea"/>
              </a:rPr>
              <a:t>‐ </a:t>
            </a:r>
            <a:r>
              <a:rPr lang="ja-JP" altLang="en-US" sz="1400" dirty="0" smtClean="0">
                <a:solidFill>
                  <a:prstClr val="black"/>
                </a:solidFill>
                <a:latin typeface="+mj-ea"/>
              </a:rPr>
              <a:t>高度急性期への医療資源の集中投入（入院医療</a:t>
            </a:r>
            <a:endParaRPr lang="en-US" altLang="ja-JP" sz="1400" dirty="0" smtClean="0">
              <a:solidFill>
                <a:prstClr val="black"/>
              </a:solidFill>
              <a:latin typeface="+mj-ea"/>
            </a:endParaRPr>
          </a:p>
          <a:p>
            <a:r>
              <a:rPr lang="ja-JP" altLang="en-US" sz="1400" dirty="0" smtClean="0">
                <a:solidFill>
                  <a:prstClr val="black"/>
                </a:solidFill>
                <a:latin typeface="+mj-ea"/>
              </a:rPr>
              <a:t>　　の強化）、在宅医療・介護の充実（病院・施設から</a:t>
            </a:r>
            <a:endParaRPr lang="en-US" altLang="ja-JP" sz="1400" dirty="0" smtClean="0">
              <a:solidFill>
                <a:prstClr val="black"/>
              </a:solidFill>
              <a:latin typeface="+mj-ea"/>
            </a:endParaRPr>
          </a:p>
          <a:p>
            <a:r>
              <a:rPr lang="ja-JP" altLang="en-US" sz="1400" dirty="0" smtClean="0">
                <a:solidFill>
                  <a:prstClr val="black"/>
                </a:solidFill>
                <a:latin typeface="+mj-ea"/>
              </a:rPr>
              <a:t>　　地域、在宅へ）など</a:t>
            </a:r>
            <a:endParaRPr kumimoji="1" lang="en-US" altLang="ja-JP" sz="1400" dirty="0" smtClean="0">
              <a:latin typeface="HGPｺﾞｼｯｸE" pitchFamily="50" charset="-128"/>
              <a:ea typeface="HGPｺﾞｼｯｸE" pitchFamily="50" charset="-128"/>
            </a:endParaRPr>
          </a:p>
          <a:p>
            <a:endParaRPr lang="en-US" altLang="ja-JP" dirty="0" smtClean="0">
              <a:latin typeface="HGPｺﾞｼｯｸE" pitchFamily="50" charset="-128"/>
              <a:ea typeface="HGPｺﾞｼｯｸE" pitchFamily="50" charset="-128"/>
            </a:endParaRPr>
          </a:p>
          <a:p>
            <a:r>
              <a:rPr lang="ja-JP" altLang="en-US" dirty="0" smtClean="0">
                <a:latin typeface="HGPｺﾞｼｯｸE" pitchFamily="50" charset="-128"/>
                <a:ea typeface="HGPｺﾞｼｯｸE" pitchFamily="50" charset="-128"/>
              </a:rPr>
              <a:t>○年金制度の改善</a:t>
            </a:r>
            <a:endParaRPr lang="en-US" altLang="ja-JP" dirty="0" smtClean="0">
              <a:latin typeface="HGPｺﾞｼｯｸE" pitchFamily="50" charset="-128"/>
              <a:ea typeface="HGPｺﾞｼｯｸE" pitchFamily="50" charset="-128"/>
            </a:endParaRPr>
          </a:p>
          <a:p>
            <a:endParaRPr lang="en-US" altLang="ja-JP" sz="500" dirty="0" smtClean="0">
              <a:latin typeface="HGPｺﾞｼｯｸE" pitchFamily="50" charset="-128"/>
              <a:ea typeface="HGPｺﾞｼｯｸE" pitchFamily="50" charset="-128"/>
            </a:endParaRPr>
          </a:p>
          <a:p>
            <a:r>
              <a:rPr lang="ja-JP" altLang="en-US" sz="1400" dirty="0" smtClean="0">
                <a:solidFill>
                  <a:prstClr val="black"/>
                </a:solidFill>
                <a:latin typeface="+mj-ea"/>
              </a:rPr>
              <a:t>　</a:t>
            </a:r>
            <a:r>
              <a:rPr lang="en-US" altLang="ja-JP" sz="1400" dirty="0" smtClean="0">
                <a:solidFill>
                  <a:prstClr val="black"/>
                </a:solidFill>
                <a:latin typeface="+mj-ea"/>
              </a:rPr>
              <a:t>‐ </a:t>
            </a:r>
            <a:r>
              <a:rPr lang="ja-JP" altLang="en-US" sz="1400" dirty="0" smtClean="0">
                <a:solidFill>
                  <a:prstClr val="black"/>
                </a:solidFill>
                <a:latin typeface="+mj-ea"/>
              </a:rPr>
              <a:t>低所得者への加算、受給資格期間の短縮など</a:t>
            </a:r>
            <a:endParaRPr lang="en-US" altLang="ja-JP" sz="1400" dirty="0" smtClean="0">
              <a:latin typeface="HGPｺﾞｼｯｸE" pitchFamily="50" charset="-128"/>
              <a:ea typeface="HGPｺﾞｼｯｸE" pitchFamily="50" charset="-128"/>
            </a:endParaRPr>
          </a:p>
          <a:p>
            <a:endParaRPr kumimoji="1" lang="en-US" altLang="ja-JP" sz="1600" dirty="0" smtClean="0">
              <a:latin typeface="HGPｺﾞｼｯｸE" pitchFamily="50" charset="-128"/>
              <a:ea typeface="HGPｺﾞｼｯｸE" pitchFamily="50" charset="-128"/>
            </a:endParaRPr>
          </a:p>
          <a:p>
            <a:endParaRPr kumimoji="1" lang="en-US" altLang="ja-JP" sz="1600" dirty="0" smtClean="0">
              <a:latin typeface="HGPｺﾞｼｯｸE" pitchFamily="50" charset="-128"/>
              <a:ea typeface="HGPｺﾞｼｯｸE" pitchFamily="50" charset="-128"/>
            </a:endParaRPr>
          </a:p>
          <a:p>
            <a:r>
              <a:rPr lang="ja-JP" altLang="en-US" sz="1400" dirty="0" smtClean="0">
                <a:latin typeface="+mj-ea"/>
                <a:ea typeface="+mj-ea"/>
              </a:rPr>
              <a:t>　・</a:t>
            </a:r>
            <a:r>
              <a:rPr kumimoji="1" lang="ja-JP" altLang="en-US" sz="1400" dirty="0" smtClean="0">
                <a:latin typeface="+mj-ea"/>
                <a:ea typeface="+mj-ea"/>
              </a:rPr>
              <a:t>貧困・格差対策の強化</a:t>
            </a:r>
            <a:r>
              <a:rPr kumimoji="1" lang="en-US" altLang="ja-JP" sz="1400" dirty="0" smtClean="0">
                <a:latin typeface="+mj-ea"/>
                <a:ea typeface="+mj-ea"/>
              </a:rPr>
              <a:t/>
            </a:r>
            <a:br>
              <a:rPr kumimoji="1" lang="en-US" altLang="ja-JP" sz="1400" dirty="0" smtClean="0">
                <a:latin typeface="+mj-ea"/>
                <a:ea typeface="+mj-ea"/>
              </a:rPr>
            </a:br>
            <a:r>
              <a:rPr kumimoji="1" lang="ja-JP" altLang="en-US" sz="1400" dirty="0" smtClean="0">
                <a:latin typeface="+mj-ea"/>
                <a:ea typeface="+mj-ea"/>
              </a:rPr>
              <a:t>　　（低所得者対策等）</a:t>
            </a:r>
            <a:endParaRPr kumimoji="1" lang="en-US" altLang="ja-JP" sz="1400" dirty="0" smtClean="0">
              <a:latin typeface="+mj-ea"/>
              <a:ea typeface="+mj-ea"/>
            </a:endParaRPr>
          </a:p>
          <a:p>
            <a:endParaRPr lang="en-US" altLang="ja-JP" sz="400" dirty="0" smtClean="0">
              <a:latin typeface="HGPｺﾞｼｯｸE" pitchFamily="50" charset="-128"/>
              <a:ea typeface="HGPｺﾞｼｯｸE" pitchFamily="50" charset="-128"/>
            </a:endParaRPr>
          </a:p>
          <a:p>
            <a:r>
              <a:rPr lang="ja-JP" altLang="en-US" sz="1100" dirty="0" smtClean="0">
                <a:solidFill>
                  <a:prstClr val="black"/>
                </a:solidFill>
                <a:latin typeface="ＭＳ Ｐ明朝" pitchFamily="18" charset="-128"/>
                <a:ea typeface="ＭＳ Ｐ明朝" pitchFamily="18" charset="-128"/>
              </a:rPr>
              <a:t>　　</a:t>
            </a:r>
            <a:r>
              <a:rPr lang="en-US" altLang="ja-JP" sz="1100" dirty="0" smtClean="0">
                <a:solidFill>
                  <a:prstClr val="black"/>
                </a:solidFill>
                <a:latin typeface="ＭＳ Ｐ明朝" pitchFamily="18" charset="-128"/>
                <a:ea typeface="ＭＳ Ｐ明朝" pitchFamily="18" charset="-128"/>
              </a:rPr>
              <a:t>‐ </a:t>
            </a:r>
            <a:r>
              <a:rPr lang="ja-JP" altLang="en-US" sz="1100" dirty="0" smtClean="0">
                <a:solidFill>
                  <a:prstClr val="black"/>
                </a:solidFill>
                <a:latin typeface="ＭＳ Ｐ明朝" pitchFamily="18" charset="-128"/>
                <a:ea typeface="ＭＳ Ｐ明朝" pitchFamily="18" charset="-128"/>
              </a:rPr>
              <a:t>低所得者の保険料の軽減、総合合算制度など</a:t>
            </a:r>
            <a:endParaRPr lang="en-US" altLang="ja-JP" sz="1100" dirty="0" smtClean="0">
              <a:latin typeface="ＭＳ Ｐ明朝" pitchFamily="18" charset="-128"/>
              <a:ea typeface="ＭＳ Ｐ明朝" pitchFamily="18" charset="-128"/>
            </a:endParaRPr>
          </a:p>
          <a:p>
            <a:endParaRPr kumimoji="1" lang="ja-JP" altLang="en-US" sz="1600" dirty="0">
              <a:latin typeface="HGPｺﾞｼｯｸE" pitchFamily="50" charset="-128"/>
              <a:ea typeface="HGPｺﾞｼｯｸE" pitchFamily="50" charset="-128"/>
            </a:endParaRPr>
          </a:p>
        </p:txBody>
      </p:sp>
      <p:sp>
        <p:nvSpPr>
          <p:cNvPr id="26" name="左中かっこ 25"/>
          <p:cNvSpPr/>
          <p:nvPr/>
        </p:nvSpPr>
        <p:spPr>
          <a:xfrm>
            <a:off x="920550" y="2204864"/>
            <a:ext cx="216025" cy="93610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8" name="テキスト ボックス 27"/>
          <p:cNvSpPr txBox="1"/>
          <p:nvPr/>
        </p:nvSpPr>
        <p:spPr>
          <a:xfrm>
            <a:off x="200472" y="2388427"/>
            <a:ext cx="648072" cy="584775"/>
          </a:xfrm>
          <a:prstGeom prst="rect">
            <a:avLst/>
          </a:prstGeom>
          <a:ln w="19050">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smtClean="0">
                <a:latin typeface="HGPｺﾞｼｯｸE" pitchFamily="50" charset="-128"/>
                <a:ea typeface="HGPｺﾞｼｯｸE" pitchFamily="50" charset="-128"/>
              </a:rPr>
              <a:t>１％程度</a:t>
            </a:r>
            <a:endParaRPr kumimoji="1" lang="ja-JP" altLang="en-US" sz="1600" dirty="0">
              <a:latin typeface="HGPｺﾞｼｯｸE" pitchFamily="50" charset="-128"/>
              <a:ea typeface="HGPｺﾞｼｯｸE" pitchFamily="50" charset="-128"/>
            </a:endParaRPr>
          </a:p>
        </p:txBody>
      </p:sp>
      <p:sp>
        <p:nvSpPr>
          <p:cNvPr id="29" name="左中かっこ 28"/>
          <p:cNvSpPr/>
          <p:nvPr/>
        </p:nvSpPr>
        <p:spPr>
          <a:xfrm>
            <a:off x="920552" y="3212976"/>
            <a:ext cx="216024" cy="35640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4" name="テキスト ボックス 43"/>
          <p:cNvSpPr txBox="1"/>
          <p:nvPr/>
        </p:nvSpPr>
        <p:spPr>
          <a:xfrm>
            <a:off x="200472" y="4725144"/>
            <a:ext cx="648072" cy="584775"/>
          </a:xfrm>
          <a:prstGeom prst="rect">
            <a:avLst/>
          </a:prstGeom>
          <a:ln w="19050">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dirty="0" smtClean="0">
                <a:latin typeface="HGPｺﾞｼｯｸE" pitchFamily="50" charset="-128"/>
                <a:ea typeface="HGPｺﾞｼｯｸE" pitchFamily="50" charset="-128"/>
              </a:rPr>
              <a:t>４</a:t>
            </a:r>
            <a:r>
              <a:rPr kumimoji="1" lang="ja-JP" altLang="en-US" sz="1600" dirty="0" smtClean="0">
                <a:latin typeface="HGPｺﾞｼｯｸE" pitchFamily="50" charset="-128"/>
                <a:ea typeface="HGPｺﾞｼｯｸE" pitchFamily="50" charset="-128"/>
              </a:rPr>
              <a:t>％程度</a:t>
            </a:r>
            <a:endParaRPr kumimoji="1" lang="ja-JP" altLang="en-US" sz="1600" dirty="0">
              <a:latin typeface="HGPｺﾞｼｯｸE" pitchFamily="50" charset="-128"/>
              <a:ea typeface="HGPｺﾞｼｯｸE" pitchFamily="50" charset="-128"/>
            </a:endParaRPr>
          </a:p>
        </p:txBody>
      </p:sp>
      <p:sp>
        <p:nvSpPr>
          <p:cNvPr id="45" name="テキスト ボックス 44"/>
          <p:cNvSpPr txBox="1"/>
          <p:nvPr/>
        </p:nvSpPr>
        <p:spPr>
          <a:xfrm>
            <a:off x="3763731" y="4653136"/>
            <a:ext cx="1080120" cy="276999"/>
          </a:xfrm>
          <a:prstGeom prst="rect">
            <a:avLst/>
          </a:prstGeom>
          <a:noFill/>
          <a:ln w="19050">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en-US" altLang="ja-JP" sz="1200" dirty="0" smtClean="0">
                <a:latin typeface="HGPｺﾞｼｯｸE" pitchFamily="50" charset="-128"/>
                <a:ea typeface="HGPｺﾞｼｯｸE" pitchFamily="50" charset="-128"/>
              </a:rPr>
              <a:t>2.9</a:t>
            </a:r>
            <a:r>
              <a:rPr kumimoji="1" lang="ja-JP" altLang="en-US" sz="1200" dirty="0" smtClean="0">
                <a:latin typeface="HGPｺﾞｼｯｸE" pitchFamily="50" charset="-128"/>
                <a:ea typeface="HGPｺﾞｼｯｸE" pitchFamily="50" charset="-128"/>
              </a:rPr>
              <a:t>兆円程度</a:t>
            </a:r>
            <a:endParaRPr kumimoji="1" lang="ja-JP" altLang="en-US" sz="1200" dirty="0">
              <a:latin typeface="HGPｺﾞｼｯｸE" pitchFamily="50" charset="-128"/>
              <a:ea typeface="HGPｺﾞｼｯｸE" pitchFamily="50" charset="-128"/>
            </a:endParaRPr>
          </a:p>
        </p:txBody>
      </p:sp>
      <p:sp>
        <p:nvSpPr>
          <p:cNvPr id="46" name="テキスト ボックス 45"/>
          <p:cNvSpPr txBox="1"/>
          <p:nvPr/>
        </p:nvSpPr>
        <p:spPr>
          <a:xfrm>
            <a:off x="3763731" y="5248261"/>
            <a:ext cx="1080120" cy="276999"/>
          </a:xfrm>
          <a:prstGeom prst="rect">
            <a:avLst/>
          </a:prstGeom>
          <a:noFill/>
          <a:ln w="19050">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200" dirty="0" smtClean="0">
                <a:latin typeface="HGPｺﾞｼｯｸE" pitchFamily="50" charset="-128"/>
                <a:ea typeface="HGPｺﾞｼｯｸE" pitchFamily="50" charset="-128"/>
              </a:rPr>
              <a:t>7.0</a:t>
            </a:r>
            <a:r>
              <a:rPr kumimoji="1" lang="ja-JP" altLang="en-US" sz="1200" dirty="0" smtClean="0">
                <a:latin typeface="HGPｺﾞｼｯｸE" pitchFamily="50" charset="-128"/>
                <a:ea typeface="HGPｺﾞｼｯｸE" pitchFamily="50" charset="-128"/>
              </a:rPr>
              <a:t>兆円程度</a:t>
            </a:r>
            <a:endParaRPr kumimoji="1" lang="ja-JP" altLang="en-US" sz="1200" dirty="0">
              <a:latin typeface="HGPｺﾞｼｯｸE" pitchFamily="50" charset="-128"/>
              <a:ea typeface="HGPｺﾞｼｯｸE" pitchFamily="50" charset="-128"/>
            </a:endParaRPr>
          </a:p>
        </p:txBody>
      </p:sp>
      <p:sp>
        <p:nvSpPr>
          <p:cNvPr id="47" name="テキスト ボックス 46"/>
          <p:cNvSpPr txBox="1"/>
          <p:nvPr/>
        </p:nvSpPr>
        <p:spPr>
          <a:xfrm>
            <a:off x="3773122" y="6453336"/>
            <a:ext cx="1080120" cy="276999"/>
          </a:xfrm>
          <a:prstGeom prst="rect">
            <a:avLst/>
          </a:prstGeom>
          <a:noFill/>
          <a:ln w="19050">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200" dirty="0" smtClean="0">
                <a:latin typeface="HGPｺﾞｼｯｸE" pitchFamily="50" charset="-128"/>
                <a:ea typeface="HGPｺﾞｼｯｸE" pitchFamily="50" charset="-128"/>
              </a:rPr>
              <a:t>0.8</a:t>
            </a:r>
            <a:r>
              <a:rPr kumimoji="1" lang="ja-JP" altLang="en-US" sz="1200" dirty="0" smtClean="0">
                <a:latin typeface="HGPｺﾞｼｯｸE" pitchFamily="50" charset="-128"/>
                <a:ea typeface="HGPｺﾞｼｯｸE" pitchFamily="50" charset="-128"/>
              </a:rPr>
              <a:t>兆円程度</a:t>
            </a:r>
            <a:endParaRPr kumimoji="1" lang="ja-JP" altLang="en-US" sz="1200" dirty="0">
              <a:latin typeface="HGPｺﾞｼｯｸE" pitchFamily="50" charset="-128"/>
              <a:ea typeface="HGPｺﾞｼｯｸE" pitchFamily="50" charset="-128"/>
            </a:endParaRPr>
          </a:p>
        </p:txBody>
      </p:sp>
      <p:sp>
        <p:nvSpPr>
          <p:cNvPr id="48" name="テキスト ボックス 47"/>
          <p:cNvSpPr txBox="1"/>
          <p:nvPr/>
        </p:nvSpPr>
        <p:spPr>
          <a:xfrm>
            <a:off x="7977512" y="2400022"/>
            <a:ext cx="1584000" cy="307777"/>
          </a:xfrm>
          <a:prstGeom prst="rect">
            <a:avLst/>
          </a:prstGeom>
          <a:noFill/>
          <a:ln w="19050">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400" dirty="0" smtClean="0">
                <a:latin typeface="HGPｺﾞｼｯｸE" pitchFamily="50" charset="-128"/>
                <a:ea typeface="HGPｺﾞｼｯｸE" pitchFamily="50" charset="-128"/>
              </a:rPr>
              <a:t>0.7</a:t>
            </a:r>
            <a:r>
              <a:rPr kumimoji="1" lang="ja-JP" altLang="en-US" sz="1400" dirty="0" smtClean="0">
                <a:latin typeface="HGPｺﾞｼｯｸE" pitchFamily="50" charset="-128"/>
                <a:ea typeface="HGPｺﾞｼｯｸE" pitchFamily="50" charset="-128"/>
              </a:rPr>
              <a:t>兆円程度</a:t>
            </a:r>
            <a:endParaRPr kumimoji="1" lang="ja-JP" altLang="en-US" sz="1400" dirty="0">
              <a:latin typeface="HGPｺﾞｼｯｸE" pitchFamily="50" charset="-128"/>
              <a:ea typeface="HGPｺﾞｼｯｸE" pitchFamily="50" charset="-128"/>
            </a:endParaRPr>
          </a:p>
        </p:txBody>
      </p:sp>
      <p:sp>
        <p:nvSpPr>
          <p:cNvPr id="49" name="テキスト ボックス 48"/>
          <p:cNvSpPr txBox="1"/>
          <p:nvPr/>
        </p:nvSpPr>
        <p:spPr>
          <a:xfrm>
            <a:off x="7977512" y="3459997"/>
            <a:ext cx="1584000" cy="307777"/>
          </a:xfrm>
          <a:prstGeom prst="rect">
            <a:avLst/>
          </a:prstGeom>
          <a:noFill/>
          <a:ln w="19050">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400" dirty="0" smtClean="0">
                <a:latin typeface="HGPｺﾞｼｯｸE" pitchFamily="50" charset="-128"/>
                <a:ea typeface="HGPｺﾞｼｯｸE" pitchFamily="50" charset="-128"/>
              </a:rPr>
              <a:t>～</a:t>
            </a:r>
            <a:r>
              <a:rPr lang="en-US" altLang="ja-JP" sz="1400" dirty="0" smtClean="0">
                <a:latin typeface="HGPｺﾞｼｯｸE" pitchFamily="50" charset="-128"/>
                <a:ea typeface="HGPｺﾞｼｯｸE" pitchFamily="50" charset="-128"/>
              </a:rPr>
              <a:t>1.6</a:t>
            </a:r>
            <a:r>
              <a:rPr lang="ja-JP" altLang="en-US" sz="1400" dirty="0" smtClean="0">
                <a:latin typeface="HGPｺﾞｼｯｸE" pitchFamily="50" charset="-128"/>
                <a:ea typeface="HGPｺﾞｼｯｸE" pitchFamily="50" charset="-128"/>
              </a:rPr>
              <a:t>兆円弱</a:t>
            </a:r>
            <a:r>
              <a:rPr kumimoji="1" lang="ja-JP" altLang="en-US" sz="1400" dirty="0" smtClean="0">
                <a:latin typeface="HGPｺﾞｼｯｸE" pitchFamily="50" charset="-128"/>
                <a:ea typeface="HGPｺﾞｼｯｸE" pitchFamily="50" charset="-128"/>
              </a:rPr>
              <a:t>程度</a:t>
            </a:r>
            <a:endParaRPr kumimoji="1" lang="ja-JP" altLang="en-US" sz="1400" dirty="0">
              <a:latin typeface="HGPｺﾞｼｯｸE" pitchFamily="50" charset="-128"/>
              <a:ea typeface="HGPｺﾞｼｯｸE" pitchFamily="50" charset="-128"/>
            </a:endParaRPr>
          </a:p>
        </p:txBody>
      </p:sp>
      <p:sp>
        <p:nvSpPr>
          <p:cNvPr id="50" name="テキスト ボックス 49"/>
          <p:cNvSpPr txBox="1"/>
          <p:nvPr/>
        </p:nvSpPr>
        <p:spPr>
          <a:xfrm>
            <a:off x="7977336" y="4726665"/>
            <a:ext cx="1584000" cy="307777"/>
          </a:xfrm>
          <a:prstGeom prst="rect">
            <a:avLst/>
          </a:prstGeom>
          <a:noFill/>
          <a:ln w="19050">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400" dirty="0" smtClean="0">
                <a:latin typeface="HGPｺﾞｼｯｸE" pitchFamily="50" charset="-128"/>
                <a:ea typeface="HGPｺﾞｼｯｸE" pitchFamily="50" charset="-128"/>
              </a:rPr>
              <a:t>～</a:t>
            </a:r>
            <a:r>
              <a:rPr lang="en-US" altLang="ja-JP" sz="1400" dirty="0" smtClean="0">
                <a:latin typeface="HGPｺﾞｼｯｸE" pitchFamily="50" charset="-128"/>
                <a:ea typeface="HGPｺﾞｼｯｸE" pitchFamily="50" charset="-128"/>
              </a:rPr>
              <a:t>0.6</a:t>
            </a:r>
            <a:r>
              <a:rPr lang="ja-JP" altLang="en-US" sz="1400" dirty="0" smtClean="0">
                <a:latin typeface="HGPｺﾞｼｯｸE" pitchFamily="50" charset="-128"/>
                <a:ea typeface="HGPｺﾞｼｯｸE" pitchFamily="50" charset="-128"/>
              </a:rPr>
              <a:t>兆円</a:t>
            </a:r>
            <a:r>
              <a:rPr kumimoji="1" lang="ja-JP" altLang="en-US" sz="1400" dirty="0" smtClean="0">
                <a:latin typeface="HGPｺﾞｼｯｸE" pitchFamily="50" charset="-128"/>
                <a:ea typeface="HGPｺﾞｼｯｸE" pitchFamily="50" charset="-128"/>
              </a:rPr>
              <a:t>程度</a:t>
            </a:r>
            <a:endParaRPr kumimoji="1" lang="ja-JP" altLang="en-US" sz="1400" dirty="0">
              <a:latin typeface="HGPｺﾞｼｯｸE" pitchFamily="50" charset="-128"/>
              <a:ea typeface="HGPｺﾞｼｯｸE" pitchFamily="50" charset="-128"/>
            </a:endParaRPr>
          </a:p>
        </p:txBody>
      </p:sp>
      <p:sp>
        <p:nvSpPr>
          <p:cNvPr id="51" name="テキスト ボックス 50"/>
          <p:cNvSpPr txBox="1"/>
          <p:nvPr/>
        </p:nvSpPr>
        <p:spPr>
          <a:xfrm>
            <a:off x="7977512" y="5775788"/>
            <a:ext cx="1584000" cy="461665"/>
          </a:xfrm>
          <a:prstGeom prst="rect">
            <a:avLst/>
          </a:prstGeom>
          <a:noFill/>
          <a:ln w="19050">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dirty="0" smtClean="0">
                <a:latin typeface="HGPｺﾞｼｯｸE" pitchFamily="50" charset="-128"/>
                <a:ea typeface="HGPｺﾞｼｯｸE" pitchFamily="50" charset="-128"/>
              </a:rPr>
              <a:t>上記のうち</a:t>
            </a:r>
            <a:endParaRPr lang="en-US" altLang="ja-JP" sz="1200" dirty="0" smtClean="0">
              <a:latin typeface="HGPｺﾞｼｯｸE" pitchFamily="50" charset="-128"/>
              <a:ea typeface="HGPｺﾞｼｯｸE" pitchFamily="50" charset="-128"/>
            </a:endParaRPr>
          </a:p>
          <a:p>
            <a:pPr algn="ctr"/>
            <a:r>
              <a:rPr lang="ja-JP" altLang="en-US" sz="1200" dirty="0" smtClean="0">
                <a:latin typeface="HGPｺﾞｼｯｸE" pitchFamily="50" charset="-128"/>
                <a:ea typeface="HGPｺﾞｼｯｸE" pitchFamily="50" charset="-128"/>
              </a:rPr>
              <a:t>～</a:t>
            </a:r>
            <a:r>
              <a:rPr lang="en-US" altLang="ja-JP" sz="1200" dirty="0" smtClean="0">
                <a:latin typeface="HGPｺﾞｼｯｸE" pitchFamily="50" charset="-128"/>
                <a:ea typeface="HGPｺﾞｼｯｸE" pitchFamily="50" charset="-128"/>
              </a:rPr>
              <a:t>1.4</a:t>
            </a:r>
            <a:r>
              <a:rPr lang="ja-JP" altLang="en-US" sz="1200" dirty="0" smtClean="0">
                <a:latin typeface="HGPｺﾞｼｯｸE" pitchFamily="50" charset="-128"/>
                <a:ea typeface="HGPｺﾞｼｯｸE" pitchFamily="50" charset="-128"/>
              </a:rPr>
              <a:t>兆円</a:t>
            </a:r>
            <a:r>
              <a:rPr kumimoji="1" lang="ja-JP" altLang="en-US" sz="1200" dirty="0" smtClean="0">
                <a:latin typeface="HGPｺﾞｼｯｸE" pitchFamily="50" charset="-128"/>
                <a:ea typeface="HGPｺﾞｼｯｸE" pitchFamily="50" charset="-128"/>
              </a:rPr>
              <a:t>程度</a:t>
            </a:r>
            <a:r>
              <a:rPr kumimoji="1" lang="ja-JP" altLang="en-US" sz="1050" dirty="0" smtClean="0">
                <a:latin typeface="HGPｺﾞｼｯｸE" pitchFamily="50" charset="-128"/>
                <a:ea typeface="HGPｺﾞｼｯｸE" pitchFamily="50" charset="-128"/>
              </a:rPr>
              <a:t>（再掲）</a:t>
            </a:r>
            <a:endParaRPr kumimoji="1" lang="ja-JP" altLang="en-US" sz="1200" dirty="0">
              <a:latin typeface="HGPｺﾞｼｯｸE" pitchFamily="50" charset="-128"/>
              <a:ea typeface="HGPｺﾞｼｯｸE" pitchFamily="50" charset="-128"/>
            </a:endParaRPr>
          </a:p>
        </p:txBody>
      </p:sp>
      <p:sp>
        <p:nvSpPr>
          <p:cNvPr id="54" name="角丸四角形 53"/>
          <p:cNvSpPr/>
          <p:nvPr/>
        </p:nvSpPr>
        <p:spPr>
          <a:xfrm>
            <a:off x="1352600" y="2337005"/>
            <a:ext cx="3384376" cy="360040"/>
          </a:xfrm>
          <a:prstGeom prst="round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ea typeface="ＤＨＰ特太ゴシック体" pitchFamily="2" charset="-128"/>
              </a:rPr>
              <a:t>社会保障の充実</a:t>
            </a:r>
            <a:endParaRPr kumimoji="1" lang="ja-JP" altLang="en-US" dirty="0">
              <a:solidFill>
                <a:schemeClr val="tx1"/>
              </a:solidFill>
              <a:ea typeface="ＤＨＰ特太ゴシック体" pitchFamily="2" charset="-128"/>
            </a:endParaRPr>
          </a:p>
        </p:txBody>
      </p:sp>
      <p:sp>
        <p:nvSpPr>
          <p:cNvPr id="55" name="角丸四角形 54"/>
          <p:cNvSpPr/>
          <p:nvPr/>
        </p:nvSpPr>
        <p:spPr>
          <a:xfrm>
            <a:off x="1352600" y="3284984"/>
            <a:ext cx="3384376" cy="648072"/>
          </a:xfrm>
          <a:prstGeom prst="roundRect">
            <a:avLst/>
          </a:prstGeom>
          <a:solidFill>
            <a:schemeClr val="accent5">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ea typeface="ＤＨＰ特太ゴシック体" pitchFamily="2" charset="-128"/>
              </a:rPr>
              <a:t>社会保障の安定化</a:t>
            </a:r>
            <a:endParaRPr kumimoji="1" lang="en-US" altLang="ja-JP" dirty="0" smtClean="0">
              <a:solidFill>
                <a:schemeClr val="tx1"/>
              </a:solidFill>
              <a:ea typeface="ＤＨＰ特太ゴシック体" pitchFamily="2" charset="-128"/>
            </a:endParaRPr>
          </a:p>
          <a:p>
            <a:pPr algn="ctr"/>
            <a:r>
              <a:rPr lang="ja-JP" altLang="en-US" dirty="0" smtClean="0">
                <a:solidFill>
                  <a:schemeClr val="tx1"/>
                </a:solidFill>
                <a:ea typeface="ＤＨＰ特太ゴシック体" pitchFamily="2" charset="-128"/>
              </a:rPr>
              <a:t>：今の社会保障制度を守る</a:t>
            </a:r>
            <a:endParaRPr kumimoji="1" lang="ja-JP" altLang="en-US" dirty="0">
              <a:solidFill>
                <a:schemeClr val="tx1"/>
              </a:solidFill>
              <a:ea typeface="ＤＨＰ特太ゴシック体" pitchFamily="2" charset="-128"/>
            </a:endParaRPr>
          </a:p>
        </p:txBody>
      </p:sp>
      <p:sp>
        <p:nvSpPr>
          <p:cNvPr id="23" name="大かっこ 22"/>
          <p:cNvSpPr/>
          <p:nvPr/>
        </p:nvSpPr>
        <p:spPr>
          <a:xfrm>
            <a:off x="5537274" y="5671881"/>
            <a:ext cx="4104000" cy="86409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33" name="グループ化 32"/>
          <p:cNvGrpSpPr/>
          <p:nvPr/>
        </p:nvGrpSpPr>
        <p:grpSpPr>
          <a:xfrm>
            <a:off x="4795106" y="2890636"/>
            <a:ext cx="949981" cy="606159"/>
            <a:chOff x="4795106" y="2890636"/>
            <a:chExt cx="949981" cy="606159"/>
          </a:xfrm>
        </p:grpSpPr>
        <p:sp>
          <p:nvSpPr>
            <p:cNvPr id="30" name="二等辺三角形 29"/>
            <p:cNvSpPr/>
            <p:nvPr/>
          </p:nvSpPr>
          <p:spPr>
            <a:xfrm rot="17432775">
              <a:off x="4964409" y="2721333"/>
              <a:ext cx="435293" cy="773900"/>
            </a:xfrm>
            <a:prstGeom prst="triangle">
              <a:avLst/>
            </a:prstGeom>
            <a:solidFill>
              <a:schemeClr val="accent3">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467688" y="3011582"/>
              <a:ext cx="277399" cy="48521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Rectangle 2"/>
          <p:cNvSpPr>
            <a:spLocks noChangeArrowheads="1"/>
          </p:cNvSpPr>
          <p:nvPr/>
        </p:nvSpPr>
        <p:spPr bwMode="auto">
          <a:xfrm>
            <a:off x="128588" y="692150"/>
            <a:ext cx="9577387" cy="1296144"/>
          </a:xfrm>
          <a:prstGeom prst="rect">
            <a:avLst/>
          </a:prstGeom>
          <a:ln>
            <a:headEnd/>
            <a:tailEnd/>
          </a:ln>
          <a:extLst/>
        </p:spPr>
        <p:style>
          <a:lnRef idx="2">
            <a:schemeClr val="accent2"/>
          </a:lnRef>
          <a:fillRef idx="1">
            <a:schemeClr val="lt1"/>
          </a:fillRef>
          <a:effectRef idx="0">
            <a:schemeClr val="accent2"/>
          </a:effectRef>
          <a:fontRef idx="minor">
            <a:schemeClr val="dk1"/>
          </a:fontRef>
        </p:style>
        <p:txBody>
          <a:bodyPr anchor="ctr"/>
          <a:lstStyle>
            <a:defPPr>
              <a:defRPr lang="ja-JP"/>
            </a:defPPr>
            <a:lvl1pPr marL="0" algn="l" defTabSz="951559" rtl="0" eaLnBrk="1" latinLnBrk="0" hangingPunct="1">
              <a:defRPr kumimoji="1" sz="1900" kern="1200">
                <a:solidFill>
                  <a:schemeClr val="tx1"/>
                </a:solidFill>
                <a:latin typeface="+mn-lt"/>
                <a:ea typeface="+mn-ea"/>
                <a:cs typeface="+mn-cs"/>
              </a:defRPr>
            </a:lvl1pPr>
            <a:lvl2pPr marL="475781" algn="l" defTabSz="951559" rtl="0" eaLnBrk="1" latinLnBrk="0" hangingPunct="1">
              <a:defRPr kumimoji="1" sz="1900" kern="1200">
                <a:solidFill>
                  <a:schemeClr val="tx1"/>
                </a:solidFill>
                <a:latin typeface="+mn-lt"/>
                <a:ea typeface="+mn-ea"/>
                <a:cs typeface="+mn-cs"/>
              </a:defRPr>
            </a:lvl2pPr>
            <a:lvl3pPr marL="951559" algn="l" defTabSz="951559" rtl="0" eaLnBrk="1" latinLnBrk="0" hangingPunct="1">
              <a:defRPr kumimoji="1" sz="1900" kern="1200">
                <a:solidFill>
                  <a:schemeClr val="tx1"/>
                </a:solidFill>
                <a:latin typeface="+mn-lt"/>
                <a:ea typeface="+mn-ea"/>
                <a:cs typeface="+mn-cs"/>
              </a:defRPr>
            </a:lvl3pPr>
            <a:lvl4pPr marL="1427339" algn="l" defTabSz="951559" rtl="0" eaLnBrk="1" latinLnBrk="0" hangingPunct="1">
              <a:defRPr kumimoji="1" sz="1900" kern="1200">
                <a:solidFill>
                  <a:schemeClr val="tx1"/>
                </a:solidFill>
                <a:latin typeface="+mn-lt"/>
                <a:ea typeface="+mn-ea"/>
                <a:cs typeface="+mn-cs"/>
              </a:defRPr>
            </a:lvl4pPr>
            <a:lvl5pPr marL="1903119" algn="l" defTabSz="951559" rtl="0" eaLnBrk="1" latinLnBrk="0" hangingPunct="1">
              <a:defRPr kumimoji="1" sz="1900" kern="1200">
                <a:solidFill>
                  <a:schemeClr val="tx1"/>
                </a:solidFill>
                <a:latin typeface="+mn-lt"/>
                <a:ea typeface="+mn-ea"/>
                <a:cs typeface="+mn-cs"/>
              </a:defRPr>
            </a:lvl5pPr>
            <a:lvl6pPr marL="2378897" algn="l" defTabSz="951559" rtl="0" eaLnBrk="1" latinLnBrk="0" hangingPunct="1">
              <a:defRPr kumimoji="1" sz="1900" kern="1200">
                <a:solidFill>
                  <a:schemeClr val="tx1"/>
                </a:solidFill>
                <a:latin typeface="+mn-lt"/>
                <a:ea typeface="+mn-ea"/>
                <a:cs typeface="+mn-cs"/>
              </a:defRPr>
            </a:lvl6pPr>
            <a:lvl7pPr marL="2854680" algn="l" defTabSz="951559" rtl="0" eaLnBrk="1" latinLnBrk="0" hangingPunct="1">
              <a:defRPr kumimoji="1" sz="1900" kern="1200">
                <a:solidFill>
                  <a:schemeClr val="tx1"/>
                </a:solidFill>
                <a:latin typeface="+mn-lt"/>
                <a:ea typeface="+mn-ea"/>
                <a:cs typeface="+mn-cs"/>
              </a:defRPr>
            </a:lvl7pPr>
            <a:lvl8pPr marL="3330461" algn="l" defTabSz="951559" rtl="0" eaLnBrk="1" latinLnBrk="0" hangingPunct="1">
              <a:defRPr kumimoji="1" sz="1900" kern="1200">
                <a:solidFill>
                  <a:schemeClr val="tx1"/>
                </a:solidFill>
                <a:latin typeface="+mn-lt"/>
                <a:ea typeface="+mn-ea"/>
                <a:cs typeface="+mn-cs"/>
              </a:defRPr>
            </a:lvl8pPr>
            <a:lvl9pPr marL="3806239" algn="l" defTabSz="951559" rtl="0" eaLnBrk="1" latinLnBrk="0" hangingPunct="1">
              <a:defRPr kumimoji="1" sz="1900" kern="1200">
                <a:solidFill>
                  <a:schemeClr val="tx1"/>
                </a:solidFill>
                <a:latin typeface="+mn-lt"/>
                <a:ea typeface="+mn-ea"/>
                <a:cs typeface="+mn-cs"/>
              </a:defRPr>
            </a:lvl9pPr>
          </a:lstStyle>
          <a:p>
            <a:r>
              <a:rPr lang="ja-JP" altLang="en-US" sz="1600" dirty="0" smtClean="0">
                <a:latin typeface="HGP創英角ｺﾞｼｯｸUB" pitchFamily="50" charset="-128"/>
                <a:ea typeface="HGP創英角ｺﾞｼｯｸUB" pitchFamily="50" charset="-128"/>
              </a:rPr>
              <a:t>■ 消費税率（国・地方）を、</a:t>
            </a:r>
            <a:r>
              <a:rPr lang="en-US" altLang="ja-JP" sz="1600" dirty="0" smtClean="0">
                <a:latin typeface="HGP創英角ｺﾞｼｯｸUB" pitchFamily="50" charset="-128"/>
                <a:ea typeface="HGP創英角ｺﾞｼｯｸUB" pitchFamily="50" charset="-128"/>
              </a:rPr>
              <a:t>2014</a:t>
            </a:r>
            <a:r>
              <a:rPr lang="ja-JP" altLang="en-US" sz="1600" dirty="0" smtClean="0">
                <a:latin typeface="HGP創英角ｺﾞｼｯｸUB" pitchFamily="50" charset="-128"/>
                <a:ea typeface="HGP創英角ｺﾞｼｯｸUB" pitchFamily="50" charset="-128"/>
              </a:rPr>
              <a:t>年４月より８％へ、</a:t>
            </a:r>
            <a:r>
              <a:rPr lang="en-US" altLang="ja-JP" sz="1600" dirty="0" smtClean="0">
                <a:latin typeface="HGP創英角ｺﾞｼｯｸUB" pitchFamily="50" charset="-128"/>
                <a:ea typeface="HGP創英角ｺﾞｼｯｸUB" pitchFamily="50" charset="-128"/>
              </a:rPr>
              <a:t>2015</a:t>
            </a:r>
            <a:r>
              <a:rPr lang="ja-JP" altLang="en-US" sz="1600" dirty="0" smtClean="0">
                <a:latin typeface="HGP創英角ｺﾞｼｯｸUB" pitchFamily="50" charset="-128"/>
                <a:ea typeface="HGP創英角ｺﾞｼｯｸUB" pitchFamily="50" charset="-128"/>
              </a:rPr>
              <a:t>年</a:t>
            </a:r>
            <a:r>
              <a:rPr lang="en-US" altLang="ja-JP" sz="1600" dirty="0" smtClean="0">
                <a:latin typeface="HGP創英角ｺﾞｼｯｸUB" pitchFamily="50" charset="-128"/>
                <a:ea typeface="HGP創英角ｺﾞｼｯｸUB" pitchFamily="50" charset="-128"/>
              </a:rPr>
              <a:t>10</a:t>
            </a:r>
            <a:r>
              <a:rPr lang="ja-JP" altLang="en-US" sz="1600" dirty="0" smtClean="0">
                <a:latin typeface="HGP創英角ｺﾞｼｯｸUB" pitchFamily="50" charset="-128"/>
                <a:ea typeface="HGP創英角ｺﾞｼｯｸUB" pitchFamily="50" charset="-128"/>
              </a:rPr>
              <a:t>月より</a:t>
            </a:r>
            <a:r>
              <a:rPr lang="en-US" altLang="ja-JP" sz="1600" dirty="0" smtClean="0">
                <a:latin typeface="HGP創英角ｺﾞｼｯｸUB" pitchFamily="50" charset="-128"/>
                <a:ea typeface="HGP創英角ｺﾞｼｯｸUB" pitchFamily="50" charset="-128"/>
              </a:rPr>
              <a:t>10</a:t>
            </a:r>
            <a:r>
              <a:rPr lang="ja-JP" altLang="en-US" sz="1600" dirty="0" smtClean="0">
                <a:latin typeface="HGP創英角ｺﾞｼｯｸUB" pitchFamily="50" charset="-128"/>
                <a:ea typeface="HGP創英角ｺﾞｼｯｸUB" pitchFamily="50" charset="-128"/>
              </a:rPr>
              <a:t>％へ段階的に引上げ</a:t>
            </a:r>
            <a:endParaRPr lang="en-US" altLang="ja-JP" sz="1600" dirty="0" smtClean="0">
              <a:latin typeface="HGP創英角ｺﾞｼｯｸUB" pitchFamily="50" charset="-128"/>
              <a:ea typeface="HGP創英角ｺﾞｼｯｸUB" pitchFamily="50" charset="-128"/>
            </a:endParaRPr>
          </a:p>
          <a:p>
            <a:r>
              <a:rPr lang="ja-JP" altLang="en-US" sz="1600" dirty="0" smtClean="0">
                <a:latin typeface="HGP創英角ｺﾞｼｯｸUB" pitchFamily="50" charset="-128"/>
                <a:ea typeface="HGP創英角ｺﾞｼｯｸUB" pitchFamily="50" charset="-128"/>
              </a:rPr>
              <a:t>■ </a:t>
            </a:r>
            <a:r>
              <a:rPr lang="ja-JP" altLang="ja-JP" sz="1600" dirty="0" smtClean="0">
                <a:latin typeface="HGP創英角ｺﾞｼｯｸUB" pitchFamily="50" charset="-128"/>
                <a:ea typeface="HGP創英角ｺﾞｼｯｸUB" pitchFamily="50" charset="-128"/>
              </a:rPr>
              <a:t>消費税収の使い途は、</a:t>
            </a:r>
            <a:r>
              <a:rPr lang="ja-JP" altLang="en-US" sz="1600" dirty="0" smtClean="0">
                <a:latin typeface="HGP創英角ｺﾞｼｯｸUB" pitchFamily="50" charset="-128"/>
                <a:ea typeface="HGP創英角ｺﾞｼｯｸUB" pitchFamily="50" charset="-128"/>
              </a:rPr>
              <a:t>国分については現在</a:t>
            </a:r>
            <a:r>
              <a:rPr lang="ja-JP" altLang="ja-JP" sz="1600" dirty="0" smtClean="0">
                <a:latin typeface="HGP創英角ｺﾞｼｯｸUB" pitchFamily="50" charset="-128"/>
                <a:ea typeface="HGP創英角ｺﾞｼｯｸUB" pitchFamily="50" charset="-128"/>
              </a:rPr>
              <a:t>高齢者３経費（基礎年金、老人医療、介護）となっているが、</a:t>
            </a:r>
            <a:r>
              <a:rPr lang="en-US" altLang="ja-JP" sz="1600" dirty="0" smtClean="0">
                <a:latin typeface="HGP創英角ｺﾞｼｯｸUB" pitchFamily="50" charset="-128"/>
                <a:ea typeface="HGP創英角ｺﾞｼｯｸUB" pitchFamily="50" charset="-128"/>
              </a:rPr>
              <a:t/>
            </a:r>
            <a:br>
              <a:rPr lang="en-US" altLang="ja-JP" sz="1600" dirty="0" smtClean="0">
                <a:latin typeface="HGP創英角ｺﾞｼｯｸUB" pitchFamily="50" charset="-128"/>
                <a:ea typeface="HGP創英角ｺﾞｼｯｸUB" pitchFamily="50" charset="-128"/>
              </a:rPr>
            </a:br>
            <a:r>
              <a:rPr lang="en-US" altLang="ja-JP" sz="1600" dirty="0" smtClean="0">
                <a:latin typeface="HGP創英角ｺﾞｼｯｸUB" pitchFamily="50" charset="-128"/>
                <a:ea typeface="HGP創英角ｺﾞｼｯｸUB" pitchFamily="50" charset="-128"/>
              </a:rPr>
              <a:t>   </a:t>
            </a:r>
            <a:r>
              <a:rPr lang="ja-JP" altLang="ja-JP" sz="1600" dirty="0" smtClean="0">
                <a:latin typeface="HGP創英角ｺﾞｼｯｸUB" pitchFamily="50" charset="-128"/>
                <a:ea typeface="HGP創英角ｺﾞｼｯｸUB" pitchFamily="50" charset="-128"/>
              </a:rPr>
              <a:t>今後は</a:t>
            </a:r>
            <a:r>
              <a:rPr lang="ja-JP" altLang="en-US" sz="1600" dirty="0" smtClean="0">
                <a:latin typeface="HGP創英角ｺﾞｼｯｸUB" pitchFamily="50" charset="-128"/>
                <a:ea typeface="HGP創英角ｺﾞｼｯｸUB" pitchFamily="50" charset="-128"/>
              </a:rPr>
              <a:t>、</a:t>
            </a:r>
            <a:r>
              <a:rPr lang="ja-JP" altLang="ja-JP" sz="1600" dirty="0" smtClean="0">
                <a:latin typeface="HGP創英角ｺﾞｼｯｸUB" pitchFamily="50" charset="-128"/>
                <a:ea typeface="HGP創英角ｺﾞｼｯｸUB" pitchFamily="50" charset="-128"/>
              </a:rPr>
              <a:t>社会保障４経費（年金、医療、介護、子育て）に拡大</a:t>
            </a:r>
            <a:r>
              <a:rPr lang="en-US" altLang="ja-JP" sz="1600" dirty="0" smtClean="0">
                <a:latin typeface="HGP創英角ｺﾞｼｯｸUB" pitchFamily="50" charset="-128"/>
                <a:ea typeface="HGP創英角ｺﾞｼｯｸUB" pitchFamily="50" charset="-128"/>
              </a:rPr>
              <a:t/>
            </a:r>
            <a:br>
              <a:rPr lang="en-US" altLang="ja-JP" sz="1600" dirty="0" smtClean="0">
                <a:latin typeface="HGP創英角ｺﾞｼｯｸUB" pitchFamily="50" charset="-128"/>
                <a:ea typeface="HGP創英角ｺﾞｼｯｸUB" pitchFamily="50" charset="-128"/>
              </a:rPr>
            </a:br>
            <a:r>
              <a:rPr lang="ja-JP" altLang="en-US" sz="1600" dirty="0" smtClean="0">
                <a:latin typeface="HGP創英角ｺﾞｼｯｸUB" pitchFamily="50" charset="-128"/>
                <a:ea typeface="HGP創英角ｺﾞｼｯｸUB" pitchFamily="50" charset="-128"/>
              </a:rPr>
              <a:t>■ 消費税の使途の明確化（消費税収の社会保障財源化）</a:t>
            </a:r>
            <a:endParaRPr lang="en-US" altLang="ja-JP" sz="1600" dirty="0" smtClean="0">
              <a:latin typeface="HGP創英角ｺﾞｼｯｸUB" pitchFamily="50" charset="-128"/>
              <a:ea typeface="HGP創英角ｺﾞｼｯｸUB" pitchFamily="50" charset="-128"/>
            </a:endParaRPr>
          </a:p>
          <a:p>
            <a:r>
              <a:rPr lang="ja-JP" altLang="en-US" sz="1600" dirty="0" smtClean="0">
                <a:latin typeface="HGP創英角ｺﾞｼｯｸUB" pitchFamily="50" charset="-128"/>
                <a:ea typeface="HGP創英角ｺﾞｼｯｸUB" pitchFamily="50" charset="-128"/>
              </a:rPr>
              <a:t>■ 消費税収は、全て国民に還元し、官の肥大化には使わない</a:t>
            </a:r>
            <a:endParaRPr lang="en-US" altLang="ja-JP" sz="1600" b="1" dirty="0" smtClean="0">
              <a:latin typeface="HGP創英角ｺﾞｼｯｸUB" pitchFamily="50" charset="-128"/>
              <a:ea typeface="HGP創英角ｺﾞｼｯｸUB" pitchFamily="50" charset="-128"/>
            </a:endParaRPr>
          </a:p>
        </p:txBody>
      </p:sp>
      <p:sp>
        <p:nvSpPr>
          <p:cNvPr id="35" name="テキスト ボックス 34"/>
          <p:cNvSpPr txBox="1"/>
          <p:nvPr/>
        </p:nvSpPr>
        <p:spPr>
          <a:xfrm>
            <a:off x="5592818" y="1772816"/>
            <a:ext cx="4113158" cy="216024"/>
          </a:xfrm>
          <a:prstGeom prst="rect">
            <a:avLst/>
          </a:prstGeom>
          <a:noFill/>
        </p:spPr>
        <p:txBody>
          <a:bodyPr wrap="square" rtlCol="0">
            <a:spAutoFit/>
          </a:bodyPr>
          <a:lstStyle/>
          <a:p>
            <a:r>
              <a:rPr lang="en-US" altLang="ja-JP" sz="800" dirty="0">
                <a:solidFill>
                  <a:prstClr val="black"/>
                </a:solidFill>
              </a:rPr>
              <a:t>(</a:t>
            </a:r>
            <a:r>
              <a:rPr lang="ja-JP" altLang="en-US" sz="800" dirty="0" smtClean="0">
                <a:solidFill>
                  <a:prstClr val="black"/>
                </a:solidFill>
              </a:rPr>
              <a:t>注</a:t>
            </a:r>
            <a:r>
              <a:rPr lang="en-US" altLang="ja-JP" sz="800" dirty="0" smtClean="0">
                <a:solidFill>
                  <a:prstClr val="black"/>
                </a:solidFill>
              </a:rPr>
              <a:t>) </a:t>
            </a:r>
            <a:r>
              <a:rPr lang="ja-JP" altLang="en-US" sz="800" dirty="0" smtClean="0">
                <a:solidFill>
                  <a:prstClr val="black"/>
                </a:solidFill>
              </a:rPr>
              <a:t>現行分の地方消費税を除く。また、現行の基本的枠組みを変更しないことを前提とする。</a:t>
            </a:r>
            <a:endParaRPr lang="ja-JP" altLang="en-US" sz="800" dirty="0">
              <a:solidFill>
                <a:prstClr val="black"/>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右中かっこ 77"/>
          <p:cNvSpPr/>
          <p:nvPr/>
        </p:nvSpPr>
        <p:spPr>
          <a:xfrm rot="16200000">
            <a:off x="6682084" y="-1065467"/>
            <a:ext cx="193036" cy="4989762"/>
          </a:xfrm>
          <a:prstGeom prst="righ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lIns="91423" tIns="45712" rIns="91423" bIns="45712" rtlCol="0" anchor="ctr"/>
          <a:lstStyle/>
          <a:p>
            <a:pPr algn="ctr"/>
            <a:endParaRPr kumimoji="1" lang="ja-JP" altLang="en-US"/>
          </a:p>
        </p:txBody>
      </p:sp>
      <p:sp>
        <p:nvSpPr>
          <p:cNvPr id="66" name="正方形/長方形 65"/>
          <p:cNvSpPr/>
          <p:nvPr/>
        </p:nvSpPr>
        <p:spPr>
          <a:xfrm>
            <a:off x="4978402" y="1525934"/>
            <a:ext cx="4871144" cy="5287321"/>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dirty="0">
              <a:latin typeface="+mj-ea"/>
              <a:ea typeface="+mj-ea"/>
            </a:endParaRPr>
          </a:p>
        </p:txBody>
      </p:sp>
      <p:sp>
        <p:nvSpPr>
          <p:cNvPr id="67" name="正方形/長方形 66"/>
          <p:cNvSpPr/>
          <p:nvPr/>
        </p:nvSpPr>
        <p:spPr>
          <a:xfrm>
            <a:off x="0" y="1526055"/>
            <a:ext cx="4902200" cy="528732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dirty="0">
              <a:latin typeface="+mj-ea"/>
              <a:ea typeface="+mj-ea"/>
            </a:endParaRPr>
          </a:p>
        </p:txBody>
      </p:sp>
      <p:sp>
        <p:nvSpPr>
          <p:cNvPr id="21" name="正方形/長方形 20"/>
          <p:cNvSpPr/>
          <p:nvPr/>
        </p:nvSpPr>
        <p:spPr>
          <a:xfrm>
            <a:off x="5010000" y="1528218"/>
            <a:ext cx="4896000" cy="5301208"/>
          </a:xfrm>
          <a:prstGeom prst="rect">
            <a:avLst/>
          </a:prstGeom>
          <a:noFill/>
          <a:ln/>
        </p:spPr>
        <p:style>
          <a:lnRef idx="2">
            <a:schemeClr val="dk1"/>
          </a:lnRef>
          <a:fillRef idx="1">
            <a:schemeClr val="lt1"/>
          </a:fillRef>
          <a:effectRef idx="0">
            <a:schemeClr val="dk1"/>
          </a:effectRef>
          <a:fontRef idx="minor">
            <a:schemeClr val="dk1"/>
          </a:fontRef>
        </p:style>
        <p:txBody>
          <a:bodyPr lIns="68391" tIns="34196" rIns="68391" bIns="34196"/>
          <a:lstStyle/>
          <a:p>
            <a:pPr algn="ctr" defTabSz="957472">
              <a:defRPr/>
            </a:pPr>
            <a:endParaRPr lang="en-US" altLang="ja-JP" sz="1200" dirty="0">
              <a:solidFill>
                <a:schemeClr val="tx1"/>
              </a:solidFill>
            </a:endParaRPr>
          </a:p>
        </p:txBody>
      </p:sp>
      <p:sp>
        <p:nvSpPr>
          <p:cNvPr id="20" name="正方形/長方形 19"/>
          <p:cNvSpPr/>
          <p:nvPr/>
        </p:nvSpPr>
        <p:spPr>
          <a:xfrm>
            <a:off x="12880" y="1534235"/>
            <a:ext cx="4868113" cy="5287321"/>
          </a:xfrm>
          <a:prstGeom prst="rect">
            <a:avLst/>
          </a:prstGeom>
          <a:noFill/>
          <a:ln/>
        </p:spPr>
        <p:style>
          <a:lnRef idx="2">
            <a:schemeClr val="dk1"/>
          </a:lnRef>
          <a:fillRef idx="1">
            <a:schemeClr val="lt1"/>
          </a:fillRef>
          <a:effectRef idx="0">
            <a:schemeClr val="dk1"/>
          </a:effectRef>
          <a:fontRef idx="minor">
            <a:schemeClr val="dk1"/>
          </a:fontRef>
        </p:style>
        <p:txBody>
          <a:bodyPr lIns="68391" tIns="34196" rIns="68391" bIns="34196"/>
          <a:lstStyle/>
          <a:p>
            <a:pPr algn="ctr" defTabSz="957472">
              <a:defRPr/>
            </a:pPr>
            <a:endParaRPr lang="en-US" altLang="ja-JP" sz="1200" dirty="0">
              <a:solidFill>
                <a:schemeClr val="tx1"/>
              </a:solidFill>
            </a:endParaRPr>
          </a:p>
        </p:txBody>
      </p:sp>
      <p:sp>
        <p:nvSpPr>
          <p:cNvPr id="2093" name="テキスト ボックス 47"/>
          <p:cNvSpPr txBox="1">
            <a:spLocks noChangeArrowheads="1"/>
          </p:cNvSpPr>
          <p:nvPr/>
        </p:nvSpPr>
        <p:spPr bwMode="auto">
          <a:xfrm>
            <a:off x="1333099" y="1505823"/>
            <a:ext cx="2701428" cy="253738"/>
          </a:xfrm>
          <a:prstGeom prst="rect">
            <a:avLst/>
          </a:prstGeom>
          <a:noFill/>
          <a:ln w="9525">
            <a:noFill/>
            <a:miter lim="800000"/>
            <a:headEnd/>
            <a:tailEnd/>
          </a:ln>
        </p:spPr>
        <p:txBody>
          <a:bodyPr lIns="68403" tIns="34202" rIns="68403" bIns="34202">
            <a:spAutoFit/>
          </a:bodyPr>
          <a:lstStyle/>
          <a:p>
            <a:r>
              <a:rPr lang="ja-JP" altLang="en-US" sz="1200" b="1" dirty="0" smtClean="0">
                <a:latin typeface="+mn-ea"/>
              </a:rPr>
              <a:t>Ａ　　　　　　　　　充実</a:t>
            </a:r>
            <a:endParaRPr lang="en-US" altLang="ja-JP" sz="1200" b="1" dirty="0">
              <a:latin typeface="+mn-ea"/>
            </a:endParaRPr>
          </a:p>
        </p:txBody>
      </p:sp>
      <p:sp>
        <p:nvSpPr>
          <p:cNvPr id="2094" name="テキスト ボックス 48"/>
          <p:cNvSpPr txBox="1">
            <a:spLocks noChangeArrowheads="1"/>
          </p:cNvSpPr>
          <p:nvPr/>
        </p:nvSpPr>
        <p:spPr bwMode="auto">
          <a:xfrm>
            <a:off x="5741748" y="1497310"/>
            <a:ext cx="2699432" cy="253738"/>
          </a:xfrm>
          <a:prstGeom prst="rect">
            <a:avLst/>
          </a:prstGeom>
          <a:noFill/>
          <a:ln w="9525">
            <a:noFill/>
            <a:miter lim="800000"/>
            <a:headEnd/>
            <a:tailEnd/>
          </a:ln>
        </p:spPr>
        <p:txBody>
          <a:bodyPr lIns="68403" tIns="34202" rIns="68403" bIns="34202">
            <a:spAutoFit/>
          </a:bodyPr>
          <a:lstStyle/>
          <a:p>
            <a:pPr algn="ctr"/>
            <a:r>
              <a:rPr lang="ja-JP" altLang="en-US" sz="1200" b="1" dirty="0" smtClean="0">
                <a:latin typeface="+mn-ea"/>
              </a:rPr>
              <a:t>Ｂ　　　　　　　重点化</a:t>
            </a:r>
            <a:r>
              <a:rPr lang="ja-JP" altLang="en-US" sz="1200" b="1" dirty="0">
                <a:latin typeface="+mn-ea"/>
              </a:rPr>
              <a:t>・効率化</a:t>
            </a:r>
            <a:endParaRPr lang="en-US" altLang="ja-JP" sz="1200" b="1" dirty="0">
              <a:latin typeface="+mn-ea"/>
            </a:endParaRPr>
          </a:p>
        </p:txBody>
      </p:sp>
      <p:sp>
        <p:nvSpPr>
          <p:cNvPr id="52" name="角丸四角形 51"/>
          <p:cNvSpPr/>
          <p:nvPr/>
        </p:nvSpPr>
        <p:spPr>
          <a:xfrm>
            <a:off x="46684" y="1978576"/>
            <a:ext cx="9730854" cy="381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91" tIns="34196" rIns="68391" bIns="34196" anchor="ctr"/>
          <a:lstStyle/>
          <a:p>
            <a:pPr>
              <a:defRPr/>
            </a:pPr>
            <a:r>
              <a:rPr lang="ja-JP" altLang="en-US" sz="1000" b="1" dirty="0">
                <a:solidFill>
                  <a:schemeClr val="tx1"/>
                </a:solidFill>
                <a:latin typeface="+mn-ea"/>
              </a:rPr>
              <a:t>○ 子ども・子育て新システムの制度</a:t>
            </a:r>
            <a:r>
              <a:rPr lang="ja-JP" altLang="en-US" sz="1000" b="1" dirty="0" smtClean="0">
                <a:solidFill>
                  <a:schemeClr val="tx1"/>
                </a:solidFill>
                <a:latin typeface="+mn-ea"/>
              </a:rPr>
              <a:t>実施</a:t>
            </a:r>
            <a:endParaRPr lang="en-US" altLang="ja-JP" sz="1000" dirty="0" smtClean="0">
              <a:solidFill>
                <a:schemeClr val="tx1"/>
              </a:solidFill>
              <a:latin typeface="+mn-ea"/>
            </a:endParaRPr>
          </a:p>
          <a:p>
            <a:pPr>
              <a:defRPr/>
            </a:pPr>
            <a:r>
              <a:rPr lang="ja-JP" altLang="en-US" sz="850" dirty="0" smtClean="0">
                <a:solidFill>
                  <a:schemeClr val="tx1"/>
                </a:solidFill>
                <a:latin typeface="+mn-ea"/>
              </a:rPr>
              <a:t>　・ ０～２歳児保育の量的拡充・体制強化等（待機児童の解消）</a:t>
            </a:r>
          </a:p>
          <a:p>
            <a:pPr>
              <a:defRPr/>
            </a:pPr>
            <a:r>
              <a:rPr lang="ja-JP" altLang="en-US" sz="850" dirty="0" smtClean="0">
                <a:solidFill>
                  <a:schemeClr val="tx1"/>
                </a:solidFill>
                <a:latin typeface="+mn-ea"/>
              </a:rPr>
              <a:t>　・ 質の高い学校教育・保育の実現（幼保一体化の実現）</a:t>
            </a:r>
            <a:endParaRPr lang="en-US" altLang="ja-JP" sz="850" dirty="0" smtClean="0">
              <a:solidFill>
                <a:schemeClr val="tx1"/>
              </a:solidFill>
              <a:latin typeface="+mn-ea"/>
            </a:endParaRPr>
          </a:p>
          <a:p>
            <a:pPr>
              <a:defRPr/>
            </a:pPr>
            <a:endParaRPr lang="en-US" altLang="ja-JP" sz="800" dirty="0" smtClean="0">
              <a:solidFill>
                <a:schemeClr val="tx1"/>
              </a:solidFill>
              <a:latin typeface="+mn-ea"/>
            </a:endParaRPr>
          </a:p>
        </p:txBody>
      </p:sp>
      <p:sp>
        <p:nvSpPr>
          <p:cNvPr id="54" name="テキスト ボックス 64"/>
          <p:cNvSpPr txBox="1">
            <a:spLocks noChangeArrowheads="1"/>
          </p:cNvSpPr>
          <p:nvPr/>
        </p:nvSpPr>
        <p:spPr bwMode="auto">
          <a:xfrm>
            <a:off x="59743" y="2479121"/>
            <a:ext cx="9357755" cy="346071"/>
          </a:xfrm>
          <a:prstGeom prst="rect">
            <a:avLst/>
          </a:prstGeom>
          <a:noFill/>
          <a:ln w="9525">
            <a:noFill/>
            <a:miter lim="800000"/>
            <a:headEnd/>
            <a:tailEnd/>
          </a:ln>
        </p:spPr>
        <p:txBody>
          <a:bodyPr wrap="square" lIns="68403" tIns="34202" rIns="68403" bIns="34202">
            <a:spAutoFit/>
          </a:bodyPr>
          <a:lstStyle/>
          <a:p>
            <a:r>
              <a:rPr lang="ja-JP" altLang="en-US" sz="900" b="1" dirty="0">
                <a:latin typeface="+mn-ea"/>
              </a:rPr>
              <a:t>○ </a:t>
            </a:r>
            <a:r>
              <a:rPr lang="ja-JP" altLang="en-US" sz="900" b="1" dirty="0" smtClean="0">
                <a:latin typeface="+mn-ea"/>
              </a:rPr>
              <a:t>医療</a:t>
            </a:r>
            <a:r>
              <a:rPr lang="ja-JP" altLang="en-US" sz="900" b="1" dirty="0">
                <a:latin typeface="+mn-ea"/>
              </a:rPr>
              <a:t>・介護サービスの提供体制の効率化・重点化と機能</a:t>
            </a:r>
            <a:r>
              <a:rPr lang="ja-JP" altLang="en-US" sz="900" b="1" dirty="0" smtClean="0">
                <a:latin typeface="+mn-ea"/>
              </a:rPr>
              <a:t>強化　　</a:t>
            </a:r>
            <a:endParaRPr lang="en-US" altLang="ja-JP" sz="900" b="1" dirty="0" smtClean="0">
              <a:latin typeface="+mn-ea"/>
            </a:endParaRPr>
          </a:p>
          <a:p>
            <a:r>
              <a:rPr lang="ja-JP" altLang="en-US" sz="900" b="1" dirty="0" smtClean="0">
                <a:latin typeface="+mn-ea"/>
              </a:rPr>
              <a:t>～診療報酬・介護報酬の体系的見直しと基盤整備のための一括的な法整備～</a:t>
            </a:r>
            <a:endParaRPr lang="en-US" altLang="ja-JP" sz="900" b="1" dirty="0">
              <a:latin typeface="+mn-ea"/>
            </a:endParaRPr>
          </a:p>
        </p:txBody>
      </p:sp>
      <p:sp>
        <p:nvSpPr>
          <p:cNvPr id="60" name="テキスト ボックス 23"/>
          <p:cNvSpPr txBox="1">
            <a:spLocks noChangeArrowheads="1"/>
          </p:cNvSpPr>
          <p:nvPr/>
        </p:nvSpPr>
        <p:spPr bwMode="auto">
          <a:xfrm>
            <a:off x="123827" y="2754641"/>
            <a:ext cx="3804735" cy="461487"/>
          </a:xfrm>
          <a:prstGeom prst="rect">
            <a:avLst/>
          </a:prstGeom>
          <a:noFill/>
          <a:ln w="9525">
            <a:noFill/>
            <a:miter lim="800000"/>
            <a:headEnd/>
            <a:tailEnd/>
          </a:ln>
        </p:spPr>
        <p:txBody>
          <a:bodyPr wrap="square" lIns="68403" tIns="34202" rIns="68403" bIns="34202">
            <a:spAutoFit/>
          </a:bodyPr>
          <a:lstStyle/>
          <a:p>
            <a:pPr marL="71253" indent="-71253"/>
            <a:r>
              <a:rPr lang="ja-JP" altLang="en-US" sz="850" dirty="0">
                <a:latin typeface="+mn-ea"/>
              </a:rPr>
              <a:t>・病院・病床機能の分化・強化と</a:t>
            </a:r>
            <a:r>
              <a:rPr lang="ja-JP" altLang="en-US" sz="850" dirty="0" smtClean="0">
                <a:latin typeface="+mn-ea"/>
              </a:rPr>
              <a:t>連携・</a:t>
            </a:r>
            <a:r>
              <a:rPr lang="ja-JP" altLang="en-US" sz="850" dirty="0">
                <a:latin typeface="+mn-ea"/>
              </a:rPr>
              <a:t>在宅医療の充実</a:t>
            </a:r>
            <a:r>
              <a:rPr lang="ja-JP" altLang="en-US" sz="850" dirty="0" smtClean="0">
                <a:latin typeface="+mn-ea"/>
              </a:rPr>
              <a:t>等（</a:t>
            </a:r>
            <a:r>
              <a:rPr lang="en-US" altLang="ja-JP" sz="850" dirty="0" smtClean="0">
                <a:solidFill>
                  <a:srgbClr val="0070C0"/>
                </a:solidFill>
                <a:latin typeface="+mn-ea"/>
              </a:rPr>
              <a:t>8,800</a:t>
            </a:r>
            <a:r>
              <a:rPr lang="ja-JP" altLang="en-US" sz="850" dirty="0" smtClean="0">
                <a:solidFill>
                  <a:srgbClr val="0070C0"/>
                </a:solidFill>
                <a:latin typeface="+mn-ea"/>
              </a:rPr>
              <a:t>億円</a:t>
            </a:r>
            <a:r>
              <a:rPr lang="ja-JP" altLang="en-US" sz="850" dirty="0" smtClean="0">
                <a:latin typeface="+mn-ea"/>
              </a:rPr>
              <a:t>程度）</a:t>
            </a:r>
            <a:endParaRPr lang="en-US" altLang="ja-JP" sz="850" dirty="0" smtClean="0">
              <a:latin typeface="+mn-ea"/>
            </a:endParaRPr>
          </a:p>
          <a:p>
            <a:pPr marL="71253" indent="-71253"/>
            <a:r>
              <a:rPr lang="ja-JP" altLang="en-US" sz="850" dirty="0" smtClean="0">
                <a:latin typeface="+mn-ea"/>
              </a:rPr>
              <a:t>・在宅介護の充実等（</a:t>
            </a:r>
            <a:r>
              <a:rPr lang="en-US" altLang="ja-JP" sz="850" dirty="0" smtClean="0">
                <a:solidFill>
                  <a:srgbClr val="0070C0"/>
                </a:solidFill>
                <a:latin typeface="+mn-ea"/>
              </a:rPr>
              <a:t>2,800</a:t>
            </a:r>
            <a:r>
              <a:rPr lang="ja-JP" altLang="en-US" sz="850" dirty="0" smtClean="0">
                <a:solidFill>
                  <a:srgbClr val="0070C0"/>
                </a:solidFill>
                <a:latin typeface="+mn-ea"/>
              </a:rPr>
              <a:t>億円</a:t>
            </a:r>
            <a:r>
              <a:rPr lang="ja-JP" altLang="en-US" sz="850" dirty="0" smtClean="0">
                <a:latin typeface="+mn-ea"/>
              </a:rPr>
              <a:t>程度）</a:t>
            </a:r>
            <a:endParaRPr lang="en-US" altLang="ja-JP" sz="850" dirty="0" smtClean="0">
              <a:latin typeface="+mn-ea"/>
            </a:endParaRPr>
          </a:p>
          <a:p>
            <a:pPr marL="71253" indent="-71253"/>
            <a:r>
              <a:rPr lang="ja-JP" altLang="en-US" sz="850" dirty="0" smtClean="0">
                <a:latin typeface="+mn-ea"/>
              </a:rPr>
              <a:t>・上記の重点化に伴うマンパワー増強（</a:t>
            </a:r>
            <a:r>
              <a:rPr lang="en-US" altLang="ja-JP" sz="850" dirty="0" smtClean="0">
                <a:solidFill>
                  <a:srgbClr val="0070C0"/>
                </a:solidFill>
                <a:latin typeface="+mn-ea"/>
              </a:rPr>
              <a:t>2,500</a:t>
            </a:r>
            <a:r>
              <a:rPr lang="ja-JP" altLang="en-US" sz="850" dirty="0" smtClean="0">
                <a:solidFill>
                  <a:srgbClr val="0070C0"/>
                </a:solidFill>
                <a:latin typeface="+mn-ea"/>
              </a:rPr>
              <a:t>億円</a:t>
            </a:r>
            <a:r>
              <a:rPr lang="ja-JP" altLang="en-US" sz="850" dirty="0" smtClean="0">
                <a:latin typeface="+mn-ea"/>
              </a:rPr>
              <a:t>程度）</a:t>
            </a:r>
            <a:endParaRPr lang="en-US" altLang="ja-JP" sz="850" dirty="0">
              <a:latin typeface="+mn-ea"/>
            </a:endParaRPr>
          </a:p>
        </p:txBody>
      </p:sp>
      <p:sp>
        <p:nvSpPr>
          <p:cNvPr id="61" name="テキスト ボックス 24"/>
          <p:cNvSpPr txBox="1">
            <a:spLocks noChangeArrowheads="1"/>
          </p:cNvSpPr>
          <p:nvPr/>
        </p:nvSpPr>
        <p:spPr bwMode="auto">
          <a:xfrm>
            <a:off x="5013176" y="2636912"/>
            <a:ext cx="3954197" cy="592292"/>
          </a:xfrm>
          <a:prstGeom prst="rect">
            <a:avLst/>
          </a:prstGeom>
          <a:noFill/>
          <a:ln w="9525">
            <a:noFill/>
            <a:miter lim="800000"/>
            <a:headEnd/>
            <a:tailEnd/>
          </a:ln>
        </p:spPr>
        <p:txBody>
          <a:bodyPr wrap="square" lIns="68403" tIns="34202" rIns="68403" bIns="34202">
            <a:spAutoFit/>
          </a:bodyPr>
          <a:lstStyle/>
          <a:p>
            <a:r>
              <a:rPr lang="ja-JP" altLang="en-US" sz="850" dirty="0">
                <a:latin typeface="+mn-ea"/>
              </a:rPr>
              <a:t>・ 平均在院日数の減少</a:t>
            </a:r>
            <a:r>
              <a:rPr lang="ja-JP" altLang="en-US" sz="850" dirty="0" smtClean="0">
                <a:latin typeface="+mn-ea"/>
              </a:rPr>
              <a:t>等（</a:t>
            </a:r>
            <a:r>
              <a:rPr lang="ja-JP" altLang="en-US" sz="850" dirty="0" smtClean="0">
                <a:solidFill>
                  <a:schemeClr val="accent6">
                    <a:lumMod val="75000"/>
                  </a:schemeClr>
                </a:solidFill>
                <a:latin typeface="+mn-ea"/>
              </a:rPr>
              <a:t>▲</a:t>
            </a:r>
            <a:r>
              <a:rPr lang="en-US" altLang="ja-JP" sz="850" dirty="0" smtClean="0">
                <a:solidFill>
                  <a:schemeClr val="accent6">
                    <a:lumMod val="75000"/>
                  </a:schemeClr>
                </a:solidFill>
                <a:latin typeface="+mn-ea"/>
              </a:rPr>
              <a:t>4,400</a:t>
            </a:r>
            <a:r>
              <a:rPr lang="ja-JP" altLang="en-US" sz="850" dirty="0" smtClean="0">
                <a:solidFill>
                  <a:schemeClr val="accent6">
                    <a:lumMod val="75000"/>
                  </a:schemeClr>
                </a:solidFill>
                <a:latin typeface="+mn-ea"/>
              </a:rPr>
              <a:t>億円</a:t>
            </a:r>
            <a:r>
              <a:rPr lang="ja-JP" altLang="en-US" sz="850" dirty="0" smtClean="0">
                <a:latin typeface="+mn-ea"/>
              </a:rPr>
              <a:t>程度）</a:t>
            </a:r>
            <a:endParaRPr lang="en-US" altLang="ja-JP" sz="850" dirty="0" smtClean="0">
              <a:latin typeface="+mn-ea"/>
            </a:endParaRPr>
          </a:p>
          <a:p>
            <a:r>
              <a:rPr lang="ja-JP" altLang="en-US" sz="850" dirty="0" smtClean="0">
                <a:latin typeface="+mn-ea"/>
              </a:rPr>
              <a:t>・ 外来受診の適正化（</a:t>
            </a:r>
            <a:r>
              <a:rPr lang="ja-JP" altLang="en-US" sz="850" dirty="0" smtClean="0">
                <a:solidFill>
                  <a:schemeClr val="accent6">
                    <a:lumMod val="75000"/>
                  </a:schemeClr>
                </a:solidFill>
                <a:latin typeface="+mn-ea"/>
              </a:rPr>
              <a:t>▲</a:t>
            </a:r>
            <a:r>
              <a:rPr lang="en-US" altLang="ja-JP" sz="850" dirty="0" smtClean="0">
                <a:solidFill>
                  <a:schemeClr val="accent6">
                    <a:lumMod val="75000"/>
                  </a:schemeClr>
                </a:solidFill>
                <a:latin typeface="+mn-ea"/>
              </a:rPr>
              <a:t>1,300</a:t>
            </a:r>
            <a:r>
              <a:rPr lang="ja-JP" altLang="en-US" sz="850" dirty="0" smtClean="0">
                <a:solidFill>
                  <a:schemeClr val="accent6">
                    <a:lumMod val="75000"/>
                  </a:schemeClr>
                </a:solidFill>
                <a:latin typeface="+mn-ea"/>
              </a:rPr>
              <a:t>億円</a:t>
            </a:r>
            <a:r>
              <a:rPr lang="ja-JP" altLang="en-US" sz="850" dirty="0" smtClean="0">
                <a:latin typeface="+mn-ea"/>
              </a:rPr>
              <a:t>程度）</a:t>
            </a:r>
            <a:endParaRPr lang="en-US" altLang="ja-JP" sz="850" dirty="0" smtClean="0">
              <a:latin typeface="+mn-ea"/>
            </a:endParaRPr>
          </a:p>
          <a:p>
            <a:r>
              <a:rPr lang="ja-JP" altLang="en-US" sz="850" dirty="0" smtClean="0">
                <a:latin typeface="+mn-ea"/>
              </a:rPr>
              <a:t>・ 介護予防・重度化予防・介護施設の重点化（在宅への移行）</a:t>
            </a:r>
            <a:endParaRPr lang="en-US" altLang="ja-JP" sz="850" dirty="0" smtClean="0">
              <a:latin typeface="+mn-ea"/>
            </a:endParaRPr>
          </a:p>
          <a:p>
            <a:r>
              <a:rPr lang="en-US" altLang="ja-JP" sz="850" dirty="0" smtClean="0">
                <a:latin typeface="+mn-ea"/>
              </a:rPr>
              <a:t>                                                                      </a:t>
            </a:r>
            <a:r>
              <a:rPr lang="ja-JP" altLang="en-US" sz="850" dirty="0" smtClean="0">
                <a:latin typeface="+mn-ea"/>
              </a:rPr>
              <a:t>（</a:t>
            </a:r>
            <a:r>
              <a:rPr lang="ja-JP" altLang="en-US" sz="850" dirty="0" smtClean="0">
                <a:solidFill>
                  <a:schemeClr val="accent6">
                    <a:lumMod val="75000"/>
                  </a:schemeClr>
                </a:solidFill>
                <a:latin typeface="+mn-ea"/>
              </a:rPr>
              <a:t>▲</a:t>
            </a:r>
            <a:r>
              <a:rPr lang="en-US" altLang="ja-JP" sz="850" dirty="0" smtClean="0">
                <a:solidFill>
                  <a:schemeClr val="accent6">
                    <a:lumMod val="75000"/>
                  </a:schemeClr>
                </a:solidFill>
                <a:latin typeface="+mn-ea"/>
              </a:rPr>
              <a:t>1,800</a:t>
            </a:r>
            <a:r>
              <a:rPr lang="ja-JP" altLang="en-US" sz="850" dirty="0" smtClean="0">
                <a:solidFill>
                  <a:schemeClr val="accent6">
                    <a:lumMod val="75000"/>
                  </a:schemeClr>
                </a:solidFill>
                <a:latin typeface="+mn-ea"/>
              </a:rPr>
              <a:t>億円</a:t>
            </a:r>
            <a:r>
              <a:rPr lang="ja-JP" altLang="en-US" sz="850" dirty="0" smtClean="0">
                <a:latin typeface="+mn-ea"/>
              </a:rPr>
              <a:t>程度）</a:t>
            </a:r>
            <a:endParaRPr lang="en-US" altLang="ja-JP" sz="850" dirty="0">
              <a:latin typeface="+mn-ea"/>
            </a:endParaRPr>
          </a:p>
        </p:txBody>
      </p:sp>
      <p:sp>
        <p:nvSpPr>
          <p:cNvPr id="70" name="テキスト ボックス 65"/>
          <p:cNvSpPr txBox="1">
            <a:spLocks noChangeArrowheads="1"/>
          </p:cNvSpPr>
          <p:nvPr/>
        </p:nvSpPr>
        <p:spPr bwMode="auto">
          <a:xfrm>
            <a:off x="66533" y="3190375"/>
            <a:ext cx="8054821" cy="346071"/>
          </a:xfrm>
          <a:prstGeom prst="rect">
            <a:avLst/>
          </a:prstGeom>
          <a:noFill/>
          <a:ln w="9525">
            <a:noFill/>
            <a:miter lim="800000"/>
            <a:headEnd/>
            <a:tailEnd/>
          </a:ln>
        </p:spPr>
        <p:txBody>
          <a:bodyPr wrap="square" lIns="68403" tIns="34202" rIns="68403" bIns="34202">
            <a:spAutoFit/>
          </a:bodyPr>
          <a:lstStyle/>
          <a:p>
            <a:pPr marL="128256" indent="-128256"/>
            <a:r>
              <a:rPr lang="ja-JP" altLang="en-US" sz="900" b="1" dirty="0">
                <a:solidFill>
                  <a:srgbClr val="000000"/>
                </a:solidFill>
                <a:latin typeface="+mn-ea"/>
              </a:rPr>
              <a:t>○ 保険者機能の強化を</a:t>
            </a:r>
            <a:r>
              <a:rPr lang="ja-JP" altLang="en-US" sz="900" b="1" dirty="0" smtClean="0">
                <a:solidFill>
                  <a:srgbClr val="000000"/>
                </a:solidFill>
                <a:latin typeface="+mn-ea"/>
              </a:rPr>
              <a:t>通じた</a:t>
            </a:r>
            <a:r>
              <a:rPr lang="ja-JP" altLang="en-US" sz="900" b="1" dirty="0">
                <a:solidFill>
                  <a:srgbClr val="000000"/>
                </a:solidFill>
                <a:latin typeface="+mn-ea"/>
              </a:rPr>
              <a:t>医療・介護保険制度のセーフティネット機能</a:t>
            </a:r>
            <a:r>
              <a:rPr lang="ja-JP" altLang="en-US" sz="900" b="1" dirty="0" smtClean="0">
                <a:solidFill>
                  <a:srgbClr val="000000"/>
                </a:solidFill>
                <a:latin typeface="+mn-ea"/>
              </a:rPr>
              <a:t>の</a:t>
            </a:r>
            <a:endParaRPr lang="en-US" altLang="ja-JP" sz="900" b="1" dirty="0" smtClean="0">
              <a:solidFill>
                <a:srgbClr val="000000"/>
              </a:solidFill>
              <a:latin typeface="+mn-ea"/>
            </a:endParaRPr>
          </a:p>
          <a:p>
            <a:pPr marL="128256" indent="-128256"/>
            <a:r>
              <a:rPr lang="ja-JP" altLang="en-US" sz="900" b="1" dirty="0" smtClean="0">
                <a:solidFill>
                  <a:srgbClr val="000000"/>
                </a:solidFill>
                <a:latin typeface="+mn-ea"/>
              </a:rPr>
              <a:t>強化</a:t>
            </a:r>
            <a:r>
              <a:rPr lang="ja-JP" altLang="en-US" sz="900" b="1" dirty="0">
                <a:solidFill>
                  <a:srgbClr val="000000"/>
                </a:solidFill>
                <a:latin typeface="+mn-ea"/>
              </a:rPr>
              <a:t>・給付の重点化</a:t>
            </a:r>
            <a:r>
              <a:rPr lang="ja-JP" altLang="en-US" sz="900" b="1" dirty="0" smtClean="0">
                <a:solidFill>
                  <a:srgbClr val="000000"/>
                </a:solidFill>
                <a:latin typeface="+mn-ea"/>
              </a:rPr>
              <a:t>、逆進性</a:t>
            </a:r>
            <a:r>
              <a:rPr lang="ja-JP" altLang="en-US" sz="900" b="1" dirty="0">
                <a:solidFill>
                  <a:srgbClr val="000000"/>
                </a:solidFill>
                <a:latin typeface="+mn-ea"/>
              </a:rPr>
              <a:t>対策</a:t>
            </a:r>
          </a:p>
        </p:txBody>
      </p:sp>
      <p:sp>
        <p:nvSpPr>
          <p:cNvPr id="71" name="Rectangle 54"/>
          <p:cNvSpPr>
            <a:spLocks noChangeArrowheads="1"/>
          </p:cNvSpPr>
          <p:nvPr/>
        </p:nvSpPr>
        <p:spPr bwMode="auto">
          <a:xfrm>
            <a:off x="71440" y="3459912"/>
            <a:ext cx="6424551" cy="1265231"/>
          </a:xfrm>
          <a:prstGeom prst="rect">
            <a:avLst/>
          </a:prstGeom>
          <a:noFill/>
          <a:ln w="9525">
            <a:noFill/>
            <a:miter lim="800000"/>
            <a:headEnd/>
            <a:tailEnd/>
          </a:ln>
        </p:spPr>
        <p:txBody>
          <a:bodyPr lIns="68403" tIns="34202" rIns="68403" bIns="34202"/>
          <a:lstStyle/>
          <a:p>
            <a:pPr marL="133006" indent="-133006" defTabSz="684031">
              <a:defRPr/>
            </a:pPr>
            <a:r>
              <a:rPr lang="ja-JP" altLang="en-US" sz="850" b="1" dirty="0">
                <a:solidFill>
                  <a:prstClr val="black"/>
                </a:solidFill>
                <a:latin typeface="+mn-ea"/>
              </a:rPr>
              <a:t>ａ 被用者保険の適用</a:t>
            </a:r>
            <a:r>
              <a:rPr lang="ja-JP" altLang="en-US" sz="850" b="1" dirty="0" smtClean="0">
                <a:solidFill>
                  <a:prstClr val="black"/>
                </a:solidFill>
                <a:latin typeface="+mn-ea"/>
              </a:rPr>
              <a:t>拡大と国保</a:t>
            </a:r>
            <a:r>
              <a:rPr lang="ja-JP" altLang="en-US" sz="850" b="1" dirty="0">
                <a:solidFill>
                  <a:prstClr val="black"/>
                </a:solidFill>
                <a:latin typeface="+mn-ea"/>
              </a:rPr>
              <a:t>の財政基盤の安定化・強化・</a:t>
            </a:r>
            <a:r>
              <a:rPr lang="ja-JP" altLang="en-US" sz="850" b="1" dirty="0" smtClean="0">
                <a:solidFill>
                  <a:prstClr val="black"/>
                </a:solidFill>
                <a:latin typeface="+mn-ea"/>
              </a:rPr>
              <a:t>広域化</a:t>
            </a:r>
            <a:endParaRPr lang="en-US" altLang="ja-JP" sz="850" b="1" dirty="0" smtClean="0">
              <a:solidFill>
                <a:prstClr val="black"/>
              </a:solidFill>
              <a:latin typeface="+mn-ea"/>
            </a:endParaRPr>
          </a:p>
          <a:p>
            <a:pPr marL="133006" indent="-133006" defTabSz="684031">
              <a:defRPr/>
            </a:pPr>
            <a:r>
              <a:rPr lang="en-US" altLang="ja-JP" sz="850" dirty="0" smtClean="0">
                <a:solidFill>
                  <a:prstClr val="black"/>
                </a:solidFill>
                <a:latin typeface="+mn-ea"/>
              </a:rPr>
              <a:t>  </a:t>
            </a:r>
            <a:r>
              <a:rPr lang="ja-JP" altLang="en-US" sz="850" dirty="0" smtClean="0">
                <a:solidFill>
                  <a:prstClr val="black"/>
                </a:solidFill>
                <a:latin typeface="+mn-ea"/>
              </a:rPr>
              <a:t>・短時間労働者に対する被用者保険の適用拡大</a:t>
            </a:r>
            <a:endParaRPr lang="en-US" altLang="ja-JP" sz="850" dirty="0" smtClean="0">
              <a:solidFill>
                <a:prstClr val="black"/>
              </a:solidFill>
              <a:latin typeface="+mn-ea"/>
            </a:endParaRPr>
          </a:p>
          <a:p>
            <a:pPr marL="133006" indent="-133006" defTabSz="684031">
              <a:defRPr/>
            </a:pPr>
            <a:r>
              <a:rPr lang="ja-JP" altLang="en-US" sz="850" dirty="0" smtClean="0">
                <a:solidFill>
                  <a:prstClr val="black"/>
                </a:solidFill>
                <a:latin typeface="+mn-ea"/>
              </a:rPr>
              <a:t>　・市町村国保の財政運営の都道府県単位化・財政基盤の強化</a:t>
            </a:r>
            <a:endParaRPr lang="en-US" altLang="ja-JP" sz="850" dirty="0" smtClean="0">
              <a:solidFill>
                <a:prstClr val="black"/>
              </a:solidFill>
              <a:latin typeface="+mn-ea"/>
            </a:endParaRPr>
          </a:p>
          <a:p>
            <a:pPr marL="133006" indent="-133006" defTabSz="684031">
              <a:defRPr/>
            </a:pPr>
            <a:r>
              <a:rPr lang="ja-JP" altLang="en-US" sz="850" dirty="0" smtClean="0">
                <a:solidFill>
                  <a:prstClr val="black"/>
                </a:solidFill>
                <a:latin typeface="+mn-ea"/>
              </a:rPr>
              <a:t>　　（低所得者保険料軽減の拡充等</a:t>
            </a:r>
            <a:r>
              <a:rPr lang="ja-JP" altLang="en-US" sz="850" dirty="0" smtClean="0">
                <a:latin typeface="+mn-ea"/>
              </a:rPr>
              <a:t>（～</a:t>
            </a:r>
            <a:r>
              <a:rPr lang="en-US" altLang="ja-JP" sz="850" dirty="0" smtClean="0">
                <a:solidFill>
                  <a:srgbClr val="0070C0"/>
                </a:solidFill>
                <a:latin typeface="+mn-ea"/>
              </a:rPr>
              <a:t>2,200</a:t>
            </a:r>
            <a:r>
              <a:rPr lang="ja-JP" altLang="en-US" sz="850" dirty="0" smtClean="0">
                <a:solidFill>
                  <a:srgbClr val="0070C0"/>
                </a:solidFill>
                <a:latin typeface="+mn-ea"/>
              </a:rPr>
              <a:t>億円</a:t>
            </a:r>
            <a:r>
              <a:rPr lang="ja-JP" altLang="en-US" sz="850" dirty="0" smtClean="0">
                <a:latin typeface="+mn-ea"/>
              </a:rPr>
              <a:t>程度））</a:t>
            </a:r>
            <a:endParaRPr lang="ja-JP" altLang="en-US" sz="850" dirty="0">
              <a:solidFill>
                <a:prstClr val="black"/>
              </a:solidFill>
              <a:latin typeface="+mn-ea"/>
            </a:endParaRPr>
          </a:p>
          <a:p>
            <a:pPr marL="133006" indent="-133006" defTabSz="684031">
              <a:defRPr/>
            </a:pPr>
            <a:r>
              <a:rPr lang="ja-JP" altLang="en-US" sz="850" b="1" dirty="0" smtClean="0">
                <a:solidFill>
                  <a:prstClr val="black"/>
                </a:solidFill>
                <a:latin typeface="+mn-ea"/>
              </a:rPr>
              <a:t>ｂ </a:t>
            </a:r>
            <a:r>
              <a:rPr lang="ja-JP" altLang="en-US" sz="850" b="1" dirty="0">
                <a:solidFill>
                  <a:prstClr val="black"/>
                </a:solidFill>
                <a:latin typeface="+mn-ea"/>
              </a:rPr>
              <a:t>介護保険の費用負担の能力に応じた負担の要素強化</a:t>
            </a:r>
            <a:r>
              <a:rPr lang="ja-JP" altLang="en-US" sz="850" b="1" dirty="0" smtClean="0">
                <a:solidFill>
                  <a:prstClr val="black"/>
                </a:solidFill>
                <a:latin typeface="+mn-ea"/>
              </a:rPr>
              <a:t>と低所得者への配慮、</a:t>
            </a:r>
            <a:endParaRPr lang="en-US" altLang="ja-JP" sz="850" b="1" dirty="0" smtClean="0">
              <a:solidFill>
                <a:prstClr val="black"/>
              </a:solidFill>
              <a:latin typeface="+mn-ea"/>
            </a:endParaRPr>
          </a:p>
          <a:p>
            <a:pPr marL="133006" indent="-133006" defTabSz="684031">
              <a:defRPr/>
            </a:pPr>
            <a:r>
              <a:rPr lang="ja-JP" altLang="en-US" sz="850" b="1" dirty="0" smtClean="0">
                <a:solidFill>
                  <a:prstClr val="black"/>
                </a:solidFill>
                <a:latin typeface="+mn-ea"/>
              </a:rPr>
              <a:t>　 保険給付の重点化</a:t>
            </a:r>
            <a:endParaRPr lang="en-US" altLang="ja-JP" sz="850" b="1" dirty="0" smtClean="0">
              <a:solidFill>
                <a:prstClr val="black"/>
              </a:solidFill>
              <a:latin typeface="+mn-ea"/>
            </a:endParaRPr>
          </a:p>
          <a:p>
            <a:pPr marL="133006" indent="-133006" defTabSz="684031">
              <a:defRPr/>
            </a:pPr>
            <a:r>
              <a:rPr lang="ja-JP" altLang="en-US" sz="850" dirty="0" smtClean="0">
                <a:solidFill>
                  <a:prstClr val="black"/>
                </a:solidFill>
                <a:latin typeface="+mn-ea"/>
              </a:rPr>
              <a:t>　・１号保険料の低所得者保険料軽減強化（～</a:t>
            </a:r>
            <a:r>
              <a:rPr lang="en-US" altLang="ja-JP" sz="850" dirty="0" smtClean="0">
                <a:solidFill>
                  <a:srgbClr val="0070C0"/>
                </a:solidFill>
                <a:latin typeface="+mn-ea"/>
              </a:rPr>
              <a:t>1,300</a:t>
            </a:r>
            <a:r>
              <a:rPr lang="ja-JP" altLang="en-US" sz="850" dirty="0" smtClean="0">
                <a:solidFill>
                  <a:srgbClr val="0070C0"/>
                </a:solidFill>
                <a:latin typeface="+mn-ea"/>
              </a:rPr>
              <a:t>億円</a:t>
            </a:r>
            <a:r>
              <a:rPr lang="ja-JP" altLang="en-US" sz="850" dirty="0" smtClean="0">
                <a:solidFill>
                  <a:prstClr val="black"/>
                </a:solidFill>
                <a:latin typeface="+mn-ea"/>
              </a:rPr>
              <a:t>程度）</a:t>
            </a:r>
            <a:endParaRPr lang="ja-JP" altLang="en-US" sz="850" b="1" dirty="0" smtClean="0">
              <a:solidFill>
                <a:srgbClr val="000000"/>
              </a:solidFill>
              <a:latin typeface="+mn-ea"/>
            </a:endParaRPr>
          </a:p>
          <a:p>
            <a:pPr marL="133006" indent="-133006" defTabSz="684031">
              <a:defRPr/>
            </a:pPr>
            <a:endParaRPr lang="en-US" altLang="ja-JP" sz="850" b="1" dirty="0" smtClean="0">
              <a:solidFill>
                <a:srgbClr val="000000"/>
              </a:solidFill>
              <a:latin typeface="+mn-ea"/>
            </a:endParaRPr>
          </a:p>
          <a:p>
            <a:pPr marL="133006" indent="-133006" defTabSz="684031">
              <a:defRPr/>
            </a:pPr>
            <a:r>
              <a:rPr lang="ja-JP" altLang="en-US" sz="850" b="1" dirty="0" smtClean="0">
                <a:solidFill>
                  <a:srgbClr val="000000"/>
                </a:solidFill>
                <a:latin typeface="+mn-ea"/>
              </a:rPr>
              <a:t>ｄ その他（総合合算制度～</a:t>
            </a:r>
            <a:r>
              <a:rPr lang="en-US" altLang="ja-JP" sz="850" b="1" dirty="0" smtClean="0">
                <a:solidFill>
                  <a:srgbClr val="0070C0"/>
                </a:solidFill>
                <a:latin typeface="+mn-ea"/>
              </a:rPr>
              <a:t>0.4</a:t>
            </a:r>
            <a:r>
              <a:rPr lang="ja-JP" altLang="en-US" sz="850" b="1" dirty="0" smtClean="0">
                <a:solidFill>
                  <a:srgbClr val="0070C0"/>
                </a:solidFill>
                <a:latin typeface="+mn-ea"/>
              </a:rPr>
              <a:t>兆円</a:t>
            </a:r>
            <a:r>
              <a:rPr lang="ja-JP" altLang="en-US" sz="850" b="1" dirty="0" smtClean="0">
                <a:solidFill>
                  <a:srgbClr val="000000"/>
                </a:solidFill>
                <a:latin typeface="+mn-ea"/>
              </a:rPr>
              <a:t>程度）</a:t>
            </a:r>
            <a:endParaRPr lang="en-US" altLang="ja-JP" sz="850" dirty="0" smtClean="0">
              <a:solidFill>
                <a:srgbClr val="000000"/>
              </a:solidFill>
              <a:latin typeface="+mn-ea"/>
            </a:endParaRPr>
          </a:p>
          <a:p>
            <a:pPr marL="133006" indent="-133006" defTabSz="684031">
              <a:defRPr/>
            </a:pPr>
            <a:r>
              <a:rPr lang="en-US" altLang="ja-JP" sz="850" b="1" dirty="0" smtClean="0">
                <a:solidFill>
                  <a:prstClr val="black"/>
                </a:solidFill>
                <a:latin typeface="+mn-ea"/>
              </a:rPr>
              <a:t/>
            </a:r>
            <a:br>
              <a:rPr lang="en-US" altLang="ja-JP" sz="850" b="1" dirty="0" smtClean="0">
                <a:solidFill>
                  <a:prstClr val="black"/>
                </a:solidFill>
                <a:latin typeface="+mn-ea"/>
              </a:rPr>
            </a:br>
            <a:endParaRPr lang="ja-JP" altLang="en-US" sz="850" dirty="0">
              <a:solidFill>
                <a:prstClr val="black"/>
              </a:solidFill>
              <a:latin typeface="+mn-ea"/>
            </a:endParaRPr>
          </a:p>
        </p:txBody>
      </p:sp>
      <p:sp>
        <p:nvSpPr>
          <p:cNvPr id="76" name="テキスト ボックス 68"/>
          <p:cNvSpPr txBox="1">
            <a:spLocks noChangeArrowheads="1"/>
          </p:cNvSpPr>
          <p:nvPr/>
        </p:nvSpPr>
        <p:spPr bwMode="auto">
          <a:xfrm>
            <a:off x="5130547" y="4033323"/>
            <a:ext cx="4142935" cy="330682"/>
          </a:xfrm>
          <a:prstGeom prst="rect">
            <a:avLst/>
          </a:prstGeom>
          <a:noFill/>
          <a:ln w="9525">
            <a:noFill/>
            <a:miter lim="800000"/>
            <a:headEnd/>
            <a:tailEnd/>
          </a:ln>
        </p:spPr>
        <p:txBody>
          <a:bodyPr wrap="square" lIns="68403" tIns="34202" rIns="68403" bIns="34202">
            <a:spAutoFit/>
          </a:bodyPr>
          <a:lstStyle/>
          <a:p>
            <a:r>
              <a:rPr lang="ja-JP" altLang="en-US" sz="850" dirty="0">
                <a:solidFill>
                  <a:srgbClr val="000000"/>
                </a:solidFill>
                <a:latin typeface="+mn-ea"/>
              </a:rPr>
              <a:t>・ 介護納付金の総報酬割</a:t>
            </a:r>
            <a:r>
              <a:rPr lang="ja-JP" altLang="en-US" sz="850" dirty="0" smtClean="0">
                <a:solidFill>
                  <a:srgbClr val="000000"/>
                </a:solidFill>
                <a:latin typeface="+mn-ea"/>
              </a:rPr>
              <a:t>導入（</a:t>
            </a:r>
            <a:r>
              <a:rPr lang="ja-JP" altLang="en-US" sz="850" dirty="0" smtClean="0">
                <a:latin typeface="+mn-ea"/>
              </a:rPr>
              <a:t>完全実施すれば</a:t>
            </a:r>
            <a:r>
              <a:rPr lang="ja-JP" altLang="en-US" sz="850" dirty="0" smtClean="0">
                <a:solidFill>
                  <a:schemeClr val="accent6">
                    <a:lumMod val="75000"/>
                  </a:schemeClr>
                </a:solidFill>
                <a:latin typeface="+mn-ea"/>
              </a:rPr>
              <a:t>▲</a:t>
            </a:r>
            <a:r>
              <a:rPr lang="en-US" altLang="ja-JP" sz="850" dirty="0" smtClean="0">
                <a:solidFill>
                  <a:schemeClr val="accent6">
                    <a:lumMod val="75000"/>
                  </a:schemeClr>
                </a:solidFill>
                <a:latin typeface="+mn-ea"/>
              </a:rPr>
              <a:t>1,500</a:t>
            </a:r>
            <a:r>
              <a:rPr lang="ja-JP" altLang="en-US" sz="850" dirty="0" smtClean="0">
                <a:solidFill>
                  <a:schemeClr val="accent6">
                    <a:lumMod val="75000"/>
                  </a:schemeClr>
                </a:solidFill>
                <a:latin typeface="+mn-ea"/>
              </a:rPr>
              <a:t>億円</a:t>
            </a:r>
            <a:r>
              <a:rPr lang="ja-JP" altLang="en-US" sz="850" dirty="0" smtClean="0">
                <a:solidFill>
                  <a:srgbClr val="000000"/>
                </a:solidFill>
                <a:latin typeface="+mn-ea"/>
              </a:rPr>
              <a:t>）</a:t>
            </a:r>
            <a:endParaRPr lang="en-US" altLang="ja-JP" sz="850" dirty="0">
              <a:solidFill>
                <a:srgbClr val="000000"/>
              </a:solidFill>
              <a:latin typeface="+mn-ea"/>
            </a:endParaRPr>
          </a:p>
          <a:p>
            <a:r>
              <a:rPr lang="ja-JP" altLang="en-US" sz="850" dirty="0">
                <a:solidFill>
                  <a:srgbClr val="000000"/>
                </a:solidFill>
                <a:latin typeface="+mn-ea"/>
              </a:rPr>
              <a:t>・ 軽度者に対する機能訓練等重度化予防に効果</a:t>
            </a:r>
            <a:r>
              <a:rPr lang="ja-JP" altLang="en-US" sz="850" dirty="0" smtClean="0">
                <a:solidFill>
                  <a:srgbClr val="000000"/>
                </a:solidFill>
                <a:latin typeface="+mn-ea"/>
              </a:rPr>
              <a:t>のある</a:t>
            </a:r>
            <a:r>
              <a:rPr lang="ja-JP" altLang="en-US" sz="850" dirty="0">
                <a:solidFill>
                  <a:srgbClr val="000000"/>
                </a:solidFill>
                <a:latin typeface="+mn-ea"/>
              </a:rPr>
              <a:t>給付への重点化</a:t>
            </a:r>
            <a:endParaRPr lang="en-US" altLang="ja-JP" sz="850" dirty="0">
              <a:solidFill>
                <a:srgbClr val="000000"/>
              </a:solidFill>
              <a:latin typeface="+mn-ea"/>
            </a:endParaRPr>
          </a:p>
        </p:txBody>
      </p:sp>
      <p:cxnSp>
        <p:nvCxnSpPr>
          <p:cNvPr id="77" name="直線コネクタ 76"/>
          <p:cNvCxnSpPr/>
          <p:nvPr/>
        </p:nvCxnSpPr>
        <p:spPr>
          <a:xfrm flipV="1">
            <a:off x="21266" y="1722375"/>
            <a:ext cx="9828000"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21266" y="2329830"/>
            <a:ext cx="982800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90" name="テキスト ボックス 89"/>
          <p:cNvSpPr txBox="1"/>
          <p:nvPr/>
        </p:nvSpPr>
        <p:spPr>
          <a:xfrm>
            <a:off x="25400" y="2310780"/>
            <a:ext cx="1867498" cy="253738"/>
          </a:xfrm>
          <a:prstGeom prst="rect">
            <a:avLst/>
          </a:prstGeom>
          <a:noFill/>
        </p:spPr>
        <p:txBody>
          <a:bodyPr wrap="square" lIns="68403" tIns="34202" rIns="68403" bIns="34202" rtlCol="0">
            <a:spAutoFit/>
          </a:bodyPr>
          <a:lstStyle/>
          <a:p>
            <a:r>
              <a:rPr lang="en-US" altLang="ja-JP" sz="1200" b="1" dirty="0">
                <a:latin typeface="+mn-ea"/>
              </a:rPr>
              <a:t>【</a:t>
            </a:r>
            <a:r>
              <a:rPr lang="ja-JP" altLang="en-US" sz="1200" b="1" dirty="0">
                <a:latin typeface="+mn-ea"/>
              </a:rPr>
              <a:t>医療・介護</a:t>
            </a:r>
            <a:r>
              <a:rPr lang="en-US" altLang="ja-JP" sz="1200" b="1" dirty="0">
                <a:latin typeface="+mn-ea"/>
              </a:rPr>
              <a:t>】</a:t>
            </a:r>
            <a:endParaRPr lang="ja-JP" altLang="en-US" sz="1200" b="1" dirty="0">
              <a:latin typeface="+mn-ea"/>
            </a:endParaRPr>
          </a:p>
        </p:txBody>
      </p:sp>
      <p:sp>
        <p:nvSpPr>
          <p:cNvPr id="91" name="テキスト ボックス 90"/>
          <p:cNvSpPr txBox="1"/>
          <p:nvPr/>
        </p:nvSpPr>
        <p:spPr>
          <a:xfrm>
            <a:off x="0" y="1693569"/>
            <a:ext cx="2279370" cy="253738"/>
          </a:xfrm>
          <a:prstGeom prst="rect">
            <a:avLst/>
          </a:prstGeom>
          <a:noFill/>
        </p:spPr>
        <p:txBody>
          <a:bodyPr wrap="square" lIns="68403" tIns="34202" rIns="68403" bIns="34202" rtlCol="0">
            <a:spAutoFit/>
          </a:bodyPr>
          <a:lstStyle/>
          <a:p>
            <a:r>
              <a:rPr lang="en-US" altLang="ja-JP" sz="1200" b="1" dirty="0">
                <a:latin typeface="+mn-ea"/>
              </a:rPr>
              <a:t>【</a:t>
            </a:r>
            <a:r>
              <a:rPr lang="ja-JP" altLang="en-US" sz="1200" b="1" dirty="0">
                <a:latin typeface="+mn-ea"/>
              </a:rPr>
              <a:t>子ども・子育て</a:t>
            </a:r>
            <a:r>
              <a:rPr lang="en-US" altLang="ja-JP" sz="1200" b="1" dirty="0">
                <a:latin typeface="+mn-ea"/>
              </a:rPr>
              <a:t>】</a:t>
            </a:r>
            <a:endParaRPr lang="ja-JP" altLang="en-US" sz="1200" b="1" dirty="0">
              <a:latin typeface="+mn-ea"/>
            </a:endParaRPr>
          </a:p>
        </p:txBody>
      </p:sp>
      <p:cxnSp>
        <p:nvCxnSpPr>
          <p:cNvPr id="26" name="直線コネクタ 25"/>
          <p:cNvCxnSpPr/>
          <p:nvPr/>
        </p:nvCxnSpPr>
        <p:spPr>
          <a:xfrm flipV="1">
            <a:off x="2512254" y="3693949"/>
            <a:ext cx="2840572" cy="0"/>
          </a:xfrm>
          <a:prstGeom prst="line">
            <a:avLst/>
          </a:prstGeom>
          <a:ln>
            <a:prstDash val="sysDash"/>
            <a:headEnd type="stealth" w="med" len="med"/>
          </a:ln>
        </p:spPr>
        <p:style>
          <a:lnRef idx="1">
            <a:schemeClr val="dk1"/>
          </a:lnRef>
          <a:fillRef idx="0">
            <a:schemeClr val="dk1"/>
          </a:fillRef>
          <a:effectRef idx="0">
            <a:schemeClr val="dk1"/>
          </a:effectRef>
          <a:fontRef idx="minor">
            <a:schemeClr val="tx1"/>
          </a:fontRef>
        </p:style>
      </p:cxnSp>
      <p:sp>
        <p:nvSpPr>
          <p:cNvPr id="27" name="テキスト ボックス 24"/>
          <p:cNvSpPr txBox="1">
            <a:spLocks noChangeArrowheads="1"/>
          </p:cNvSpPr>
          <p:nvPr/>
        </p:nvSpPr>
        <p:spPr bwMode="auto">
          <a:xfrm>
            <a:off x="5352295" y="3592673"/>
            <a:ext cx="3777169" cy="461487"/>
          </a:xfrm>
          <a:prstGeom prst="rect">
            <a:avLst/>
          </a:prstGeom>
          <a:noFill/>
          <a:ln w="9525">
            <a:noFill/>
            <a:miter lim="800000"/>
            <a:headEnd/>
            <a:tailEnd/>
          </a:ln>
        </p:spPr>
        <p:txBody>
          <a:bodyPr wrap="square" lIns="68403" tIns="34202" rIns="68403" bIns="34202">
            <a:spAutoFit/>
          </a:bodyPr>
          <a:lstStyle/>
          <a:p>
            <a:r>
              <a:rPr lang="ja-JP" altLang="en-US" sz="850" dirty="0" smtClean="0">
                <a:latin typeface="+mn-ea"/>
              </a:rPr>
              <a:t>公費への影響は完全実施の場合は</a:t>
            </a:r>
            <a:r>
              <a:rPr lang="ja-JP" altLang="en-US" sz="850" dirty="0" smtClean="0">
                <a:solidFill>
                  <a:schemeClr val="accent6">
                    <a:lumMod val="75000"/>
                  </a:schemeClr>
                </a:solidFill>
                <a:latin typeface="+mn-ea"/>
              </a:rPr>
              <a:t>▲</a:t>
            </a:r>
            <a:r>
              <a:rPr lang="en-US" altLang="ja-JP" sz="850" dirty="0" smtClean="0">
                <a:solidFill>
                  <a:schemeClr val="accent6">
                    <a:lumMod val="75000"/>
                  </a:schemeClr>
                </a:solidFill>
                <a:latin typeface="+mn-ea"/>
              </a:rPr>
              <a:t>1,600</a:t>
            </a:r>
            <a:r>
              <a:rPr lang="ja-JP" altLang="en-US" sz="850" dirty="0" smtClean="0">
                <a:solidFill>
                  <a:schemeClr val="accent6">
                    <a:lumMod val="75000"/>
                  </a:schemeClr>
                </a:solidFill>
                <a:latin typeface="+mn-ea"/>
              </a:rPr>
              <a:t>億円</a:t>
            </a:r>
            <a:endParaRPr lang="en-US" altLang="ja-JP" sz="850" dirty="0" smtClean="0">
              <a:latin typeface="+mn-ea"/>
            </a:endParaRPr>
          </a:p>
          <a:p>
            <a:r>
              <a:rPr lang="ja-JP" altLang="en-US" sz="850" dirty="0" smtClean="0">
                <a:latin typeface="+mn-ea"/>
              </a:rPr>
              <a:t>すでに提出した法案の施行時点では、公費への影響は縮小</a:t>
            </a:r>
            <a:endParaRPr lang="en-US" altLang="ja-JP" sz="850" dirty="0" smtClean="0">
              <a:latin typeface="+mn-ea"/>
            </a:endParaRPr>
          </a:p>
          <a:p>
            <a:r>
              <a:rPr lang="ja-JP" altLang="en-US" sz="850" dirty="0" smtClean="0">
                <a:latin typeface="+mn-ea"/>
              </a:rPr>
              <a:t>（▲</a:t>
            </a:r>
            <a:r>
              <a:rPr lang="en-US" altLang="ja-JP" sz="850" dirty="0" smtClean="0">
                <a:latin typeface="+mn-ea"/>
              </a:rPr>
              <a:t>400</a:t>
            </a:r>
            <a:r>
              <a:rPr lang="ja-JP" altLang="en-US" sz="850" dirty="0" smtClean="0">
                <a:latin typeface="+mn-ea"/>
              </a:rPr>
              <a:t>億円程度）</a:t>
            </a:r>
            <a:endParaRPr lang="en-US" altLang="ja-JP" sz="850" dirty="0">
              <a:latin typeface="+mn-ea"/>
            </a:endParaRPr>
          </a:p>
        </p:txBody>
      </p:sp>
      <p:cxnSp>
        <p:nvCxnSpPr>
          <p:cNvPr id="41" name="直線コネクタ 40"/>
          <p:cNvCxnSpPr/>
          <p:nvPr/>
        </p:nvCxnSpPr>
        <p:spPr>
          <a:xfrm flipV="1">
            <a:off x="21266" y="3209422"/>
            <a:ext cx="982800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4" name="右中かっこ 43"/>
          <p:cNvSpPr/>
          <p:nvPr/>
        </p:nvSpPr>
        <p:spPr>
          <a:xfrm>
            <a:off x="3577610" y="2809505"/>
            <a:ext cx="98297" cy="358109"/>
          </a:xfrm>
          <a:prstGeom prst="rightBrace">
            <a:avLst/>
          </a:prstGeom>
        </p:spPr>
        <p:style>
          <a:lnRef idx="1">
            <a:schemeClr val="dk1"/>
          </a:lnRef>
          <a:fillRef idx="0">
            <a:schemeClr val="dk1"/>
          </a:fillRef>
          <a:effectRef idx="0">
            <a:schemeClr val="dk1"/>
          </a:effectRef>
          <a:fontRef idx="minor">
            <a:schemeClr val="tx1"/>
          </a:fontRef>
        </p:style>
        <p:txBody>
          <a:bodyPr lIns="91423" tIns="45712" rIns="91423" bIns="45712" rtlCol="0" anchor="ctr"/>
          <a:lstStyle/>
          <a:p>
            <a:pPr algn="ctr"/>
            <a:endParaRPr kumimoji="1" lang="ja-JP" altLang="en-US"/>
          </a:p>
        </p:txBody>
      </p:sp>
      <p:sp>
        <p:nvSpPr>
          <p:cNvPr id="45" name="右中かっこ 44"/>
          <p:cNvSpPr/>
          <p:nvPr/>
        </p:nvSpPr>
        <p:spPr>
          <a:xfrm>
            <a:off x="8568260" y="2636914"/>
            <a:ext cx="129157" cy="557041"/>
          </a:xfrm>
          <a:prstGeom prst="rightBrace">
            <a:avLst/>
          </a:prstGeom>
        </p:spPr>
        <p:style>
          <a:lnRef idx="1">
            <a:schemeClr val="dk1"/>
          </a:lnRef>
          <a:fillRef idx="0">
            <a:schemeClr val="dk1"/>
          </a:fillRef>
          <a:effectRef idx="0">
            <a:schemeClr val="dk1"/>
          </a:effectRef>
          <a:fontRef idx="minor">
            <a:schemeClr val="tx1"/>
          </a:fontRef>
        </p:style>
        <p:txBody>
          <a:bodyPr lIns="91423" tIns="45712" rIns="91423" bIns="45712" rtlCol="0" anchor="ctr"/>
          <a:lstStyle/>
          <a:p>
            <a:pPr algn="ctr"/>
            <a:endParaRPr kumimoji="1" lang="ja-JP" altLang="en-US"/>
          </a:p>
        </p:txBody>
      </p:sp>
      <p:sp>
        <p:nvSpPr>
          <p:cNvPr id="46" name="右中かっこ 45"/>
          <p:cNvSpPr/>
          <p:nvPr/>
        </p:nvSpPr>
        <p:spPr>
          <a:xfrm>
            <a:off x="3640240" y="3521294"/>
            <a:ext cx="103254" cy="1203850"/>
          </a:xfrm>
          <a:prstGeom prst="rightBrace">
            <a:avLst/>
          </a:prstGeom>
        </p:spPr>
        <p:style>
          <a:lnRef idx="1">
            <a:schemeClr val="dk1"/>
          </a:lnRef>
          <a:fillRef idx="0">
            <a:schemeClr val="dk1"/>
          </a:fillRef>
          <a:effectRef idx="0">
            <a:schemeClr val="dk1"/>
          </a:effectRef>
          <a:fontRef idx="minor">
            <a:schemeClr val="tx1"/>
          </a:fontRef>
        </p:style>
        <p:txBody>
          <a:bodyPr lIns="91423" tIns="45712" rIns="91423" bIns="45712" rtlCol="0" anchor="ctr"/>
          <a:lstStyle/>
          <a:p>
            <a:pPr algn="ctr"/>
            <a:endParaRPr kumimoji="1" lang="ja-JP" altLang="en-US"/>
          </a:p>
        </p:txBody>
      </p:sp>
      <p:sp>
        <p:nvSpPr>
          <p:cNvPr id="47" name="右中かっこ 46"/>
          <p:cNvSpPr/>
          <p:nvPr/>
        </p:nvSpPr>
        <p:spPr>
          <a:xfrm>
            <a:off x="8559742" y="3605826"/>
            <a:ext cx="172304" cy="672674"/>
          </a:xfrm>
          <a:prstGeom prst="rightBrace">
            <a:avLst/>
          </a:prstGeom>
        </p:spPr>
        <p:style>
          <a:lnRef idx="1">
            <a:schemeClr val="dk1"/>
          </a:lnRef>
          <a:fillRef idx="0">
            <a:schemeClr val="dk1"/>
          </a:fillRef>
          <a:effectRef idx="0">
            <a:schemeClr val="dk1"/>
          </a:effectRef>
          <a:fontRef idx="minor">
            <a:schemeClr val="tx1"/>
          </a:fontRef>
        </p:style>
        <p:txBody>
          <a:bodyPr lIns="91423" tIns="45712" rIns="91423" bIns="45712" rtlCol="0" anchor="ctr"/>
          <a:lstStyle/>
          <a:p>
            <a:pPr algn="ctr"/>
            <a:endParaRPr kumimoji="1" lang="ja-JP" altLang="en-US"/>
          </a:p>
        </p:txBody>
      </p:sp>
      <p:sp>
        <p:nvSpPr>
          <p:cNvPr id="56" name="テキスト ボックス 55"/>
          <p:cNvSpPr txBox="1"/>
          <p:nvPr/>
        </p:nvSpPr>
        <p:spPr>
          <a:xfrm>
            <a:off x="1" y="4870321"/>
            <a:ext cx="1820215" cy="253738"/>
          </a:xfrm>
          <a:prstGeom prst="rect">
            <a:avLst/>
          </a:prstGeom>
          <a:noFill/>
        </p:spPr>
        <p:txBody>
          <a:bodyPr wrap="square" lIns="68403" tIns="34202" rIns="68403" bIns="34202" rtlCol="0">
            <a:spAutoFit/>
          </a:bodyPr>
          <a:lstStyle/>
          <a:p>
            <a:r>
              <a:rPr lang="en-US" altLang="ja-JP" sz="1200" b="1" dirty="0">
                <a:latin typeface="+mj-ea"/>
                <a:ea typeface="+mj-ea"/>
              </a:rPr>
              <a:t>【</a:t>
            </a:r>
            <a:r>
              <a:rPr lang="ja-JP" altLang="en-US" sz="1200" b="1" dirty="0">
                <a:latin typeface="+mj-ea"/>
                <a:ea typeface="+mj-ea"/>
              </a:rPr>
              <a:t>年金</a:t>
            </a:r>
            <a:r>
              <a:rPr lang="en-US" altLang="ja-JP" sz="1200" b="1" dirty="0">
                <a:latin typeface="+mj-ea"/>
                <a:ea typeface="+mj-ea"/>
              </a:rPr>
              <a:t>】</a:t>
            </a:r>
            <a:endParaRPr lang="ja-JP" altLang="en-US" sz="1200" b="1" dirty="0">
              <a:latin typeface="+mj-ea"/>
              <a:ea typeface="+mj-ea"/>
            </a:endParaRPr>
          </a:p>
        </p:txBody>
      </p:sp>
      <p:cxnSp>
        <p:nvCxnSpPr>
          <p:cNvPr id="57" name="直線コネクタ 56"/>
          <p:cNvCxnSpPr/>
          <p:nvPr/>
        </p:nvCxnSpPr>
        <p:spPr>
          <a:xfrm flipV="1">
            <a:off x="0" y="4864290"/>
            <a:ext cx="982800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58" name="テキスト ボックス 67"/>
          <p:cNvSpPr txBox="1">
            <a:spLocks noChangeArrowheads="1"/>
          </p:cNvSpPr>
          <p:nvPr/>
        </p:nvSpPr>
        <p:spPr bwMode="auto">
          <a:xfrm>
            <a:off x="55720" y="5085184"/>
            <a:ext cx="4953000" cy="1769699"/>
          </a:xfrm>
          <a:prstGeom prst="rect">
            <a:avLst/>
          </a:prstGeom>
          <a:noFill/>
          <a:ln w="9525">
            <a:noFill/>
            <a:miter lim="800000"/>
            <a:headEnd/>
            <a:tailEnd/>
          </a:ln>
        </p:spPr>
        <p:txBody>
          <a:bodyPr wrap="square" lIns="91423" tIns="45712" rIns="91423" bIns="45712">
            <a:spAutoFit/>
          </a:bodyPr>
          <a:lstStyle/>
          <a:p>
            <a:r>
              <a:rPr lang="en-US" altLang="ja-JP" sz="1000" b="1" dirty="0" smtClean="0">
                <a:latin typeface="+mj-ea"/>
                <a:ea typeface="+mj-ea"/>
              </a:rPr>
              <a:t>&lt;</a:t>
            </a:r>
            <a:r>
              <a:rPr lang="ja-JP" altLang="en-US" sz="1000" b="1" dirty="0" smtClean="0">
                <a:latin typeface="+mj-ea"/>
                <a:ea typeface="+mj-ea"/>
              </a:rPr>
              <a:t>新しい年金制度の創設</a:t>
            </a:r>
            <a:r>
              <a:rPr lang="en-US" altLang="ja-JP" sz="1000" b="1" dirty="0" smtClean="0">
                <a:latin typeface="+mj-ea"/>
                <a:ea typeface="+mj-ea"/>
              </a:rPr>
              <a:t>&gt;</a:t>
            </a:r>
            <a:r>
              <a:rPr lang="ja-JP" altLang="en-US" sz="1000" b="1" dirty="0" smtClean="0">
                <a:latin typeface="+mj-ea"/>
                <a:ea typeface="+mj-ea"/>
              </a:rPr>
              <a:t>　</a:t>
            </a:r>
            <a:r>
              <a:rPr lang="ja-JP" altLang="ja-JP" sz="850" dirty="0" smtClean="0">
                <a:latin typeface="+mj-ea"/>
                <a:ea typeface="+mj-ea"/>
              </a:rPr>
              <a:t>「</a:t>
            </a:r>
            <a:r>
              <a:rPr lang="ja-JP" altLang="ja-JP" sz="850" dirty="0">
                <a:latin typeface="+mj-ea"/>
                <a:ea typeface="+mj-ea"/>
              </a:rPr>
              <a:t>所得比例年金」と「最低保障年金」</a:t>
            </a:r>
            <a:r>
              <a:rPr lang="ja-JP" altLang="ja-JP" sz="850" dirty="0" smtClean="0">
                <a:latin typeface="+mj-ea"/>
                <a:ea typeface="+mj-ea"/>
              </a:rPr>
              <a:t>の組み合わせ</a:t>
            </a:r>
            <a:r>
              <a:rPr lang="ja-JP" altLang="ja-JP" sz="850" dirty="0">
                <a:latin typeface="+mj-ea"/>
                <a:ea typeface="+mj-ea"/>
              </a:rPr>
              <a:t>から</a:t>
            </a:r>
            <a:r>
              <a:rPr lang="ja-JP" altLang="ja-JP" sz="850" dirty="0" smtClean="0">
                <a:latin typeface="+mj-ea"/>
                <a:ea typeface="+mj-ea"/>
              </a:rPr>
              <a:t>なる一つの公的</a:t>
            </a:r>
            <a:r>
              <a:rPr lang="en-US" altLang="ja-JP" sz="850" dirty="0" smtClean="0">
                <a:latin typeface="+mj-ea"/>
                <a:ea typeface="+mj-ea"/>
              </a:rPr>
              <a:t/>
            </a:r>
            <a:br>
              <a:rPr lang="en-US" altLang="ja-JP" sz="850" dirty="0" smtClean="0">
                <a:latin typeface="+mj-ea"/>
                <a:ea typeface="+mj-ea"/>
              </a:rPr>
            </a:br>
            <a:r>
              <a:rPr lang="ja-JP" altLang="ja-JP" sz="850" dirty="0" smtClean="0">
                <a:latin typeface="+mj-ea"/>
                <a:ea typeface="+mj-ea"/>
              </a:rPr>
              <a:t>年金制度にすべて</a:t>
            </a:r>
            <a:r>
              <a:rPr lang="ja-JP" altLang="ja-JP" sz="850" dirty="0">
                <a:latin typeface="+mj-ea"/>
                <a:ea typeface="+mj-ea"/>
              </a:rPr>
              <a:t>の</a:t>
            </a:r>
            <a:r>
              <a:rPr lang="ja-JP" altLang="ja-JP" sz="850" dirty="0" smtClean="0">
                <a:latin typeface="+mj-ea"/>
                <a:ea typeface="+mj-ea"/>
              </a:rPr>
              <a:t>人が加入する</a:t>
            </a:r>
            <a:r>
              <a:rPr lang="ja-JP" altLang="en-US" sz="850" dirty="0" smtClean="0">
                <a:latin typeface="+mj-ea"/>
                <a:ea typeface="+mj-ea"/>
              </a:rPr>
              <a:t>　</a:t>
            </a:r>
            <a:r>
              <a:rPr lang="ja-JP" altLang="en-US" sz="900" b="1" dirty="0" smtClean="0">
                <a:latin typeface="+mj-ea"/>
                <a:ea typeface="+mj-ea"/>
              </a:rPr>
              <a:t>○ </a:t>
            </a:r>
            <a:r>
              <a:rPr lang="ja-JP" altLang="en-US" sz="900" b="1" dirty="0">
                <a:latin typeface="+mj-ea"/>
                <a:ea typeface="+mj-ea"/>
              </a:rPr>
              <a:t>所得比例年金（社会保険方式</a:t>
            </a:r>
            <a:r>
              <a:rPr lang="ja-JP" altLang="en-US" sz="900" b="1" dirty="0" smtClean="0">
                <a:latin typeface="+mj-ea"/>
                <a:ea typeface="+mj-ea"/>
              </a:rPr>
              <a:t>）　○ </a:t>
            </a:r>
            <a:r>
              <a:rPr lang="ja-JP" altLang="en-US" sz="900" b="1" dirty="0">
                <a:latin typeface="+mj-ea"/>
                <a:ea typeface="+mj-ea"/>
              </a:rPr>
              <a:t>最低保障年金（税</a:t>
            </a:r>
            <a:r>
              <a:rPr lang="ja-JP" altLang="en-US" sz="900" b="1" dirty="0" smtClean="0">
                <a:latin typeface="+mj-ea"/>
                <a:ea typeface="+mj-ea"/>
              </a:rPr>
              <a:t>財源）</a:t>
            </a:r>
            <a:endParaRPr lang="en-US" altLang="ja-JP" sz="1000" b="1" dirty="0" smtClean="0">
              <a:latin typeface="+mj-ea"/>
              <a:ea typeface="+mj-ea"/>
            </a:endParaRPr>
          </a:p>
          <a:p>
            <a:r>
              <a:rPr lang="en-US" altLang="ja-JP" sz="1000" b="1" dirty="0" smtClean="0">
                <a:latin typeface="+mj-ea"/>
                <a:ea typeface="+mj-ea"/>
              </a:rPr>
              <a:t>&lt;</a:t>
            </a:r>
            <a:r>
              <a:rPr lang="ja-JP" altLang="en-US" sz="1000" b="1" dirty="0" smtClean="0">
                <a:latin typeface="+mj-ea"/>
                <a:ea typeface="+mj-ea"/>
              </a:rPr>
              <a:t>現行制度の改善</a:t>
            </a:r>
            <a:r>
              <a:rPr lang="en-US" altLang="ja-JP" sz="1000" b="1" dirty="0" smtClean="0">
                <a:latin typeface="+mj-ea"/>
                <a:ea typeface="+mj-ea"/>
              </a:rPr>
              <a:t>&gt;</a:t>
            </a:r>
            <a:endParaRPr lang="en-US" altLang="ja-JP" sz="1000" b="1" dirty="0" smtClean="0">
              <a:latin typeface="+mj-ea"/>
            </a:endParaRPr>
          </a:p>
          <a:p>
            <a:pPr marL="130630" indent="-130630">
              <a:lnSpc>
                <a:spcPts val="1200"/>
              </a:lnSpc>
              <a:defRPr/>
            </a:pPr>
            <a:r>
              <a:rPr lang="ja-JP" altLang="en-US" sz="900" b="1" dirty="0" smtClean="0">
                <a:latin typeface="+mj-ea"/>
              </a:rPr>
              <a:t>○ 最低保障機能の強化　</a:t>
            </a:r>
            <a:r>
              <a:rPr lang="ja-JP" altLang="en-US" sz="800" dirty="0" smtClean="0">
                <a:latin typeface="+mj-ea"/>
              </a:rPr>
              <a:t>（高所得者の年金給付の見直しと併せて検討）</a:t>
            </a:r>
            <a:endParaRPr lang="en-US" altLang="ja-JP" sz="800" dirty="0" smtClean="0">
              <a:latin typeface="+mj-ea"/>
            </a:endParaRPr>
          </a:p>
          <a:p>
            <a:pPr marL="130630" indent="-130630">
              <a:lnSpc>
                <a:spcPts val="1200"/>
              </a:lnSpc>
              <a:defRPr/>
            </a:pPr>
            <a:r>
              <a:rPr lang="ja-JP" altLang="en-US" sz="850" dirty="0" smtClean="0">
                <a:latin typeface="+mj-ea"/>
              </a:rPr>
              <a:t> ・ 低所得者への加算、障害基礎年金等への加算（計</a:t>
            </a:r>
            <a:r>
              <a:rPr lang="en-US" altLang="ja-JP" sz="850" dirty="0" smtClean="0">
                <a:solidFill>
                  <a:srgbClr val="0070C0"/>
                </a:solidFill>
                <a:latin typeface="+mj-ea"/>
              </a:rPr>
              <a:t>6,300</a:t>
            </a:r>
            <a:r>
              <a:rPr lang="ja-JP" altLang="en-US" sz="850" dirty="0" smtClean="0">
                <a:solidFill>
                  <a:srgbClr val="0070C0"/>
                </a:solidFill>
                <a:latin typeface="+mj-ea"/>
              </a:rPr>
              <a:t>億円</a:t>
            </a:r>
            <a:r>
              <a:rPr lang="ja-JP" altLang="en-US" sz="850" dirty="0" smtClean="0">
                <a:latin typeface="+mj-ea"/>
              </a:rPr>
              <a:t>程度）、</a:t>
            </a:r>
            <a:endParaRPr lang="en-US" altLang="ja-JP" sz="850" dirty="0" smtClean="0">
              <a:latin typeface="+mj-ea"/>
            </a:endParaRPr>
          </a:p>
          <a:p>
            <a:pPr marL="130630" indent="-130630">
              <a:lnSpc>
                <a:spcPts val="1200"/>
              </a:lnSpc>
              <a:defRPr/>
            </a:pPr>
            <a:r>
              <a:rPr lang="ja-JP" altLang="en-US" sz="850" dirty="0" smtClean="0">
                <a:latin typeface="+mj-ea"/>
              </a:rPr>
              <a:t> ・ 受給資格期間の短縮（</a:t>
            </a:r>
            <a:r>
              <a:rPr lang="en-US" altLang="ja-JP" sz="850" dirty="0" smtClean="0">
                <a:solidFill>
                  <a:srgbClr val="0070C0"/>
                </a:solidFill>
                <a:latin typeface="+mj-ea"/>
              </a:rPr>
              <a:t>300</a:t>
            </a:r>
            <a:r>
              <a:rPr lang="ja-JP" altLang="en-US" sz="850" dirty="0" smtClean="0">
                <a:solidFill>
                  <a:srgbClr val="0070C0"/>
                </a:solidFill>
                <a:latin typeface="+mj-ea"/>
              </a:rPr>
              <a:t>億円</a:t>
            </a:r>
            <a:r>
              <a:rPr lang="ja-JP" altLang="en-US" sz="850" dirty="0" smtClean="0">
                <a:latin typeface="+mj-ea"/>
              </a:rPr>
              <a:t>程度）</a:t>
            </a:r>
            <a:endParaRPr lang="en-US" altLang="ja-JP" sz="850" dirty="0" smtClean="0">
              <a:latin typeface="+mj-ea"/>
            </a:endParaRPr>
          </a:p>
          <a:p>
            <a:pPr marL="130630" indent="-130630">
              <a:lnSpc>
                <a:spcPts val="1200"/>
              </a:lnSpc>
              <a:defRPr/>
            </a:pPr>
            <a:r>
              <a:rPr lang="ja-JP" altLang="en-US" sz="900" b="1" dirty="0" smtClean="0">
                <a:latin typeface="+mj-ea"/>
              </a:rPr>
              <a:t>○ 遺族年金の父子家庭への拡大</a:t>
            </a:r>
            <a:r>
              <a:rPr lang="ja-JP" altLang="en-US" sz="800" dirty="0" smtClean="0">
                <a:latin typeface="+mj-ea"/>
              </a:rPr>
              <a:t>（</a:t>
            </a:r>
            <a:r>
              <a:rPr lang="en-US" altLang="ja-JP" sz="800" dirty="0" smtClean="0">
                <a:solidFill>
                  <a:srgbClr val="0070C0"/>
                </a:solidFill>
                <a:latin typeface="+mj-ea"/>
              </a:rPr>
              <a:t>100</a:t>
            </a:r>
            <a:r>
              <a:rPr lang="ja-JP" altLang="en-US" sz="800" dirty="0" smtClean="0">
                <a:solidFill>
                  <a:srgbClr val="0070C0"/>
                </a:solidFill>
                <a:latin typeface="+mj-ea"/>
              </a:rPr>
              <a:t>億円</a:t>
            </a:r>
            <a:r>
              <a:rPr lang="ja-JP" altLang="en-US" sz="800" dirty="0" smtClean="0">
                <a:latin typeface="+mj-ea"/>
              </a:rPr>
              <a:t>程度）</a:t>
            </a:r>
            <a:endParaRPr lang="en-US" altLang="ja-JP" sz="800" dirty="0" smtClean="0">
              <a:latin typeface="+mj-ea"/>
            </a:endParaRPr>
          </a:p>
          <a:p>
            <a:pPr marL="130630" indent="-130630">
              <a:lnSpc>
                <a:spcPts val="1200"/>
              </a:lnSpc>
              <a:defRPr/>
            </a:pPr>
            <a:r>
              <a:rPr lang="ja-JP" altLang="en-US" sz="900" b="1" dirty="0" smtClean="0">
                <a:latin typeface="+mj-ea"/>
              </a:rPr>
              <a:t>● 短時間労働者に対する厚生年金の適用拡大</a:t>
            </a:r>
            <a:endParaRPr lang="en-US" altLang="ja-JP" sz="900" b="1" dirty="0" smtClean="0">
              <a:latin typeface="+mj-ea"/>
            </a:endParaRPr>
          </a:p>
          <a:p>
            <a:pPr marL="130630" indent="-130630">
              <a:lnSpc>
                <a:spcPts val="1200"/>
              </a:lnSpc>
              <a:defRPr/>
            </a:pPr>
            <a:r>
              <a:rPr lang="ja-JP" altLang="en-US" sz="900" b="1" dirty="0" smtClean="0">
                <a:latin typeface="+mj-ea"/>
              </a:rPr>
              <a:t>● 第３号被保険者制度の見直し　　　● 在職老齢年金の見直し</a:t>
            </a:r>
            <a:endParaRPr lang="en-US" altLang="ja-JP" sz="900" b="1" dirty="0" smtClean="0">
              <a:latin typeface="+mj-ea"/>
            </a:endParaRPr>
          </a:p>
          <a:p>
            <a:pPr>
              <a:lnSpc>
                <a:spcPts val="1200"/>
              </a:lnSpc>
              <a:defRPr/>
            </a:pPr>
            <a:r>
              <a:rPr lang="ja-JP" altLang="en-US" sz="900" b="1" dirty="0" smtClean="0">
                <a:latin typeface="+mj-ea"/>
              </a:rPr>
              <a:t>● 産休期間中の保険料負担免除　　● 被用者年金の一元化</a:t>
            </a:r>
            <a:r>
              <a:rPr lang="ja-JP" altLang="en-US" sz="1000" b="1" dirty="0" smtClean="0">
                <a:latin typeface="+mj-ea"/>
              </a:rPr>
              <a:t>　</a:t>
            </a:r>
            <a:endParaRPr lang="en-US" altLang="ja-JP" sz="1000" b="1" dirty="0" smtClean="0">
              <a:latin typeface="+mj-ea"/>
            </a:endParaRPr>
          </a:p>
          <a:p>
            <a:pPr>
              <a:lnSpc>
                <a:spcPts val="1200"/>
              </a:lnSpc>
              <a:defRPr/>
            </a:pPr>
            <a:r>
              <a:rPr lang="ja-JP" altLang="en-US" sz="900" b="1" dirty="0" smtClean="0">
                <a:latin typeface="+mj-ea"/>
              </a:rPr>
              <a:t>（●は公費への影響なし）</a:t>
            </a:r>
            <a:r>
              <a:rPr lang="ja-JP" altLang="en-US" sz="2000" dirty="0" smtClean="0">
                <a:latin typeface="+mj-ea"/>
              </a:rPr>
              <a:t>　</a:t>
            </a:r>
            <a:endParaRPr lang="en-US" altLang="ja-JP" sz="2000" dirty="0" smtClean="0">
              <a:latin typeface="+mj-ea"/>
            </a:endParaRPr>
          </a:p>
        </p:txBody>
      </p:sp>
      <p:sp>
        <p:nvSpPr>
          <p:cNvPr id="55" name="テキスト ボックス 68"/>
          <p:cNvSpPr txBox="1">
            <a:spLocks noChangeArrowheads="1"/>
          </p:cNvSpPr>
          <p:nvPr/>
        </p:nvSpPr>
        <p:spPr bwMode="auto">
          <a:xfrm>
            <a:off x="5000626" y="5539574"/>
            <a:ext cx="4953000" cy="1300178"/>
          </a:xfrm>
          <a:prstGeom prst="rect">
            <a:avLst/>
          </a:prstGeom>
          <a:noFill/>
          <a:ln w="9525">
            <a:noFill/>
            <a:miter lim="800000"/>
            <a:headEnd/>
            <a:tailEnd/>
          </a:ln>
        </p:spPr>
        <p:txBody>
          <a:bodyPr wrap="square" lIns="68403" tIns="34202" rIns="68403" bIns="34202">
            <a:spAutoFit/>
          </a:bodyPr>
          <a:lstStyle/>
          <a:p>
            <a:pPr marL="71253" indent="-71253">
              <a:defRPr/>
            </a:pPr>
            <a:r>
              <a:rPr lang="ja-JP" altLang="en-US" sz="900" b="1" dirty="0" smtClean="0">
                <a:latin typeface="+mj-ea"/>
                <a:ea typeface="+mj-ea"/>
              </a:rPr>
              <a:t>○ 高所得者の年金給付の見直し</a:t>
            </a:r>
            <a:endParaRPr lang="en-US" altLang="ja-JP" sz="900" b="1" dirty="0" smtClean="0">
              <a:latin typeface="+mj-ea"/>
              <a:ea typeface="+mj-ea"/>
            </a:endParaRPr>
          </a:p>
          <a:p>
            <a:pPr marL="71253" indent="-71253">
              <a:defRPr/>
            </a:pPr>
            <a:r>
              <a:rPr lang="ja-JP" altLang="en-US" sz="850" dirty="0" smtClean="0">
                <a:latin typeface="+mj-ea"/>
              </a:rPr>
              <a:t>　・年収</a:t>
            </a:r>
            <a:r>
              <a:rPr lang="en-US" altLang="ja-JP" sz="850" dirty="0" smtClean="0">
                <a:latin typeface="+mj-ea"/>
              </a:rPr>
              <a:t>850</a:t>
            </a:r>
            <a:r>
              <a:rPr lang="ja-JP" altLang="en-US" sz="850" dirty="0" smtClean="0">
                <a:latin typeface="+mj-ea"/>
              </a:rPr>
              <a:t>万円以上から減額開始（</a:t>
            </a:r>
            <a:r>
              <a:rPr lang="en-US" altLang="ja-JP" sz="850" dirty="0" smtClean="0">
                <a:latin typeface="+mj-ea"/>
              </a:rPr>
              <a:t>1,300</a:t>
            </a:r>
            <a:r>
              <a:rPr lang="ja-JP" altLang="en-US" sz="850" dirty="0" smtClean="0">
                <a:latin typeface="+mj-ea"/>
              </a:rPr>
              <a:t>万円以上は公費負担分を全額減額）し、</a:t>
            </a:r>
            <a:r>
              <a:rPr lang="ja-JP" altLang="en-US" sz="850" dirty="0" smtClean="0">
                <a:solidFill>
                  <a:schemeClr val="accent6">
                    <a:lumMod val="75000"/>
                  </a:schemeClr>
                </a:solidFill>
                <a:latin typeface="+mj-ea"/>
              </a:rPr>
              <a:t>▲</a:t>
            </a:r>
            <a:r>
              <a:rPr lang="en-US" altLang="ja-JP" sz="850" dirty="0" smtClean="0">
                <a:solidFill>
                  <a:schemeClr val="accent6">
                    <a:lumMod val="75000"/>
                  </a:schemeClr>
                </a:solidFill>
                <a:latin typeface="+mj-ea"/>
              </a:rPr>
              <a:t>700</a:t>
            </a:r>
            <a:r>
              <a:rPr lang="ja-JP" altLang="en-US" sz="850" dirty="0" smtClean="0">
                <a:solidFill>
                  <a:schemeClr val="accent6">
                    <a:lumMod val="75000"/>
                  </a:schemeClr>
                </a:solidFill>
                <a:latin typeface="+mj-ea"/>
              </a:rPr>
              <a:t>億円</a:t>
            </a:r>
            <a:r>
              <a:rPr lang="ja-JP" altLang="en-US" sz="850" dirty="0" smtClean="0">
                <a:latin typeface="+mj-ea"/>
              </a:rPr>
              <a:t>程度公費縮小</a:t>
            </a:r>
            <a:endParaRPr lang="en-US" altLang="ja-JP" sz="850" dirty="0" smtClean="0">
              <a:latin typeface="+mj-ea"/>
            </a:endParaRPr>
          </a:p>
          <a:p>
            <a:pPr marL="71253" indent="-71253">
              <a:defRPr/>
            </a:pPr>
            <a:r>
              <a:rPr lang="ja-JP" altLang="en-US" sz="900" b="1" dirty="0" smtClean="0">
                <a:latin typeface="+mj-ea"/>
              </a:rPr>
              <a:t>○ 物価スライド特例分の解消</a:t>
            </a:r>
            <a:endParaRPr lang="en-US" altLang="ja-JP" sz="700" dirty="0" smtClean="0">
              <a:latin typeface="+mj-ea"/>
            </a:endParaRPr>
          </a:p>
          <a:p>
            <a:pPr marL="71253" indent="-71253">
              <a:defRPr/>
            </a:pPr>
            <a:r>
              <a:rPr lang="ja-JP" altLang="en-US" sz="850" dirty="0" smtClean="0">
                <a:latin typeface="+mj-ea"/>
              </a:rPr>
              <a:t>　・平成</a:t>
            </a:r>
            <a:r>
              <a:rPr lang="en-US" altLang="ja-JP" sz="850" dirty="0" smtClean="0">
                <a:latin typeface="+mj-ea"/>
              </a:rPr>
              <a:t>24</a:t>
            </a:r>
            <a:r>
              <a:rPr lang="ja-JP" altLang="en-US" sz="850" dirty="0" smtClean="0">
                <a:latin typeface="+mj-ea"/>
              </a:rPr>
              <a:t>年度から平成</a:t>
            </a:r>
            <a:r>
              <a:rPr lang="en-US" altLang="ja-JP" sz="850" dirty="0" smtClean="0">
                <a:latin typeface="+mj-ea"/>
              </a:rPr>
              <a:t>26</a:t>
            </a:r>
            <a:r>
              <a:rPr lang="ja-JP" altLang="en-US" sz="850" dirty="0" smtClean="0">
                <a:latin typeface="+mj-ea"/>
              </a:rPr>
              <a:t>年度の３年間で解消し、平成</a:t>
            </a:r>
            <a:r>
              <a:rPr lang="en-US" altLang="ja-JP" sz="850" dirty="0" smtClean="0">
                <a:latin typeface="+mj-ea"/>
              </a:rPr>
              <a:t>24</a:t>
            </a:r>
            <a:r>
              <a:rPr lang="ja-JP" altLang="en-US" sz="850" dirty="0" smtClean="0">
                <a:latin typeface="+mj-ea"/>
              </a:rPr>
              <a:t>年度は</a:t>
            </a:r>
            <a:r>
              <a:rPr lang="en-US" altLang="ja-JP" sz="850" dirty="0" smtClean="0">
                <a:latin typeface="+mj-ea"/>
              </a:rPr>
              <a:t>10</a:t>
            </a:r>
            <a:r>
              <a:rPr lang="ja-JP" altLang="en-US" sz="850" dirty="0" smtClean="0">
                <a:latin typeface="+mj-ea"/>
              </a:rPr>
              <a:t>月から実施</a:t>
            </a:r>
            <a:endParaRPr lang="en-US" altLang="ja-JP" sz="850" b="1" dirty="0" smtClean="0">
              <a:latin typeface="+mj-ea"/>
              <a:ea typeface="+mj-ea"/>
            </a:endParaRPr>
          </a:p>
          <a:p>
            <a:pPr marL="71253" indent="-71253">
              <a:defRPr/>
            </a:pPr>
            <a:r>
              <a:rPr lang="ja-JP" altLang="en-US" sz="900" b="1" dirty="0" smtClean="0">
                <a:latin typeface="+mj-ea"/>
                <a:ea typeface="+mj-ea"/>
              </a:rPr>
              <a:t>○ </a:t>
            </a:r>
            <a:r>
              <a:rPr lang="ja-JP" altLang="en-US" sz="900" b="1" dirty="0">
                <a:latin typeface="+mj-ea"/>
                <a:ea typeface="+mj-ea"/>
              </a:rPr>
              <a:t>マクロ経済</a:t>
            </a:r>
            <a:r>
              <a:rPr lang="ja-JP" altLang="en-US" sz="900" b="1" dirty="0" smtClean="0">
                <a:latin typeface="+mj-ea"/>
                <a:ea typeface="+mj-ea"/>
              </a:rPr>
              <a:t>スライドの検討</a:t>
            </a:r>
            <a:endParaRPr lang="en-US" altLang="ja-JP" sz="700" dirty="0" smtClean="0">
              <a:latin typeface="+mj-ea"/>
              <a:ea typeface="+mj-ea"/>
            </a:endParaRPr>
          </a:p>
          <a:p>
            <a:pPr marL="95233" indent="-95233">
              <a:defRPr/>
            </a:pPr>
            <a:r>
              <a:rPr lang="ja-JP" altLang="en-US" sz="850" dirty="0" smtClean="0">
                <a:latin typeface="+mj-ea"/>
                <a:ea typeface="+mj-ea"/>
              </a:rPr>
              <a:t>　・単に毎年▲</a:t>
            </a:r>
            <a:r>
              <a:rPr lang="en-US" altLang="ja-JP" sz="850" dirty="0" smtClean="0">
                <a:latin typeface="+mj-ea"/>
                <a:ea typeface="+mj-ea"/>
              </a:rPr>
              <a:t>0.9</a:t>
            </a:r>
            <a:r>
              <a:rPr lang="ja-JP" altLang="en-US" sz="850" dirty="0" smtClean="0">
                <a:latin typeface="+mj-ea"/>
                <a:ea typeface="+mj-ea"/>
              </a:rPr>
              <a:t>％のマクロ経済スライドをすると、毎年最大</a:t>
            </a:r>
            <a:r>
              <a:rPr lang="en-US" altLang="ja-JP" sz="850" dirty="0" smtClean="0">
                <a:solidFill>
                  <a:schemeClr val="accent6">
                    <a:lumMod val="75000"/>
                  </a:schemeClr>
                </a:solidFill>
                <a:latin typeface="+mj-ea"/>
                <a:ea typeface="+mj-ea"/>
              </a:rPr>
              <a:t>0.1</a:t>
            </a:r>
            <a:r>
              <a:rPr lang="ja-JP" altLang="en-US" sz="850" dirty="0" smtClean="0">
                <a:solidFill>
                  <a:schemeClr val="accent6">
                    <a:lumMod val="75000"/>
                  </a:schemeClr>
                </a:solidFill>
                <a:latin typeface="+mj-ea"/>
                <a:ea typeface="+mj-ea"/>
              </a:rPr>
              <a:t>兆円</a:t>
            </a:r>
            <a:r>
              <a:rPr lang="ja-JP" altLang="en-US" sz="850" dirty="0" smtClean="0">
                <a:latin typeface="+mj-ea"/>
                <a:ea typeface="+mj-ea"/>
              </a:rPr>
              <a:t>程度の公費縮小</a:t>
            </a:r>
            <a:endParaRPr lang="en-US" altLang="ja-JP" sz="850" b="1" dirty="0">
              <a:latin typeface="+mj-ea"/>
              <a:ea typeface="+mj-ea"/>
            </a:endParaRPr>
          </a:p>
          <a:p>
            <a:pPr marL="71253" indent="-71253">
              <a:lnSpc>
                <a:spcPts val="700"/>
              </a:lnSpc>
              <a:spcBef>
                <a:spcPts val="449"/>
              </a:spcBef>
              <a:defRPr/>
            </a:pPr>
            <a:r>
              <a:rPr lang="ja-JP" altLang="en-US" sz="900" b="1" dirty="0" smtClean="0">
                <a:latin typeface="+mj-ea"/>
              </a:rPr>
              <a:t>● 標準報酬上限の引上げの検討</a:t>
            </a:r>
            <a:endParaRPr lang="en-US" altLang="ja-JP" sz="900" b="1" dirty="0" smtClean="0">
              <a:latin typeface="+mj-ea"/>
            </a:endParaRPr>
          </a:p>
          <a:p>
            <a:pPr marL="71253" indent="-71253">
              <a:lnSpc>
                <a:spcPts val="700"/>
              </a:lnSpc>
              <a:spcBef>
                <a:spcPts val="449"/>
              </a:spcBef>
              <a:defRPr/>
            </a:pPr>
            <a:r>
              <a:rPr lang="en-US" altLang="ja-JP" sz="900" b="1" dirty="0" smtClean="0">
                <a:latin typeface="+mj-ea"/>
                <a:ea typeface="+mj-ea"/>
              </a:rPr>
              <a:t>※</a:t>
            </a:r>
            <a:r>
              <a:rPr lang="ja-JP" altLang="en-US" sz="900" b="1" dirty="0" smtClean="0">
                <a:latin typeface="+mj-ea"/>
                <a:ea typeface="+mj-ea"/>
              </a:rPr>
              <a:t> </a:t>
            </a:r>
            <a:r>
              <a:rPr lang="ja-JP" altLang="en-US" sz="900" b="1" dirty="0">
                <a:latin typeface="+mj-ea"/>
                <a:ea typeface="+mj-ea"/>
              </a:rPr>
              <a:t>支給開始年齢</a:t>
            </a:r>
            <a:r>
              <a:rPr lang="ja-JP" altLang="en-US" sz="900" b="1" dirty="0" smtClean="0">
                <a:latin typeface="+mj-ea"/>
                <a:ea typeface="+mj-ea"/>
              </a:rPr>
              <a:t>引上げの検討（中長期的な課題）</a:t>
            </a:r>
            <a:endParaRPr lang="en-US" altLang="ja-JP" sz="900" b="1" dirty="0" smtClean="0">
              <a:latin typeface="+mj-ea"/>
              <a:ea typeface="+mj-ea"/>
            </a:endParaRPr>
          </a:p>
          <a:p>
            <a:pPr marL="71253" indent="-71253">
              <a:lnSpc>
                <a:spcPts val="700"/>
              </a:lnSpc>
              <a:spcBef>
                <a:spcPts val="449"/>
              </a:spcBef>
              <a:defRPr/>
            </a:pPr>
            <a:r>
              <a:rPr lang="ja-JP" altLang="en-US" sz="850" b="1" spc="-100" dirty="0" smtClean="0">
                <a:latin typeface="+mj-ea"/>
                <a:ea typeface="+mj-ea"/>
              </a:rPr>
              <a:t>　</a:t>
            </a:r>
            <a:r>
              <a:rPr lang="ja-JP" altLang="en-US" sz="850" spc="-100" dirty="0" smtClean="0">
                <a:latin typeface="+mj-ea"/>
                <a:ea typeface="+mj-ea"/>
              </a:rPr>
              <a:t>・ 基礎年金の支給開始年齢を引き上げる場合、１歳引き上げる毎に、引上げ年において</a:t>
            </a:r>
            <a:r>
              <a:rPr lang="en-US" altLang="ja-JP" sz="850" spc="-100" dirty="0" smtClean="0">
                <a:solidFill>
                  <a:schemeClr val="accent6">
                    <a:lumMod val="75000"/>
                  </a:schemeClr>
                </a:solidFill>
                <a:latin typeface="+mj-ea"/>
                <a:ea typeface="+mj-ea"/>
              </a:rPr>
              <a:t>0.5</a:t>
            </a:r>
            <a:r>
              <a:rPr lang="ja-JP" altLang="en-US" sz="850" spc="-100" dirty="0" smtClean="0">
                <a:solidFill>
                  <a:schemeClr val="accent6">
                    <a:lumMod val="75000"/>
                  </a:schemeClr>
                </a:solidFill>
                <a:latin typeface="+mj-ea"/>
                <a:ea typeface="+mj-ea"/>
              </a:rPr>
              <a:t>兆円</a:t>
            </a:r>
            <a:r>
              <a:rPr lang="ja-JP" altLang="en-US" sz="850" spc="-100" dirty="0" smtClean="0">
                <a:latin typeface="+mj-ea"/>
                <a:ea typeface="+mj-ea"/>
              </a:rPr>
              <a:t>程度公費縮小</a:t>
            </a:r>
            <a:endParaRPr lang="en-US" altLang="ja-JP" sz="850" spc="-100" dirty="0">
              <a:latin typeface="+mj-ea"/>
              <a:ea typeface="+mj-ea"/>
            </a:endParaRPr>
          </a:p>
        </p:txBody>
      </p:sp>
      <p:sp>
        <p:nvSpPr>
          <p:cNvPr id="59" name="角丸四角形 58"/>
          <p:cNvSpPr/>
          <p:nvPr/>
        </p:nvSpPr>
        <p:spPr>
          <a:xfrm>
            <a:off x="2000673" y="960155"/>
            <a:ext cx="7865764" cy="351532"/>
          </a:xfrm>
          <a:prstGeom prst="roundRect">
            <a:avLst>
              <a:gd name="adj" fmla="val 10787"/>
            </a:avLst>
          </a:prstGeom>
          <a:solidFill>
            <a:schemeClr val="tx2">
              <a:lumMod val="40000"/>
              <a:lumOff val="60000"/>
            </a:schemeClr>
          </a:solidFill>
          <a:ln w="50800" cmpd="thickThin">
            <a:solidFill>
              <a:schemeClr val="tx1"/>
            </a:solidFill>
          </a:ln>
        </p:spPr>
        <p:style>
          <a:lnRef idx="2">
            <a:schemeClr val="dk1"/>
          </a:lnRef>
          <a:fillRef idx="1">
            <a:schemeClr val="lt1"/>
          </a:fillRef>
          <a:effectRef idx="0">
            <a:schemeClr val="dk1"/>
          </a:effectRef>
          <a:fontRef idx="minor">
            <a:schemeClr val="dk1"/>
          </a:fontRef>
        </p:style>
        <p:txBody>
          <a:bodyPr lIns="91423" tIns="45712" rIns="91423" bIns="45712" anchor="ctr"/>
          <a:lstStyle/>
          <a:p>
            <a:pPr algn="ctr" defTabSz="1279929">
              <a:defRPr/>
            </a:pPr>
            <a:r>
              <a:rPr lang="en-US" altLang="ja-JP" sz="1700" b="1" dirty="0">
                <a:solidFill>
                  <a:prstClr val="black"/>
                </a:solidFill>
                <a:latin typeface="メイリオ" pitchFamily="50" charset="-128"/>
                <a:ea typeface="メイリオ" pitchFamily="50" charset="-128"/>
              </a:rPr>
              <a:t>2015</a:t>
            </a:r>
            <a:r>
              <a:rPr lang="ja-JP" altLang="en-US" sz="1700" b="1" dirty="0">
                <a:solidFill>
                  <a:prstClr val="black"/>
                </a:solidFill>
                <a:latin typeface="メイリオ" pitchFamily="50" charset="-128"/>
                <a:ea typeface="メイリオ" pitchFamily="50" charset="-128"/>
              </a:rPr>
              <a:t>年度</a:t>
            </a:r>
            <a:r>
              <a:rPr lang="ja-JP" altLang="en-US" sz="1700" b="1" dirty="0" smtClean="0">
                <a:solidFill>
                  <a:prstClr val="black"/>
                </a:solidFill>
                <a:latin typeface="メイリオ" pitchFamily="50" charset="-128"/>
                <a:ea typeface="メイリオ" pitchFamily="50" charset="-128"/>
              </a:rPr>
              <a:t>の所要額（公費</a:t>
            </a:r>
            <a:r>
              <a:rPr lang="ja-JP" altLang="en-US" sz="1700" b="1" dirty="0">
                <a:solidFill>
                  <a:prstClr val="black"/>
                </a:solidFill>
                <a:latin typeface="メイリオ" pitchFamily="50" charset="-128"/>
                <a:ea typeface="メイリオ" pitchFamily="50" charset="-128"/>
              </a:rPr>
              <a:t>）合計 </a:t>
            </a:r>
            <a:r>
              <a:rPr lang="ja-JP" altLang="en-US" sz="1700" b="1" dirty="0" smtClean="0">
                <a:solidFill>
                  <a:prstClr val="black"/>
                </a:solidFill>
                <a:latin typeface="メイリオ" pitchFamily="50" charset="-128"/>
                <a:ea typeface="メイリオ" pitchFamily="50" charset="-128"/>
              </a:rPr>
              <a:t>＝ ２．７兆円程度</a:t>
            </a:r>
            <a:r>
              <a:rPr lang="ja-JP" altLang="en-US" sz="1200" dirty="0" smtClean="0">
                <a:solidFill>
                  <a:prstClr val="black"/>
                </a:solidFill>
                <a:latin typeface="メイリオ" pitchFamily="50" charset="-128"/>
                <a:ea typeface="メイリオ" pitchFamily="50" charset="-128"/>
              </a:rPr>
              <a:t>（～</a:t>
            </a:r>
            <a:r>
              <a:rPr lang="en-US" altLang="ja-JP" sz="1200" dirty="0" smtClean="0">
                <a:solidFill>
                  <a:prstClr val="black"/>
                </a:solidFill>
                <a:latin typeface="メイリオ" pitchFamily="50" charset="-128"/>
                <a:ea typeface="メイリオ" pitchFamily="50" charset="-128"/>
              </a:rPr>
              <a:t>3.8</a:t>
            </a:r>
            <a:r>
              <a:rPr lang="ja-JP" altLang="en-US" sz="1200" dirty="0">
                <a:solidFill>
                  <a:prstClr val="black"/>
                </a:solidFill>
                <a:latin typeface="メイリオ" pitchFamily="50" charset="-128"/>
                <a:ea typeface="メイリオ" pitchFamily="50" charset="-128"/>
              </a:rPr>
              <a:t>兆</a:t>
            </a:r>
            <a:r>
              <a:rPr lang="ja-JP" altLang="en-US" sz="1200" dirty="0" smtClean="0">
                <a:solidFill>
                  <a:prstClr val="black"/>
                </a:solidFill>
                <a:latin typeface="メイリオ" pitchFamily="50" charset="-128"/>
                <a:ea typeface="メイリオ" pitchFamily="50" charset="-128"/>
              </a:rPr>
              <a:t>円程度－～</a:t>
            </a:r>
            <a:r>
              <a:rPr lang="en-US" altLang="ja-JP" sz="1200" dirty="0" smtClean="0">
                <a:solidFill>
                  <a:prstClr val="black"/>
                </a:solidFill>
                <a:latin typeface="メイリオ" pitchFamily="50" charset="-128"/>
                <a:ea typeface="メイリオ" pitchFamily="50" charset="-128"/>
              </a:rPr>
              <a:t>1.2</a:t>
            </a:r>
            <a:r>
              <a:rPr lang="ja-JP" altLang="en-US" sz="1200" dirty="0" smtClean="0">
                <a:solidFill>
                  <a:prstClr val="black"/>
                </a:solidFill>
                <a:latin typeface="メイリオ" pitchFamily="50" charset="-128"/>
                <a:ea typeface="メイリオ" pitchFamily="50" charset="-128"/>
              </a:rPr>
              <a:t>兆円程度）</a:t>
            </a:r>
            <a:endParaRPr lang="en-US" altLang="ja-JP" sz="1200" dirty="0">
              <a:solidFill>
                <a:prstClr val="black"/>
              </a:solidFill>
              <a:latin typeface="メイリオ" pitchFamily="50" charset="-128"/>
              <a:ea typeface="メイリオ" pitchFamily="50" charset="-128"/>
            </a:endParaRPr>
          </a:p>
        </p:txBody>
      </p:sp>
      <p:sp>
        <p:nvSpPr>
          <p:cNvPr id="65" name="テキスト ボックス 64"/>
          <p:cNvSpPr txBox="1"/>
          <p:nvPr/>
        </p:nvSpPr>
        <p:spPr>
          <a:xfrm>
            <a:off x="0" y="31925"/>
            <a:ext cx="9906000" cy="56170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社会保障の充実と重点化と効率化</a:t>
            </a:r>
            <a:endParaRPr lang="ja-JP" altLang="en-US" dirty="0">
              <a:ea typeface="ＤＨＰ特太ゴシック体" pitchFamily="2" charset="-128"/>
            </a:endParaRPr>
          </a:p>
        </p:txBody>
      </p:sp>
      <p:sp>
        <p:nvSpPr>
          <p:cNvPr id="68" name="正方形/長方形 67"/>
          <p:cNvSpPr/>
          <p:nvPr/>
        </p:nvSpPr>
        <p:spPr>
          <a:xfrm>
            <a:off x="194338" y="646805"/>
            <a:ext cx="9439183" cy="261916"/>
          </a:xfrm>
          <a:prstGeom prst="rect">
            <a:avLst/>
          </a:prstGeom>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r>
              <a:rPr lang="ja-JP" altLang="en-US" sz="1500" dirty="0" smtClean="0">
                <a:latin typeface="HG創英角ｺﾞｼｯｸUB" pitchFamily="49" charset="-128"/>
                <a:ea typeface="HG創英角ｺﾞｼｯｸUB" pitchFamily="49" charset="-128"/>
              </a:rPr>
              <a:t>■ 社会保障の機能強化を行うため、充実と併せて重点化や効率化も検討</a:t>
            </a:r>
          </a:p>
        </p:txBody>
      </p:sp>
      <p:sp>
        <p:nvSpPr>
          <p:cNvPr id="72" name="テキスト ボックス 71"/>
          <p:cNvSpPr txBox="1"/>
          <p:nvPr/>
        </p:nvSpPr>
        <p:spPr>
          <a:xfrm>
            <a:off x="193676" y="132740"/>
            <a:ext cx="1973301"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
        <p:nvSpPr>
          <p:cNvPr id="75" name="テキスト ボックス 74"/>
          <p:cNvSpPr txBox="1"/>
          <p:nvPr/>
        </p:nvSpPr>
        <p:spPr>
          <a:xfrm>
            <a:off x="42808" y="976477"/>
            <a:ext cx="1800200" cy="323149"/>
          </a:xfrm>
          <a:prstGeom prst="rect">
            <a:avLst/>
          </a:prstGeom>
          <a:solidFill>
            <a:schemeClr val="accent2"/>
          </a:solidFill>
        </p:spPr>
        <p:txBody>
          <a:bodyPr wrap="square" lIns="91423" tIns="45712" rIns="91423" bIns="45712" rtlCol="0">
            <a:spAutoFit/>
          </a:bodyPr>
          <a:lstStyle/>
          <a:p>
            <a:pPr algn="ctr"/>
            <a:r>
              <a:rPr lang="ja-JP" altLang="en-US" sz="1500" dirty="0" smtClean="0">
                <a:solidFill>
                  <a:schemeClr val="bg1"/>
                </a:solidFill>
                <a:ea typeface="ＤＨＰ特太ゴシック体" pitchFamily="2" charset="-128"/>
              </a:rPr>
              <a:t>主な改革検討項目</a:t>
            </a:r>
            <a:endParaRPr lang="ja-JP" altLang="en-US" sz="1500" dirty="0">
              <a:solidFill>
                <a:schemeClr val="bg1"/>
              </a:solidFill>
              <a:ea typeface="ＤＨＰ特太ゴシック体" pitchFamily="2" charset="-128"/>
            </a:endParaRPr>
          </a:p>
        </p:txBody>
      </p:sp>
      <p:sp>
        <p:nvSpPr>
          <p:cNvPr id="62" name="右中かっこ 61"/>
          <p:cNvSpPr/>
          <p:nvPr/>
        </p:nvSpPr>
        <p:spPr>
          <a:xfrm>
            <a:off x="3621593" y="5589240"/>
            <a:ext cx="45719" cy="540000"/>
          </a:xfrm>
          <a:prstGeom prst="rightBrace">
            <a:avLst/>
          </a:prstGeom>
        </p:spPr>
        <p:style>
          <a:lnRef idx="1">
            <a:schemeClr val="dk1"/>
          </a:lnRef>
          <a:fillRef idx="0">
            <a:schemeClr val="dk1"/>
          </a:fillRef>
          <a:effectRef idx="0">
            <a:schemeClr val="dk1"/>
          </a:effectRef>
          <a:fontRef idx="minor">
            <a:schemeClr val="tx1"/>
          </a:fontRef>
        </p:style>
        <p:txBody>
          <a:bodyPr lIns="91423" tIns="45712" rIns="91423" bIns="45712" rtlCol="0" anchor="ctr"/>
          <a:lstStyle/>
          <a:p>
            <a:pPr algn="ctr"/>
            <a:endParaRPr kumimoji="1" lang="ja-JP" altLang="en-US"/>
          </a:p>
        </p:txBody>
      </p:sp>
      <p:sp>
        <p:nvSpPr>
          <p:cNvPr id="73" name="角丸四角形 72"/>
          <p:cNvSpPr/>
          <p:nvPr/>
        </p:nvSpPr>
        <p:spPr>
          <a:xfrm>
            <a:off x="3728865" y="2030415"/>
            <a:ext cx="1124833" cy="286083"/>
          </a:xfrm>
          <a:prstGeom prst="roundRect">
            <a:avLst/>
          </a:prstGeom>
          <a:solidFill>
            <a:schemeClr val="tx2">
              <a:lumMod val="20000"/>
              <a:lumOff val="80000"/>
              <a:alpha val="67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pPr algn="r"/>
            <a:endParaRPr lang="ja-JP" altLang="en-US" sz="12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0" name="テキスト ボックス 29"/>
          <p:cNvSpPr txBox="1"/>
          <p:nvPr/>
        </p:nvSpPr>
        <p:spPr>
          <a:xfrm>
            <a:off x="3700290" y="2037537"/>
            <a:ext cx="1584177" cy="276983"/>
          </a:xfrm>
          <a:prstGeom prst="rect">
            <a:avLst/>
          </a:prstGeom>
          <a:noFill/>
        </p:spPr>
        <p:txBody>
          <a:bodyPr wrap="square" lIns="91423" tIns="45712" rIns="91423" bIns="45712" rtlCol="0">
            <a:spAutoFit/>
          </a:bodyPr>
          <a:lstStyle/>
          <a:p>
            <a:r>
              <a:rPr lang="ja-JP" altLang="en-US" sz="1200" b="1" dirty="0" smtClean="0">
                <a:latin typeface="+mn-ea"/>
              </a:rPr>
              <a:t>  </a:t>
            </a:r>
            <a:r>
              <a:rPr lang="en-US" altLang="ja-JP" sz="1200" b="1" dirty="0" smtClean="0">
                <a:latin typeface="+mn-ea"/>
              </a:rPr>
              <a:t>0.7</a:t>
            </a:r>
            <a:r>
              <a:rPr lang="ja-JP" altLang="en-US" sz="1200" b="1" dirty="0" smtClean="0">
                <a:latin typeface="+mn-ea"/>
              </a:rPr>
              <a:t>兆円程度</a:t>
            </a:r>
            <a:endParaRPr lang="ja-JP" altLang="en-US" sz="1200" b="1" dirty="0">
              <a:latin typeface="+mn-ea"/>
            </a:endParaRPr>
          </a:p>
        </p:txBody>
      </p:sp>
      <p:sp>
        <p:nvSpPr>
          <p:cNvPr id="82" name="角丸四角形 81"/>
          <p:cNvSpPr/>
          <p:nvPr/>
        </p:nvSpPr>
        <p:spPr>
          <a:xfrm>
            <a:off x="3728865" y="2825123"/>
            <a:ext cx="1111185" cy="308606"/>
          </a:xfrm>
          <a:prstGeom prst="roundRect">
            <a:avLst/>
          </a:prstGeom>
          <a:solidFill>
            <a:schemeClr val="tx2">
              <a:lumMod val="20000"/>
              <a:lumOff val="80000"/>
              <a:alpha val="67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pPr algn="r"/>
            <a:endParaRPr lang="ja-JP" altLang="en-US" sz="12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2" name="テキスト ボックス 31"/>
          <p:cNvSpPr txBox="1"/>
          <p:nvPr/>
        </p:nvSpPr>
        <p:spPr>
          <a:xfrm>
            <a:off x="3725385" y="2840757"/>
            <a:ext cx="1425039" cy="276983"/>
          </a:xfrm>
          <a:prstGeom prst="rect">
            <a:avLst/>
          </a:prstGeom>
          <a:noFill/>
        </p:spPr>
        <p:txBody>
          <a:bodyPr wrap="square" lIns="91423" tIns="45712" rIns="91423" bIns="45712" rtlCol="0">
            <a:spAutoFit/>
          </a:bodyPr>
          <a:lstStyle/>
          <a:p>
            <a:r>
              <a:rPr lang="ja-JP" altLang="en-US" sz="1200" b="1" dirty="0" smtClean="0">
                <a:latin typeface="+mn-ea"/>
              </a:rPr>
              <a:t>～</a:t>
            </a:r>
            <a:r>
              <a:rPr lang="en-US" altLang="ja-JP" sz="1200" b="1" dirty="0" smtClean="0">
                <a:latin typeface="+mn-ea"/>
              </a:rPr>
              <a:t>1.4</a:t>
            </a:r>
            <a:r>
              <a:rPr lang="ja-JP" altLang="en-US" sz="1200" b="1" dirty="0" smtClean="0">
                <a:latin typeface="+mn-ea"/>
              </a:rPr>
              <a:t>兆円程度</a:t>
            </a:r>
            <a:endParaRPr lang="ja-JP" altLang="en-US" sz="1200" b="1" dirty="0">
              <a:latin typeface="+mn-ea"/>
            </a:endParaRPr>
          </a:p>
        </p:txBody>
      </p:sp>
      <p:sp>
        <p:nvSpPr>
          <p:cNvPr id="84" name="角丸四角形 83"/>
          <p:cNvSpPr/>
          <p:nvPr/>
        </p:nvSpPr>
        <p:spPr>
          <a:xfrm>
            <a:off x="3720654" y="5714413"/>
            <a:ext cx="1114273" cy="274384"/>
          </a:xfrm>
          <a:prstGeom prst="roundRect">
            <a:avLst/>
          </a:prstGeom>
          <a:solidFill>
            <a:schemeClr val="tx2">
              <a:lumMod val="20000"/>
              <a:lumOff val="80000"/>
              <a:alpha val="67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pPr algn="r"/>
            <a:endParaRPr lang="ja-JP" altLang="en-US" sz="12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49" name="テキスト ボックス 48"/>
          <p:cNvSpPr txBox="1"/>
          <p:nvPr/>
        </p:nvSpPr>
        <p:spPr>
          <a:xfrm>
            <a:off x="3534106" y="5690724"/>
            <a:ext cx="1425039" cy="276983"/>
          </a:xfrm>
          <a:prstGeom prst="rect">
            <a:avLst/>
          </a:prstGeom>
          <a:noFill/>
        </p:spPr>
        <p:txBody>
          <a:bodyPr wrap="square" lIns="91423" tIns="45712" rIns="91423" bIns="45712" rtlCol="0">
            <a:spAutoFit/>
          </a:bodyPr>
          <a:lstStyle/>
          <a:p>
            <a:r>
              <a:rPr lang="ja-JP" altLang="en-US" sz="1200" dirty="0" smtClean="0">
                <a:latin typeface="+mj-ea"/>
                <a:ea typeface="+mj-ea"/>
              </a:rPr>
              <a:t>　　</a:t>
            </a:r>
            <a:r>
              <a:rPr lang="ja-JP" altLang="en-US" sz="1200" b="1" dirty="0" smtClean="0">
                <a:latin typeface="+mj-ea"/>
                <a:ea typeface="+mj-ea"/>
              </a:rPr>
              <a:t> </a:t>
            </a:r>
            <a:r>
              <a:rPr lang="en-US" altLang="ja-JP" sz="1200" b="1" dirty="0" smtClean="0">
                <a:latin typeface="+mj-ea"/>
                <a:ea typeface="+mj-ea"/>
              </a:rPr>
              <a:t>0.6</a:t>
            </a:r>
            <a:r>
              <a:rPr lang="ja-JP" altLang="en-US" sz="1200" b="1" dirty="0" smtClean="0">
                <a:latin typeface="+mj-ea"/>
                <a:ea typeface="+mj-ea"/>
              </a:rPr>
              <a:t>兆円程度</a:t>
            </a:r>
            <a:endParaRPr lang="ja-JP" altLang="en-US" sz="1200" b="1" dirty="0">
              <a:latin typeface="+mj-ea"/>
              <a:ea typeface="+mj-ea"/>
            </a:endParaRPr>
          </a:p>
        </p:txBody>
      </p:sp>
      <p:grpSp>
        <p:nvGrpSpPr>
          <p:cNvPr id="2" name="グループ化 84"/>
          <p:cNvGrpSpPr/>
          <p:nvPr/>
        </p:nvGrpSpPr>
        <p:grpSpPr>
          <a:xfrm>
            <a:off x="3700290" y="3962315"/>
            <a:ext cx="1266764" cy="324000"/>
            <a:chOff x="5069727" y="5579864"/>
            <a:chExt cx="1334099" cy="345923"/>
          </a:xfrm>
        </p:grpSpPr>
        <p:sp>
          <p:nvSpPr>
            <p:cNvPr id="83" name="角丸四角形 82"/>
            <p:cNvSpPr/>
            <p:nvPr/>
          </p:nvSpPr>
          <p:spPr>
            <a:xfrm>
              <a:off x="5099820" y="5579864"/>
              <a:ext cx="1170677" cy="345923"/>
            </a:xfrm>
            <a:prstGeom prst="roundRect">
              <a:avLst/>
            </a:prstGeom>
            <a:solidFill>
              <a:schemeClr val="tx2">
                <a:lumMod val="20000"/>
                <a:lumOff val="80000"/>
                <a:alpha val="67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lIns="122191" tIns="61096" rIns="122191" bIns="61096" rtlCol="0" anchor="t"/>
            <a:lstStyle/>
            <a:p>
              <a:pPr algn="r"/>
              <a:endParaRPr lang="ja-JP" altLang="en-US" sz="12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9" name="テキスト ボックス 38"/>
            <p:cNvSpPr txBox="1"/>
            <p:nvPr/>
          </p:nvSpPr>
          <p:spPr>
            <a:xfrm>
              <a:off x="5069727" y="5583870"/>
              <a:ext cx="1334099" cy="295971"/>
            </a:xfrm>
            <a:prstGeom prst="rect">
              <a:avLst/>
            </a:prstGeom>
            <a:noFill/>
          </p:spPr>
          <p:txBody>
            <a:bodyPr wrap="square" lIns="122191" tIns="61096" rIns="122191" bIns="61096" rtlCol="0">
              <a:spAutoFit/>
            </a:bodyPr>
            <a:lstStyle/>
            <a:p>
              <a:r>
                <a:rPr lang="ja-JP" altLang="en-US" sz="1200" b="1" dirty="0" smtClean="0">
                  <a:latin typeface="+mn-ea"/>
                </a:rPr>
                <a:t>～１兆円程度</a:t>
              </a:r>
              <a:endParaRPr lang="ja-JP" altLang="en-US" sz="1200" b="1" dirty="0">
                <a:latin typeface="+mn-ea"/>
              </a:endParaRPr>
            </a:p>
          </p:txBody>
        </p:sp>
      </p:grpSp>
      <p:sp>
        <p:nvSpPr>
          <p:cNvPr id="86" name="角丸四角形 85"/>
          <p:cNvSpPr/>
          <p:nvPr/>
        </p:nvSpPr>
        <p:spPr>
          <a:xfrm>
            <a:off x="8731325" y="2737327"/>
            <a:ext cx="1136576" cy="348779"/>
          </a:xfrm>
          <a:prstGeom prst="roundRect">
            <a:avLst/>
          </a:prstGeom>
          <a:solidFill>
            <a:srgbClr val="FFFF99">
              <a:alpha val="66667"/>
            </a:srgbClr>
          </a:solidFill>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pPr algn="r"/>
            <a:endParaRPr lang="ja-JP" altLang="en-US" sz="13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87" name="角丸四角形 86"/>
          <p:cNvSpPr/>
          <p:nvPr/>
        </p:nvSpPr>
        <p:spPr>
          <a:xfrm>
            <a:off x="8740850" y="3822048"/>
            <a:ext cx="1136576" cy="288156"/>
          </a:xfrm>
          <a:prstGeom prst="roundRect">
            <a:avLst/>
          </a:prstGeom>
          <a:solidFill>
            <a:srgbClr val="FFFF99">
              <a:alpha val="66667"/>
            </a:srgbClr>
          </a:solidFill>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pPr algn="r"/>
            <a:endParaRPr lang="ja-JP" altLang="en-US" sz="13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31" name="テキスト ボックス 30"/>
          <p:cNvSpPr txBox="1"/>
          <p:nvPr/>
        </p:nvSpPr>
        <p:spPr>
          <a:xfrm>
            <a:off x="8710436" y="2751175"/>
            <a:ext cx="1425039" cy="276983"/>
          </a:xfrm>
          <a:prstGeom prst="rect">
            <a:avLst/>
          </a:prstGeom>
          <a:noFill/>
        </p:spPr>
        <p:txBody>
          <a:bodyPr wrap="square" lIns="91423" tIns="45712" rIns="91423" bIns="45712" rtlCol="0">
            <a:spAutoFit/>
          </a:bodyPr>
          <a:lstStyle/>
          <a:p>
            <a:r>
              <a:rPr lang="ja-JP" altLang="en-US" sz="1200" b="1" spc="-75" dirty="0" smtClean="0">
                <a:latin typeface="+mn-ea"/>
              </a:rPr>
              <a:t>▲～</a:t>
            </a:r>
            <a:r>
              <a:rPr lang="en-US" altLang="ja-JP" sz="1200" b="1" spc="-75" dirty="0" smtClean="0">
                <a:latin typeface="+mn-ea"/>
              </a:rPr>
              <a:t>0.7</a:t>
            </a:r>
            <a:r>
              <a:rPr lang="ja-JP" altLang="en-US" sz="1200" b="1" spc="-75" dirty="0" smtClean="0">
                <a:latin typeface="+mn-ea"/>
              </a:rPr>
              <a:t>兆円程度</a:t>
            </a:r>
            <a:endParaRPr lang="ja-JP" altLang="en-US" sz="1200" b="1" spc="-75" dirty="0">
              <a:latin typeface="+mn-ea"/>
            </a:endParaRPr>
          </a:p>
        </p:txBody>
      </p:sp>
      <p:sp>
        <p:nvSpPr>
          <p:cNvPr id="40" name="テキスト ボックス 39"/>
          <p:cNvSpPr txBox="1"/>
          <p:nvPr/>
        </p:nvSpPr>
        <p:spPr>
          <a:xfrm>
            <a:off x="8687891" y="3814387"/>
            <a:ext cx="1504733" cy="276983"/>
          </a:xfrm>
          <a:prstGeom prst="rect">
            <a:avLst/>
          </a:prstGeom>
          <a:noFill/>
        </p:spPr>
        <p:txBody>
          <a:bodyPr wrap="square" lIns="91423" tIns="45712" rIns="91423" bIns="45712" rtlCol="0">
            <a:spAutoFit/>
          </a:bodyPr>
          <a:lstStyle/>
          <a:p>
            <a:r>
              <a:rPr lang="ja-JP" altLang="en-US" sz="1200" b="1" spc="-75" dirty="0" smtClean="0">
                <a:latin typeface="+mn-ea"/>
              </a:rPr>
              <a:t>▲～</a:t>
            </a:r>
            <a:r>
              <a:rPr lang="en-US" altLang="ja-JP" sz="1200" b="1" spc="-75" dirty="0" smtClean="0">
                <a:latin typeface="+mn-ea"/>
              </a:rPr>
              <a:t>0.5</a:t>
            </a:r>
            <a:r>
              <a:rPr lang="ja-JP" altLang="en-US" sz="1200" b="1" spc="-75" dirty="0" smtClean="0">
                <a:latin typeface="+mn-ea"/>
              </a:rPr>
              <a:t>兆円程度</a:t>
            </a:r>
            <a:endParaRPr lang="ja-JP" altLang="en-US" sz="1200" b="1" spc="-75" dirty="0">
              <a:latin typeface="+mn-ea"/>
            </a:endParaRPr>
          </a:p>
        </p:txBody>
      </p:sp>
      <p:sp>
        <p:nvSpPr>
          <p:cNvPr id="51" name="角丸四角形 50"/>
          <p:cNvSpPr/>
          <p:nvPr/>
        </p:nvSpPr>
        <p:spPr>
          <a:xfrm>
            <a:off x="8769425" y="1488966"/>
            <a:ext cx="1080121" cy="561249"/>
          </a:xfrm>
          <a:prstGeom prst="roundRect">
            <a:avLst/>
          </a:prstGeom>
          <a:solidFill>
            <a:srgbClr val="FFFF99">
              <a:alpha val="66667"/>
            </a:srgbClr>
          </a:solidFill>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pPr algn="r"/>
            <a:endParaRPr lang="ja-JP" altLang="en-US" sz="13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53" name="角丸四角形 52"/>
          <p:cNvSpPr/>
          <p:nvPr/>
        </p:nvSpPr>
        <p:spPr>
          <a:xfrm>
            <a:off x="3728864" y="1492290"/>
            <a:ext cx="1152128" cy="504180"/>
          </a:xfrm>
          <a:prstGeom prst="roundRect">
            <a:avLst/>
          </a:prstGeom>
          <a:solidFill>
            <a:schemeClr val="tx2">
              <a:lumMod val="20000"/>
              <a:lumOff val="80000"/>
              <a:alpha val="67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pPr algn="r"/>
            <a:endParaRPr lang="ja-JP" altLang="en-US" sz="1200" b="1"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79" name="テキスト ボックス 78"/>
          <p:cNvSpPr txBox="1"/>
          <p:nvPr/>
        </p:nvSpPr>
        <p:spPr>
          <a:xfrm>
            <a:off x="3694957" y="1473261"/>
            <a:ext cx="1215177" cy="584759"/>
          </a:xfrm>
          <a:prstGeom prst="rect">
            <a:avLst/>
          </a:prstGeom>
          <a:noFill/>
        </p:spPr>
        <p:txBody>
          <a:bodyPr wrap="square" lIns="91423" tIns="45712" rIns="91423" bIns="45712" rtlCol="0">
            <a:spAutoFit/>
          </a:bodyPr>
          <a:lstStyle/>
          <a:p>
            <a:r>
              <a:rPr lang="ja-JP" altLang="en-US" sz="1600" b="1" dirty="0" smtClean="0">
                <a:effectLst>
                  <a:outerShdw blurRad="38100" dist="38100" dir="2700000" algn="tl">
                    <a:srgbClr val="000000">
                      <a:alpha val="43137"/>
                    </a:srgbClr>
                  </a:outerShdw>
                </a:effectLst>
                <a:latin typeface="メイリオ" pitchFamily="50" charset="-128"/>
                <a:ea typeface="メイリオ" pitchFamily="50" charset="-128"/>
              </a:rPr>
              <a:t>～</a:t>
            </a:r>
            <a:r>
              <a:rPr lang="en-US" altLang="ja-JP" sz="1600" b="1" dirty="0" smtClean="0">
                <a:effectLst>
                  <a:outerShdw blurRad="38100" dist="38100" dir="2700000" algn="tl">
                    <a:srgbClr val="000000">
                      <a:alpha val="43137"/>
                    </a:srgbClr>
                  </a:outerShdw>
                </a:effectLst>
                <a:latin typeface="メイリオ" pitchFamily="50" charset="-128"/>
                <a:ea typeface="メイリオ" pitchFamily="50" charset="-128"/>
              </a:rPr>
              <a:t>3.8</a:t>
            </a:r>
            <a:r>
              <a:rPr lang="ja-JP" altLang="en-US" sz="1600" b="1" dirty="0" smtClean="0">
                <a:effectLst>
                  <a:outerShdw blurRad="38100" dist="38100" dir="2700000" algn="tl">
                    <a:srgbClr val="000000">
                      <a:alpha val="43137"/>
                    </a:srgbClr>
                  </a:outerShdw>
                </a:effectLst>
                <a:latin typeface="メイリオ" pitchFamily="50" charset="-128"/>
                <a:ea typeface="メイリオ" pitchFamily="50" charset="-128"/>
              </a:rPr>
              <a:t>兆円</a:t>
            </a:r>
            <a:endParaRPr lang="en-US" altLang="ja-JP" sz="1600" b="1" dirty="0" smtClean="0">
              <a:effectLst>
                <a:outerShdw blurRad="38100" dist="38100" dir="2700000" algn="tl">
                  <a:srgbClr val="000000">
                    <a:alpha val="43137"/>
                  </a:srgbClr>
                </a:outerShdw>
              </a:effectLst>
              <a:latin typeface="メイリオ" pitchFamily="50" charset="-128"/>
              <a:ea typeface="メイリオ" pitchFamily="50" charset="-128"/>
            </a:endParaRPr>
          </a:p>
          <a:p>
            <a:pPr algn="ctr"/>
            <a:r>
              <a:rPr lang="ja-JP" altLang="en-US" sz="1600" b="1" dirty="0" smtClean="0">
                <a:effectLst>
                  <a:outerShdw blurRad="38100" dist="38100" dir="2700000" algn="tl">
                    <a:srgbClr val="000000">
                      <a:alpha val="43137"/>
                    </a:srgbClr>
                  </a:outerShdw>
                </a:effectLst>
                <a:latin typeface="メイリオ" pitchFamily="50" charset="-128"/>
                <a:ea typeface="メイリオ" pitchFamily="50" charset="-128"/>
              </a:rPr>
              <a:t>程度</a:t>
            </a:r>
            <a:endParaRPr lang="ja-JP" altLang="en-US" sz="1600" dirty="0"/>
          </a:p>
        </p:txBody>
      </p:sp>
      <p:sp>
        <p:nvSpPr>
          <p:cNvPr id="81" name="テキスト ボックス 80"/>
          <p:cNvSpPr txBox="1"/>
          <p:nvPr/>
        </p:nvSpPr>
        <p:spPr>
          <a:xfrm>
            <a:off x="8758776" y="1506166"/>
            <a:ext cx="1245712" cy="584759"/>
          </a:xfrm>
          <a:prstGeom prst="rect">
            <a:avLst/>
          </a:prstGeom>
          <a:noFill/>
        </p:spPr>
        <p:txBody>
          <a:bodyPr wrap="square" lIns="91423" tIns="45712" rIns="91423" bIns="45712" rtlCol="0">
            <a:spAutoFit/>
          </a:bodyPr>
          <a:lstStyle/>
          <a:p>
            <a:r>
              <a:rPr lang="ja-JP" altLang="en-US" sz="1600" b="1" dirty="0" smtClean="0">
                <a:effectLst>
                  <a:outerShdw blurRad="38100" dist="38100" dir="2700000" algn="tl">
                    <a:srgbClr val="000000">
                      <a:alpha val="43137"/>
                    </a:srgbClr>
                  </a:outerShdw>
                </a:effectLst>
                <a:latin typeface="メイリオ" pitchFamily="50" charset="-128"/>
                <a:ea typeface="メイリオ" pitchFamily="50" charset="-128"/>
              </a:rPr>
              <a:t>～</a:t>
            </a:r>
            <a:r>
              <a:rPr lang="en-US" altLang="ja-JP" sz="1600" b="1" dirty="0" smtClean="0">
                <a:effectLst>
                  <a:outerShdw blurRad="38100" dist="38100" dir="2700000" algn="tl">
                    <a:srgbClr val="000000">
                      <a:alpha val="43137"/>
                    </a:srgbClr>
                  </a:outerShdw>
                </a:effectLst>
                <a:latin typeface="メイリオ" pitchFamily="50" charset="-128"/>
                <a:ea typeface="メイリオ" pitchFamily="50" charset="-128"/>
              </a:rPr>
              <a:t>1.2</a:t>
            </a:r>
            <a:r>
              <a:rPr lang="ja-JP" altLang="en-US" sz="1600" b="1" dirty="0" smtClean="0">
                <a:effectLst>
                  <a:outerShdw blurRad="38100" dist="38100" dir="2700000" algn="tl">
                    <a:srgbClr val="000000">
                      <a:alpha val="43137"/>
                    </a:srgbClr>
                  </a:outerShdw>
                </a:effectLst>
                <a:latin typeface="メイリオ" pitchFamily="50" charset="-128"/>
                <a:ea typeface="メイリオ" pitchFamily="50" charset="-128"/>
              </a:rPr>
              <a:t>兆円</a:t>
            </a:r>
            <a:endParaRPr lang="en-US" altLang="ja-JP" sz="1600" b="1" dirty="0" smtClean="0">
              <a:effectLst>
                <a:outerShdw blurRad="38100" dist="38100" dir="2700000" algn="tl">
                  <a:srgbClr val="000000">
                    <a:alpha val="43137"/>
                  </a:srgbClr>
                </a:outerShdw>
              </a:effectLst>
              <a:latin typeface="メイリオ" pitchFamily="50" charset="-128"/>
              <a:ea typeface="メイリオ" pitchFamily="50" charset="-128"/>
            </a:endParaRPr>
          </a:p>
          <a:p>
            <a:pPr algn="ctr"/>
            <a:r>
              <a:rPr lang="ja-JP" altLang="en-US" sz="1600" b="1" dirty="0" smtClean="0">
                <a:effectLst>
                  <a:outerShdw blurRad="38100" dist="38100" dir="2700000" algn="tl">
                    <a:srgbClr val="000000">
                      <a:alpha val="43137"/>
                    </a:srgbClr>
                  </a:outerShdw>
                </a:effectLst>
                <a:latin typeface="メイリオ" pitchFamily="50" charset="-128"/>
                <a:ea typeface="メイリオ" pitchFamily="50" charset="-128"/>
              </a:rPr>
              <a:t>程度</a:t>
            </a:r>
            <a:endParaRPr lang="ja-JP" altLang="en-US" sz="1600" dirty="0"/>
          </a:p>
        </p:txBody>
      </p:sp>
      <p:sp>
        <p:nvSpPr>
          <p:cNvPr id="74" name="正方形/長方形 73"/>
          <p:cNvSpPr/>
          <p:nvPr/>
        </p:nvSpPr>
        <p:spPr>
          <a:xfrm>
            <a:off x="4863673" y="4293096"/>
            <a:ext cx="16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57"/>
          <p:cNvSpPr txBox="1">
            <a:spLocks noChangeArrowheads="1"/>
          </p:cNvSpPr>
          <p:nvPr/>
        </p:nvSpPr>
        <p:spPr bwMode="auto">
          <a:xfrm>
            <a:off x="3649541" y="4313877"/>
            <a:ext cx="6256459" cy="584759"/>
          </a:xfrm>
          <a:prstGeom prst="rect">
            <a:avLst/>
          </a:prstGeom>
          <a:noFill/>
          <a:ln w="9525">
            <a:noFill/>
            <a:miter lim="800000"/>
            <a:headEnd/>
            <a:tailEnd/>
          </a:ln>
        </p:spPr>
        <p:txBody>
          <a:bodyPr wrap="square" lIns="91423" tIns="45712" rIns="91423" bIns="45712">
            <a:spAutoFit/>
          </a:bodyPr>
          <a:lstStyle/>
          <a:p>
            <a:pPr marL="182530" indent="-182530"/>
            <a:r>
              <a:rPr lang="ja-JP" altLang="en-US" sz="800" b="1" dirty="0" smtClean="0">
                <a:solidFill>
                  <a:srgbClr val="000000"/>
                </a:solidFill>
                <a:latin typeface="+mn-ea"/>
              </a:rPr>
              <a:t>・ 制度の持続可能性の観点から高額療養費の改善に必要な財源と方策を検討するとともに、まずは年間での負担上限等の導入を目指す</a:t>
            </a:r>
            <a:endParaRPr lang="en-US" altLang="ja-JP" sz="400" b="1" dirty="0" smtClean="0">
              <a:latin typeface="+mn-ea"/>
            </a:endParaRPr>
          </a:p>
          <a:p>
            <a:pPr marL="182530" indent="-182530"/>
            <a:r>
              <a:rPr lang="ja-JP" altLang="en-US" sz="800" b="1" dirty="0" smtClean="0">
                <a:latin typeface="+mn-ea"/>
              </a:rPr>
              <a:t>・ </a:t>
            </a:r>
            <a:r>
              <a:rPr lang="ja-JP" altLang="en-US" sz="800" b="1" dirty="0">
                <a:latin typeface="+mn-ea"/>
              </a:rPr>
              <a:t>高齢者医療制度の</a:t>
            </a:r>
            <a:r>
              <a:rPr lang="ja-JP" altLang="en-US" sz="800" b="1" dirty="0" smtClean="0">
                <a:latin typeface="+mn-ea"/>
              </a:rPr>
              <a:t>見直し（</a:t>
            </a:r>
            <a:r>
              <a:rPr lang="ja-JP" altLang="en-US" sz="800" b="1" dirty="0">
                <a:latin typeface="+mn-ea"/>
              </a:rPr>
              <a:t>高齢者</a:t>
            </a:r>
            <a:r>
              <a:rPr lang="ja-JP" altLang="en-US" sz="800" b="1" dirty="0" smtClean="0">
                <a:latin typeface="+mn-ea"/>
              </a:rPr>
              <a:t>医療制度改革</a:t>
            </a:r>
            <a:r>
              <a:rPr lang="ja-JP" altLang="en-US" sz="800" b="1" dirty="0">
                <a:latin typeface="+mn-ea"/>
              </a:rPr>
              <a:t>会議のとりまとめ等を</a:t>
            </a:r>
            <a:r>
              <a:rPr lang="ja-JP" altLang="en-US" sz="800" b="1" dirty="0" smtClean="0">
                <a:latin typeface="+mn-ea"/>
              </a:rPr>
              <a:t>踏まえる）</a:t>
            </a:r>
            <a:endParaRPr lang="en-US" altLang="ja-JP" sz="800" b="1" dirty="0" smtClean="0">
              <a:latin typeface="+mn-ea"/>
            </a:endParaRPr>
          </a:p>
          <a:p>
            <a:r>
              <a:rPr lang="ja-JP" altLang="en-US" sz="800" dirty="0" smtClean="0">
                <a:latin typeface="+mn-ea"/>
              </a:rPr>
              <a:t>－ 高齢世代・若年世代にとって公平で納得のいく負担の仕組み、支援金の総報酬割導入、</a:t>
            </a:r>
            <a:r>
              <a:rPr lang="en-US" altLang="ja-JP" sz="800" dirty="0" smtClean="0">
                <a:latin typeface="+mn-ea"/>
              </a:rPr>
              <a:t>70</a:t>
            </a:r>
            <a:r>
              <a:rPr lang="ja-JP" altLang="en-US" sz="800" dirty="0" smtClean="0">
                <a:latin typeface="+mn-ea"/>
              </a:rPr>
              <a:t>歳以上</a:t>
            </a:r>
            <a:r>
              <a:rPr lang="en-US" altLang="ja-JP" sz="800" dirty="0" smtClean="0">
                <a:latin typeface="+mn-ea"/>
              </a:rPr>
              <a:t>75</a:t>
            </a:r>
            <a:r>
              <a:rPr lang="ja-JP" altLang="en-US" sz="800" dirty="0" smtClean="0">
                <a:latin typeface="+mn-ea"/>
              </a:rPr>
              <a:t>歳未満の患者負担を世代間の公平を</a:t>
            </a:r>
            <a:r>
              <a:rPr lang="en-US" altLang="ja-JP" sz="800" dirty="0" smtClean="0">
                <a:latin typeface="+mn-ea"/>
              </a:rPr>
              <a:t/>
            </a:r>
            <a:br>
              <a:rPr lang="en-US" altLang="ja-JP" sz="800" dirty="0" smtClean="0">
                <a:latin typeface="+mn-ea"/>
              </a:rPr>
            </a:br>
            <a:r>
              <a:rPr lang="en-US" altLang="ja-JP" sz="800" dirty="0" smtClean="0">
                <a:latin typeface="+mn-ea"/>
              </a:rPr>
              <a:t>    </a:t>
            </a:r>
            <a:r>
              <a:rPr lang="ja-JP" altLang="en-US" sz="800" dirty="0" smtClean="0">
                <a:latin typeface="+mn-ea"/>
              </a:rPr>
              <a:t>図る観点から見直し検討</a:t>
            </a:r>
            <a:endParaRPr lang="en-US" altLang="ja-JP" sz="800" dirty="0" smtClean="0">
              <a:latin typeface="+mn-ea"/>
            </a:endParaRPr>
          </a:p>
        </p:txBody>
      </p:sp>
      <p:sp>
        <p:nvSpPr>
          <p:cNvPr id="69" name="スライド番号プレースホルダ 1"/>
          <p:cNvSpPr>
            <a:spLocks noGrp="1"/>
          </p:cNvSpPr>
          <p:nvPr>
            <p:ph type="sldNum" sz="quarter" idx="12"/>
          </p:nvPr>
        </p:nvSpPr>
        <p:spPr>
          <a:xfrm>
            <a:off x="7651096" y="6537677"/>
            <a:ext cx="2311400" cy="365125"/>
          </a:xfrm>
        </p:spPr>
        <p:txBody>
          <a:bodyPr/>
          <a:lstStyle/>
          <a:p>
            <a:fld id="{5A02BD7A-635E-43A0-8464-FD5073BFE4FA}" type="slidenum">
              <a:rPr kumimoji="1" lang="ja-JP" altLang="en-US" smtClean="0">
                <a:solidFill>
                  <a:schemeClr val="tx1"/>
                </a:solidFill>
              </a:rPr>
              <a:pPr/>
              <a:t>11</a:t>
            </a:fld>
            <a:endParaRPr kumimoji="1" lang="ja-JP" altLang="en-US"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p:cNvSpPr txBox="1"/>
          <p:nvPr/>
        </p:nvSpPr>
        <p:spPr>
          <a:xfrm>
            <a:off x="0" y="0"/>
            <a:ext cx="9906000" cy="47667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数値で見た主なサービスの拡充</a:t>
            </a:r>
            <a:endParaRPr lang="ja-JP" altLang="en-US" dirty="0">
              <a:ea typeface="ＤＨＰ特太ゴシック体" pitchFamily="2" charset="-128"/>
            </a:endParaRPr>
          </a:p>
        </p:txBody>
      </p:sp>
      <p:graphicFrame>
        <p:nvGraphicFramePr>
          <p:cNvPr id="48" name="表 47"/>
          <p:cNvGraphicFramePr>
            <a:graphicFrameLocks noGrp="1"/>
          </p:cNvGraphicFramePr>
          <p:nvPr/>
        </p:nvGraphicFramePr>
        <p:xfrm>
          <a:off x="200473" y="1848904"/>
          <a:ext cx="9505056" cy="4978584"/>
        </p:xfrm>
        <a:graphic>
          <a:graphicData uri="http://schemas.openxmlformats.org/drawingml/2006/table">
            <a:tbl>
              <a:tblPr firstRow="1" bandRow="1">
                <a:tableStyleId>{7DF18680-E054-41AD-8BC1-D1AEF772440D}</a:tableStyleId>
              </a:tblPr>
              <a:tblGrid>
                <a:gridCol w="720080"/>
                <a:gridCol w="2448272"/>
                <a:gridCol w="2448272"/>
                <a:gridCol w="1152128"/>
                <a:gridCol w="2736304"/>
              </a:tblGrid>
              <a:tr h="143704">
                <a:tc>
                  <a:txBody>
                    <a:bodyPr/>
                    <a:lstStyle/>
                    <a:p>
                      <a:pPr marL="4763" marR="0" indent="0" algn="ctr" defTabSz="914290" rtl="0" eaLnBrk="1" fontAlgn="auto" latinLnBrk="0" hangingPunct="1">
                        <a:lnSpc>
                          <a:spcPct val="100000"/>
                        </a:lnSpc>
                        <a:spcBef>
                          <a:spcPts val="0"/>
                        </a:spcBef>
                        <a:spcAft>
                          <a:spcPts val="0"/>
                        </a:spcAft>
                        <a:buClrTx/>
                        <a:buSzTx/>
                        <a:buFontTx/>
                        <a:buNone/>
                        <a:tabLst/>
                        <a:defRPr/>
                      </a:pPr>
                      <a:endParaRPr kumimoji="1" lang="ja-JP" altLang="en-US" sz="1400" b="1" dirty="0"/>
                    </a:p>
                  </a:txBody>
                  <a:tcPr/>
                </a:tc>
                <a:tc gridSpan="2">
                  <a:txBody>
                    <a:bodyPr/>
                    <a:lstStyle/>
                    <a:p>
                      <a:pPr marL="4763" marR="0" indent="0" algn="ctr" defTabSz="914290" rtl="0" eaLnBrk="1" fontAlgn="auto" latinLnBrk="0" hangingPunct="1">
                        <a:lnSpc>
                          <a:spcPct val="100000"/>
                        </a:lnSpc>
                        <a:spcBef>
                          <a:spcPts val="0"/>
                        </a:spcBef>
                        <a:spcAft>
                          <a:spcPts val="0"/>
                        </a:spcAft>
                        <a:buClrTx/>
                        <a:buSzTx/>
                        <a:buFontTx/>
                        <a:buNone/>
                        <a:tabLst/>
                        <a:defRPr/>
                      </a:pPr>
                      <a:r>
                        <a:rPr kumimoji="1" lang="ja-JP" altLang="ja-JP" sz="1200" kern="1200" dirty="0" smtClean="0"/>
                        <a:t>平成</a:t>
                      </a:r>
                      <a:r>
                        <a:rPr kumimoji="1" lang="en-US" altLang="ja-JP" sz="1200" kern="1200" dirty="0" smtClean="0"/>
                        <a:t>24</a:t>
                      </a:r>
                      <a:r>
                        <a:rPr kumimoji="1" lang="ja-JP" altLang="ja-JP" sz="1200" kern="1200" dirty="0" smtClean="0"/>
                        <a:t>（</a:t>
                      </a:r>
                      <a:r>
                        <a:rPr kumimoji="1" lang="en-US" altLang="ja-JP" sz="1200" kern="1200" dirty="0" smtClean="0"/>
                        <a:t>2012</a:t>
                      </a:r>
                      <a:r>
                        <a:rPr kumimoji="1" lang="ja-JP" altLang="ja-JP" sz="1200" kern="1200" dirty="0" smtClean="0"/>
                        <a:t>）年度</a:t>
                      </a:r>
                      <a:endParaRPr kumimoji="1" lang="ja-JP" altLang="en-US" sz="1200" b="1" dirty="0"/>
                    </a:p>
                  </a:txBody>
                  <a:tcPr/>
                </a:tc>
                <a:tc hMerge="1">
                  <a:txBody>
                    <a:bodyPr/>
                    <a:lstStyle/>
                    <a:p>
                      <a:pPr marL="0" marR="0" indent="0" algn="l" defTabSz="914290" rtl="0" eaLnBrk="1" fontAlgn="auto" latinLnBrk="0" hangingPunct="1">
                        <a:lnSpc>
                          <a:spcPct val="100000"/>
                        </a:lnSpc>
                        <a:spcBef>
                          <a:spcPts val="0"/>
                        </a:spcBef>
                        <a:spcAft>
                          <a:spcPts val="0"/>
                        </a:spcAft>
                        <a:buClrTx/>
                        <a:buSzTx/>
                        <a:buFontTx/>
                        <a:buNone/>
                        <a:tabLst/>
                        <a:defRPr/>
                      </a:pP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99"/>
                    </a:solidFill>
                  </a:tcPr>
                </a:tc>
                <a:tc gridSpan="2">
                  <a:txBody>
                    <a:bodyPr/>
                    <a:lstStyle/>
                    <a:p>
                      <a:pPr marL="177800" marR="0" indent="-177800" algn="ctr" defTabSz="914290" rtl="0" eaLnBrk="1" fontAlgn="auto" latinLnBrk="0" hangingPunct="1">
                        <a:lnSpc>
                          <a:spcPct val="100000"/>
                        </a:lnSpc>
                        <a:spcBef>
                          <a:spcPts val="0"/>
                        </a:spcBef>
                        <a:spcAft>
                          <a:spcPts val="0"/>
                        </a:spcAft>
                        <a:buClrTx/>
                        <a:buSzTx/>
                        <a:buFont typeface="Arial" pitchFamily="34" charset="0"/>
                        <a:buNone/>
                        <a:tabLst/>
                        <a:defRPr/>
                      </a:pPr>
                      <a:r>
                        <a:rPr kumimoji="1" lang="ja-JP" altLang="ja-JP" sz="1200" kern="1200" dirty="0" smtClean="0"/>
                        <a:t>平成</a:t>
                      </a:r>
                      <a:r>
                        <a:rPr kumimoji="1" lang="en-US" altLang="ja-JP" sz="1200" kern="1200" dirty="0" smtClean="0"/>
                        <a:t>37</a:t>
                      </a:r>
                      <a:r>
                        <a:rPr kumimoji="1" lang="ja-JP" altLang="ja-JP" sz="1200" kern="1200" dirty="0" smtClean="0"/>
                        <a:t>（</a:t>
                      </a:r>
                      <a:r>
                        <a:rPr kumimoji="1" lang="en-US" altLang="ja-JP" sz="1200" kern="1200" dirty="0" smtClean="0"/>
                        <a:t>2025</a:t>
                      </a:r>
                      <a:r>
                        <a:rPr kumimoji="1" lang="ja-JP" altLang="ja-JP" sz="1200" kern="1200" dirty="0" smtClean="0"/>
                        <a:t>）年度</a:t>
                      </a:r>
                      <a:endParaRPr kumimoji="1" lang="ja-JP" altLang="en-US" sz="1200" b="1" dirty="0"/>
                    </a:p>
                  </a:txBody>
                  <a:tcPr/>
                </a:tc>
                <a:tc hMerge="1">
                  <a:txBody>
                    <a:bodyPr/>
                    <a:lstStyle/>
                    <a:p>
                      <a:pPr marL="177800" indent="-177800" algn="l">
                        <a:buFont typeface="Arial" pitchFamily="34" charset="0"/>
                        <a:buNone/>
                      </a:pP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99"/>
                    </a:solidFill>
                  </a:tcPr>
                </a:tc>
              </a:tr>
              <a:tr h="266598">
                <a:tc rowSpan="6">
                  <a:txBody>
                    <a:bodyPr/>
                    <a:lstStyle/>
                    <a:p>
                      <a:pPr marL="4763" marR="0" indent="0" algn="l" defTabSz="914290" rtl="0" eaLnBrk="1" fontAlgn="auto" latinLnBrk="0" hangingPunct="1">
                        <a:lnSpc>
                          <a:spcPct val="100000"/>
                        </a:lnSpc>
                        <a:spcBef>
                          <a:spcPts val="0"/>
                        </a:spcBef>
                        <a:spcAft>
                          <a:spcPts val="0"/>
                        </a:spcAft>
                        <a:buClrTx/>
                        <a:buSzTx/>
                        <a:buFontTx/>
                        <a:buNone/>
                        <a:tabLst/>
                        <a:defRPr/>
                      </a:pPr>
                      <a:r>
                        <a:rPr kumimoji="1" lang="en-US" altLang="ja-JP" sz="1200" dirty="0" smtClean="0"/>
                        <a:t>【</a:t>
                      </a:r>
                      <a:r>
                        <a:rPr kumimoji="1" lang="ja-JP" altLang="en-US" sz="1200" dirty="0" smtClean="0"/>
                        <a:t>医療</a:t>
                      </a:r>
                      <a:r>
                        <a:rPr kumimoji="1" lang="en-US" altLang="ja-JP" sz="1200" dirty="0" smtClean="0"/>
                        <a:t>】</a:t>
                      </a:r>
                      <a:endParaRPr kumimoji="1" lang="ja-JP" altLang="en-US" sz="1200" b="0" dirty="0" smtClean="0"/>
                    </a:p>
                  </a:txBody>
                  <a:tcPr/>
                </a:tc>
                <a:tc rowSpan="3">
                  <a:txBody>
                    <a:bodyPr/>
                    <a:lstStyle/>
                    <a:p>
                      <a:pPr marL="4763" marR="0" indent="0" algn="l" defTabSz="914290" rtl="0" eaLnBrk="1" fontAlgn="auto" latinLnBrk="0" hangingPunct="1">
                        <a:lnSpc>
                          <a:spcPct val="100000"/>
                        </a:lnSpc>
                        <a:spcBef>
                          <a:spcPts val="0"/>
                        </a:spcBef>
                        <a:spcAft>
                          <a:spcPts val="0"/>
                        </a:spcAft>
                        <a:buClrTx/>
                        <a:buSzTx/>
                        <a:buFontTx/>
                        <a:buNone/>
                        <a:tabLst/>
                        <a:defRPr/>
                      </a:pPr>
                      <a:r>
                        <a:rPr kumimoji="1" lang="ja-JP" altLang="en-US" sz="1200" dirty="0" smtClean="0"/>
                        <a:t>病床数、平均在院日数</a:t>
                      </a:r>
                      <a:endParaRPr kumimoji="1" lang="ja-JP" altLang="en-US" sz="1200" b="0" dirty="0" smtClean="0"/>
                    </a:p>
                  </a:txBody>
                  <a:tcPr/>
                </a:tc>
                <a:tc rowSpan="3">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en-US" altLang="ja-JP" sz="1200" dirty="0" smtClean="0"/>
                        <a:t>109</a:t>
                      </a:r>
                      <a:r>
                        <a:rPr kumimoji="1" lang="ja-JP" altLang="en-US" sz="1200" dirty="0" smtClean="0"/>
                        <a:t>万床、</a:t>
                      </a:r>
                      <a:r>
                        <a:rPr kumimoji="1" lang="en-US" altLang="ja-JP" sz="1200" dirty="0" smtClean="0"/>
                        <a:t>19</a:t>
                      </a:r>
                      <a:r>
                        <a:rPr kumimoji="1" lang="ja-JP" altLang="en-US" sz="1200" dirty="0" smtClean="0"/>
                        <a:t>～</a:t>
                      </a:r>
                      <a:r>
                        <a:rPr kumimoji="1" lang="en-US" altLang="ja-JP" sz="1200" dirty="0" smtClean="0"/>
                        <a:t>20</a:t>
                      </a:r>
                      <a:r>
                        <a:rPr kumimoji="1" lang="ja-JP" altLang="en-US" sz="1200" dirty="0" smtClean="0"/>
                        <a:t>日程度</a:t>
                      </a:r>
                      <a:endParaRPr kumimoji="1" lang="ja-JP" altLang="en-US" sz="1200" b="0" dirty="0" smtClean="0"/>
                    </a:p>
                  </a:txBody>
                  <a:tcPr/>
                </a:tc>
                <a:tc>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smtClean="0"/>
                        <a:t>【</a:t>
                      </a:r>
                      <a:r>
                        <a:rPr kumimoji="1" lang="ja-JP" altLang="ja-JP" sz="1200" kern="1200" dirty="0" smtClean="0"/>
                        <a:t>高度急性期</a:t>
                      </a:r>
                      <a:r>
                        <a:rPr kumimoji="1" lang="en-US" altLang="ja-JP" sz="1200" kern="1200" dirty="0" smtClean="0"/>
                        <a:t>】</a:t>
                      </a:r>
                      <a:endParaRPr lang="ja-JP" altLang="ja-JP" sz="1200" b="0" dirty="0" smtClean="0"/>
                    </a:p>
                  </a:txBody>
                  <a:tcPr/>
                </a:tc>
                <a:tc>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lang="en-US" altLang="ja-JP" sz="1200" dirty="0" smtClean="0"/>
                        <a:t>22</a:t>
                      </a:r>
                      <a:r>
                        <a:rPr kumimoji="1" lang="ja-JP" altLang="en-US" sz="1200" dirty="0" smtClean="0"/>
                        <a:t>万床　</a:t>
                      </a:r>
                      <a:r>
                        <a:rPr kumimoji="1" lang="en-US" altLang="ja-JP" sz="1200" dirty="0" smtClean="0"/>
                        <a:t>15</a:t>
                      </a:r>
                      <a:r>
                        <a:rPr kumimoji="1" lang="ja-JP" altLang="en-US" sz="1200" dirty="0" smtClean="0"/>
                        <a:t>～</a:t>
                      </a:r>
                      <a:r>
                        <a:rPr lang="en-US" altLang="ja-JP" sz="1200" dirty="0" smtClean="0"/>
                        <a:t>16</a:t>
                      </a:r>
                      <a:r>
                        <a:rPr kumimoji="1" lang="ja-JP" altLang="en-US" sz="1200" dirty="0" smtClean="0"/>
                        <a:t>日程度</a:t>
                      </a:r>
                      <a:endParaRPr kumimoji="1" lang="en-US" altLang="ja-JP" sz="1200" b="0" dirty="0" smtClean="0"/>
                    </a:p>
                  </a:txBody>
                  <a:tcPr/>
                </a:tc>
              </a:tr>
              <a:tr h="2803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smtClean="0"/>
                        <a:t>【</a:t>
                      </a:r>
                      <a:r>
                        <a:rPr kumimoji="1" lang="ja-JP" altLang="ja-JP" sz="1200" kern="1200" dirty="0" smtClean="0"/>
                        <a:t>一般急性期</a:t>
                      </a:r>
                      <a:r>
                        <a:rPr kumimoji="1" lang="en-US" altLang="ja-JP" sz="1200" kern="1200" dirty="0" smtClean="0"/>
                        <a:t>】</a:t>
                      </a:r>
                      <a:endParaRPr kumimoji="1" lang="ja-JP" altLang="en-US" sz="1200" b="0" dirty="0"/>
                    </a:p>
                  </a:txBody>
                  <a:tcPr/>
                </a:tc>
                <a:tc>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lang="en-US" altLang="ja-JP" sz="1200" dirty="0" smtClean="0"/>
                        <a:t>46</a:t>
                      </a:r>
                      <a:r>
                        <a:rPr kumimoji="1" lang="ja-JP" altLang="en-US" sz="1200" dirty="0" smtClean="0"/>
                        <a:t>万床　</a:t>
                      </a:r>
                      <a:r>
                        <a:rPr lang="en-US" altLang="ja-JP" sz="1200" dirty="0" smtClean="0"/>
                        <a:t>9</a:t>
                      </a:r>
                      <a:r>
                        <a:rPr kumimoji="1" lang="ja-JP" altLang="en-US" sz="1200" dirty="0" smtClean="0"/>
                        <a:t>日程度</a:t>
                      </a:r>
                      <a:endParaRPr kumimoji="1" lang="ja-JP" altLang="en-US" sz="1200" b="0" dirty="0"/>
                    </a:p>
                  </a:txBody>
                  <a:tcPr/>
                </a:tc>
              </a:tr>
              <a:tr h="2160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smtClean="0"/>
                        <a:t>【</a:t>
                      </a:r>
                      <a:r>
                        <a:rPr kumimoji="1" lang="ja-JP" altLang="ja-JP" sz="1200" kern="1200" dirty="0" smtClean="0"/>
                        <a:t>亜急性期等</a:t>
                      </a:r>
                      <a:r>
                        <a:rPr kumimoji="1" lang="en-US" altLang="ja-JP" sz="1200" kern="1200" dirty="0" smtClean="0"/>
                        <a:t>】</a:t>
                      </a:r>
                      <a:endParaRPr kumimoji="1" lang="ja-JP" altLang="en-US" sz="1200" b="0" dirty="0"/>
                    </a:p>
                  </a:txBody>
                  <a:tcPr/>
                </a:tc>
                <a:tc>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lang="en-US" altLang="ja-JP" sz="1200" dirty="0" smtClean="0"/>
                        <a:t>35</a:t>
                      </a:r>
                      <a:r>
                        <a:rPr kumimoji="1" lang="ja-JP" altLang="en-US" sz="1200" dirty="0" smtClean="0"/>
                        <a:t>万床　</a:t>
                      </a:r>
                      <a:r>
                        <a:rPr kumimoji="1" lang="en-US" altLang="ja-JP" sz="1200" dirty="0" smtClean="0"/>
                        <a:t>60</a:t>
                      </a:r>
                      <a:r>
                        <a:rPr kumimoji="1" lang="ja-JP" altLang="en-US" sz="1200" dirty="0" smtClean="0"/>
                        <a:t>日程度</a:t>
                      </a:r>
                      <a:endParaRPr kumimoji="1" lang="ja-JP" altLang="en-US" sz="1200" b="0" dirty="0"/>
                    </a:p>
                  </a:txBody>
                  <a:tcPr/>
                </a:tc>
              </a:tr>
              <a:tr h="0">
                <a:tc vMerge="1">
                  <a:txBody>
                    <a:bodyPr/>
                    <a:lstStyle/>
                    <a:p>
                      <a:pPr marL="4763" marR="0" indent="0" algn="l" defTabSz="91429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99"/>
                    </a:solidFill>
                  </a:tcPr>
                </a:tc>
                <a:tc>
                  <a:txBody>
                    <a:bodyPr/>
                    <a:lstStyle/>
                    <a:p>
                      <a:pPr marL="4763" marR="0" indent="0" algn="l" defTabSz="914290" rtl="0" eaLnBrk="1" fontAlgn="auto" latinLnBrk="0" hangingPunct="1">
                        <a:lnSpc>
                          <a:spcPct val="100000"/>
                        </a:lnSpc>
                        <a:spcBef>
                          <a:spcPts val="0"/>
                        </a:spcBef>
                        <a:spcAft>
                          <a:spcPts val="0"/>
                        </a:spcAft>
                        <a:buClrTx/>
                        <a:buSzTx/>
                        <a:buFontTx/>
                        <a:buNone/>
                        <a:tabLst/>
                        <a:defRPr/>
                      </a:pPr>
                      <a:r>
                        <a:rPr kumimoji="1" lang="ja-JP" altLang="en-US" sz="1200" dirty="0" smtClean="0"/>
                        <a:t>医師数</a:t>
                      </a:r>
                    </a:p>
                  </a:txBody>
                  <a:tcPr/>
                </a:tc>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kumimoji="1" lang="en-US" altLang="ja-JP" sz="1200" dirty="0" smtClean="0"/>
                        <a:t>29</a:t>
                      </a:r>
                      <a:r>
                        <a:rPr kumimoji="1" lang="ja-JP" altLang="en-US" sz="1200" dirty="0" smtClean="0"/>
                        <a:t>万人</a:t>
                      </a:r>
                      <a:endParaRPr kumimoji="1" lang="en-US" altLang="ja-JP" sz="1200" dirty="0" smtClean="0">
                        <a:solidFill>
                          <a:schemeClr val="tx1"/>
                        </a:solidFill>
                      </a:endParaRPr>
                    </a:p>
                  </a:txBody>
                  <a:tcPr/>
                </a:tc>
                <a:tc gridSpan="2">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lang="en-US" altLang="ja-JP" sz="1200" dirty="0" smtClean="0"/>
                        <a:t>32</a:t>
                      </a:r>
                      <a:r>
                        <a:rPr lang="ja-JP" altLang="en-US" sz="1200" dirty="0" smtClean="0"/>
                        <a:t>～</a:t>
                      </a:r>
                      <a:r>
                        <a:rPr lang="en-US" altLang="ja-JP" sz="1200" dirty="0" smtClean="0"/>
                        <a:t>33</a:t>
                      </a:r>
                      <a:r>
                        <a:rPr lang="ja-JP" altLang="en-US" sz="1200" dirty="0" smtClean="0"/>
                        <a:t>万人</a:t>
                      </a:r>
                      <a:endParaRPr kumimoji="1" lang="en-US" altLang="ja-JP" sz="1200" dirty="0" smtClean="0">
                        <a:solidFill>
                          <a:schemeClr val="tx1"/>
                        </a:solidFill>
                      </a:endParaRPr>
                    </a:p>
                  </a:txBody>
                  <a:tcPr/>
                </a:tc>
                <a:tc hMerge="1">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b="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99"/>
                    </a:solidFill>
                  </a:tcPr>
                </a:tc>
              </a:tr>
              <a:tr h="0">
                <a:tc vMerge="1">
                  <a:txBody>
                    <a:bodyPr/>
                    <a:lstStyle/>
                    <a:p>
                      <a:pPr marL="4763" marR="0" indent="0" algn="l" defTabSz="91429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99"/>
                    </a:solidFill>
                  </a:tcPr>
                </a:tc>
                <a:tc>
                  <a:txBody>
                    <a:bodyPr/>
                    <a:lstStyle/>
                    <a:p>
                      <a:pPr marL="4763" marR="0" indent="0" algn="l" defTabSz="914290" rtl="0" eaLnBrk="1" fontAlgn="auto" latinLnBrk="0" hangingPunct="1">
                        <a:lnSpc>
                          <a:spcPct val="100000"/>
                        </a:lnSpc>
                        <a:spcBef>
                          <a:spcPts val="0"/>
                        </a:spcBef>
                        <a:spcAft>
                          <a:spcPts val="0"/>
                        </a:spcAft>
                        <a:buClrTx/>
                        <a:buSzTx/>
                        <a:buFontTx/>
                        <a:buNone/>
                        <a:tabLst/>
                        <a:defRPr/>
                      </a:pPr>
                      <a:r>
                        <a:rPr lang="ja-JP" altLang="en-US" sz="1200" dirty="0" smtClean="0"/>
                        <a:t>看護職員</a:t>
                      </a:r>
                      <a:r>
                        <a:rPr kumimoji="1" lang="ja-JP" altLang="en-US" sz="1200" dirty="0" smtClean="0"/>
                        <a:t>数</a:t>
                      </a:r>
                    </a:p>
                  </a:txBody>
                  <a:tcPr/>
                </a:tc>
                <a:tc>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lang="en-US" altLang="ja-JP" sz="1200" dirty="0" smtClean="0"/>
                        <a:t>145</a:t>
                      </a:r>
                      <a:r>
                        <a:rPr kumimoji="1" lang="ja-JP" altLang="en-US" sz="1200" dirty="0" smtClean="0"/>
                        <a:t>万</a:t>
                      </a:r>
                      <a:endParaRPr kumimoji="1" lang="en-US" altLang="ja-JP" sz="1200" dirty="0" smtClean="0">
                        <a:solidFill>
                          <a:schemeClr val="tx1"/>
                        </a:solidFill>
                      </a:endParaRPr>
                    </a:p>
                  </a:txBody>
                  <a:tcPr/>
                </a:tc>
                <a:tc gridSpan="2">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r>
                        <a:rPr lang="en-US" altLang="ja-JP" sz="1200" dirty="0" smtClean="0"/>
                        <a:t>196</a:t>
                      </a:r>
                      <a:r>
                        <a:rPr lang="ja-JP" altLang="en-US" sz="1200" dirty="0" smtClean="0"/>
                        <a:t>～</a:t>
                      </a:r>
                      <a:r>
                        <a:rPr lang="en-US" altLang="ja-JP" sz="1200" dirty="0" smtClean="0"/>
                        <a:t>206</a:t>
                      </a:r>
                      <a:r>
                        <a:rPr lang="ja-JP" altLang="en-US" sz="1200" dirty="0" smtClean="0"/>
                        <a:t>万人</a:t>
                      </a:r>
                      <a:endParaRPr kumimoji="1" lang="en-US" altLang="ja-JP" sz="1200" dirty="0" smtClean="0">
                        <a:solidFill>
                          <a:schemeClr val="tx1"/>
                        </a:solidFill>
                      </a:endParaRPr>
                    </a:p>
                  </a:txBody>
                  <a:tcPr/>
                </a:tc>
                <a:tc hMerge="1">
                  <a:txBody>
                    <a:bodyPr/>
                    <a:lstStyle/>
                    <a:p>
                      <a:pPr marL="177800" marR="0" indent="-177800" algn="l" defTabSz="91429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b="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99"/>
                    </a:solidFill>
                  </a:tcPr>
                </a:tc>
              </a:tr>
              <a:tr h="0">
                <a:tc vMerge="1">
                  <a:txBody>
                    <a:bodyPr/>
                    <a:lstStyle/>
                    <a:p>
                      <a:pPr marL="4763" marR="0" indent="0" algn="l" defTabSz="914290" rtl="0" eaLnBrk="1" fontAlgn="auto" latinLnBrk="0" hangingPunct="1">
                        <a:lnSpc>
                          <a:spcPct val="100000"/>
                        </a:lnSpc>
                        <a:spcBef>
                          <a:spcPts val="0"/>
                        </a:spcBef>
                        <a:spcAft>
                          <a:spcPts val="0"/>
                        </a:spcAft>
                        <a:buClrTx/>
                        <a:buSzTx/>
                        <a:buFontTx/>
                        <a:buNone/>
                        <a:tabLst/>
                        <a:defRPr/>
                      </a:pPr>
                      <a:endParaRPr kumimoji="1" lang="ja-JP" altLang="en-US" sz="1200" b="0" dirty="0" smtClean="0"/>
                    </a:p>
                  </a:txBody>
                  <a:tcPr/>
                </a:tc>
                <a:tc>
                  <a:txBody>
                    <a:bodyPr/>
                    <a:lstStyle/>
                    <a:p>
                      <a:r>
                        <a:rPr kumimoji="1" lang="ja-JP" altLang="en-US" sz="1200" dirty="0" smtClean="0"/>
                        <a:t>在宅医療等（１日あたり）</a:t>
                      </a:r>
                      <a:endParaRPr kumimoji="1" lang="en-US" altLang="ja-JP" sz="1200" b="0" dirty="0" smtClean="0"/>
                    </a:p>
                  </a:txBody>
                  <a:tcPr/>
                </a:tc>
                <a:tc>
                  <a:txBody>
                    <a:bodyPr/>
                    <a:lstStyle/>
                    <a:p>
                      <a:pPr algn="l"/>
                      <a:r>
                        <a:rPr kumimoji="1" lang="en-US" altLang="ja-JP" sz="1200" dirty="0" smtClean="0"/>
                        <a:t>17</a:t>
                      </a:r>
                      <a:r>
                        <a:rPr kumimoji="1" lang="ja-JP" altLang="en-US" sz="1200" dirty="0" smtClean="0"/>
                        <a:t>万人分</a:t>
                      </a:r>
                      <a:endParaRPr kumimoji="1" lang="en-US" altLang="ja-JP" sz="1200" b="0" dirty="0" smtClean="0">
                        <a:solidFill>
                          <a:schemeClr val="tx1"/>
                        </a:solidFill>
                      </a:endParaRPr>
                    </a:p>
                  </a:txBody>
                  <a:tcPr/>
                </a:tc>
                <a:tc gridSpan="2">
                  <a:txBody>
                    <a:bodyPr/>
                    <a:lstStyle/>
                    <a:p>
                      <a:pPr algn="l"/>
                      <a:r>
                        <a:rPr kumimoji="1" lang="en-US" altLang="ja-JP" sz="1200" dirty="0" smtClean="0"/>
                        <a:t>29</a:t>
                      </a:r>
                      <a:r>
                        <a:rPr kumimoji="1" lang="ja-JP" altLang="en-US" sz="1200" dirty="0" smtClean="0"/>
                        <a:t>万人分</a:t>
                      </a:r>
                      <a:endParaRPr kumimoji="1" lang="en-US" altLang="ja-JP" sz="1200" b="0" dirty="0" smtClean="0">
                        <a:solidFill>
                          <a:schemeClr val="tx1"/>
                        </a:solidFill>
                      </a:endParaRPr>
                    </a:p>
                  </a:txBody>
                  <a:tcPr/>
                </a:tc>
                <a:tc hMerge="1">
                  <a:txBody>
                    <a:bodyPr/>
                    <a:lstStyle/>
                    <a:p>
                      <a:endParaRPr kumimoji="1" lang="ja-JP" altLang="en-US"/>
                    </a:p>
                  </a:txBody>
                  <a:tcPr/>
                </a:tc>
              </a:tr>
              <a:tr h="126856">
                <a:tc rowSpan="6">
                  <a:txBody>
                    <a:bodyPr/>
                    <a:lstStyle/>
                    <a:p>
                      <a:pPr marL="4763" marR="0" indent="0" algn="l" defTabSz="914290" rtl="0" eaLnBrk="1" fontAlgn="auto" latinLnBrk="0" hangingPunct="1">
                        <a:lnSpc>
                          <a:spcPct val="100000"/>
                        </a:lnSpc>
                        <a:spcBef>
                          <a:spcPts val="0"/>
                        </a:spcBef>
                        <a:spcAft>
                          <a:spcPts val="0"/>
                        </a:spcAft>
                        <a:buClrTx/>
                        <a:buSzTx/>
                        <a:buFontTx/>
                        <a:buNone/>
                        <a:tabLst/>
                        <a:defRPr/>
                      </a:pPr>
                      <a:r>
                        <a:rPr kumimoji="1" lang="en-US" altLang="ja-JP" sz="1200" dirty="0" smtClean="0"/>
                        <a:t>【</a:t>
                      </a:r>
                      <a:r>
                        <a:rPr kumimoji="1" lang="ja-JP" altLang="en-US" sz="1200" dirty="0" smtClean="0"/>
                        <a:t>介護</a:t>
                      </a:r>
                      <a:r>
                        <a:rPr kumimoji="1" lang="en-US" altLang="ja-JP" sz="1200" dirty="0" smtClean="0"/>
                        <a:t>】</a:t>
                      </a:r>
                      <a:endParaRPr kumimoji="1" lang="en-US" altLang="ja-JP" sz="1200" b="0" dirty="0" smtClean="0"/>
                    </a:p>
                  </a:txBody>
                  <a:tcPr/>
                </a:tc>
                <a:tc>
                  <a:txBody>
                    <a:bodyPr/>
                    <a:lstStyle/>
                    <a:p>
                      <a:pPr marL="4763" indent="0"/>
                      <a:r>
                        <a:rPr kumimoji="1" lang="ja-JP" altLang="en-US" sz="1200" dirty="0" smtClean="0"/>
                        <a:t>利用者数　　　　　　　　　　　　　</a:t>
                      </a:r>
                      <a:r>
                        <a:rPr kumimoji="1" lang="ja-JP" altLang="en-US" sz="1200" baseline="0" dirty="0" smtClean="0"/>
                        <a:t> 　</a:t>
                      </a:r>
                      <a:endParaRPr kumimoji="1" lang="ja-JP" altLang="en-US" sz="1200" b="0" dirty="0"/>
                    </a:p>
                  </a:txBody>
                  <a:tcPr/>
                </a:tc>
                <a:tc>
                  <a:txBody>
                    <a:bodyPr/>
                    <a:lstStyle/>
                    <a:p>
                      <a:pPr marL="4763" marR="0" indent="0" algn="l" defTabSz="914290" rtl="0" eaLnBrk="1" fontAlgn="auto" latinLnBrk="0" hangingPunct="1">
                        <a:lnSpc>
                          <a:spcPct val="100000"/>
                        </a:lnSpc>
                        <a:spcBef>
                          <a:spcPts val="0"/>
                        </a:spcBef>
                        <a:spcAft>
                          <a:spcPts val="0"/>
                        </a:spcAft>
                        <a:buClrTx/>
                        <a:buSzTx/>
                        <a:buFontTx/>
                        <a:buNone/>
                        <a:tabLst/>
                        <a:defRPr/>
                      </a:pPr>
                      <a:r>
                        <a:rPr kumimoji="1" lang="en-US" altLang="ja-JP" sz="1200" baseline="0" dirty="0" smtClean="0"/>
                        <a:t>452</a:t>
                      </a:r>
                      <a:r>
                        <a:rPr kumimoji="1" lang="ja-JP" altLang="en-US" sz="1200" dirty="0" smtClean="0"/>
                        <a:t>万人</a:t>
                      </a:r>
                    </a:p>
                    <a:p>
                      <a:pPr marL="4763" indent="0"/>
                      <a:endParaRPr kumimoji="1" lang="ja-JP" altLang="en-US" sz="1200" b="0" dirty="0"/>
                    </a:p>
                  </a:txBody>
                  <a:tcPr/>
                </a:tc>
                <a:tc gridSpan="2">
                  <a:txBody>
                    <a:bodyPr/>
                    <a:lstStyle/>
                    <a:p>
                      <a:pPr algn="ctr"/>
                      <a:r>
                        <a:rPr kumimoji="1" lang="en-US" altLang="ja-JP" sz="1200" dirty="0" smtClean="0"/>
                        <a:t>657</a:t>
                      </a:r>
                      <a:r>
                        <a:rPr kumimoji="1" lang="ja-JP" altLang="en-US" sz="1200" dirty="0" smtClean="0"/>
                        <a:t>万人（</a:t>
                      </a:r>
                      <a:r>
                        <a:rPr kumimoji="1" lang="en-US" altLang="ja-JP" sz="1200" dirty="0" smtClean="0"/>
                        <a:t>1.5</a:t>
                      </a:r>
                      <a:r>
                        <a:rPr kumimoji="1" lang="ja-JP" altLang="en-US" sz="1200" dirty="0" smtClean="0"/>
                        <a:t>倍）</a:t>
                      </a:r>
                      <a:endParaRPr kumimoji="1" lang="en-US" altLang="ja-JP" sz="1200" dirty="0" smtClean="0"/>
                    </a:p>
                    <a:p>
                      <a:pPr marL="177800" indent="-177800" algn="l">
                        <a:buFont typeface="Arial" pitchFamily="34" charset="0"/>
                        <a:buChar char="•"/>
                      </a:pPr>
                      <a:r>
                        <a:rPr kumimoji="1" lang="ja-JP" altLang="en-US" sz="1100" dirty="0" smtClean="0"/>
                        <a:t>介護予防・重度化予防により全体として</a:t>
                      </a:r>
                      <a:r>
                        <a:rPr kumimoji="1" lang="en-US" altLang="ja-JP" sz="1100" dirty="0" smtClean="0"/>
                        <a:t>3</a:t>
                      </a:r>
                      <a:r>
                        <a:rPr kumimoji="1" lang="ja-JP" altLang="en-US" sz="1100" dirty="0" smtClean="0"/>
                        <a:t>％減</a:t>
                      </a:r>
                      <a:endParaRPr kumimoji="1" lang="en-US" altLang="ja-JP" sz="1100" dirty="0" smtClean="0"/>
                    </a:p>
                    <a:p>
                      <a:pPr marL="177800" indent="-177800" algn="l">
                        <a:buFont typeface="Arial" pitchFamily="34" charset="0"/>
                        <a:buChar char="•"/>
                      </a:pPr>
                      <a:r>
                        <a:rPr kumimoji="1" lang="ja-JP" altLang="en-US" sz="1100" dirty="0" smtClean="0"/>
                        <a:t>入院の減少（介護への移行）：</a:t>
                      </a:r>
                      <a:r>
                        <a:rPr kumimoji="1" lang="en-US" altLang="ja-JP" sz="1100" dirty="0" smtClean="0"/>
                        <a:t>14</a:t>
                      </a:r>
                      <a:r>
                        <a:rPr kumimoji="1" lang="ja-JP" altLang="en-US" sz="1100" dirty="0" smtClean="0"/>
                        <a:t>万人増</a:t>
                      </a:r>
                      <a:endParaRPr kumimoji="1" lang="ja-JP" altLang="en-US" sz="1100" b="0" dirty="0"/>
                    </a:p>
                  </a:txBody>
                  <a:tcPr/>
                </a:tc>
                <a:tc hMerge="1">
                  <a:txBody>
                    <a:bodyPr/>
                    <a:lstStyle/>
                    <a:p>
                      <a:endParaRPr kumimoji="1" lang="ja-JP" altLang="en-US"/>
                    </a:p>
                  </a:txBody>
                  <a:tcPr/>
                </a:tc>
              </a:tr>
              <a:tr h="0">
                <a:tc vMerge="1">
                  <a:txBody>
                    <a:bodyPr/>
                    <a:lstStyle/>
                    <a:p>
                      <a:pPr marL="87313" indent="0"/>
                      <a:endParaRPr kumimoji="1" lang="en-US" altLang="ja-JP" sz="1200" b="0" dirty="0" smtClean="0"/>
                    </a:p>
                  </a:txBody>
                  <a:tcPr>
                    <a:lnT w="28575" cap="flat" cmpd="sng" algn="ctr">
                      <a:solidFill>
                        <a:schemeClr val="tx1"/>
                      </a:solidFill>
                      <a:prstDash val="solid"/>
                      <a:round/>
                      <a:headEnd type="none" w="med" len="med"/>
                      <a:tailEnd type="none" w="med" len="med"/>
                    </a:lnT>
                    <a:solidFill>
                      <a:schemeClr val="bg1"/>
                    </a:solidFill>
                  </a:tcPr>
                </a:tc>
                <a:tc>
                  <a:txBody>
                    <a:bodyPr/>
                    <a:lstStyle/>
                    <a:p>
                      <a:r>
                        <a:rPr kumimoji="1" lang="ja-JP" altLang="en-US" sz="1200" dirty="0" smtClean="0"/>
                        <a:t>在宅介護</a:t>
                      </a:r>
                      <a:endParaRPr kumimoji="1" lang="en-US" altLang="ja-JP" sz="1200" dirty="0" smtClean="0"/>
                    </a:p>
                    <a:p>
                      <a:r>
                        <a:rPr kumimoji="1" lang="ja-JP" altLang="en-US" sz="1200" dirty="0" smtClean="0"/>
                        <a:t>　</a:t>
                      </a:r>
                      <a:r>
                        <a:rPr kumimoji="1" lang="ja-JP" altLang="en-US" sz="1100" dirty="0" smtClean="0"/>
                        <a:t>うち小規模多機能</a:t>
                      </a:r>
                      <a:endParaRPr kumimoji="1" lang="en-US" altLang="ja-JP" sz="1100" dirty="0" smtClean="0"/>
                    </a:p>
                    <a:p>
                      <a:pPr marL="87313" indent="0"/>
                      <a:r>
                        <a:rPr kumimoji="1" lang="ja-JP" altLang="en-US" sz="1100" dirty="0" smtClean="0"/>
                        <a:t>うち定期巡回・随時対応型サービス</a:t>
                      </a:r>
                      <a:endParaRPr kumimoji="1" lang="en-US" altLang="ja-JP" sz="1100" b="0" dirty="0" smtClean="0"/>
                    </a:p>
                  </a:txBody>
                  <a:tcPr/>
                </a:tc>
                <a:tc>
                  <a:txBody>
                    <a:bodyPr/>
                    <a:lstStyle/>
                    <a:p>
                      <a:pPr algn="l"/>
                      <a:r>
                        <a:rPr kumimoji="1" lang="en-US" altLang="ja-JP" sz="1200" dirty="0" smtClean="0"/>
                        <a:t>320</a:t>
                      </a:r>
                      <a:r>
                        <a:rPr kumimoji="1" lang="ja-JP" altLang="en-US" sz="1200" dirty="0" smtClean="0"/>
                        <a:t>万人分</a:t>
                      </a:r>
                      <a:endParaRPr kumimoji="1" lang="en-US" altLang="ja-JP" sz="1200" dirty="0" smtClean="0"/>
                    </a:p>
                    <a:p>
                      <a:pPr algn="l"/>
                      <a:r>
                        <a:rPr kumimoji="1" lang="en-US" altLang="ja-JP" sz="1100" dirty="0" smtClean="0"/>
                        <a:t>5</a:t>
                      </a:r>
                      <a:r>
                        <a:rPr kumimoji="1" lang="ja-JP" altLang="en-US" sz="1100" dirty="0" smtClean="0"/>
                        <a:t>万人分</a:t>
                      </a:r>
                      <a:endParaRPr kumimoji="1" lang="en-US" altLang="ja-JP" sz="1100" dirty="0" smtClean="0"/>
                    </a:p>
                    <a:p>
                      <a:pPr algn="l"/>
                      <a:r>
                        <a:rPr kumimoji="1" lang="en-US" altLang="ja-JP" sz="1100" dirty="0" smtClean="0"/>
                        <a:t>―</a:t>
                      </a:r>
                      <a:endParaRPr kumimoji="1" lang="ja-JP" altLang="en-US" sz="1100" b="0" dirty="0"/>
                    </a:p>
                  </a:txBody>
                  <a:tcPr/>
                </a:tc>
                <a:tc gridSpan="2">
                  <a:txBody>
                    <a:bodyPr/>
                    <a:lstStyle/>
                    <a:p>
                      <a:pPr algn="l"/>
                      <a:r>
                        <a:rPr kumimoji="1" lang="en-US" altLang="ja-JP" sz="1200" dirty="0" smtClean="0"/>
                        <a:t>463</a:t>
                      </a:r>
                      <a:r>
                        <a:rPr kumimoji="1" lang="ja-JP" altLang="en-US" sz="1200" dirty="0" smtClean="0"/>
                        <a:t>万人分（</a:t>
                      </a:r>
                      <a:r>
                        <a:rPr kumimoji="1" lang="en-US" altLang="ja-JP" sz="1200" dirty="0" smtClean="0"/>
                        <a:t>1.4</a:t>
                      </a:r>
                      <a:r>
                        <a:rPr kumimoji="1" lang="ja-JP" altLang="en-US" sz="1200" dirty="0" smtClean="0"/>
                        <a:t>倍）</a:t>
                      </a:r>
                      <a:endParaRPr kumimoji="1" lang="en-US" altLang="ja-JP" sz="1200" dirty="0" smtClean="0"/>
                    </a:p>
                    <a:p>
                      <a:pPr algn="l"/>
                      <a:r>
                        <a:rPr kumimoji="1" lang="en-US" altLang="ja-JP" sz="1100" dirty="0" smtClean="0"/>
                        <a:t>40</a:t>
                      </a:r>
                      <a:r>
                        <a:rPr kumimoji="1" lang="ja-JP" altLang="en-US" sz="1100" dirty="0" smtClean="0"/>
                        <a:t>万人分（</a:t>
                      </a:r>
                      <a:r>
                        <a:rPr kumimoji="1" lang="en-US" altLang="ja-JP" sz="1100" dirty="0" smtClean="0"/>
                        <a:t>7.6</a:t>
                      </a:r>
                      <a:r>
                        <a:rPr kumimoji="1" lang="ja-JP" altLang="en-US" sz="1100" dirty="0" smtClean="0"/>
                        <a:t>倍）</a:t>
                      </a:r>
                      <a:endParaRPr kumimoji="1" lang="en-US" altLang="ja-JP" sz="1100" dirty="0" smtClean="0"/>
                    </a:p>
                    <a:p>
                      <a:pPr algn="l"/>
                      <a:r>
                        <a:rPr kumimoji="1" lang="en-US" altLang="ja-JP" sz="1100" dirty="0" smtClean="0"/>
                        <a:t>15</a:t>
                      </a:r>
                      <a:r>
                        <a:rPr kumimoji="1" lang="ja-JP" altLang="en-US" sz="1100" dirty="0" smtClean="0"/>
                        <a:t>万人分（－）</a:t>
                      </a:r>
                      <a:endParaRPr kumimoji="1" lang="ja-JP" altLang="en-US" sz="1100" b="0" dirty="0"/>
                    </a:p>
                  </a:txBody>
                  <a:tcPr/>
                </a:tc>
                <a:tc hMerge="1">
                  <a:txBody>
                    <a:bodyPr/>
                    <a:lstStyle/>
                    <a:p>
                      <a:endParaRPr kumimoji="1" lang="ja-JP" altLang="en-US"/>
                    </a:p>
                  </a:txBody>
                  <a:tcPr/>
                </a:tc>
              </a:tr>
              <a:tr h="254037">
                <a:tc vMerge="1">
                  <a:txBody>
                    <a:bodyPr/>
                    <a:lstStyle/>
                    <a:p>
                      <a:endParaRPr kumimoji="1" lang="en-US" altLang="ja-JP" sz="1200" b="0" dirty="0" smtClean="0"/>
                    </a:p>
                  </a:txBody>
                  <a:tcPr>
                    <a:solidFill>
                      <a:schemeClr val="bg1"/>
                    </a:solidFill>
                  </a:tcPr>
                </a:tc>
                <a:tc>
                  <a:txBody>
                    <a:bodyPr/>
                    <a:lstStyle/>
                    <a:p>
                      <a:r>
                        <a:rPr kumimoji="1" lang="ja-JP" altLang="en-US" sz="1200" dirty="0" smtClean="0"/>
                        <a:t>居住系サービス</a:t>
                      </a:r>
                      <a:endParaRPr kumimoji="1" lang="en-US" altLang="ja-JP" sz="1200" dirty="0" smtClean="0"/>
                    </a:p>
                    <a:p>
                      <a:r>
                        <a:rPr kumimoji="1" lang="ja-JP" altLang="en-US" sz="1100" dirty="0" smtClean="0"/>
                        <a:t>　　特定施設</a:t>
                      </a:r>
                      <a:endParaRPr kumimoji="1" lang="en-US" altLang="ja-JP" sz="1100" dirty="0" smtClean="0"/>
                    </a:p>
                    <a:p>
                      <a:r>
                        <a:rPr kumimoji="1" lang="ja-JP" altLang="en-US" sz="1100" dirty="0" smtClean="0"/>
                        <a:t>　　グループホーム</a:t>
                      </a:r>
                      <a:endParaRPr kumimoji="1" lang="en-US" altLang="ja-JP" sz="1100" b="0" dirty="0" smtClean="0"/>
                    </a:p>
                  </a:txBody>
                  <a:tcPr/>
                </a:tc>
                <a:tc>
                  <a:txBody>
                    <a:bodyPr/>
                    <a:lstStyle/>
                    <a:p>
                      <a:pPr algn="l"/>
                      <a:r>
                        <a:rPr kumimoji="1" lang="en-US" altLang="ja-JP" sz="1200" dirty="0" smtClean="0"/>
                        <a:t>33</a:t>
                      </a:r>
                      <a:r>
                        <a:rPr kumimoji="1" lang="ja-JP" altLang="en-US" sz="1200" dirty="0" smtClean="0"/>
                        <a:t>万人分</a:t>
                      </a:r>
                      <a:endParaRPr kumimoji="1" lang="en-US" altLang="ja-JP" sz="1200" dirty="0" smtClean="0"/>
                    </a:p>
                    <a:p>
                      <a:pPr algn="l"/>
                      <a:r>
                        <a:rPr kumimoji="1" lang="en-US" altLang="ja-JP" sz="1100" dirty="0" smtClean="0"/>
                        <a:t>16</a:t>
                      </a:r>
                      <a:r>
                        <a:rPr kumimoji="1" lang="ja-JP" altLang="en-US" sz="1100" dirty="0" smtClean="0"/>
                        <a:t>万人分</a:t>
                      </a:r>
                      <a:endParaRPr kumimoji="1" lang="en-US" altLang="ja-JP" sz="1100" dirty="0" smtClean="0"/>
                    </a:p>
                    <a:p>
                      <a:pPr algn="l"/>
                      <a:r>
                        <a:rPr kumimoji="1" lang="en-US" altLang="ja-JP" sz="1100" dirty="0" smtClean="0"/>
                        <a:t>17</a:t>
                      </a:r>
                      <a:r>
                        <a:rPr kumimoji="1" lang="ja-JP" altLang="en-US" sz="1100" dirty="0" smtClean="0"/>
                        <a:t>万人分</a:t>
                      </a:r>
                      <a:endParaRPr kumimoji="1" lang="ja-JP" altLang="en-US" sz="1100" b="0" dirty="0"/>
                    </a:p>
                  </a:txBody>
                  <a:tcPr/>
                </a:tc>
                <a:tc gridSpan="2">
                  <a:txBody>
                    <a:bodyPr/>
                    <a:lstStyle/>
                    <a:p>
                      <a:pPr algn="l"/>
                      <a:r>
                        <a:rPr kumimoji="1" lang="en-US" altLang="ja-JP" sz="1200" dirty="0" smtClean="0"/>
                        <a:t>62</a:t>
                      </a:r>
                      <a:r>
                        <a:rPr kumimoji="1" lang="ja-JP" altLang="en-US" sz="1200" dirty="0" smtClean="0"/>
                        <a:t>万人分（</a:t>
                      </a:r>
                      <a:r>
                        <a:rPr kumimoji="1" lang="en-US" altLang="ja-JP" sz="1200" dirty="0" smtClean="0"/>
                        <a:t>1.9</a:t>
                      </a:r>
                      <a:r>
                        <a:rPr kumimoji="1" lang="ja-JP" altLang="en-US" sz="1200" dirty="0" smtClean="0"/>
                        <a:t>倍）</a:t>
                      </a:r>
                      <a:endParaRPr kumimoji="1" lang="en-US" altLang="ja-JP" sz="1200" dirty="0" smtClean="0"/>
                    </a:p>
                    <a:p>
                      <a:pPr algn="l"/>
                      <a:r>
                        <a:rPr kumimoji="1" lang="en-US" altLang="ja-JP" sz="1100" dirty="0" smtClean="0"/>
                        <a:t>24</a:t>
                      </a:r>
                      <a:r>
                        <a:rPr kumimoji="1" lang="ja-JP" altLang="en-US" sz="1100" dirty="0" smtClean="0"/>
                        <a:t>万人分（</a:t>
                      </a:r>
                      <a:r>
                        <a:rPr kumimoji="1" lang="en-US" altLang="ja-JP" sz="1100" dirty="0" smtClean="0"/>
                        <a:t>1.5</a:t>
                      </a:r>
                      <a:r>
                        <a:rPr kumimoji="1" lang="ja-JP" altLang="en-US" sz="1100" dirty="0" smtClean="0"/>
                        <a:t>倍）</a:t>
                      </a:r>
                      <a:endParaRPr kumimoji="1" lang="en-US" altLang="ja-JP" sz="1100" dirty="0" smtClean="0"/>
                    </a:p>
                    <a:p>
                      <a:pPr algn="l"/>
                      <a:r>
                        <a:rPr kumimoji="1" lang="en-US" altLang="ja-JP" sz="1100" dirty="0" smtClean="0"/>
                        <a:t>37</a:t>
                      </a:r>
                      <a:r>
                        <a:rPr kumimoji="1" lang="ja-JP" altLang="en-US" sz="1100" dirty="0" smtClean="0"/>
                        <a:t>万人分（</a:t>
                      </a:r>
                      <a:r>
                        <a:rPr kumimoji="1" lang="en-US" altLang="ja-JP" sz="1100" dirty="0" smtClean="0"/>
                        <a:t>2.2</a:t>
                      </a:r>
                      <a:r>
                        <a:rPr kumimoji="1" lang="ja-JP" altLang="en-US" sz="1100" dirty="0" smtClean="0"/>
                        <a:t>倍）</a:t>
                      </a:r>
                      <a:endParaRPr kumimoji="1" lang="ja-JP" altLang="en-US" sz="1100" b="0" dirty="0"/>
                    </a:p>
                  </a:txBody>
                  <a:tcPr/>
                </a:tc>
                <a:tc hMerge="1">
                  <a:txBody>
                    <a:bodyPr/>
                    <a:lstStyle/>
                    <a:p>
                      <a:endParaRPr kumimoji="1" lang="ja-JP" altLang="en-US"/>
                    </a:p>
                  </a:txBody>
                  <a:tcPr/>
                </a:tc>
              </a:tr>
              <a:tr h="364517">
                <a:tc vMerge="1">
                  <a:txBody>
                    <a:bodyPr/>
                    <a:lstStyle/>
                    <a:p>
                      <a:endParaRPr kumimoji="1" lang="en-US" altLang="ja-JP" sz="1200" b="0" dirty="0" smtClean="0"/>
                    </a:p>
                  </a:txBody>
                  <a:tcPr>
                    <a:solidFill>
                      <a:schemeClr val="bg1"/>
                    </a:solidFill>
                  </a:tcPr>
                </a:tc>
                <a:tc>
                  <a:txBody>
                    <a:bodyPr/>
                    <a:lstStyle/>
                    <a:p>
                      <a:r>
                        <a:rPr kumimoji="1" lang="ja-JP" altLang="en-US" sz="1200" dirty="0" smtClean="0"/>
                        <a:t>介護施設　　　　　　　　</a:t>
                      </a:r>
                      <a:endParaRPr kumimoji="1" lang="en-US" altLang="ja-JP" sz="1200" dirty="0" smtClean="0"/>
                    </a:p>
                    <a:p>
                      <a:r>
                        <a:rPr kumimoji="1" lang="ja-JP" altLang="en-US" sz="1200" dirty="0" smtClean="0"/>
                        <a:t>　  </a:t>
                      </a:r>
                      <a:r>
                        <a:rPr kumimoji="1" lang="ja-JP" altLang="en-US" sz="1100" dirty="0" smtClean="0"/>
                        <a:t>特養　</a:t>
                      </a:r>
                      <a:endParaRPr kumimoji="1" lang="en-US" altLang="ja-JP" sz="1100" dirty="0" smtClean="0"/>
                    </a:p>
                    <a:p>
                      <a:r>
                        <a:rPr kumimoji="1" lang="ja-JP" altLang="en-US" sz="1100" dirty="0" smtClean="0"/>
                        <a:t>　  老健（＋介護療養）</a:t>
                      </a:r>
                      <a:endParaRPr kumimoji="1" lang="en-US" altLang="ja-JP" sz="1100" b="0" dirty="0" smtClean="0"/>
                    </a:p>
                  </a:txBody>
                  <a:tcPr/>
                </a:tc>
                <a:tc>
                  <a:txBody>
                    <a:bodyPr/>
                    <a:lstStyle/>
                    <a:p>
                      <a:pPr algn="l"/>
                      <a:r>
                        <a:rPr kumimoji="1" lang="en-US" altLang="ja-JP" sz="1200" dirty="0" smtClean="0"/>
                        <a:t>98</a:t>
                      </a:r>
                      <a:r>
                        <a:rPr kumimoji="1" lang="ja-JP" altLang="en-US" sz="1200" dirty="0" smtClean="0"/>
                        <a:t>万人分</a:t>
                      </a:r>
                      <a:endParaRPr kumimoji="1" lang="en-US" altLang="ja-JP" sz="1200" dirty="0" smtClean="0"/>
                    </a:p>
                    <a:p>
                      <a:pPr algn="l"/>
                      <a:r>
                        <a:rPr kumimoji="1" lang="en-US" altLang="ja-JP" sz="1100" dirty="0" smtClean="0"/>
                        <a:t>52</a:t>
                      </a:r>
                      <a:r>
                        <a:rPr kumimoji="1" lang="ja-JP" altLang="en-US" sz="1100" dirty="0" smtClean="0"/>
                        <a:t>万人分（うちユニット</a:t>
                      </a:r>
                      <a:r>
                        <a:rPr kumimoji="1" lang="en-US" altLang="ja-JP" sz="1100" dirty="0" smtClean="0"/>
                        <a:t>13</a:t>
                      </a:r>
                      <a:r>
                        <a:rPr kumimoji="1" lang="ja-JP" altLang="en-US" sz="1100" dirty="0" smtClean="0"/>
                        <a:t>万人（</a:t>
                      </a:r>
                      <a:r>
                        <a:rPr kumimoji="1" lang="en-US" altLang="ja-JP" sz="1100" dirty="0" smtClean="0"/>
                        <a:t>26</a:t>
                      </a:r>
                      <a:r>
                        <a:rPr kumimoji="1" lang="ja-JP" altLang="en-US" sz="1100" dirty="0" smtClean="0"/>
                        <a:t>％））</a:t>
                      </a:r>
                      <a:endParaRPr kumimoji="1" lang="en-US" altLang="ja-JP" sz="1100" dirty="0" smtClean="0"/>
                    </a:p>
                    <a:p>
                      <a:pPr algn="l"/>
                      <a:r>
                        <a:rPr kumimoji="1" lang="en-US" altLang="ja-JP" sz="1100" dirty="0" smtClean="0"/>
                        <a:t>47</a:t>
                      </a:r>
                      <a:r>
                        <a:rPr kumimoji="1" lang="ja-JP" altLang="en-US" sz="1100" dirty="0" smtClean="0"/>
                        <a:t>万人分（うちユニット</a:t>
                      </a:r>
                      <a:r>
                        <a:rPr kumimoji="1" lang="en-US" altLang="ja-JP" sz="1100" dirty="0" smtClean="0"/>
                        <a:t>2</a:t>
                      </a:r>
                      <a:r>
                        <a:rPr kumimoji="1" lang="ja-JP" altLang="en-US" sz="1100" dirty="0" smtClean="0"/>
                        <a:t>万人（</a:t>
                      </a:r>
                      <a:r>
                        <a:rPr kumimoji="1" lang="en-US" altLang="ja-JP" sz="1100" dirty="0" smtClean="0"/>
                        <a:t>4</a:t>
                      </a:r>
                      <a:r>
                        <a:rPr kumimoji="1" lang="ja-JP" altLang="en-US" sz="1100" dirty="0" smtClean="0"/>
                        <a:t>％））</a:t>
                      </a:r>
                      <a:endParaRPr kumimoji="1" lang="en-US" altLang="ja-JP" sz="1100" b="0" dirty="0" smtClean="0">
                        <a:solidFill>
                          <a:schemeClr val="tx1"/>
                        </a:solidFill>
                      </a:endParaRPr>
                    </a:p>
                  </a:txBody>
                  <a:tcPr/>
                </a:tc>
                <a:tc gridSpan="2">
                  <a:txBody>
                    <a:bodyPr/>
                    <a:lstStyle/>
                    <a:p>
                      <a:pPr algn="l"/>
                      <a:r>
                        <a:rPr kumimoji="1" lang="en-US" altLang="ja-JP" sz="1200" dirty="0" smtClean="0"/>
                        <a:t>133</a:t>
                      </a:r>
                      <a:r>
                        <a:rPr kumimoji="1" lang="ja-JP" altLang="en-US" sz="1200" dirty="0" smtClean="0"/>
                        <a:t>万人分（</a:t>
                      </a:r>
                      <a:r>
                        <a:rPr kumimoji="1" lang="en-US" altLang="ja-JP" sz="1200" dirty="0" smtClean="0"/>
                        <a:t>1.4</a:t>
                      </a:r>
                      <a:r>
                        <a:rPr kumimoji="1" lang="ja-JP" altLang="en-US" sz="1200" dirty="0" smtClean="0"/>
                        <a:t>倍）</a:t>
                      </a:r>
                      <a:endParaRPr kumimoji="1" lang="en-US" altLang="ja-JP" sz="1200" dirty="0" smtClean="0"/>
                    </a:p>
                    <a:p>
                      <a:pPr algn="l"/>
                      <a:r>
                        <a:rPr kumimoji="1" lang="en-US" altLang="ja-JP" sz="1100" dirty="0" smtClean="0"/>
                        <a:t>73</a:t>
                      </a:r>
                      <a:r>
                        <a:rPr kumimoji="1" lang="ja-JP" altLang="en-US" sz="1100" dirty="0" smtClean="0"/>
                        <a:t>万人分（</a:t>
                      </a:r>
                      <a:r>
                        <a:rPr kumimoji="1" lang="en-US" altLang="ja-JP" sz="1100" dirty="0" smtClean="0"/>
                        <a:t>1.4</a:t>
                      </a:r>
                      <a:r>
                        <a:rPr kumimoji="1" lang="ja-JP" altLang="en-US" sz="1100" dirty="0" smtClean="0"/>
                        <a:t>倍）（うちユニット</a:t>
                      </a:r>
                      <a:r>
                        <a:rPr kumimoji="1" lang="en-US" altLang="ja-JP" sz="1100" dirty="0" smtClean="0"/>
                        <a:t>51</a:t>
                      </a:r>
                      <a:r>
                        <a:rPr kumimoji="1" lang="ja-JP" altLang="en-US" sz="1100" dirty="0" smtClean="0"/>
                        <a:t>万人分（</a:t>
                      </a:r>
                      <a:r>
                        <a:rPr kumimoji="1" lang="en-US" altLang="ja-JP" sz="1100" dirty="0" smtClean="0"/>
                        <a:t>70</a:t>
                      </a:r>
                      <a:r>
                        <a:rPr kumimoji="1" lang="ja-JP" altLang="en-US" sz="1100" dirty="0" smtClean="0"/>
                        <a:t>％））</a:t>
                      </a:r>
                      <a:endParaRPr kumimoji="1" lang="en-US" altLang="ja-JP" sz="1100" dirty="0" smtClean="0"/>
                    </a:p>
                    <a:p>
                      <a:pPr algn="l"/>
                      <a:r>
                        <a:rPr kumimoji="1" lang="en-US" altLang="ja-JP" sz="1100" dirty="0" smtClean="0"/>
                        <a:t>60</a:t>
                      </a:r>
                      <a:r>
                        <a:rPr kumimoji="1" lang="ja-JP" altLang="en-US" sz="1100" dirty="0" smtClean="0"/>
                        <a:t>万人分（</a:t>
                      </a:r>
                      <a:r>
                        <a:rPr kumimoji="1" lang="en-US" altLang="ja-JP" sz="1100" dirty="0" smtClean="0"/>
                        <a:t>1.3</a:t>
                      </a:r>
                      <a:r>
                        <a:rPr kumimoji="1" lang="ja-JP" altLang="en-US" sz="1100" dirty="0" smtClean="0"/>
                        <a:t>倍）（うちユニット</a:t>
                      </a:r>
                      <a:r>
                        <a:rPr kumimoji="1" lang="en-US" altLang="ja-JP" sz="1100" dirty="0" smtClean="0"/>
                        <a:t>30</a:t>
                      </a:r>
                      <a:r>
                        <a:rPr kumimoji="1" lang="ja-JP" altLang="en-US" sz="1100" dirty="0" smtClean="0"/>
                        <a:t>万人分（</a:t>
                      </a:r>
                      <a:r>
                        <a:rPr kumimoji="1" lang="en-US" altLang="ja-JP" sz="1100" dirty="0" smtClean="0"/>
                        <a:t>50</a:t>
                      </a:r>
                      <a:r>
                        <a:rPr kumimoji="1" lang="ja-JP" altLang="en-US" sz="1100" smtClean="0"/>
                        <a:t>％））</a:t>
                      </a:r>
                      <a:endParaRPr kumimoji="1" lang="en-US" altLang="ja-JP" sz="1100" b="0" dirty="0" smtClean="0">
                        <a:solidFill>
                          <a:schemeClr val="tx1"/>
                        </a:solidFill>
                      </a:endParaRPr>
                    </a:p>
                  </a:txBody>
                  <a:tcPr/>
                </a:tc>
                <a:tc hMerge="1">
                  <a:txBody>
                    <a:bodyPr/>
                    <a:lstStyle/>
                    <a:p>
                      <a:endParaRPr kumimoji="1" lang="ja-JP" altLang="en-US"/>
                    </a:p>
                  </a:txBody>
                  <a:tcPr/>
                </a:tc>
              </a:tr>
              <a:tr h="276497">
                <a:tc vMerge="1">
                  <a:txBody>
                    <a:bodyPr/>
                    <a:lstStyle/>
                    <a:p>
                      <a:endParaRPr kumimoji="1" lang="en-US" altLang="ja-JP" sz="1200" b="0" dirty="0" smtClean="0"/>
                    </a:p>
                  </a:txBody>
                  <a:tcPr>
                    <a:solidFill>
                      <a:schemeClr val="bg1"/>
                    </a:solidFill>
                  </a:tcPr>
                </a:tc>
                <a:tc>
                  <a:txBody>
                    <a:bodyPr/>
                    <a:lstStyle/>
                    <a:p>
                      <a:r>
                        <a:rPr kumimoji="1" lang="ja-JP" altLang="en-US" sz="1200" dirty="0" smtClean="0"/>
                        <a:t>介護職員</a:t>
                      </a:r>
                      <a:endParaRPr kumimoji="1" lang="en-US" altLang="ja-JP" sz="1200" b="0" dirty="0" smtClean="0"/>
                    </a:p>
                  </a:txBody>
                  <a:tcPr/>
                </a:tc>
                <a:tc>
                  <a:txBody>
                    <a:bodyPr/>
                    <a:lstStyle/>
                    <a:p>
                      <a:pPr algn="l"/>
                      <a:r>
                        <a:rPr kumimoji="1" lang="en-US" altLang="ja-JP" sz="1200" dirty="0" smtClean="0"/>
                        <a:t>149</a:t>
                      </a:r>
                      <a:r>
                        <a:rPr kumimoji="1" lang="ja-JP" altLang="en-US" sz="1200" dirty="0" smtClean="0"/>
                        <a:t>万人</a:t>
                      </a:r>
                      <a:endParaRPr kumimoji="1" lang="en-US" altLang="ja-JP" sz="1200" b="0" dirty="0" smtClean="0">
                        <a:solidFill>
                          <a:schemeClr val="tx1"/>
                        </a:solidFill>
                      </a:endParaRPr>
                    </a:p>
                  </a:txBody>
                  <a:tcPr/>
                </a:tc>
                <a:tc gridSpan="2">
                  <a:txBody>
                    <a:bodyPr/>
                    <a:lstStyle/>
                    <a:p>
                      <a:pPr marL="0" marR="0" indent="0" algn="l" defTabSz="914290" rtl="0" eaLnBrk="1" fontAlgn="auto" latinLnBrk="0" hangingPunct="1">
                        <a:lnSpc>
                          <a:spcPct val="100000"/>
                        </a:lnSpc>
                        <a:spcBef>
                          <a:spcPts val="0"/>
                        </a:spcBef>
                        <a:spcAft>
                          <a:spcPts val="0"/>
                        </a:spcAft>
                        <a:buClrTx/>
                        <a:buSzTx/>
                        <a:buFontTx/>
                        <a:buNone/>
                        <a:tabLst/>
                        <a:defRPr/>
                      </a:pPr>
                      <a:r>
                        <a:rPr lang="en-US" altLang="ja-JP" sz="1200" dirty="0" smtClean="0"/>
                        <a:t>237</a:t>
                      </a:r>
                      <a:r>
                        <a:rPr lang="ja-JP" altLang="en-US" sz="1200" dirty="0" smtClean="0"/>
                        <a:t>万人から</a:t>
                      </a:r>
                      <a:r>
                        <a:rPr lang="en-US" altLang="ja-JP" sz="1200" dirty="0" smtClean="0"/>
                        <a:t>249</a:t>
                      </a:r>
                      <a:r>
                        <a:rPr lang="ja-JP" altLang="en-US" sz="1200" dirty="0" smtClean="0"/>
                        <a:t>万人</a:t>
                      </a:r>
                      <a:endParaRPr kumimoji="1" lang="ja-JP" altLang="en-US" sz="1200" dirty="0" smtClean="0"/>
                    </a:p>
                  </a:txBody>
                  <a:tcPr/>
                </a:tc>
                <a:tc hMerge="1">
                  <a:txBody>
                    <a:bodyPr/>
                    <a:lstStyle/>
                    <a:p>
                      <a:endParaRPr kumimoji="1" lang="ja-JP" altLang="en-US"/>
                    </a:p>
                  </a:txBody>
                  <a:tcPr/>
                </a:tc>
              </a:tr>
              <a:tr h="276497">
                <a:tc vMerge="1">
                  <a:txBody>
                    <a:bodyPr/>
                    <a:lstStyle/>
                    <a:p>
                      <a:pPr marL="4763" marR="0" indent="0" algn="l" defTabSz="914290" rtl="0" eaLnBrk="1" fontAlgn="auto" latinLnBrk="0" hangingPunct="1">
                        <a:lnSpc>
                          <a:spcPct val="100000"/>
                        </a:lnSpc>
                        <a:spcBef>
                          <a:spcPts val="0"/>
                        </a:spcBef>
                        <a:spcAft>
                          <a:spcPts val="0"/>
                        </a:spcAft>
                        <a:buClrTx/>
                        <a:buSzTx/>
                        <a:buFontTx/>
                        <a:buNone/>
                        <a:tabLst/>
                        <a:defRPr/>
                      </a:pPr>
                      <a:endParaRPr kumimoji="1" lang="en-US" altLang="ja-JP" sz="1200" b="0" dirty="0" smtClean="0"/>
                    </a:p>
                  </a:txBody>
                  <a:tcPr/>
                </a:tc>
                <a:tc>
                  <a:txBody>
                    <a:bodyPr/>
                    <a:lstStyle/>
                    <a:p>
                      <a:r>
                        <a:rPr kumimoji="1" lang="ja-JP" altLang="en-US" sz="1200" dirty="0" smtClean="0"/>
                        <a:t>訪問看護（１日あたり）</a:t>
                      </a:r>
                      <a:endParaRPr kumimoji="1" lang="en-US" altLang="ja-JP" sz="1200" b="0" dirty="0" smtClean="0"/>
                    </a:p>
                  </a:txBody>
                  <a:tcPr/>
                </a:tc>
                <a:tc>
                  <a:txBody>
                    <a:bodyPr/>
                    <a:lstStyle/>
                    <a:p>
                      <a:pPr algn="l"/>
                      <a:r>
                        <a:rPr kumimoji="1" lang="en-US" altLang="ja-JP" sz="1200" dirty="0" smtClean="0"/>
                        <a:t>31</a:t>
                      </a:r>
                      <a:r>
                        <a:rPr kumimoji="1" lang="ja-JP" altLang="en-US" sz="1200" dirty="0" smtClean="0"/>
                        <a:t>万人分</a:t>
                      </a:r>
                      <a:endParaRPr kumimoji="1" lang="en-US" altLang="ja-JP" sz="1200" b="0" dirty="0" smtClean="0">
                        <a:solidFill>
                          <a:schemeClr val="tx1"/>
                        </a:solidFill>
                      </a:endParaRPr>
                    </a:p>
                  </a:txBody>
                  <a:tcPr/>
                </a:tc>
                <a:tc gridSpan="2">
                  <a:txBody>
                    <a:bodyPr/>
                    <a:lstStyle/>
                    <a:p>
                      <a:pPr algn="l"/>
                      <a:r>
                        <a:rPr kumimoji="1" lang="en-US" altLang="ja-JP" sz="1200" dirty="0" smtClean="0"/>
                        <a:t>51</a:t>
                      </a:r>
                      <a:r>
                        <a:rPr kumimoji="1" lang="ja-JP" altLang="en-US" sz="1200" dirty="0" smtClean="0"/>
                        <a:t>万人分</a:t>
                      </a:r>
                      <a:endParaRPr kumimoji="1" lang="en-US" altLang="ja-JP" sz="1200" b="0" dirty="0" smtClean="0">
                        <a:solidFill>
                          <a:schemeClr val="tx1"/>
                        </a:solidFill>
                      </a:endParaRPr>
                    </a:p>
                  </a:txBody>
                  <a:tcPr/>
                </a:tc>
                <a:tc hMerge="1">
                  <a:txBody>
                    <a:bodyPr/>
                    <a:lstStyle/>
                    <a:p>
                      <a:endParaRPr kumimoji="1" lang="ja-JP" altLang="en-US"/>
                    </a:p>
                  </a:txBody>
                  <a:tcPr/>
                </a:tc>
              </a:tr>
            </a:tbl>
          </a:graphicData>
        </a:graphic>
      </p:graphicFrame>
      <p:sp>
        <p:nvSpPr>
          <p:cNvPr id="64" name="テキスト ボックス 63"/>
          <p:cNvSpPr txBox="1"/>
          <p:nvPr/>
        </p:nvSpPr>
        <p:spPr>
          <a:xfrm>
            <a:off x="2" y="1570014"/>
            <a:ext cx="1324367" cy="338538"/>
          </a:xfrm>
          <a:prstGeom prst="rect">
            <a:avLst/>
          </a:prstGeom>
          <a:noFill/>
        </p:spPr>
        <p:txBody>
          <a:bodyPr wrap="none" lIns="91423" tIns="45712" rIns="91423" bIns="45712" rtlCol="0">
            <a:spAutoFit/>
          </a:bodyPr>
          <a:lstStyle/>
          <a:p>
            <a:r>
              <a:rPr lang="en-US" altLang="ja-JP" sz="1600" b="1" dirty="0" smtClean="0"/>
              <a:t>【</a:t>
            </a:r>
            <a:r>
              <a:rPr lang="ja-JP" altLang="en-US" sz="1600" b="1" dirty="0" smtClean="0"/>
              <a:t>医療・介護</a:t>
            </a:r>
            <a:r>
              <a:rPr lang="en-US" altLang="ja-JP" sz="1600" b="1" dirty="0" smtClean="0"/>
              <a:t>】</a:t>
            </a:r>
            <a:endParaRPr kumimoji="1" lang="ja-JP" altLang="en-US" b="1" dirty="0"/>
          </a:p>
        </p:txBody>
      </p:sp>
      <p:sp>
        <p:nvSpPr>
          <p:cNvPr id="66" name="テキスト ボックス 65"/>
          <p:cNvSpPr txBox="1"/>
          <p:nvPr/>
        </p:nvSpPr>
        <p:spPr>
          <a:xfrm>
            <a:off x="1" y="552448"/>
            <a:ext cx="1652982" cy="338538"/>
          </a:xfrm>
          <a:prstGeom prst="rect">
            <a:avLst/>
          </a:prstGeom>
          <a:noFill/>
        </p:spPr>
        <p:txBody>
          <a:bodyPr wrap="none" lIns="91423" tIns="45712" rIns="91423" bIns="45712" rtlCol="0">
            <a:spAutoFit/>
          </a:bodyPr>
          <a:lstStyle/>
          <a:p>
            <a:r>
              <a:rPr lang="en-US" altLang="ja-JP" sz="1600" b="1" dirty="0" smtClean="0"/>
              <a:t>【</a:t>
            </a:r>
            <a:r>
              <a:rPr lang="ja-JP" altLang="en-US" sz="1600" b="1" dirty="0" smtClean="0"/>
              <a:t>子ども・子育て</a:t>
            </a:r>
            <a:r>
              <a:rPr lang="en-US" altLang="ja-JP" sz="1600" b="1" dirty="0" smtClean="0"/>
              <a:t>】</a:t>
            </a:r>
            <a:endParaRPr kumimoji="1" lang="ja-JP" altLang="en-US" b="1" dirty="0"/>
          </a:p>
        </p:txBody>
      </p:sp>
      <p:grpSp>
        <p:nvGrpSpPr>
          <p:cNvPr id="3" name="グループ化 29"/>
          <p:cNvGrpSpPr/>
          <p:nvPr/>
        </p:nvGrpSpPr>
        <p:grpSpPr>
          <a:xfrm>
            <a:off x="1636568" y="522644"/>
            <a:ext cx="8286577" cy="1250172"/>
            <a:chOff x="1636565" y="620688"/>
            <a:chExt cx="8286577" cy="1250172"/>
          </a:xfrm>
        </p:grpSpPr>
        <p:sp>
          <p:nvSpPr>
            <p:cNvPr id="31" name="AutoShape 114"/>
            <p:cNvSpPr>
              <a:spLocks noChangeArrowheads="1"/>
            </p:cNvSpPr>
            <p:nvPr/>
          </p:nvSpPr>
          <p:spPr bwMode="auto">
            <a:xfrm>
              <a:off x="1636565" y="649586"/>
              <a:ext cx="4036515" cy="1221274"/>
            </a:xfrm>
            <a:prstGeom prst="roundRect">
              <a:avLst>
                <a:gd name="adj" fmla="val 10231"/>
              </a:avLst>
            </a:prstGeom>
            <a:solidFill>
              <a:schemeClr val="accent1">
                <a:lumMod val="20000"/>
                <a:lumOff val="80000"/>
              </a:schemeClr>
            </a:solidFill>
            <a:ln w="9525" algn="ctr">
              <a:solidFill>
                <a:srgbClr val="333333"/>
              </a:solidFill>
              <a:round/>
              <a:headEnd/>
              <a:tailEnd/>
            </a:ln>
          </p:spPr>
          <p:txBody>
            <a:bodyPr wrap="none" lIns="68403" tIns="34202" rIns="68403" bIns="34202" anchor="ctr"/>
            <a:lstStyle/>
            <a:p>
              <a:pPr>
                <a:spcBef>
                  <a:spcPct val="50000"/>
                </a:spcBef>
              </a:pPr>
              <a:endParaRPr lang="ja-JP" altLang="en-US" sz="1900" dirty="0">
                <a:latin typeface="HG丸ｺﾞｼｯｸM-PRO" pitchFamily="50" charset="-128"/>
                <a:ea typeface="HG丸ｺﾞｼｯｸM-PRO" pitchFamily="50" charset="-128"/>
              </a:endParaRPr>
            </a:p>
          </p:txBody>
        </p:sp>
        <p:sp>
          <p:nvSpPr>
            <p:cNvPr id="32" name="Rectangle 55"/>
            <p:cNvSpPr>
              <a:spLocks noChangeArrowheads="1"/>
            </p:cNvSpPr>
            <p:nvPr/>
          </p:nvSpPr>
          <p:spPr bwMode="auto">
            <a:xfrm>
              <a:off x="1712640" y="620688"/>
              <a:ext cx="1798638" cy="3270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1423" tIns="45712" rIns="91423" bIns="45712" anchor="ctr"/>
            <a:lstStyle/>
            <a:p>
              <a:pPr defTabSz="955503"/>
              <a:r>
                <a:rPr lang="ja-JP" altLang="en-US" sz="900" dirty="0">
                  <a:latin typeface="HGPｺﾞｼｯｸE" pitchFamily="50" charset="-128"/>
                  <a:ea typeface="HGPｺﾞｼｯｸE" pitchFamily="50" charset="-128"/>
                </a:rPr>
                <a:t>潜在的な保育ニーズにも対応した</a:t>
              </a:r>
            </a:p>
            <a:p>
              <a:pPr defTabSz="955503"/>
              <a:r>
                <a:rPr lang="ja-JP" altLang="en-US" sz="900" dirty="0">
                  <a:latin typeface="HGPｺﾞｼｯｸE" pitchFamily="50" charset="-128"/>
                  <a:ea typeface="HGPｺﾞｼｯｸE" pitchFamily="50" charset="-128"/>
                </a:rPr>
                <a:t>　　  保育所待機児童の解消</a:t>
              </a:r>
            </a:p>
          </p:txBody>
        </p:sp>
        <p:sp>
          <p:nvSpPr>
            <p:cNvPr id="33" name="Rectangle 48"/>
            <p:cNvSpPr>
              <a:spLocks noChangeArrowheads="1"/>
            </p:cNvSpPr>
            <p:nvPr/>
          </p:nvSpPr>
          <p:spPr bwMode="auto">
            <a:xfrm>
              <a:off x="1693713" y="1071350"/>
              <a:ext cx="2513013" cy="583486"/>
            </a:xfrm>
            <a:prstGeom prst="rect">
              <a:avLst/>
            </a:prstGeom>
            <a:noFill/>
            <a:ln w="9525">
              <a:noFill/>
              <a:miter lim="800000"/>
              <a:headEnd/>
              <a:tailEnd/>
            </a:ln>
          </p:spPr>
          <p:txBody>
            <a:bodyPr wrap="none" lIns="91423" tIns="45712" rIns="91423" bIns="45712" anchor="t"/>
            <a:lstStyle/>
            <a:p>
              <a:pPr defTabSz="955503">
                <a:spcBef>
                  <a:spcPct val="100000"/>
                </a:spcBef>
              </a:pPr>
              <a:r>
                <a:rPr lang="en-US" altLang="ja-JP" sz="900" dirty="0" smtClean="0">
                  <a:latin typeface="+mn-ea"/>
                </a:rPr>
                <a:t>○</a:t>
              </a:r>
              <a:r>
                <a:rPr lang="ja-JP" altLang="en-US" sz="900" dirty="0" smtClean="0">
                  <a:latin typeface="+mn-ea"/>
                </a:rPr>
                <a:t>３歳未満児の保育利用率</a:t>
              </a:r>
              <a:r>
                <a:rPr lang="en-US" altLang="ja-JP" sz="900" dirty="0" smtClean="0">
                  <a:latin typeface="+mn-ea"/>
                </a:rPr>
                <a:t/>
              </a:r>
              <a:br>
                <a:rPr lang="en-US" altLang="ja-JP" sz="900" dirty="0" smtClean="0">
                  <a:latin typeface="+mn-ea"/>
                </a:rPr>
              </a:br>
              <a:endParaRPr lang="en-US" altLang="ja-JP" sz="900" dirty="0" smtClean="0">
                <a:latin typeface="+mn-ea"/>
              </a:endParaRPr>
            </a:p>
            <a:p>
              <a:pPr defTabSz="955503">
                <a:lnSpc>
                  <a:spcPct val="125000"/>
                </a:lnSpc>
              </a:pPr>
              <a:r>
                <a:rPr lang="ja-JP" altLang="en-US" sz="900" dirty="0" smtClean="0">
                  <a:latin typeface="+mn-ea"/>
                </a:rPr>
                <a:t>○延長保育等</a:t>
              </a:r>
              <a:endParaRPr lang="en-US" altLang="ja-JP" sz="900" dirty="0" smtClean="0">
                <a:latin typeface="+mn-ea"/>
              </a:endParaRPr>
            </a:p>
            <a:p>
              <a:pPr defTabSz="955503">
                <a:lnSpc>
                  <a:spcPct val="125000"/>
                </a:lnSpc>
              </a:pPr>
              <a:r>
                <a:rPr lang="ja-JP" altLang="en-US" sz="900" dirty="0" smtClean="0">
                  <a:latin typeface="+mn-ea"/>
                </a:rPr>
                <a:t>○</a:t>
              </a:r>
              <a:r>
                <a:rPr lang="ja-JP" altLang="en-US" sz="900" dirty="0">
                  <a:latin typeface="+mn-ea"/>
                </a:rPr>
                <a:t>放課後児童クラブ</a:t>
              </a:r>
            </a:p>
          </p:txBody>
        </p:sp>
        <p:sp>
          <p:nvSpPr>
            <p:cNvPr id="34" name="Rectangle 49"/>
            <p:cNvSpPr>
              <a:spLocks noChangeArrowheads="1"/>
            </p:cNvSpPr>
            <p:nvPr/>
          </p:nvSpPr>
          <p:spPr bwMode="auto">
            <a:xfrm>
              <a:off x="3639763" y="1101196"/>
              <a:ext cx="934144" cy="356666"/>
            </a:xfrm>
            <a:prstGeom prst="rect">
              <a:avLst/>
            </a:prstGeom>
            <a:noFill/>
            <a:ln w="9525">
              <a:noFill/>
              <a:miter lim="800000"/>
              <a:headEnd/>
              <a:tailEnd/>
            </a:ln>
          </p:spPr>
          <p:txBody>
            <a:bodyPr wrap="none" lIns="91423" tIns="45712" rIns="91423" bIns="45712" anchor="ctr"/>
            <a:lstStyle/>
            <a:p>
              <a:pPr defTabSz="955503">
                <a:spcBef>
                  <a:spcPct val="100000"/>
                </a:spcBef>
              </a:pPr>
              <a:r>
                <a:rPr lang="en-US" altLang="ja-JP" sz="900" dirty="0" smtClean="0">
                  <a:latin typeface="+mn-ea"/>
                </a:rPr>
                <a:t>86</a:t>
              </a:r>
              <a:r>
                <a:rPr lang="ja-JP" altLang="en-US" sz="900" dirty="0" smtClean="0">
                  <a:latin typeface="+mn-ea"/>
                </a:rPr>
                <a:t>万人（</a:t>
              </a:r>
              <a:r>
                <a:rPr lang="en-US" altLang="ja-JP" sz="900" dirty="0" smtClean="0">
                  <a:latin typeface="+mn-ea"/>
                </a:rPr>
                <a:t>27</a:t>
              </a:r>
              <a:r>
                <a:rPr lang="ja-JP" altLang="en-US" sz="900" dirty="0" smtClean="0">
                  <a:latin typeface="+mn-ea"/>
                </a:rPr>
                <a:t>％）</a:t>
              </a:r>
              <a:r>
                <a:rPr lang="en-US" altLang="ja-JP" sz="900" dirty="0" smtClean="0"/>
                <a:t/>
              </a:r>
              <a:br>
                <a:rPr lang="en-US" altLang="ja-JP" sz="900" dirty="0" smtClean="0"/>
              </a:br>
              <a:r>
                <a:rPr lang="ja-JP" altLang="en-US" sz="800" dirty="0" smtClean="0"/>
                <a:t>（</a:t>
              </a:r>
              <a:r>
                <a:rPr lang="en-US" altLang="ja-JP" sz="800" dirty="0" smtClean="0"/>
                <a:t>H23.4.1</a:t>
              </a:r>
              <a:r>
                <a:rPr lang="ja-JP" altLang="en-US" sz="800" dirty="0" smtClean="0"/>
                <a:t>時点</a:t>
              </a:r>
              <a:r>
                <a:rPr lang="en-US" altLang="ja-JP" sz="800" dirty="0" smtClean="0"/>
                <a:t>24</a:t>
              </a:r>
              <a:r>
                <a:rPr lang="ja-JP" altLang="en-US" sz="800" dirty="0" smtClean="0"/>
                <a:t>％）</a:t>
              </a:r>
              <a:r>
                <a:rPr lang="en-US" altLang="ja-JP" sz="800" dirty="0" smtClean="0">
                  <a:latin typeface="+mn-ea"/>
                </a:rPr>
                <a:t/>
              </a:r>
              <a:br>
                <a:rPr lang="en-US" altLang="ja-JP" sz="800" dirty="0" smtClean="0">
                  <a:latin typeface="+mn-ea"/>
                </a:rPr>
              </a:br>
              <a:endParaRPr lang="ja-JP" altLang="en-US" sz="800" dirty="0">
                <a:latin typeface="+mn-ea"/>
              </a:endParaRPr>
            </a:p>
          </p:txBody>
        </p:sp>
        <p:sp>
          <p:nvSpPr>
            <p:cNvPr id="35" name="Rectangle 50"/>
            <p:cNvSpPr>
              <a:spLocks noChangeArrowheads="1"/>
            </p:cNvSpPr>
            <p:nvPr/>
          </p:nvSpPr>
          <p:spPr bwMode="auto">
            <a:xfrm>
              <a:off x="4513136" y="1063914"/>
              <a:ext cx="214312" cy="212650"/>
            </a:xfrm>
            <a:prstGeom prst="rect">
              <a:avLst/>
            </a:prstGeom>
            <a:noFill/>
            <a:ln w="9525">
              <a:noFill/>
              <a:miter lim="800000"/>
              <a:headEnd/>
              <a:tailEnd/>
            </a:ln>
          </p:spPr>
          <p:txBody>
            <a:bodyPr wrap="none" lIns="91423" tIns="45712" rIns="91423" bIns="45712" anchor="ctr"/>
            <a:lstStyle/>
            <a:p>
              <a:pPr defTabSz="955503">
                <a:lnSpc>
                  <a:spcPct val="125000"/>
                </a:lnSpc>
              </a:pPr>
              <a:r>
                <a:rPr lang="en-US" altLang="ja-JP" sz="900" dirty="0" smtClean="0">
                  <a:latin typeface="HG丸ｺﾞｼｯｸM-PRO" pitchFamily="50" charset="-128"/>
                  <a:ea typeface="HG丸ｺﾞｼｯｸM-PRO" pitchFamily="50" charset="-128"/>
                </a:rPr>
                <a:t>⇒</a:t>
              </a:r>
              <a:endParaRPr lang="en-US" altLang="ja-JP" sz="900" dirty="0">
                <a:latin typeface="HG丸ｺﾞｼｯｸM-PRO" pitchFamily="50" charset="-128"/>
                <a:ea typeface="HG丸ｺﾞｼｯｸM-PRO" pitchFamily="50" charset="-128"/>
              </a:endParaRPr>
            </a:p>
          </p:txBody>
        </p:sp>
        <p:sp>
          <p:nvSpPr>
            <p:cNvPr id="36" name="Rectangle 51"/>
            <p:cNvSpPr>
              <a:spLocks noChangeArrowheads="1"/>
            </p:cNvSpPr>
            <p:nvPr/>
          </p:nvSpPr>
          <p:spPr bwMode="auto">
            <a:xfrm>
              <a:off x="4727448" y="1044864"/>
              <a:ext cx="936101" cy="284658"/>
            </a:xfrm>
            <a:prstGeom prst="rect">
              <a:avLst/>
            </a:prstGeom>
            <a:noFill/>
            <a:ln w="9525">
              <a:noFill/>
              <a:miter lim="800000"/>
              <a:headEnd/>
              <a:tailEnd/>
            </a:ln>
          </p:spPr>
          <p:txBody>
            <a:bodyPr wrap="none" lIns="91423" tIns="45712" rIns="91423" bIns="45712" anchor="ctr"/>
            <a:lstStyle/>
            <a:p>
              <a:pPr defTabSz="955503">
                <a:spcBef>
                  <a:spcPct val="100000"/>
                </a:spcBef>
              </a:pPr>
              <a:r>
                <a:rPr lang="en-US" altLang="ja-JP" sz="900" dirty="0" smtClean="0">
                  <a:latin typeface="+mn-ea"/>
                </a:rPr>
                <a:t>122</a:t>
              </a:r>
              <a:r>
                <a:rPr lang="ja-JP" altLang="en-US" sz="900" dirty="0" smtClean="0">
                  <a:latin typeface="+mn-ea"/>
                </a:rPr>
                <a:t>万人（</a:t>
              </a:r>
              <a:r>
                <a:rPr lang="en-US" altLang="ja-JP" sz="900" dirty="0" smtClean="0">
                  <a:latin typeface="+mn-ea"/>
                </a:rPr>
                <a:t>44</a:t>
              </a:r>
              <a:r>
                <a:rPr lang="ja-JP" altLang="en-US" sz="900" dirty="0" smtClean="0">
                  <a:latin typeface="+mn-ea"/>
                </a:rPr>
                <a:t>％）</a:t>
              </a:r>
              <a:endParaRPr lang="ja-JP" altLang="en-US" sz="900" dirty="0">
                <a:latin typeface="+mn-ea"/>
              </a:endParaRPr>
            </a:p>
          </p:txBody>
        </p:sp>
        <p:sp>
          <p:nvSpPr>
            <p:cNvPr id="39" name="Rectangle 123"/>
            <p:cNvSpPr>
              <a:spLocks noChangeArrowheads="1"/>
            </p:cNvSpPr>
            <p:nvPr/>
          </p:nvSpPr>
          <p:spPr bwMode="auto">
            <a:xfrm>
              <a:off x="3800872" y="908720"/>
              <a:ext cx="503238" cy="141287"/>
            </a:xfrm>
            <a:prstGeom prst="rect">
              <a:avLst/>
            </a:prstGeom>
            <a:noFill/>
            <a:ln w="9525">
              <a:noFill/>
              <a:miter lim="800000"/>
              <a:headEnd/>
              <a:tailEnd/>
            </a:ln>
          </p:spPr>
          <p:txBody>
            <a:bodyPr wrap="none" lIns="91423" tIns="45712" rIns="91423" bIns="45712" anchor="ctr"/>
            <a:lstStyle/>
            <a:p>
              <a:pPr algn="ctr" defTabSz="955503"/>
              <a:r>
                <a:rPr lang="ja-JP" altLang="en-US" sz="900" dirty="0" smtClean="0">
                  <a:latin typeface="+mn-ea"/>
                </a:rPr>
                <a:t>平成</a:t>
              </a:r>
              <a:r>
                <a:rPr lang="en-US" altLang="ja-JP" sz="900" dirty="0" smtClean="0">
                  <a:latin typeface="+mn-ea"/>
                </a:rPr>
                <a:t>24</a:t>
              </a:r>
              <a:r>
                <a:rPr lang="ja-JP" altLang="en-US" sz="900" dirty="0" smtClean="0">
                  <a:latin typeface="+mn-ea"/>
                </a:rPr>
                <a:t>（</a:t>
              </a:r>
              <a:r>
                <a:rPr lang="en-US" altLang="ja-JP" sz="900" dirty="0" smtClean="0">
                  <a:latin typeface="+mn-ea"/>
                </a:rPr>
                <a:t>2012</a:t>
              </a:r>
              <a:r>
                <a:rPr lang="ja-JP" altLang="en-US" sz="900" dirty="0" smtClean="0">
                  <a:latin typeface="+mn-ea"/>
                </a:rPr>
                <a:t>）年度</a:t>
              </a:r>
              <a:endParaRPr lang="en-US" altLang="ja-JP" sz="900" dirty="0">
                <a:latin typeface="+mn-ea"/>
              </a:endParaRPr>
            </a:p>
          </p:txBody>
        </p:sp>
        <p:sp>
          <p:nvSpPr>
            <p:cNvPr id="40" name="Rectangle 124"/>
            <p:cNvSpPr>
              <a:spLocks noChangeArrowheads="1"/>
            </p:cNvSpPr>
            <p:nvPr/>
          </p:nvSpPr>
          <p:spPr bwMode="auto">
            <a:xfrm>
              <a:off x="4900039" y="918435"/>
              <a:ext cx="503237" cy="141287"/>
            </a:xfrm>
            <a:prstGeom prst="rect">
              <a:avLst/>
            </a:prstGeom>
            <a:noFill/>
            <a:ln w="9525">
              <a:noFill/>
              <a:miter lim="800000"/>
              <a:headEnd/>
              <a:tailEnd/>
            </a:ln>
          </p:spPr>
          <p:txBody>
            <a:bodyPr wrap="none" lIns="91423" tIns="45712" rIns="91423" bIns="45712" anchor="ctr"/>
            <a:lstStyle/>
            <a:p>
              <a:pPr algn="ctr" defTabSz="955503"/>
              <a:r>
                <a:rPr lang="ja-JP" altLang="en-US" sz="900" dirty="0" smtClean="0">
                  <a:latin typeface="+mn-ea"/>
                </a:rPr>
                <a:t>平成</a:t>
              </a:r>
              <a:r>
                <a:rPr lang="en-US" altLang="ja-JP" sz="900" dirty="0" smtClean="0">
                  <a:latin typeface="+mn-ea"/>
                </a:rPr>
                <a:t>29</a:t>
              </a:r>
              <a:r>
                <a:rPr lang="ja-JP" altLang="en-US" sz="900" dirty="0" smtClean="0">
                  <a:latin typeface="+mn-ea"/>
                </a:rPr>
                <a:t>（</a:t>
              </a:r>
              <a:r>
                <a:rPr lang="en-US" altLang="ja-JP" sz="900" dirty="0" smtClean="0">
                  <a:latin typeface="+mn-ea"/>
                </a:rPr>
                <a:t>2017)</a:t>
              </a:r>
              <a:r>
                <a:rPr lang="ja-JP" altLang="en-US" sz="900" dirty="0" smtClean="0">
                  <a:latin typeface="+mn-ea"/>
                </a:rPr>
                <a:t>年度末</a:t>
              </a:r>
              <a:endParaRPr lang="en-US" altLang="ja-JP" sz="900" dirty="0">
                <a:latin typeface="+mn-ea"/>
              </a:endParaRPr>
            </a:p>
          </p:txBody>
        </p:sp>
        <p:sp>
          <p:nvSpPr>
            <p:cNvPr id="41" name="AutoShape 116"/>
            <p:cNvSpPr>
              <a:spLocks noChangeArrowheads="1"/>
            </p:cNvSpPr>
            <p:nvPr/>
          </p:nvSpPr>
          <p:spPr bwMode="auto">
            <a:xfrm>
              <a:off x="5817096" y="692696"/>
              <a:ext cx="3960440" cy="1080120"/>
            </a:xfrm>
            <a:prstGeom prst="roundRect">
              <a:avLst>
                <a:gd name="adj" fmla="val 12625"/>
              </a:avLst>
            </a:prstGeom>
            <a:solidFill>
              <a:schemeClr val="accent1">
                <a:lumMod val="20000"/>
                <a:lumOff val="80000"/>
              </a:schemeClr>
            </a:solidFill>
            <a:ln w="9525" algn="ctr">
              <a:solidFill>
                <a:srgbClr val="333333"/>
              </a:solidFill>
              <a:round/>
              <a:headEnd/>
              <a:tailEnd/>
            </a:ln>
          </p:spPr>
          <p:txBody>
            <a:bodyPr wrap="none" lIns="68403" tIns="34202" rIns="68403" bIns="34202" anchor="ctr"/>
            <a:lstStyle/>
            <a:p>
              <a:pPr>
                <a:spcBef>
                  <a:spcPct val="50000"/>
                </a:spcBef>
              </a:pPr>
              <a:endParaRPr lang="ja-JP" altLang="en-US" sz="1900" dirty="0">
                <a:solidFill>
                  <a:srgbClr val="000000"/>
                </a:solidFill>
                <a:latin typeface="HG丸ｺﾞｼｯｸM-PRO" pitchFamily="50" charset="-128"/>
                <a:ea typeface="HG丸ｺﾞｼｯｸM-PRO" pitchFamily="50" charset="-128"/>
              </a:endParaRPr>
            </a:p>
          </p:txBody>
        </p:sp>
        <p:grpSp>
          <p:nvGrpSpPr>
            <p:cNvPr id="4" name="Group 98"/>
            <p:cNvGrpSpPr>
              <a:grpSpLocks/>
            </p:cNvGrpSpPr>
            <p:nvPr/>
          </p:nvGrpSpPr>
          <p:grpSpPr bwMode="auto">
            <a:xfrm>
              <a:off x="5817867" y="1051772"/>
              <a:ext cx="4105275" cy="722313"/>
              <a:chOff x="3478" y="983"/>
              <a:chExt cx="2586" cy="455"/>
            </a:xfrm>
          </p:grpSpPr>
          <p:sp>
            <p:nvSpPr>
              <p:cNvPr id="55" name="Rectangle 18"/>
              <p:cNvSpPr>
                <a:spLocks noChangeArrowheads="1"/>
              </p:cNvSpPr>
              <p:nvPr/>
            </p:nvSpPr>
            <p:spPr bwMode="auto">
              <a:xfrm>
                <a:off x="3478" y="984"/>
                <a:ext cx="1583" cy="454"/>
              </a:xfrm>
              <a:prstGeom prst="rect">
                <a:avLst/>
              </a:prstGeom>
              <a:noFill/>
              <a:ln w="9525">
                <a:noFill/>
                <a:miter lim="800000"/>
                <a:headEnd/>
                <a:tailEnd/>
              </a:ln>
            </p:spPr>
            <p:txBody>
              <a:bodyPr wrap="none" anchor="ctr"/>
              <a:lstStyle/>
              <a:p>
                <a:pPr defTabSz="955503">
                  <a:lnSpc>
                    <a:spcPct val="125000"/>
                  </a:lnSpc>
                </a:pPr>
                <a:r>
                  <a:rPr lang="en-US" altLang="ja-JP" sz="900" dirty="0">
                    <a:latin typeface="+mn-ea"/>
                  </a:rPr>
                  <a:t>○</a:t>
                </a:r>
                <a:r>
                  <a:rPr lang="ja-JP" altLang="en-US" sz="900" dirty="0">
                    <a:latin typeface="+mn-ea"/>
                  </a:rPr>
                  <a:t>地域子育て支援拠点</a:t>
                </a:r>
                <a:r>
                  <a:rPr lang="ja-JP" altLang="en-US" sz="900" dirty="0" smtClean="0">
                    <a:latin typeface="+mn-ea"/>
                  </a:rPr>
                  <a:t>事業</a:t>
                </a:r>
                <a:r>
                  <a:rPr lang="en-US" altLang="ja-JP" sz="900" dirty="0" smtClean="0">
                    <a:latin typeface="+mn-ea"/>
                  </a:rPr>
                  <a:t/>
                </a:r>
                <a:br>
                  <a:rPr lang="en-US" altLang="ja-JP" sz="900" dirty="0" smtClean="0">
                    <a:latin typeface="+mn-ea"/>
                  </a:rPr>
                </a:br>
                <a:endParaRPr lang="ja-JP" altLang="en-US" sz="900" dirty="0">
                  <a:latin typeface="+mn-ea"/>
                </a:endParaRPr>
              </a:p>
              <a:p>
                <a:pPr defTabSz="955503">
                  <a:lnSpc>
                    <a:spcPct val="125000"/>
                  </a:lnSpc>
                  <a:spcBef>
                    <a:spcPct val="50000"/>
                  </a:spcBef>
                </a:pPr>
                <a:r>
                  <a:rPr lang="ja-JP" altLang="en-US" sz="900" dirty="0">
                    <a:latin typeface="+mn-ea"/>
                  </a:rPr>
                  <a:t>○ファミリー・</a:t>
                </a:r>
                <a:r>
                  <a:rPr lang="ja-JP" altLang="en-US" sz="900" dirty="0" smtClean="0">
                    <a:latin typeface="+mn-ea"/>
                  </a:rPr>
                  <a:t>サポート・センター事業</a:t>
                </a:r>
                <a:endParaRPr lang="en-US" altLang="ja-JP" sz="900" dirty="0" smtClean="0">
                  <a:latin typeface="+mn-ea"/>
                </a:endParaRPr>
              </a:p>
            </p:txBody>
          </p:sp>
          <p:sp>
            <p:nvSpPr>
              <p:cNvPr id="56" name="Rectangle 19"/>
              <p:cNvSpPr>
                <a:spLocks noChangeArrowheads="1"/>
              </p:cNvSpPr>
              <p:nvPr/>
            </p:nvSpPr>
            <p:spPr bwMode="auto">
              <a:xfrm>
                <a:off x="4657" y="983"/>
                <a:ext cx="635" cy="454"/>
              </a:xfrm>
              <a:prstGeom prst="rect">
                <a:avLst/>
              </a:prstGeom>
              <a:noFill/>
              <a:ln w="9525">
                <a:noFill/>
                <a:miter lim="800000"/>
                <a:headEnd/>
                <a:tailEnd/>
              </a:ln>
            </p:spPr>
            <p:txBody>
              <a:bodyPr wrap="none" anchor="ctr"/>
              <a:lstStyle/>
              <a:p>
                <a:pPr defTabSz="955503">
                  <a:lnSpc>
                    <a:spcPct val="125000"/>
                  </a:lnSpc>
                </a:pPr>
                <a:r>
                  <a:rPr lang="en-US" altLang="ja-JP" sz="900" dirty="0" smtClean="0">
                    <a:latin typeface="+mn-ea"/>
                  </a:rPr>
                  <a:t>7,587</a:t>
                </a:r>
                <a:r>
                  <a:rPr lang="ja-JP" altLang="en-US" sz="900" dirty="0" smtClean="0">
                    <a:latin typeface="+mn-ea"/>
                  </a:rPr>
                  <a:t>か所</a:t>
                </a:r>
                <a:r>
                  <a:rPr lang="en-US" altLang="ja-JP" sz="900" dirty="0" smtClean="0">
                    <a:latin typeface="+mn-ea"/>
                  </a:rPr>
                  <a:t>*</a:t>
                </a:r>
              </a:p>
              <a:p>
                <a:pPr defTabSz="955503">
                  <a:lnSpc>
                    <a:spcPct val="125000"/>
                  </a:lnSpc>
                </a:pPr>
                <a:endParaRPr lang="ja-JP" altLang="en-US" sz="900" dirty="0">
                  <a:latin typeface="+mn-ea"/>
                </a:endParaRPr>
              </a:p>
              <a:p>
                <a:pPr defTabSz="955503">
                  <a:lnSpc>
                    <a:spcPct val="125000"/>
                  </a:lnSpc>
                  <a:spcBef>
                    <a:spcPct val="50000"/>
                  </a:spcBef>
                </a:pPr>
                <a:r>
                  <a:rPr lang="ja-JP" altLang="en-US" sz="900" dirty="0" smtClean="0">
                    <a:latin typeface="+mn-ea"/>
                  </a:rPr>
                  <a:t>　</a:t>
                </a:r>
                <a:r>
                  <a:rPr lang="en-US" altLang="ja-JP" sz="900" dirty="0" smtClean="0">
                    <a:latin typeface="+mn-ea"/>
                  </a:rPr>
                  <a:t>637</a:t>
                </a:r>
                <a:r>
                  <a:rPr lang="ja-JP" altLang="en-US" sz="900" dirty="0" smtClean="0">
                    <a:latin typeface="+mn-ea"/>
                  </a:rPr>
                  <a:t>市町村</a:t>
                </a:r>
                <a:endParaRPr lang="en-US" altLang="ja-JP" sz="900" dirty="0" smtClean="0">
                  <a:latin typeface="+mn-ea"/>
                </a:endParaRPr>
              </a:p>
            </p:txBody>
          </p:sp>
          <p:sp>
            <p:nvSpPr>
              <p:cNvPr id="57" name="Rectangle 20"/>
              <p:cNvSpPr>
                <a:spLocks noChangeArrowheads="1"/>
              </p:cNvSpPr>
              <p:nvPr/>
            </p:nvSpPr>
            <p:spPr bwMode="auto">
              <a:xfrm>
                <a:off x="5281" y="983"/>
                <a:ext cx="135" cy="454"/>
              </a:xfrm>
              <a:prstGeom prst="rect">
                <a:avLst/>
              </a:prstGeom>
              <a:noFill/>
              <a:ln w="9525">
                <a:noFill/>
                <a:miter lim="800000"/>
                <a:headEnd/>
                <a:tailEnd/>
              </a:ln>
            </p:spPr>
            <p:txBody>
              <a:bodyPr wrap="none" anchor="ctr"/>
              <a:lstStyle/>
              <a:p>
                <a:pPr defTabSz="955503">
                  <a:lnSpc>
                    <a:spcPct val="125000"/>
                  </a:lnSpc>
                </a:pPr>
                <a:r>
                  <a:rPr lang="en-US" altLang="ja-JP" sz="900" dirty="0" smtClean="0">
                    <a:latin typeface="HG丸ｺﾞｼｯｸM-PRO" pitchFamily="50" charset="-128"/>
                    <a:ea typeface="HG丸ｺﾞｼｯｸM-PRO" pitchFamily="50" charset="-128"/>
                  </a:rPr>
                  <a:t>⇒</a:t>
                </a:r>
              </a:p>
              <a:p>
                <a:pPr defTabSz="955503">
                  <a:lnSpc>
                    <a:spcPct val="125000"/>
                  </a:lnSpc>
                </a:pPr>
                <a:endParaRPr lang="en-US" altLang="ja-JP" sz="900" dirty="0">
                  <a:latin typeface="HG丸ｺﾞｼｯｸM-PRO" pitchFamily="50" charset="-128"/>
                  <a:ea typeface="HG丸ｺﾞｼｯｸM-PRO" pitchFamily="50" charset="-128"/>
                </a:endParaRPr>
              </a:p>
              <a:p>
                <a:pPr defTabSz="955503">
                  <a:lnSpc>
                    <a:spcPct val="125000"/>
                  </a:lnSpc>
                  <a:spcBef>
                    <a:spcPct val="50000"/>
                  </a:spcBef>
                </a:pPr>
                <a:r>
                  <a:rPr lang="en-US" altLang="ja-JP" sz="900" dirty="0" smtClean="0">
                    <a:latin typeface="HG丸ｺﾞｼｯｸM-PRO" pitchFamily="50" charset="-128"/>
                    <a:ea typeface="HG丸ｺﾞｼｯｸM-PRO" pitchFamily="50" charset="-128"/>
                  </a:rPr>
                  <a:t>⇒</a:t>
                </a:r>
              </a:p>
            </p:txBody>
          </p:sp>
          <p:sp>
            <p:nvSpPr>
              <p:cNvPr id="58" name="Rectangle 21"/>
              <p:cNvSpPr>
                <a:spLocks noChangeArrowheads="1"/>
              </p:cNvSpPr>
              <p:nvPr/>
            </p:nvSpPr>
            <p:spPr bwMode="auto">
              <a:xfrm>
                <a:off x="5383" y="983"/>
                <a:ext cx="681" cy="454"/>
              </a:xfrm>
              <a:prstGeom prst="rect">
                <a:avLst/>
              </a:prstGeom>
              <a:noFill/>
              <a:ln w="9525">
                <a:noFill/>
                <a:miter lim="800000"/>
                <a:headEnd/>
                <a:tailEnd/>
              </a:ln>
            </p:spPr>
            <p:txBody>
              <a:bodyPr wrap="none" anchor="ctr"/>
              <a:lstStyle/>
              <a:p>
                <a:pPr defTabSz="955503">
                  <a:lnSpc>
                    <a:spcPct val="125000"/>
                  </a:lnSpc>
                </a:pPr>
                <a:r>
                  <a:rPr lang="en-US" altLang="ja-JP" sz="900" dirty="0" smtClean="0">
                    <a:latin typeface="+mn-ea"/>
                  </a:rPr>
                  <a:t>10,000</a:t>
                </a:r>
                <a:r>
                  <a:rPr lang="ja-JP" altLang="en-US" sz="900" dirty="0" smtClean="0">
                    <a:latin typeface="+mn-ea"/>
                  </a:rPr>
                  <a:t>か所</a:t>
                </a:r>
                <a:endParaRPr lang="en-US" altLang="ja-JP" sz="900" dirty="0" smtClean="0">
                  <a:latin typeface="+mn-ea"/>
                </a:endParaRPr>
              </a:p>
              <a:p>
                <a:pPr defTabSz="955503">
                  <a:lnSpc>
                    <a:spcPct val="125000"/>
                  </a:lnSpc>
                </a:pPr>
                <a:endParaRPr lang="ja-JP" altLang="en-US" sz="900" dirty="0">
                  <a:latin typeface="+mn-ea"/>
                </a:endParaRPr>
              </a:p>
              <a:p>
                <a:pPr defTabSz="955503">
                  <a:lnSpc>
                    <a:spcPct val="125000"/>
                  </a:lnSpc>
                  <a:spcBef>
                    <a:spcPct val="50000"/>
                  </a:spcBef>
                </a:pPr>
                <a:r>
                  <a:rPr lang="en-US" altLang="ja-JP" sz="900" dirty="0">
                    <a:latin typeface="+mn-ea"/>
                  </a:rPr>
                  <a:t>950</a:t>
                </a:r>
                <a:r>
                  <a:rPr lang="ja-JP" altLang="en-US" sz="900" dirty="0" smtClean="0">
                    <a:latin typeface="+mn-ea"/>
                  </a:rPr>
                  <a:t>市町村</a:t>
                </a:r>
                <a:endParaRPr lang="en-US" altLang="ja-JP" sz="900" dirty="0" smtClean="0">
                  <a:latin typeface="+mn-ea"/>
                </a:endParaRPr>
              </a:p>
            </p:txBody>
          </p:sp>
        </p:grpSp>
        <p:sp>
          <p:nvSpPr>
            <p:cNvPr id="44" name="Rectangle 34"/>
            <p:cNvSpPr>
              <a:spLocks noChangeArrowheads="1"/>
            </p:cNvSpPr>
            <p:nvPr/>
          </p:nvSpPr>
          <p:spPr bwMode="auto">
            <a:xfrm>
              <a:off x="5889104" y="620688"/>
              <a:ext cx="1584176" cy="21602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lIns="91423" tIns="45712" rIns="91423" bIns="45712" anchor="ctr"/>
            <a:lstStyle/>
            <a:p>
              <a:pPr algn="ctr" defTabSz="955503"/>
              <a:r>
                <a:rPr lang="ja-JP" altLang="en-US" sz="900" dirty="0">
                  <a:latin typeface="HGPｺﾞｼｯｸE" pitchFamily="50" charset="-128"/>
                  <a:ea typeface="HGPｺﾞｼｯｸE" pitchFamily="50" charset="-128"/>
                </a:rPr>
                <a:t>地域の子育て</a:t>
              </a:r>
              <a:r>
                <a:rPr lang="ja-JP" altLang="en-US" sz="900" dirty="0" smtClean="0">
                  <a:latin typeface="HGPｺﾞｼｯｸE" pitchFamily="50" charset="-128"/>
                  <a:ea typeface="HGPｺﾞｼｯｸE" pitchFamily="50" charset="-128"/>
                </a:rPr>
                <a:t>力の</a:t>
              </a:r>
              <a:r>
                <a:rPr lang="ja-JP" altLang="en-US" sz="900" dirty="0">
                  <a:latin typeface="HGPｺﾞｼｯｸE" pitchFamily="50" charset="-128"/>
                  <a:ea typeface="HGPｺﾞｼｯｸE" pitchFamily="50" charset="-128"/>
                </a:rPr>
                <a:t>向上</a:t>
              </a:r>
            </a:p>
          </p:txBody>
        </p:sp>
        <p:sp>
          <p:nvSpPr>
            <p:cNvPr id="46" name="Rectangle 123"/>
            <p:cNvSpPr>
              <a:spLocks noChangeArrowheads="1"/>
            </p:cNvSpPr>
            <p:nvPr/>
          </p:nvSpPr>
          <p:spPr bwMode="auto">
            <a:xfrm>
              <a:off x="7761309" y="934756"/>
              <a:ext cx="503238" cy="141287"/>
            </a:xfrm>
            <a:prstGeom prst="rect">
              <a:avLst/>
            </a:prstGeom>
            <a:noFill/>
            <a:ln w="9525">
              <a:noFill/>
              <a:miter lim="800000"/>
              <a:headEnd/>
              <a:tailEnd/>
            </a:ln>
          </p:spPr>
          <p:txBody>
            <a:bodyPr wrap="none" lIns="91423" tIns="45712" rIns="91423" bIns="45712" anchor="ctr"/>
            <a:lstStyle/>
            <a:p>
              <a:pPr algn="ctr" defTabSz="955503"/>
              <a:r>
                <a:rPr lang="ja-JP" altLang="en-US" sz="900" dirty="0" smtClean="0">
                  <a:latin typeface="+mn-ea"/>
                </a:rPr>
                <a:t>平成</a:t>
              </a:r>
              <a:r>
                <a:rPr lang="en-US" altLang="ja-JP" sz="900" dirty="0" smtClean="0">
                  <a:latin typeface="+mn-ea"/>
                </a:rPr>
                <a:t>24</a:t>
              </a:r>
              <a:r>
                <a:rPr lang="ja-JP" altLang="en-US" sz="900" dirty="0" smtClean="0">
                  <a:latin typeface="+mn-ea"/>
                </a:rPr>
                <a:t>（</a:t>
              </a:r>
              <a:r>
                <a:rPr lang="en-US" altLang="ja-JP" sz="900" dirty="0" smtClean="0">
                  <a:latin typeface="+mn-ea"/>
                </a:rPr>
                <a:t>2012</a:t>
              </a:r>
              <a:r>
                <a:rPr lang="ja-JP" altLang="en-US" sz="900" dirty="0" smtClean="0">
                  <a:latin typeface="+mn-ea"/>
                </a:rPr>
                <a:t>）年度</a:t>
              </a:r>
              <a:endParaRPr lang="en-US" altLang="ja-JP" sz="900" dirty="0">
                <a:latin typeface="+mn-ea"/>
              </a:endParaRPr>
            </a:p>
          </p:txBody>
        </p:sp>
        <p:sp>
          <p:nvSpPr>
            <p:cNvPr id="47" name="Rectangle 124"/>
            <p:cNvSpPr>
              <a:spLocks noChangeArrowheads="1"/>
            </p:cNvSpPr>
            <p:nvPr/>
          </p:nvSpPr>
          <p:spPr bwMode="auto">
            <a:xfrm>
              <a:off x="8926070" y="934756"/>
              <a:ext cx="503237" cy="141287"/>
            </a:xfrm>
            <a:prstGeom prst="rect">
              <a:avLst/>
            </a:prstGeom>
            <a:noFill/>
            <a:ln w="9525">
              <a:noFill/>
              <a:miter lim="800000"/>
              <a:headEnd/>
              <a:tailEnd/>
            </a:ln>
          </p:spPr>
          <p:txBody>
            <a:bodyPr wrap="none" lIns="91423" tIns="45712" rIns="91423" bIns="45712" anchor="ctr"/>
            <a:lstStyle/>
            <a:p>
              <a:pPr algn="ctr" defTabSz="955503"/>
              <a:r>
                <a:rPr lang="ja-JP" altLang="en-US" sz="900" dirty="0" smtClean="0">
                  <a:latin typeface="+mn-ea"/>
                </a:rPr>
                <a:t>平成</a:t>
              </a:r>
              <a:r>
                <a:rPr lang="en-US" altLang="ja-JP" sz="900" dirty="0" smtClean="0">
                  <a:latin typeface="+mn-ea"/>
                </a:rPr>
                <a:t>26</a:t>
              </a:r>
              <a:r>
                <a:rPr lang="ja-JP" altLang="en-US" sz="900" dirty="0" smtClean="0">
                  <a:latin typeface="+mn-ea"/>
                </a:rPr>
                <a:t>（</a:t>
              </a:r>
              <a:r>
                <a:rPr lang="en-US" altLang="ja-JP" sz="900" dirty="0" smtClean="0">
                  <a:latin typeface="+mn-ea"/>
                </a:rPr>
                <a:t>2014)</a:t>
              </a:r>
              <a:r>
                <a:rPr lang="ja-JP" altLang="en-US" sz="900" dirty="0" smtClean="0">
                  <a:latin typeface="+mn-ea"/>
                </a:rPr>
                <a:t>年度末～</a:t>
              </a:r>
              <a:endParaRPr lang="en-US" altLang="ja-JP" sz="900" dirty="0">
                <a:latin typeface="+mn-ea"/>
              </a:endParaRPr>
            </a:p>
          </p:txBody>
        </p:sp>
        <p:sp>
          <p:nvSpPr>
            <p:cNvPr id="49" name="正方形/長方形 48"/>
            <p:cNvSpPr/>
            <p:nvPr/>
          </p:nvSpPr>
          <p:spPr>
            <a:xfrm>
              <a:off x="3656853" y="1366804"/>
              <a:ext cx="1080120" cy="414794"/>
            </a:xfrm>
            <a:prstGeom prst="rect">
              <a:avLst/>
            </a:prstGeom>
          </p:spPr>
          <p:txBody>
            <a:bodyPr wrap="square">
              <a:spAutoFit/>
            </a:bodyPr>
            <a:lstStyle/>
            <a:p>
              <a:pPr defTabSz="955503">
                <a:lnSpc>
                  <a:spcPct val="125000"/>
                </a:lnSpc>
              </a:pPr>
              <a:r>
                <a:rPr lang="en-US" altLang="ja-JP" sz="900" dirty="0" smtClean="0">
                  <a:latin typeface="ＭＳ Ｐゴシック"/>
                </a:rPr>
                <a:t>89</a:t>
              </a:r>
              <a:r>
                <a:rPr lang="ja-JP" altLang="en-US" sz="900" dirty="0" smtClean="0">
                  <a:latin typeface="ＭＳ Ｐゴシック"/>
                </a:rPr>
                <a:t>万人</a:t>
              </a:r>
              <a:endParaRPr lang="en-US" altLang="ja-JP" sz="900" dirty="0" smtClean="0">
                <a:latin typeface="ＭＳ Ｐゴシック"/>
              </a:endParaRPr>
            </a:p>
            <a:p>
              <a:pPr defTabSz="955503">
                <a:lnSpc>
                  <a:spcPct val="125000"/>
                </a:lnSpc>
              </a:pPr>
              <a:r>
                <a:rPr lang="en-US" altLang="ja-JP" sz="900" dirty="0" smtClean="0">
                  <a:latin typeface="ＭＳ Ｐゴシック"/>
                </a:rPr>
                <a:t>83</a:t>
              </a:r>
              <a:r>
                <a:rPr lang="ja-JP" altLang="en-US" sz="900" dirty="0" smtClean="0">
                  <a:latin typeface="ＭＳ Ｐゴシック"/>
                </a:rPr>
                <a:t>万人</a:t>
              </a:r>
              <a:r>
                <a:rPr lang="en-US" altLang="ja-JP" sz="800" dirty="0" smtClean="0">
                  <a:latin typeface="+mn-ea"/>
                </a:rPr>
                <a:t>*</a:t>
              </a:r>
              <a:endParaRPr lang="ja-JP" altLang="en-US" sz="900" dirty="0">
                <a:latin typeface="ＭＳ Ｐゴシック"/>
              </a:endParaRPr>
            </a:p>
          </p:txBody>
        </p:sp>
        <p:sp>
          <p:nvSpPr>
            <p:cNvPr id="50" name="正方形/長方形 49"/>
            <p:cNvSpPr/>
            <p:nvPr/>
          </p:nvSpPr>
          <p:spPr>
            <a:xfrm>
              <a:off x="4736973" y="1366804"/>
              <a:ext cx="925041" cy="414794"/>
            </a:xfrm>
            <a:prstGeom prst="rect">
              <a:avLst/>
            </a:prstGeom>
          </p:spPr>
          <p:txBody>
            <a:bodyPr wrap="square">
              <a:spAutoFit/>
            </a:bodyPr>
            <a:lstStyle/>
            <a:p>
              <a:pPr defTabSz="955503">
                <a:lnSpc>
                  <a:spcPct val="125000"/>
                </a:lnSpc>
              </a:pPr>
              <a:r>
                <a:rPr lang="en-US" altLang="ja-JP" sz="900" dirty="0" smtClean="0">
                  <a:latin typeface="ＭＳ Ｐゴシック"/>
                </a:rPr>
                <a:t>103</a:t>
              </a:r>
              <a:r>
                <a:rPr lang="ja-JP" altLang="en-US" sz="900" dirty="0" smtClean="0">
                  <a:latin typeface="ＭＳ Ｐゴシック"/>
                </a:rPr>
                <a:t>万人</a:t>
              </a:r>
              <a:endParaRPr lang="en-US" altLang="ja-JP" sz="900" dirty="0" smtClean="0">
                <a:latin typeface="ＭＳ Ｐゴシック"/>
              </a:endParaRPr>
            </a:p>
            <a:p>
              <a:pPr defTabSz="955503">
                <a:lnSpc>
                  <a:spcPct val="125000"/>
                </a:lnSpc>
              </a:pPr>
              <a:r>
                <a:rPr lang="en-US" altLang="ja-JP" sz="900" dirty="0" smtClean="0">
                  <a:latin typeface="ＭＳ Ｐゴシック"/>
                </a:rPr>
                <a:t>129</a:t>
              </a:r>
              <a:r>
                <a:rPr lang="ja-JP" altLang="en-US" sz="900" dirty="0" smtClean="0">
                  <a:latin typeface="ＭＳ Ｐゴシック"/>
                </a:rPr>
                <a:t>万人</a:t>
              </a:r>
              <a:endParaRPr lang="ja-JP" altLang="en-US" sz="900" dirty="0">
                <a:latin typeface="ＭＳ Ｐゴシック"/>
              </a:endParaRPr>
            </a:p>
          </p:txBody>
        </p:sp>
        <p:sp>
          <p:nvSpPr>
            <p:cNvPr id="51" name="正方形/長方形 50"/>
            <p:cNvSpPr/>
            <p:nvPr/>
          </p:nvSpPr>
          <p:spPr>
            <a:xfrm>
              <a:off x="4520949" y="1366804"/>
              <a:ext cx="370756" cy="414794"/>
            </a:xfrm>
            <a:prstGeom prst="rect">
              <a:avLst/>
            </a:prstGeom>
          </p:spPr>
          <p:txBody>
            <a:bodyPr wrap="square">
              <a:spAutoFit/>
            </a:bodyPr>
            <a:lstStyle/>
            <a:p>
              <a:pPr defTabSz="955503">
                <a:lnSpc>
                  <a:spcPct val="125000"/>
                </a:lnSpc>
              </a:pPr>
              <a:r>
                <a:rPr lang="en-US" altLang="ja-JP" sz="900" dirty="0" smtClean="0">
                  <a:latin typeface="HG丸ｺﾞｼｯｸM-PRO" pitchFamily="50" charset="-128"/>
                  <a:ea typeface="HG丸ｺﾞｼｯｸM-PRO" pitchFamily="50" charset="-128"/>
                </a:rPr>
                <a:t>⇒</a:t>
              </a:r>
            </a:p>
            <a:p>
              <a:pPr defTabSz="955503">
                <a:lnSpc>
                  <a:spcPct val="125000"/>
                </a:lnSpc>
              </a:pPr>
              <a:r>
                <a:rPr lang="en-US" altLang="ja-JP" sz="900" dirty="0" smtClean="0">
                  <a:latin typeface="HG丸ｺﾞｼｯｸM-PRO" pitchFamily="50" charset="-128"/>
                  <a:ea typeface="HG丸ｺﾞｼｯｸM-PRO" pitchFamily="50" charset="-128"/>
                </a:rPr>
                <a:t>⇒</a:t>
              </a:r>
              <a:endParaRPr lang="en-US" altLang="ja-JP" sz="900" dirty="0">
                <a:latin typeface="HG丸ｺﾞｼｯｸM-PRO" pitchFamily="50" charset="-128"/>
                <a:ea typeface="HG丸ｺﾞｼｯｸM-PRO" pitchFamily="50" charset="-128"/>
              </a:endParaRPr>
            </a:p>
          </p:txBody>
        </p:sp>
      </p:grpSp>
      <p:sp>
        <p:nvSpPr>
          <p:cNvPr id="2" name="スライド番号プレースホルダ 1"/>
          <p:cNvSpPr>
            <a:spLocks noGrp="1"/>
          </p:cNvSpPr>
          <p:nvPr>
            <p:ph type="sldNum" sz="quarter" idx="12"/>
          </p:nvPr>
        </p:nvSpPr>
        <p:spPr>
          <a:xfrm>
            <a:off x="7610152" y="6592269"/>
            <a:ext cx="2311400" cy="365125"/>
          </a:xfrm>
        </p:spPr>
        <p:txBody>
          <a:bodyPr/>
          <a:lstStyle/>
          <a:p>
            <a:fld id="{5A02BD7A-635E-43A0-8464-FD5073BFE4FA}" type="slidenum">
              <a:rPr kumimoji="1" lang="ja-JP" altLang="en-US" smtClean="0">
                <a:solidFill>
                  <a:schemeClr val="tx1"/>
                </a:solidFill>
              </a:rPr>
              <a:pPr/>
              <a:t>12</a:t>
            </a:fld>
            <a:endParaRPr kumimoji="1" lang="ja-JP" altLang="en-US" dirty="0">
              <a:solidFill>
                <a:schemeClr val="tx1"/>
              </a:solidFill>
            </a:endParaRPr>
          </a:p>
        </p:txBody>
      </p:sp>
      <p:sp>
        <p:nvSpPr>
          <p:cNvPr id="43" name="Rectangle 102"/>
          <p:cNvSpPr>
            <a:spLocks noChangeArrowheads="1"/>
          </p:cNvSpPr>
          <p:nvPr/>
        </p:nvSpPr>
        <p:spPr bwMode="auto">
          <a:xfrm>
            <a:off x="7617296" y="1124744"/>
            <a:ext cx="1152128" cy="288032"/>
          </a:xfrm>
          <a:prstGeom prst="rect">
            <a:avLst/>
          </a:prstGeom>
          <a:noFill/>
          <a:ln w="9525">
            <a:noFill/>
            <a:miter lim="800000"/>
            <a:headEnd/>
            <a:tailEnd/>
          </a:ln>
        </p:spPr>
        <p:txBody>
          <a:bodyPr wrap="none" lIns="35994" tIns="35994" rIns="35994" bIns="35994" anchor="ctr"/>
          <a:lstStyle/>
          <a:p>
            <a:pPr algn="ctr" defTabSz="955503">
              <a:lnSpc>
                <a:spcPts val="800"/>
              </a:lnSpc>
            </a:pPr>
            <a:r>
              <a:rPr lang="ja-JP" altLang="en-US" sz="700" dirty="0">
                <a:latin typeface="+mn-ea"/>
              </a:rPr>
              <a:t>（市町村単独分含む</a:t>
            </a:r>
            <a:r>
              <a:rPr lang="ja-JP" altLang="en-US" sz="700" dirty="0" smtClean="0">
                <a:latin typeface="+mn-ea"/>
              </a:rPr>
              <a:t>）</a:t>
            </a:r>
            <a:r>
              <a:rPr lang="en-US" altLang="ja-JP" sz="700" dirty="0" smtClean="0">
                <a:latin typeface="+mn-ea"/>
              </a:rPr>
              <a:t/>
            </a:r>
            <a:br>
              <a:rPr lang="en-US" altLang="ja-JP" sz="700" dirty="0" smtClean="0">
                <a:latin typeface="+mn-ea"/>
              </a:rPr>
            </a:br>
            <a:r>
              <a:rPr lang="en-US" altLang="ja-JP" sz="700" dirty="0" smtClean="0">
                <a:latin typeface="+mn-ea"/>
              </a:rPr>
              <a:t>*2011</a:t>
            </a:r>
            <a:r>
              <a:rPr lang="ja-JP" altLang="en-US" sz="700" dirty="0" smtClean="0">
                <a:latin typeface="+mn-ea"/>
              </a:rPr>
              <a:t>年度交付決定ベース</a:t>
            </a:r>
            <a:endParaRPr lang="ja-JP" altLang="en-US" sz="700" dirty="0">
              <a:latin typeface="+mn-ea"/>
            </a:endParaRPr>
          </a:p>
        </p:txBody>
      </p:sp>
      <p:sp>
        <p:nvSpPr>
          <p:cNvPr id="59" name="Rectangle 102"/>
          <p:cNvSpPr>
            <a:spLocks noChangeArrowheads="1"/>
          </p:cNvSpPr>
          <p:nvPr/>
        </p:nvSpPr>
        <p:spPr bwMode="auto">
          <a:xfrm>
            <a:off x="3656856" y="1628800"/>
            <a:ext cx="792088" cy="144016"/>
          </a:xfrm>
          <a:prstGeom prst="rect">
            <a:avLst/>
          </a:prstGeom>
          <a:noFill/>
          <a:ln w="9525">
            <a:noFill/>
            <a:miter lim="800000"/>
            <a:headEnd/>
            <a:tailEnd/>
          </a:ln>
        </p:spPr>
        <p:txBody>
          <a:bodyPr wrap="none" lIns="35994" tIns="35994" rIns="35994" bIns="35994" anchor="ctr"/>
          <a:lstStyle/>
          <a:p>
            <a:pPr algn="ctr" defTabSz="955503">
              <a:lnSpc>
                <a:spcPts val="800"/>
              </a:lnSpc>
            </a:pPr>
            <a:r>
              <a:rPr lang="en-US" altLang="ja-JP" sz="700" dirty="0" smtClean="0">
                <a:latin typeface="+mn-ea"/>
              </a:rPr>
              <a:t>*2011</a:t>
            </a:r>
            <a:r>
              <a:rPr lang="ja-JP" altLang="en-US" sz="700" dirty="0" smtClean="0">
                <a:latin typeface="+mn-ea"/>
              </a:rPr>
              <a:t>年</a:t>
            </a:r>
            <a:r>
              <a:rPr lang="en-US" altLang="ja-JP" sz="700" dirty="0" smtClean="0">
                <a:latin typeface="+mn-ea"/>
              </a:rPr>
              <a:t>5</a:t>
            </a:r>
            <a:r>
              <a:rPr lang="ja-JP" altLang="en-US" sz="700" dirty="0" smtClean="0">
                <a:latin typeface="+mn-ea"/>
              </a:rPr>
              <a:t>月時点</a:t>
            </a:r>
            <a:endParaRPr lang="ja-JP" altLang="en-US" sz="700" dirty="0">
              <a:latin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角丸四角形 88"/>
          <p:cNvSpPr/>
          <p:nvPr/>
        </p:nvSpPr>
        <p:spPr>
          <a:xfrm>
            <a:off x="-1" y="251123"/>
            <a:ext cx="3456000" cy="6840000"/>
          </a:xfrm>
          <a:prstGeom prst="roundRect">
            <a:avLst>
              <a:gd name="adj" fmla="val 8478"/>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lIns="91409" tIns="45705" rIns="91409" bIns="45705" rtlCol="0" anchor="ctr"/>
          <a:lstStyle/>
          <a:p>
            <a:pPr algn="ctr" defTabSz="913822"/>
            <a:endParaRPr lang="ja-JP" altLang="en-US" dirty="0">
              <a:solidFill>
                <a:prstClr val="white"/>
              </a:solidFill>
            </a:endParaRPr>
          </a:p>
        </p:txBody>
      </p:sp>
      <p:sp>
        <p:nvSpPr>
          <p:cNvPr id="94" name="角丸四角形 93"/>
          <p:cNvSpPr/>
          <p:nvPr/>
        </p:nvSpPr>
        <p:spPr>
          <a:xfrm>
            <a:off x="8292926" y="260350"/>
            <a:ext cx="1620000" cy="6840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9" tIns="45705" rIns="91409" bIns="45705" rtlCol="0" anchor="ctr"/>
          <a:lstStyle/>
          <a:p>
            <a:pPr algn="ctr" defTabSz="913822"/>
            <a:endParaRPr lang="ja-JP" altLang="en-US" dirty="0">
              <a:solidFill>
                <a:prstClr val="white"/>
              </a:solidFill>
            </a:endParaRPr>
          </a:p>
        </p:txBody>
      </p:sp>
      <p:sp>
        <p:nvSpPr>
          <p:cNvPr id="93" name="角丸四角形 92"/>
          <p:cNvSpPr/>
          <p:nvPr/>
        </p:nvSpPr>
        <p:spPr>
          <a:xfrm>
            <a:off x="6672835" y="260350"/>
            <a:ext cx="1620000" cy="684000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9" tIns="45705" rIns="91409" bIns="45705" rtlCol="0" anchor="ctr"/>
          <a:lstStyle/>
          <a:p>
            <a:pPr algn="ctr" defTabSz="913822"/>
            <a:endParaRPr lang="ja-JP" altLang="en-US" dirty="0">
              <a:solidFill>
                <a:prstClr val="white"/>
              </a:solidFill>
            </a:endParaRPr>
          </a:p>
        </p:txBody>
      </p:sp>
      <p:sp>
        <p:nvSpPr>
          <p:cNvPr id="91" name="角丸四角形 90"/>
          <p:cNvSpPr/>
          <p:nvPr/>
        </p:nvSpPr>
        <p:spPr>
          <a:xfrm>
            <a:off x="3450357" y="260350"/>
            <a:ext cx="1620000" cy="684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9" tIns="45705" rIns="91409" bIns="45705" rtlCol="0" anchor="ctr"/>
          <a:lstStyle/>
          <a:p>
            <a:pPr algn="ctr" defTabSz="913822"/>
            <a:endParaRPr lang="ja-JP" altLang="en-US" dirty="0">
              <a:solidFill>
                <a:prstClr val="white"/>
              </a:solidFill>
            </a:endParaRPr>
          </a:p>
        </p:txBody>
      </p:sp>
      <p:sp>
        <p:nvSpPr>
          <p:cNvPr id="92" name="角丸四角形 91"/>
          <p:cNvSpPr/>
          <p:nvPr/>
        </p:nvSpPr>
        <p:spPr>
          <a:xfrm>
            <a:off x="5073760" y="260648"/>
            <a:ext cx="1620000" cy="6840000"/>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09" tIns="45705" rIns="91409" bIns="45705" rtlCol="0" anchor="ctr"/>
          <a:lstStyle/>
          <a:p>
            <a:pPr algn="ctr" defTabSz="913822"/>
            <a:endParaRPr lang="ja-JP" altLang="en-US" dirty="0">
              <a:solidFill>
                <a:prstClr val="white"/>
              </a:solidFill>
            </a:endParaRPr>
          </a:p>
        </p:txBody>
      </p:sp>
      <p:graphicFrame>
        <p:nvGraphicFramePr>
          <p:cNvPr id="4" name="表 3"/>
          <p:cNvGraphicFramePr>
            <a:graphicFrameLocks noGrp="1"/>
          </p:cNvGraphicFramePr>
          <p:nvPr/>
        </p:nvGraphicFramePr>
        <p:xfrm>
          <a:off x="7308" y="232411"/>
          <a:ext cx="9938250" cy="6653369"/>
        </p:xfrm>
        <a:graphic>
          <a:graphicData uri="http://schemas.openxmlformats.org/drawingml/2006/table">
            <a:tbl>
              <a:tblPr firstRow="1" bandRow="1">
                <a:tableStyleId>{5940675A-B579-460E-94D1-54222C63F5DA}</a:tableStyleId>
              </a:tblPr>
              <a:tblGrid>
                <a:gridCol w="3445154"/>
                <a:gridCol w="1623274"/>
                <a:gridCol w="1623274"/>
                <a:gridCol w="1623274"/>
                <a:gridCol w="1623274"/>
              </a:tblGrid>
              <a:tr h="219611">
                <a:tc>
                  <a:txBody>
                    <a:bodyPr/>
                    <a:lstStyle/>
                    <a:p>
                      <a:endParaRPr kumimoji="1" lang="ja-JP" altLang="en-US" sz="9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000" b="1" dirty="0" smtClean="0"/>
                        <a:t>2012</a:t>
                      </a:r>
                      <a:r>
                        <a:rPr kumimoji="1" lang="ja-JP" altLang="en-US" sz="1000" b="1" dirty="0" smtClean="0"/>
                        <a:t>（平成</a:t>
                      </a:r>
                      <a:r>
                        <a:rPr kumimoji="1" lang="en-US" altLang="ja-JP" sz="1000" b="1" dirty="0" smtClean="0"/>
                        <a:t>24</a:t>
                      </a:r>
                      <a:r>
                        <a:rPr kumimoji="1" lang="ja-JP" altLang="en-US" sz="1000" b="1" dirty="0" smtClean="0"/>
                        <a:t>）年</a:t>
                      </a:r>
                      <a:endParaRPr kumimoji="1" lang="ja-JP" altLang="en-US" sz="1000" b="1"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smtClean="0"/>
                        <a:t>2013</a:t>
                      </a:r>
                      <a:r>
                        <a:rPr kumimoji="1" lang="ja-JP" altLang="en-US" sz="1000" b="1" dirty="0" smtClean="0"/>
                        <a:t>（平成</a:t>
                      </a:r>
                      <a:r>
                        <a:rPr kumimoji="1" lang="en-US" altLang="ja-JP" sz="1000" b="1" dirty="0" smtClean="0"/>
                        <a:t>25</a:t>
                      </a:r>
                      <a:r>
                        <a:rPr kumimoji="1" lang="ja-JP" altLang="en-US" sz="1000" b="1" dirty="0" smtClean="0"/>
                        <a:t>）年</a:t>
                      </a:r>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smtClean="0"/>
                        <a:t>2014</a:t>
                      </a:r>
                      <a:r>
                        <a:rPr kumimoji="1" lang="ja-JP" altLang="en-US" sz="1000" b="1" dirty="0" smtClean="0"/>
                        <a:t>（平成</a:t>
                      </a:r>
                      <a:r>
                        <a:rPr kumimoji="1" lang="en-US" altLang="ja-JP" sz="1000" b="1" dirty="0" smtClean="0"/>
                        <a:t>26</a:t>
                      </a:r>
                      <a:r>
                        <a:rPr kumimoji="1" lang="ja-JP" altLang="en-US" sz="1000" b="1" dirty="0" smtClean="0"/>
                        <a:t>）年</a:t>
                      </a:r>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dirty="0" smtClean="0"/>
                        <a:t>2015</a:t>
                      </a:r>
                      <a:r>
                        <a:rPr kumimoji="1" lang="ja-JP" altLang="en-US" sz="1000" b="1" dirty="0" smtClean="0"/>
                        <a:t>（平成</a:t>
                      </a:r>
                      <a:r>
                        <a:rPr kumimoji="1" lang="en-US" altLang="ja-JP" sz="1000" b="1" dirty="0" smtClean="0"/>
                        <a:t>27</a:t>
                      </a:r>
                      <a:r>
                        <a:rPr kumimoji="1" lang="ja-JP" altLang="en-US" sz="1000" b="1" dirty="0" smtClean="0"/>
                        <a:t>）年</a:t>
                      </a:r>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40776">
                <a:tc>
                  <a:txBody>
                    <a:bodyPr/>
                    <a:lstStyle/>
                    <a:p>
                      <a:pPr>
                        <a:lnSpc>
                          <a:spcPct val="100000"/>
                        </a:lnSpc>
                      </a:pPr>
                      <a:r>
                        <a:rPr kumimoji="1" lang="en-US" altLang="ja-JP" sz="900" b="1" dirty="0" smtClean="0"/>
                        <a:t>【</a:t>
                      </a:r>
                      <a:r>
                        <a:rPr kumimoji="1" lang="ja-JP" altLang="en-US" sz="900" b="1" dirty="0" smtClean="0"/>
                        <a:t>子ども・子育て</a:t>
                      </a:r>
                      <a:r>
                        <a:rPr kumimoji="1" lang="en-US" altLang="ja-JP" sz="900" b="1" dirty="0" smtClean="0"/>
                        <a:t>】</a:t>
                      </a:r>
                    </a:p>
                    <a:p>
                      <a:pPr>
                        <a:lnSpc>
                          <a:spcPct val="100000"/>
                        </a:lnSpc>
                      </a:pPr>
                      <a:r>
                        <a:rPr kumimoji="1" lang="ja-JP" altLang="en-US" sz="900" dirty="0" smtClean="0"/>
                        <a:t>　  子ども・子育て新システムの創設</a:t>
                      </a:r>
                      <a:endParaRPr kumimoji="1" lang="ja-JP" altLang="en-US" sz="900" dirty="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r>
              <a:tr h="4316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t>【</a:t>
                      </a:r>
                      <a:r>
                        <a:rPr kumimoji="1" lang="ja-JP" altLang="en-US" sz="900" b="1" dirty="0" smtClean="0"/>
                        <a:t>医療・介護</a:t>
                      </a:r>
                      <a:r>
                        <a:rPr kumimoji="1" lang="en-US" altLang="ja-JP" sz="900" b="1" dirty="0" smtClean="0"/>
                        <a:t>】</a:t>
                      </a:r>
                      <a:endParaRPr kumimoji="1" lang="ja-JP" altLang="en-US" sz="900" b="1" dirty="0" smtClean="0"/>
                    </a:p>
                    <a:p>
                      <a:pPr>
                        <a:lnSpc>
                          <a:spcPct val="100000"/>
                        </a:lnSpc>
                      </a:pPr>
                      <a:r>
                        <a:rPr kumimoji="1" lang="ja-JP" altLang="en-US" sz="900" dirty="0" smtClean="0"/>
                        <a:t>①　医療サービス提供体制</a:t>
                      </a:r>
                      <a:r>
                        <a:rPr kumimoji="1" lang="en-US" altLang="ja-JP" sz="900" dirty="0" smtClean="0"/>
                        <a:t/>
                      </a:r>
                      <a:br>
                        <a:rPr kumimoji="1" lang="en-US" altLang="ja-JP" sz="900" dirty="0" smtClean="0"/>
                      </a:br>
                      <a:r>
                        <a:rPr kumimoji="1" lang="ja-JP" altLang="en-US" sz="600" dirty="0" smtClean="0"/>
                        <a:t>（病院・病床機能の分化・強化、在宅医療の推進、医師確保対策、チーム医療の推進）</a:t>
                      </a:r>
                      <a:endParaRPr kumimoji="1" lang="en-US" altLang="ja-JP" sz="600" dirty="0" smtClean="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862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②　地域包括ケア創設</a:t>
                      </a:r>
                      <a:endParaRPr kumimoji="1" lang="en-US" altLang="ja-JP" sz="9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dirty="0" smtClean="0"/>
                        <a:t>（在宅サービス・居住系サービスの強化、介護予防・重度化予防、医療と介護の連携の強化、認知症対応の推進）</a:t>
                      </a:r>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67960">
                <a:tc>
                  <a:txBody>
                    <a:bodyPr/>
                    <a:lstStyle/>
                    <a:p>
                      <a:pPr>
                        <a:lnSpc>
                          <a:spcPct val="100000"/>
                        </a:lnSpc>
                      </a:pPr>
                      <a:r>
                        <a:rPr kumimoji="1" lang="ja-JP" altLang="en-US" sz="900" dirty="0" smtClean="0"/>
                        <a:t>③　医療・介護保険制度</a:t>
                      </a:r>
                      <a:endParaRPr kumimoji="1" lang="en-US" altLang="ja-JP" sz="900" dirty="0" smtClean="0"/>
                    </a:p>
                    <a:p>
                      <a:pPr>
                        <a:lnSpc>
                          <a:spcPct val="100000"/>
                        </a:lnSpc>
                      </a:pPr>
                      <a:r>
                        <a:rPr kumimoji="1" lang="ja-JP" altLang="en-US" sz="800" dirty="0" smtClean="0"/>
                        <a:t>○　市町村国保低所得者保険料軽減、財政基盤強化　等</a:t>
                      </a:r>
                      <a:endParaRPr kumimoji="1" lang="en-US" altLang="ja-JP" sz="800" dirty="0" smtClean="0"/>
                    </a:p>
                    <a:p>
                      <a:pPr>
                        <a:lnSpc>
                          <a:spcPct val="100000"/>
                        </a:lnSpc>
                      </a:pPr>
                      <a:r>
                        <a:rPr kumimoji="1" lang="ja-JP" altLang="en-US" sz="800" dirty="0" smtClean="0"/>
                        <a:t>○　介護保険料低所得者軽減、介護納付金の総報酬割の検討　等</a:t>
                      </a:r>
                      <a:endParaRPr kumimoji="1" lang="en-US" altLang="ja-JP" sz="800" dirty="0" smtClean="0"/>
                    </a:p>
                    <a:p>
                      <a:pPr>
                        <a:lnSpc>
                          <a:spcPct val="100000"/>
                        </a:lnSpc>
                      </a:pPr>
                      <a:r>
                        <a:rPr kumimoji="1" lang="ja-JP" altLang="en-US" sz="800" dirty="0" smtClean="0"/>
                        <a:t>○　高額療養費の見直しと給付の重点化</a:t>
                      </a:r>
                      <a:endParaRPr kumimoji="1" lang="ja-JP" altLang="en-US" sz="800" dirty="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0137">
                <a:tc>
                  <a:txBody>
                    <a:bodyPr/>
                    <a:lstStyle/>
                    <a:p>
                      <a:pPr>
                        <a:lnSpc>
                          <a:spcPct val="100000"/>
                        </a:lnSpc>
                      </a:pPr>
                      <a:r>
                        <a:rPr kumimoji="1" lang="ja-JP" altLang="en-US" sz="900" dirty="0" smtClean="0"/>
                        <a:t>④　高齢者医療制度等</a:t>
                      </a:r>
                      <a:endParaRPr kumimoji="1" lang="en-US" altLang="ja-JP" sz="900" dirty="0" smtClean="0"/>
                    </a:p>
                    <a:p>
                      <a:pPr>
                        <a:lnSpc>
                          <a:spcPct val="100000"/>
                        </a:lnSpc>
                      </a:pPr>
                      <a:r>
                        <a:rPr kumimoji="1" lang="ja-JP" altLang="en-US" sz="700" dirty="0" smtClean="0"/>
                        <a:t>　　・高齢者医療制度の見直し　・高齢者医療の支援金の総報酬割の検討</a:t>
                      </a:r>
                      <a:endParaRPr kumimoji="1" lang="en-US" altLang="ja-JP" sz="700" dirty="0" smtClean="0"/>
                    </a:p>
                    <a:p>
                      <a:pPr>
                        <a:lnSpc>
                          <a:spcPct val="100000"/>
                        </a:lnSpc>
                      </a:pPr>
                      <a:r>
                        <a:rPr kumimoji="1" lang="ja-JP" altLang="en-US" sz="700" dirty="0" smtClean="0"/>
                        <a:t>　　・</a:t>
                      </a:r>
                      <a:r>
                        <a:rPr kumimoji="1" lang="en-US" altLang="ja-JP" sz="700" dirty="0" smtClean="0"/>
                        <a:t>70</a:t>
                      </a:r>
                      <a:r>
                        <a:rPr kumimoji="1" lang="ja-JP" altLang="en-US" sz="700" dirty="0" smtClean="0"/>
                        <a:t>歳～</a:t>
                      </a:r>
                      <a:r>
                        <a:rPr kumimoji="1" lang="en-US" altLang="ja-JP" sz="700" dirty="0" smtClean="0"/>
                        <a:t>75</a:t>
                      </a:r>
                      <a:r>
                        <a:rPr kumimoji="1" lang="ja-JP" altLang="en-US" sz="700" dirty="0" smtClean="0"/>
                        <a:t>歳未満の患者負担の見直し　・国保組合の国庫補助の見直し</a:t>
                      </a:r>
                      <a:endParaRPr kumimoji="1" lang="ja-JP" altLang="en-US" sz="700" dirty="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89765">
                <a:tc>
                  <a:txBody>
                    <a:bodyPr/>
                    <a:lstStyle/>
                    <a:p>
                      <a:pPr>
                        <a:lnSpc>
                          <a:spcPct val="100000"/>
                        </a:lnSpc>
                      </a:pPr>
                      <a:r>
                        <a:rPr kumimoji="1" lang="ja-JP" altLang="en-US" sz="900" dirty="0" smtClean="0"/>
                        <a:t>⑤　総合合算制度</a:t>
                      </a:r>
                      <a:endParaRPr kumimoji="1" lang="en-US" altLang="ja-JP" sz="900" dirty="0" smtClean="0"/>
                    </a:p>
                    <a:p>
                      <a:pPr>
                        <a:lnSpc>
                          <a:spcPct val="100000"/>
                        </a:lnSpc>
                      </a:pPr>
                      <a:r>
                        <a:rPr kumimoji="1" lang="ja-JP" altLang="en-US" sz="900" dirty="0" smtClean="0"/>
                        <a:t>⑥　難病対策</a:t>
                      </a:r>
                      <a:endParaRPr kumimoji="1" lang="en-US" altLang="ja-JP" sz="900" dirty="0" smtClean="0"/>
                    </a:p>
                    <a:p>
                      <a:pPr>
                        <a:lnSpc>
                          <a:spcPct val="100000"/>
                        </a:lnSpc>
                      </a:pPr>
                      <a:r>
                        <a:rPr kumimoji="1" lang="ja-JP" altLang="en-US" sz="900" dirty="0" smtClean="0"/>
                        <a:t>⑦　その他</a:t>
                      </a:r>
                      <a:r>
                        <a:rPr kumimoji="1" lang="ja-JP" altLang="en-US" sz="700" dirty="0" smtClean="0"/>
                        <a:t>（軽度者に対する給付の重点化、後発医薬品のさらなる使用促進、</a:t>
                      </a:r>
                      <a:r>
                        <a:rPr kumimoji="1" lang="en-US" altLang="ja-JP" sz="700" dirty="0" smtClean="0"/>
                        <a:t/>
                      </a:r>
                      <a:br>
                        <a:rPr kumimoji="1" lang="en-US" altLang="ja-JP" sz="700" dirty="0" smtClean="0"/>
                      </a:br>
                      <a:r>
                        <a:rPr kumimoji="1" lang="ja-JP" altLang="en-US" sz="700" dirty="0" smtClean="0"/>
                        <a:t>　　　予防医療、チーム医療　等）</a:t>
                      </a:r>
                      <a:endParaRPr kumimoji="1" lang="ja-JP" altLang="en-US" sz="700" dirty="0"/>
                    </a:p>
                  </a:txBody>
                  <a:tcPr marL="132080" marR="132080" marT="34290" marB="3429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pPr>
                        <a:lnSpc>
                          <a:spcPts val="1000"/>
                        </a:lnSpc>
                      </a:pPr>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pPr>
                        <a:lnSpc>
                          <a:spcPts val="1000"/>
                        </a:lnSpc>
                      </a:pPr>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pPr>
                        <a:lnSpc>
                          <a:spcPts val="1000"/>
                        </a:lnSpc>
                      </a:pPr>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pPr>
                        <a:lnSpc>
                          <a:spcPts val="1000"/>
                        </a:lnSpc>
                      </a:pPr>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r>
              <a:tr h="18469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t>【</a:t>
                      </a:r>
                      <a:r>
                        <a:rPr kumimoji="1" lang="ja-JP" altLang="en-US" sz="900" b="1" dirty="0" smtClean="0"/>
                        <a:t>年金</a:t>
                      </a:r>
                      <a:r>
                        <a:rPr kumimoji="1" lang="en-US" altLang="ja-JP" sz="900" b="1" dirty="0" smtClean="0"/>
                        <a:t>】</a:t>
                      </a:r>
                      <a:endParaRPr kumimoji="1" lang="ja-JP" altLang="en-US" sz="900" b="1" dirty="0" smtClean="0"/>
                    </a:p>
                    <a:p>
                      <a:pPr algn="l">
                        <a:lnSpc>
                          <a:spcPct val="100000"/>
                        </a:lnSpc>
                      </a:pPr>
                      <a:r>
                        <a:rPr kumimoji="1" lang="ja-JP" altLang="en-US" sz="900" dirty="0" smtClean="0"/>
                        <a:t>①　新しい年金制度の創設</a:t>
                      </a:r>
                      <a:endParaRPr kumimoji="1" lang="en-US" altLang="ja-JP" sz="900" dirty="0" smtClean="0"/>
                    </a:p>
                    <a:p>
                      <a:pPr marL="0" marR="0" indent="0" algn="l" defTabSz="1221545" rtl="0" eaLnBrk="1" fontAlgn="auto" latinLnBrk="0" hangingPunct="1">
                        <a:lnSpc>
                          <a:spcPct val="100000"/>
                        </a:lnSpc>
                        <a:spcBef>
                          <a:spcPts val="0"/>
                        </a:spcBef>
                        <a:spcAft>
                          <a:spcPts val="0"/>
                        </a:spcAft>
                        <a:buClrTx/>
                        <a:buSzTx/>
                        <a:buFontTx/>
                        <a:buNone/>
                        <a:tabLst/>
                        <a:defRPr/>
                      </a:pPr>
                      <a:r>
                        <a:rPr kumimoji="1" lang="ja-JP" altLang="en-US" sz="900" dirty="0" smtClean="0"/>
                        <a:t>②　基礎年金国庫負担</a:t>
                      </a:r>
                      <a:r>
                        <a:rPr kumimoji="1" lang="en-US" altLang="ja-JP" sz="900" dirty="0" smtClean="0"/>
                        <a:t>1/2</a:t>
                      </a:r>
                      <a:r>
                        <a:rPr kumimoji="1" lang="ja-JP" altLang="en-US" sz="900" dirty="0" smtClean="0"/>
                        <a:t>の恒久化</a:t>
                      </a:r>
                    </a:p>
                    <a:p>
                      <a:pPr marL="0" marR="0" indent="0" algn="l" defTabSz="1221545" rtl="0" eaLnBrk="1" fontAlgn="auto" latinLnBrk="0" hangingPunct="1">
                        <a:lnSpc>
                          <a:spcPct val="100000"/>
                        </a:lnSpc>
                        <a:spcBef>
                          <a:spcPts val="0"/>
                        </a:spcBef>
                        <a:spcAft>
                          <a:spcPts val="0"/>
                        </a:spcAft>
                        <a:buClrTx/>
                        <a:buSzTx/>
                        <a:buFontTx/>
                        <a:buNone/>
                        <a:tabLst/>
                        <a:defRPr/>
                      </a:pPr>
                      <a:r>
                        <a:rPr kumimoji="1" lang="ja-JP" altLang="en-US" sz="900" dirty="0" smtClean="0"/>
                        <a:t>③　物価スライド特例分の解消</a:t>
                      </a:r>
                    </a:p>
                    <a:p>
                      <a:pPr algn="l">
                        <a:lnSpc>
                          <a:spcPct val="100000"/>
                        </a:lnSpc>
                      </a:pPr>
                      <a:r>
                        <a:rPr kumimoji="1" lang="ja-JP" altLang="en-US" sz="900" dirty="0" smtClean="0"/>
                        <a:t>④　最低保障機能の強化等</a:t>
                      </a:r>
                      <a:r>
                        <a:rPr kumimoji="1" lang="ja-JP" altLang="en-US" sz="700" dirty="0" smtClean="0"/>
                        <a:t>（低所得者への加算、障害基礎年金等への</a:t>
                      </a:r>
                      <a:endParaRPr kumimoji="1" lang="en-US" altLang="ja-JP" sz="700" dirty="0" smtClean="0"/>
                    </a:p>
                    <a:p>
                      <a:pPr algn="l">
                        <a:lnSpc>
                          <a:spcPct val="100000"/>
                        </a:lnSpc>
                      </a:pPr>
                      <a:r>
                        <a:rPr kumimoji="1" lang="ja-JP" altLang="en-US" sz="700" dirty="0" smtClean="0"/>
                        <a:t>　　　加算、受給資格期間の短縮、高所得者の年金給付の見直し）</a:t>
                      </a:r>
                      <a:endParaRPr kumimoji="1" lang="ja-JP" altLang="en-US" sz="900" dirty="0" smtClean="0"/>
                    </a:p>
                    <a:p>
                      <a:pPr algn="l">
                        <a:lnSpc>
                          <a:spcPct val="100000"/>
                        </a:lnSpc>
                      </a:pPr>
                      <a:r>
                        <a:rPr kumimoji="1" lang="ja-JP" altLang="en-US" sz="900" dirty="0" smtClean="0"/>
                        <a:t>⑤　短時間労働者適用拡大</a:t>
                      </a:r>
                      <a:r>
                        <a:rPr kumimoji="1" lang="ja-JP" altLang="en-US" sz="700" dirty="0" smtClean="0"/>
                        <a:t>（医療保険も併せて実施）</a:t>
                      </a:r>
                      <a:endParaRPr kumimoji="1" lang="en-US" altLang="ja-JP" sz="700" dirty="0" smtClean="0"/>
                    </a:p>
                    <a:p>
                      <a:pPr algn="l">
                        <a:lnSpc>
                          <a:spcPct val="100000"/>
                        </a:lnSpc>
                      </a:pPr>
                      <a:endParaRPr kumimoji="1" lang="ja-JP" altLang="en-US" sz="400" dirty="0" smtClean="0"/>
                    </a:p>
                    <a:p>
                      <a:pPr marL="0" marR="0" indent="0" algn="l" defTabSz="1221545"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⑥　被用者年金一元化</a:t>
                      </a:r>
                      <a:endParaRPr kumimoji="1" lang="en-US" altLang="ja-JP" sz="900" dirty="0" smtClean="0">
                        <a:solidFill>
                          <a:schemeClr val="tx1"/>
                        </a:solidFill>
                      </a:endParaRPr>
                    </a:p>
                    <a:p>
                      <a:pPr algn="l">
                        <a:lnSpc>
                          <a:spcPct val="100000"/>
                        </a:lnSpc>
                      </a:pPr>
                      <a:endParaRPr kumimoji="1" lang="en-US" altLang="ja-JP" sz="400" dirty="0" smtClean="0"/>
                    </a:p>
                    <a:p>
                      <a:pPr algn="l">
                        <a:lnSpc>
                          <a:spcPct val="100000"/>
                        </a:lnSpc>
                      </a:pPr>
                      <a:r>
                        <a:rPr kumimoji="1" lang="ja-JP" altLang="en-US" sz="900" dirty="0" smtClean="0"/>
                        <a:t>⑦　第３号被保険者制度の見直し、マクロ経済スライドの検討、　</a:t>
                      </a:r>
                      <a:endParaRPr kumimoji="1" lang="en-US" altLang="ja-JP" sz="900" dirty="0" smtClean="0"/>
                    </a:p>
                    <a:p>
                      <a:pPr algn="l">
                        <a:lnSpc>
                          <a:spcPct val="100000"/>
                        </a:lnSpc>
                      </a:pPr>
                      <a:r>
                        <a:rPr kumimoji="1" lang="ja-JP" altLang="en-US" sz="900" dirty="0" smtClean="0"/>
                        <a:t>　　在職老齢年金の見直し、標準報酬上限の見直し</a:t>
                      </a:r>
                      <a:endParaRPr kumimoji="1" lang="en-US" altLang="ja-JP" sz="900" dirty="0" smtClean="0"/>
                    </a:p>
                    <a:p>
                      <a:pPr algn="l">
                        <a:lnSpc>
                          <a:spcPct val="100000"/>
                        </a:lnSpc>
                      </a:pPr>
                      <a:r>
                        <a:rPr kumimoji="1" lang="ja-JP" altLang="en-US" sz="900" dirty="0" smtClean="0"/>
                        <a:t>⑧　支給開始年齢引上げの検討</a:t>
                      </a:r>
                      <a:endParaRPr kumimoji="1" lang="en-US" altLang="ja-JP" sz="900" dirty="0" smtClean="0"/>
                    </a:p>
                    <a:p>
                      <a:pPr algn="l">
                        <a:lnSpc>
                          <a:spcPct val="100000"/>
                        </a:lnSpc>
                      </a:pPr>
                      <a:endParaRPr kumimoji="1" lang="en-US" altLang="ja-JP" sz="400" dirty="0" smtClean="0"/>
                    </a:p>
                    <a:p>
                      <a:pPr algn="l">
                        <a:lnSpc>
                          <a:spcPct val="100000"/>
                        </a:lnSpc>
                      </a:pPr>
                      <a:r>
                        <a:rPr kumimoji="1" lang="ja-JP" altLang="en-US" sz="900" dirty="0" smtClean="0"/>
                        <a:t>⑨　業務運営の効率化</a:t>
                      </a:r>
                      <a:endParaRPr kumimoji="1" lang="en-US" altLang="ja-JP" sz="900" dirty="0" smtClean="0"/>
                    </a:p>
                    <a:p>
                      <a:pPr algn="l">
                        <a:lnSpc>
                          <a:spcPct val="100000"/>
                        </a:lnSpc>
                      </a:pPr>
                      <a:endParaRPr kumimoji="1" lang="en-US" altLang="ja-JP" sz="400" dirty="0" smtClean="0"/>
                    </a:p>
                    <a:p>
                      <a:pPr algn="l">
                        <a:lnSpc>
                          <a:spcPct val="100000"/>
                        </a:lnSpc>
                      </a:pPr>
                      <a:r>
                        <a:rPr kumimoji="1" lang="ja-JP" altLang="en-US" sz="900" dirty="0" smtClean="0"/>
                        <a:t>⑩　産休期間中の保険料負担免除などその他現行制度の改善</a:t>
                      </a:r>
                      <a:endParaRPr kumimoji="1" lang="ja-JP" altLang="en-US" sz="900" dirty="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r>
              <a:tr h="613397">
                <a:tc>
                  <a:txBody>
                    <a:bodyPr/>
                    <a:lstStyle/>
                    <a:p>
                      <a:pPr>
                        <a:lnSpc>
                          <a:spcPct val="100000"/>
                        </a:lnSpc>
                      </a:pPr>
                      <a:r>
                        <a:rPr kumimoji="1" lang="en-US" altLang="ja-JP" sz="900" b="1" dirty="0" smtClean="0"/>
                        <a:t>【</a:t>
                      </a:r>
                      <a:r>
                        <a:rPr kumimoji="1" lang="ja-JP" altLang="en-US" sz="900" b="1" dirty="0" smtClean="0"/>
                        <a:t>就労促進、ディーセント・ワーク</a:t>
                      </a:r>
                      <a:r>
                        <a:rPr kumimoji="1" lang="en-US" altLang="ja-JP" sz="900" b="1" dirty="0" smtClean="0"/>
                        <a:t>】</a:t>
                      </a:r>
                    </a:p>
                    <a:p>
                      <a:pPr>
                        <a:lnSpc>
                          <a:spcPct val="100000"/>
                        </a:lnSpc>
                      </a:pPr>
                      <a:r>
                        <a:rPr kumimoji="1" lang="ja-JP" altLang="en-US" sz="900" b="0" dirty="0" smtClean="0"/>
                        <a:t>①　高年齢者雇用対策、有期労働契約、パートタイム労働対策、</a:t>
                      </a:r>
                      <a:r>
                        <a:rPr kumimoji="1" lang="en-US" altLang="ja-JP" sz="900" b="0" dirty="0" smtClean="0"/>
                        <a:t/>
                      </a:r>
                      <a:br>
                        <a:rPr kumimoji="1" lang="en-US" altLang="ja-JP" sz="900" b="0" dirty="0" smtClean="0"/>
                      </a:br>
                      <a:r>
                        <a:rPr kumimoji="1" lang="ja-JP" altLang="en-US" sz="900" b="0" dirty="0" smtClean="0"/>
                        <a:t>　　雇用保険制度</a:t>
                      </a:r>
                      <a:endParaRPr kumimoji="1" lang="en-US" altLang="ja-JP" sz="900" b="0" dirty="0" smtClean="0"/>
                    </a:p>
                    <a:p>
                      <a:pPr>
                        <a:lnSpc>
                          <a:spcPct val="100000"/>
                        </a:lnSpc>
                      </a:pPr>
                      <a:r>
                        <a:rPr kumimoji="1" lang="ja-JP" altLang="en-US" sz="900" b="0" dirty="0" smtClean="0"/>
                        <a:t>②　総合的ビジョン・若年者雇用対策 </a:t>
                      </a:r>
                      <a:endParaRPr kumimoji="1" lang="ja-JP" altLang="en-US" sz="900" b="0" dirty="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r>
              <a:tr h="4770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smtClean="0"/>
                        <a:t>【</a:t>
                      </a:r>
                      <a:r>
                        <a:rPr kumimoji="1" lang="ja-JP" altLang="en-US" sz="900" b="1" dirty="0" smtClean="0"/>
                        <a:t>貧困・格差</a:t>
                      </a:r>
                      <a:r>
                        <a:rPr kumimoji="1" lang="en-US" altLang="ja-JP" sz="900" b="1"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t>①　生活困窮者対策・生活保護制度の見直し</a:t>
                      </a:r>
                      <a:endParaRPr kumimoji="1" lang="en-US" altLang="ja-JP" sz="9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t>②　生活保護基準の検証</a:t>
                      </a:r>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lang="ja-JP" altLang="en-US" sz="17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lang="ja-JP" altLang="en-US" sz="17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lang="ja-JP" altLang="en-US" sz="17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lang="ja-JP" altLang="en-US" sz="17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r>
              <a:tr h="290669">
                <a:tc>
                  <a:txBody>
                    <a:bodyPr/>
                    <a:lstStyle/>
                    <a:p>
                      <a:pPr>
                        <a:lnSpc>
                          <a:spcPct val="100000"/>
                        </a:lnSpc>
                      </a:pPr>
                      <a:r>
                        <a:rPr kumimoji="1" lang="en-US" altLang="ja-JP" sz="900" b="1" dirty="0" smtClean="0"/>
                        <a:t>【</a:t>
                      </a:r>
                      <a:r>
                        <a:rPr kumimoji="1" lang="ja-JP" altLang="en-US" sz="900" b="1" dirty="0" smtClean="0"/>
                        <a:t>医療イノベーション</a:t>
                      </a:r>
                      <a:r>
                        <a:rPr kumimoji="1" lang="en-US" altLang="ja-JP" sz="900" b="1" dirty="0" smtClean="0"/>
                        <a:t>】</a:t>
                      </a:r>
                      <a:endParaRPr kumimoji="1" lang="ja-JP" altLang="en-US" sz="900" b="1" dirty="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lnTlToBr w="12700" cmpd="sng">
                      <a:noFill/>
                      <a:prstDash val="solid"/>
                    </a:lnTlToBr>
                    <a:lnBlToTr w="12700" cmpd="sng">
                      <a:noFill/>
                      <a:prstDash val="solid"/>
                    </a:lnBlToTr>
                  </a:tcPr>
                </a:tc>
              </a:tr>
              <a:tr h="234757">
                <a:tc>
                  <a:txBody>
                    <a:bodyPr/>
                    <a:lstStyle/>
                    <a:p>
                      <a:pPr>
                        <a:lnSpc>
                          <a:spcPct val="100000"/>
                        </a:lnSpc>
                      </a:pPr>
                      <a:r>
                        <a:rPr kumimoji="1" lang="en-US" altLang="ja-JP" sz="900" b="1" dirty="0" smtClean="0"/>
                        <a:t>【</a:t>
                      </a:r>
                      <a:r>
                        <a:rPr kumimoji="1" lang="ja-JP" altLang="en-US" sz="900" b="1" dirty="0" smtClean="0"/>
                        <a:t>障害者施策</a:t>
                      </a:r>
                      <a:r>
                        <a:rPr kumimoji="1" lang="en-US" altLang="ja-JP" sz="900" b="1" dirty="0" smtClean="0"/>
                        <a:t>】</a:t>
                      </a:r>
                      <a:endParaRPr kumimoji="1" lang="ja-JP" altLang="en-US" sz="900" b="1" dirty="0"/>
                    </a:p>
                  </a:txBody>
                  <a:tcPr marL="132080" marR="1320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100" dirty="0"/>
                    </a:p>
                  </a:txBody>
                  <a:tcPr marL="132080" marR="1320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テキスト ボックス 6"/>
          <p:cNvSpPr txBox="1"/>
          <p:nvPr/>
        </p:nvSpPr>
        <p:spPr>
          <a:xfrm>
            <a:off x="3439925" y="536047"/>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8" name="テキスト ボックス 7"/>
          <p:cNvSpPr txBox="1"/>
          <p:nvPr/>
        </p:nvSpPr>
        <p:spPr>
          <a:xfrm>
            <a:off x="3461506" y="435580"/>
            <a:ext cx="646268"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新法提出</a:t>
            </a:r>
            <a:endParaRPr lang="ja-JP" altLang="en-US" sz="1300" dirty="0">
              <a:solidFill>
                <a:prstClr val="black"/>
              </a:solidFill>
            </a:endParaRPr>
          </a:p>
        </p:txBody>
      </p:sp>
      <p:cxnSp>
        <p:nvCxnSpPr>
          <p:cNvPr id="10" name="直線矢印コネクタ 9"/>
          <p:cNvCxnSpPr/>
          <p:nvPr/>
        </p:nvCxnSpPr>
        <p:spPr>
          <a:xfrm>
            <a:off x="8958962" y="669874"/>
            <a:ext cx="947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911298" y="970643"/>
            <a:ext cx="5980798" cy="3397"/>
          </a:xfrm>
          <a:prstGeom prst="straightConnector1">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3742773" y="986834"/>
            <a:ext cx="1170129" cy="230802"/>
          </a:xfrm>
          <a:prstGeom prst="rect">
            <a:avLst/>
          </a:prstGeom>
          <a:noFill/>
        </p:spPr>
        <p:txBody>
          <a:bodyPr wrap="square" lIns="91409" tIns="45705" rIns="91409" bIns="45705" rtlCol="0">
            <a:spAutoFit/>
          </a:bodyPr>
          <a:lstStyle/>
          <a:p>
            <a:pPr defTabSz="913822"/>
            <a:r>
              <a:rPr lang="ja-JP" altLang="en-US" sz="900" dirty="0" smtClean="0">
                <a:solidFill>
                  <a:prstClr val="black"/>
                </a:solidFill>
              </a:rPr>
              <a:t>法案提出検討</a:t>
            </a:r>
            <a:endParaRPr lang="ja-JP" altLang="en-US" sz="1300" dirty="0">
              <a:solidFill>
                <a:prstClr val="black"/>
              </a:solidFill>
            </a:endParaRPr>
          </a:p>
        </p:txBody>
      </p:sp>
      <p:sp>
        <p:nvSpPr>
          <p:cNvPr id="17" name="テキスト ボックス 16"/>
          <p:cNvSpPr txBox="1"/>
          <p:nvPr/>
        </p:nvSpPr>
        <p:spPr>
          <a:xfrm>
            <a:off x="6745199" y="1004045"/>
            <a:ext cx="1476000" cy="154286"/>
          </a:xfrm>
          <a:prstGeom prst="rect">
            <a:avLst/>
          </a:prstGeom>
          <a:noFill/>
          <a:ln>
            <a:solidFill>
              <a:schemeClr val="tx1"/>
            </a:solidFill>
          </a:ln>
        </p:spPr>
        <p:txBody>
          <a:bodyPr wrap="none" lIns="91409" tIns="45705" rIns="91409" bIns="45705" rtlCol="0" anchor="ctr">
            <a:noAutofit/>
          </a:bodyPr>
          <a:lstStyle/>
          <a:p>
            <a:pPr algn="ctr" defTabSz="913822"/>
            <a:r>
              <a:rPr lang="ja-JP" altLang="en-US" sz="900" dirty="0" smtClean="0">
                <a:solidFill>
                  <a:prstClr val="black"/>
                </a:solidFill>
              </a:rPr>
              <a:t>診療報酬改定</a:t>
            </a:r>
            <a:endParaRPr lang="ja-JP" altLang="en-US" sz="900" dirty="0">
              <a:solidFill>
                <a:prstClr val="black"/>
              </a:solidFill>
            </a:endParaRPr>
          </a:p>
        </p:txBody>
      </p:sp>
      <p:sp>
        <p:nvSpPr>
          <p:cNvPr id="18" name="テキスト ボックス 17"/>
          <p:cNvSpPr txBox="1"/>
          <p:nvPr/>
        </p:nvSpPr>
        <p:spPr>
          <a:xfrm>
            <a:off x="8367313" y="1123923"/>
            <a:ext cx="1484412" cy="171995"/>
          </a:xfrm>
          <a:prstGeom prst="rect">
            <a:avLst/>
          </a:prstGeom>
          <a:noFill/>
          <a:ln>
            <a:solidFill>
              <a:schemeClr val="tx1"/>
            </a:solidFill>
          </a:ln>
        </p:spPr>
        <p:txBody>
          <a:bodyPr wrap="none" lIns="91409" tIns="45705" rIns="91409" bIns="45705" rtlCol="0" anchor="ctr">
            <a:noAutofit/>
          </a:bodyPr>
          <a:lstStyle/>
          <a:p>
            <a:pPr algn="ctr" defTabSz="913822"/>
            <a:r>
              <a:rPr lang="ja-JP" altLang="en-US" sz="900" dirty="0" smtClean="0">
                <a:solidFill>
                  <a:prstClr val="black"/>
                </a:solidFill>
              </a:rPr>
              <a:t>介護報酬改定</a:t>
            </a:r>
            <a:endParaRPr lang="ja-JP" altLang="en-US" sz="900" dirty="0">
              <a:solidFill>
                <a:prstClr val="black"/>
              </a:solidFill>
            </a:endParaRPr>
          </a:p>
        </p:txBody>
      </p:sp>
      <p:sp>
        <p:nvSpPr>
          <p:cNvPr id="19" name="テキスト ボックス 18"/>
          <p:cNvSpPr txBox="1"/>
          <p:nvPr/>
        </p:nvSpPr>
        <p:spPr>
          <a:xfrm>
            <a:off x="8273600" y="1365067"/>
            <a:ext cx="1620000" cy="241871"/>
          </a:xfrm>
          <a:prstGeom prst="rect">
            <a:avLst/>
          </a:prstGeom>
          <a:noFill/>
          <a:ln>
            <a:solidFill>
              <a:schemeClr val="tx1"/>
            </a:solidFill>
          </a:ln>
        </p:spPr>
        <p:txBody>
          <a:bodyPr wrap="none" lIns="0" tIns="0" rIns="0" bIns="0" rtlCol="0" anchor="ctr">
            <a:noAutofit/>
          </a:bodyPr>
          <a:lstStyle/>
          <a:p>
            <a:pPr algn="ctr" defTabSz="913822">
              <a:lnSpc>
                <a:spcPts val="799"/>
              </a:lnSpc>
            </a:pPr>
            <a:r>
              <a:rPr lang="ja-JP" altLang="en-US" sz="900" dirty="0" smtClean="0">
                <a:solidFill>
                  <a:prstClr val="black"/>
                </a:solidFill>
              </a:rPr>
              <a:t>新事業計画</a:t>
            </a:r>
            <a:r>
              <a:rPr lang="ja-JP" altLang="en-US" sz="700" dirty="0" smtClean="0">
                <a:solidFill>
                  <a:prstClr val="black"/>
                </a:solidFill>
              </a:rPr>
              <a:t>（平成</a:t>
            </a:r>
            <a:r>
              <a:rPr lang="en-US" altLang="ja-JP" sz="700" dirty="0" smtClean="0">
                <a:solidFill>
                  <a:prstClr val="black"/>
                </a:solidFill>
              </a:rPr>
              <a:t>27</a:t>
            </a:r>
            <a:r>
              <a:rPr lang="ja-JP" altLang="en-US" sz="700" dirty="0" smtClean="0">
                <a:solidFill>
                  <a:prstClr val="black"/>
                </a:solidFill>
              </a:rPr>
              <a:t>年度～平成</a:t>
            </a:r>
            <a:r>
              <a:rPr lang="en-US" altLang="ja-JP" sz="700" dirty="0" smtClean="0">
                <a:solidFill>
                  <a:prstClr val="black"/>
                </a:solidFill>
              </a:rPr>
              <a:t>29</a:t>
            </a:r>
            <a:r>
              <a:rPr lang="ja-JP" altLang="en-US" sz="700" dirty="0" smtClean="0">
                <a:solidFill>
                  <a:prstClr val="black"/>
                </a:solidFill>
              </a:rPr>
              <a:t>年度</a:t>
            </a:r>
            <a:r>
              <a:rPr lang="ja-JP" altLang="en-US" sz="900" dirty="0" smtClean="0">
                <a:solidFill>
                  <a:prstClr val="black"/>
                </a:solidFill>
              </a:rPr>
              <a:t>）</a:t>
            </a:r>
            <a:endParaRPr lang="ja-JP" altLang="en-US" sz="900" dirty="0">
              <a:solidFill>
                <a:prstClr val="black"/>
              </a:solidFill>
            </a:endParaRPr>
          </a:p>
        </p:txBody>
      </p:sp>
      <p:sp>
        <p:nvSpPr>
          <p:cNvPr id="21" name="テキスト ボックス 20"/>
          <p:cNvSpPr txBox="1"/>
          <p:nvPr/>
        </p:nvSpPr>
        <p:spPr>
          <a:xfrm>
            <a:off x="5061391" y="998519"/>
            <a:ext cx="1620000" cy="231429"/>
          </a:xfrm>
          <a:prstGeom prst="rect">
            <a:avLst/>
          </a:prstGeom>
          <a:noFill/>
          <a:ln>
            <a:solidFill>
              <a:schemeClr val="tx1"/>
            </a:solidFill>
          </a:ln>
        </p:spPr>
        <p:txBody>
          <a:bodyPr wrap="none" lIns="91409" tIns="45705" rIns="91409" bIns="45705" rtlCol="0" anchor="ctr">
            <a:normAutofit/>
          </a:bodyPr>
          <a:lstStyle/>
          <a:p>
            <a:pPr algn="ctr" defTabSz="913822"/>
            <a:r>
              <a:rPr lang="ja-JP" altLang="en-US" sz="900" dirty="0" smtClean="0">
                <a:solidFill>
                  <a:prstClr val="black"/>
                </a:solidFill>
              </a:rPr>
              <a:t>新医療計画</a:t>
            </a:r>
            <a:r>
              <a:rPr lang="ja-JP" altLang="en-US" sz="700" dirty="0" smtClean="0">
                <a:solidFill>
                  <a:prstClr val="black"/>
                </a:solidFill>
              </a:rPr>
              <a:t>（平成</a:t>
            </a:r>
            <a:r>
              <a:rPr lang="en-US" altLang="ja-JP" sz="700" dirty="0" smtClean="0">
                <a:solidFill>
                  <a:prstClr val="black"/>
                </a:solidFill>
              </a:rPr>
              <a:t>25</a:t>
            </a:r>
            <a:r>
              <a:rPr lang="ja-JP" altLang="en-US" sz="700" dirty="0" smtClean="0">
                <a:solidFill>
                  <a:prstClr val="black"/>
                </a:solidFill>
              </a:rPr>
              <a:t>年度～平成</a:t>
            </a:r>
            <a:r>
              <a:rPr lang="en-US" altLang="ja-JP" sz="700" dirty="0" smtClean="0">
                <a:solidFill>
                  <a:prstClr val="black"/>
                </a:solidFill>
              </a:rPr>
              <a:t>29</a:t>
            </a:r>
            <a:r>
              <a:rPr lang="ja-JP" altLang="en-US" sz="700" dirty="0" smtClean="0">
                <a:solidFill>
                  <a:prstClr val="black"/>
                </a:solidFill>
              </a:rPr>
              <a:t>年度）</a:t>
            </a:r>
            <a:endParaRPr lang="ja-JP" altLang="en-US" sz="700" dirty="0">
              <a:solidFill>
                <a:prstClr val="black"/>
              </a:solidFill>
            </a:endParaRPr>
          </a:p>
        </p:txBody>
      </p:sp>
      <p:cxnSp>
        <p:nvCxnSpPr>
          <p:cNvPr id="23" name="直線矢印コネクタ 22"/>
          <p:cNvCxnSpPr/>
          <p:nvPr/>
        </p:nvCxnSpPr>
        <p:spPr>
          <a:xfrm>
            <a:off x="3598869" y="2343389"/>
            <a:ext cx="630656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5241552" y="3345117"/>
            <a:ext cx="4680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5262136" y="3309492"/>
            <a:ext cx="877101"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法案提出予定</a:t>
            </a:r>
            <a:endParaRPr lang="en-US" altLang="ja-JP" sz="900" dirty="0" smtClean="0">
              <a:solidFill>
                <a:prstClr val="black"/>
              </a:solidFill>
            </a:endParaRPr>
          </a:p>
        </p:txBody>
      </p:sp>
      <p:cxnSp>
        <p:nvCxnSpPr>
          <p:cNvPr id="32" name="直線矢印コネクタ 31"/>
          <p:cNvCxnSpPr/>
          <p:nvPr/>
        </p:nvCxnSpPr>
        <p:spPr>
          <a:xfrm>
            <a:off x="9667427" y="1720407"/>
            <a:ext cx="252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3565559" y="1686788"/>
            <a:ext cx="646268"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a:t>
            </a:r>
            <a:endParaRPr lang="en-US" altLang="ja-JP" sz="1300" dirty="0" smtClean="0">
              <a:solidFill>
                <a:prstClr val="black"/>
              </a:solidFill>
            </a:endParaRPr>
          </a:p>
        </p:txBody>
      </p:sp>
      <p:sp>
        <p:nvSpPr>
          <p:cNvPr id="36" name="テキスト ボックス 35"/>
          <p:cNvSpPr txBox="1"/>
          <p:nvPr/>
        </p:nvSpPr>
        <p:spPr>
          <a:xfrm>
            <a:off x="3475804" y="2083621"/>
            <a:ext cx="2301477" cy="100688"/>
          </a:xfrm>
          <a:prstGeom prst="rect">
            <a:avLst/>
          </a:prstGeom>
          <a:noFill/>
          <a:ln>
            <a:solidFill>
              <a:schemeClr val="tx1"/>
            </a:solidFill>
          </a:ln>
        </p:spPr>
        <p:txBody>
          <a:bodyPr wrap="none" lIns="91409" tIns="45705" rIns="91409" bIns="45705" rtlCol="0" anchor="ctr">
            <a:noAutofit/>
          </a:bodyPr>
          <a:lstStyle/>
          <a:p>
            <a:pPr algn="ctr" defTabSz="913822"/>
            <a:r>
              <a:rPr lang="ja-JP" altLang="en-US" sz="700" dirty="0" smtClean="0">
                <a:solidFill>
                  <a:prstClr val="black"/>
                </a:solidFill>
              </a:rPr>
              <a:t>改善に必要な財源と方策を検討</a:t>
            </a:r>
            <a:endParaRPr lang="ja-JP" altLang="en-US" sz="700" dirty="0">
              <a:solidFill>
                <a:prstClr val="black"/>
              </a:solidFill>
            </a:endParaRPr>
          </a:p>
        </p:txBody>
      </p:sp>
      <p:sp>
        <p:nvSpPr>
          <p:cNvPr id="37" name="テキスト ボックス 36"/>
          <p:cNvSpPr txBox="1"/>
          <p:nvPr/>
        </p:nvSpPr>
        <p:spPr>
          <a:xfrm>
            <a:off x="3561098" y="3536427"/>
            <a:ext cx="646268"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a:t>
            </a:r>
            <a:endParaRPr lang="en-US" altLang="ja-JP" sz="900" dirty="0" smtClean="0">
              <a:solidFill>
                <a:prstClr val="black"/>
              </a:solidFill>
            </a:endParaRPr>
          </a:p>
        </p:txBody>
      </p:sp>
      <p:cxnSp>
        <p:nvCxnSpPr>
          <p:cNvPr id="40" name="直線矢印コネクタ 39"/>
          <p:cNvCxnSpPr>
            <a:stCxn id="90" idx="3"/>
          </p:cNvCxnSpPr>
          <p:nvPr/>
        </p:nvCxnSpPr>
        <p:spPr>
          <a:xfrm>
            <a:off x="6969224" y="3787629"/>
            <a:ext cx="129679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3567737" y="3722772"/>
            <a:ext cx="646268"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a:t>
            </a:r>
            <a:endParaRPr lang="en-US" altLang="ja-JP" sz="900" dirty="0" smtClean="0">
              <a:solidFill>
                <a:prstClr val="black"/>
              </a:solidFill>
            </a:endParaRPr>
          </a:p>
        </p:txBody>
      </p:sp>
      <p:cxnSp>
        <p:nvCxnSpPr>
          <p:cNvPr id="51" name="直線矢印コネクタ 50"/>
          <p:cNvCxnSpPr/>
          <p:nvPr/>
        </p:nvCxnSpPr>
        <p:spPr>
          <a:xfrm flipV="1">
            <a:off x="3657552" y="4091416"/>
            <a:ext cx="6264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3562902" y="4054913"/>
            <a:ext cx="646268"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a:t>
            </a:r>
            <a:endParaRPr lang="en-US" altLang="ja-JP" sz="900" dirty="0" smtClean="0">
              <a:solidFill>
                <a:prstClr val="black"/>
              </a:solidFill>
            </a:endParaRPr>
          </a:p>
        </p:txBody>
      </p:sp>
      <p:cxnSp>
        <p:nvCxnSpPr>
          <p:cNvPr id="55" name="直線矢印コネクタ 54"/>
          <p:cNvCxnSpPr/>
          <p:nvPr/>
        </p:nvCxnSpPr>
        <p:spPr>
          <a:xfrm>
            <a:off x="3620473" y="4271001"/>
            <a:ext cx="6300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3570601" y="4241622"/>
            <a:ext cx="877101"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法案提出予定</a:t>
            </a:r>
            <a:endParaRPr lang="en-US" altLang="ja-JP" sz="900" dirty="0" smtClean="0">
              <a:solidFill>
                <a:prstClr val="black"/>
              </a:solidFill>
            </a:endParaRPr>
          </a:p>
        </p:txBody>
      </p:sp>
      <p:cxnSp>
        <p:nvCxnSpPr>
          <p:cNvPr id="58" name="直線矢印コネクタ 57"/>
          <p:cNvCxnSpPr/>
          <p:nvPr/>
        </p:nvCxnSpPr>
        <p:spPr>
          <a:xfrm flipV="1">
            <a:off x="8650919" y="4754620"/>
            <a:ext cx="1260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4454816" y="4695668"/>
            <a:ext cx="4392451" cy="138499"/>
          </a:xfrm>
          <a:prstGeom prst="rect">
            <a:avLst/>
          </a:prstGeom>
          <a:noFill/>
        </p:spPr>
        <p:txBody>
          <a:bodyPr wrap="square" lIns="0" tIns="0" rIns="0" bIns="0" rtlCol="0">
            <a:spAutoFit/>
          </a:bodyPr>
          <a:lstStyle/>
          <a:p>
            <a:pPr algn="ctr" defTabSz="913822"/>
            <a:r>
              <a:rPr lang="ja-JP" altLang="en-US" sz="900" dirty="0" smtClean="0">
                <a:solidFill>
                  <a:prstClr val="black"/>
                </a:solidFill>
              </a:rPr>
              <a:t>＜将来的な課題として中長期的に検討（平成</a:t>
            </a:r>
            <a:r>
              <a:rPr lang="en-US" altLang="ja-JP" sz="900" dirty="0" smtClean="0">
                <a:solidFill>
                  <a:prstClr val="black"/>
                </a:solidFill>
              </a:rPr>
              <a:t>24</a:t>
            </a:r>
            <a:r>
              <a:rPr lang="ja-JP" altLang="en-US" sz="900" dirty="0" smtClean="0">
                <a:solidFill>
                  <a:prstClr val="black"/>
                </a:solidFill>
              </a:rPr>
              <a:t>年通常国会法案提出は行わない）＞</a:t>
            </a:r>
            <a:endParaRPr lang="en-US" altLang="ja-JP" sz="900" dirty="0" smtClean="0">
              <a:solidFill>
                <a:prstClr val="black"/>
              </a:solidFill>
            </a:endParaRPr>
          </a:p>
        </p:txBody>
      </p:sp>
      <p:cxnSp>
        <p:nvCxnSpPr>
          <p:cNvPr id="61" name="直線矢印コネクタ 60"/>
          <p:cNvCxnSpPr/>
          <p:nvPr/>
        </p:nvCxnSpPr>
        <p:spPr>
          <a:xfrm>
            <a:off x="3638940" y="5442853"/>
            <a:ext cx="627318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582476" y="5415748"/>
            <a:ext cx="877101"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一部法案提出</a:t>
            </a:r>
            <a:endParaRPr lang="en-US" altLang="ja-JP" sz="900" dirty="0" smtClean="0">
              <a:solidFill>
                <a:prstClr val="black"/>
              </a:solidFill>
            </a:endParaRPr>
          </a:p>
        </p:txBody>
      </p:sp>
      <p:sp>
        <p:nvSpPr>
          <p:cNvPr id="66" name="テキスト ボックス 65"/>
          <p:cNvSpPr txBox="1"/>
          <p:nvPr/>
        </p:nvSpPr>
        <p:spPr>
          <a:xfrm>
            <a:off x="3503101" y="5880939"/>
            <a:ext cx="1521907" cy="326897"/>
          </a:xfrm>
          <a:prstGeom prst="rect">
            <a:avLst/>
          </a:prstGeom>
          <a:noFill/>
          <a:ln>
            <a:noFill/>
          </a:ln>
        </p:spPr>
        <p:txBody>
          <a:bodyPr wrap="square" lIns="0" tIns="0" rIns="0" bIns="0" rtlCol="0" anchor="ctr">
            <a:noAutofit/>
          </a:bodyPr>
          <a:lstStyle/>
          <a:p>
            <a:pPr defTabSz="913822"/>
            <a:r>
              <a:rPr lang="zh-CN" altLang="en-US" sz="800" dirty="0" smtClean="0">
                <a:solidFill>
                  <a:prstClr val="black"/>
                </a:solidFill>
                <a:latin typeface="ＭＳ ゴシック" pitchFamily="49" charset="-128"/>
                <a:ea typeface="ＭＳ ゴシック" pitchFamily="49" charset="-128"/>
              </a:rPr>
              <a:t>生活支援戦略</a:t>
            </a:r>
            <a:r>
              <a:rPr lang="zh-CN" altLang="en-US" sz="700" dirty="0" smtClean="0">
                <a:solidFill>
                  <a:prstClr val="black"/>
                </a:solidFill>
                <a:latin typeface="ＭＳ ゴシック" pitchFamily="49" charset="-128"/>
                <a:ea typeface="ＭＳ ゴシック" pitchFamily="49" charset="-128"/>
              </a:rPr>
              <a:t>（仮称）</a:t>
            </a:r>
            <a:r>
              <a:rPr lang="zh-CN" altLang="en-US" sz="800" dirty="0" smtClean="0">
                <a:solidFill>
                  <a:prstClr val="black"/>
                </a:solidFill>
                <a:latin typeface="ＭＳ ゴシック" pitchFamily="49" charset="-128"/>
                <a:ea typeface="ＭＳ ゴシック" pitchFamily="49" charset="-128"/>
              </a:rPr>
              <a:t>策定</a:t>
            </a:r>
            <a:endParaRPr lang="en-US" altLang="zh-CN" sz="800" dirty="0" smtClean="0">
              <a:solidFill>
                <a:prstClr val="black"/>
              </a:solidFill>
              <a:latin typeface="ＭＳ ゴシック" pitchFamily="49" charset="-128"/>
              <a:ea typeface="ＭＳ ゴシック" pitchFamily="49" charset="-128"/>
            </a:endParaRPr>
          </a:p>
          <a:p>
            <a:pPr defTabSz="913822"/>
            <a:r>
              <a:rPr lang="ja-JP" altLang="en-US" sz="800" dirty="0" smtClean="0">
                <a:solidFill>
                  <a:prstClr val="black"/>
                </a:solidFill>
                <a:latin typeface="ＭＳ ゴシック" pitchFamily="49" charset="-128"/>
                <a:ea typeface="ＭＳ ゴシック" pitchFamily="49" charset="-128"/>
              </a:rPr>
              <a:t>（運用改善は速やかに実施）</a:t>
            </a:r>
            <a:endParaRPr lang="zh-CN" altLang="en-US" sz="800" dirty="0">
              <a:solidFill>
                <a:prstClr val="black"/>
              </a:solidFill>
              <a:latin typeface="ＭＳ ゴシック" pitchFamily="49" charset="-128"/>
              <a:ea typeface="ＭＳ ゴシック" pitchFamily="49" charset="-128"/>
            </a:endParaRPr>
          </a:p>
        </p:txBody>
      </p:sp>
      <p:cxnSp>
        <p:nvCxnSpPr>
          <p:cNvPr id="67" name="直線矢印コネクタ 66"/>
          <p:cNvCxnSpPr/>
          <p:nvPr/>
        </p:nvCxnSpPr>
        <p:spPr>
          <a:xfrm>
            <a:off x="6465168" y="6021288"/>
            <a:ext cx="3456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5037116" y="5959913"/>
            <a:ext cx="1898000" cy="138499"/>
          </a:xfrm>
          <a:prstGeom prst="rect">
            <a:avLst/>
          </a:prstGeom>
          <a:noFill/>
        </p:spPr>
        <p:txBody>
          <a:bodyPr wrap="square" lIns="0" tIns="0" rIns="0" bIns="0" rtlCol="0">
            <a:spAutoFit/>
          </a:bodyPr>
          <a:lstStyle/>
          <a:p>
            <a:pPr algn="ctr" defTabSz="913822"/>
            <a:r>
              <a:rPr lang="ja-JP" altLang="en-US" sz="900" dirty="0" smtClean="0">
                <a:solidFill>
                  <a:prstClr val="black"/>
                </a:solidFill>
              </a:rPr>
              <a:t>＜法案提出も検討＞</a:t>
            </a:r>
            <a:endParaRPr lang="en-US" altLang="ja-JP" sz="900" dirty="0" smtClean="0">
              <a:solidFill>
                <a:prstClr val="black"/>
              </a:solidFill>
            </a:endParaRPr>
          </a:p>
        </p:txBody>
      </p:sp>
      <p:cxnSp>
        <p:nvCxnSpPr>
          <p:cNvPr id="79" name="直線矢印コネクタ 78"/>
          <p:cNvCxnSpPr/>
          <p:nvPr/>
        </p:nvCxnSpPr>
        <p:spPr>
          <a:xfrm>
            <a:off x="3605246" y="6707673"/>
            <a:ext cx="629587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3584848" y="6684617"/>
            <a:ext cx="2184244" cy="230802"/>
          </a:xfrm>
          <a:prstGeom prst="rect">
            <a:avLst/>
          </a:prstGeom>
          <a:noFill/>
        </p:spPr>
        <p:txBody>
          <a:bodyPr wrap="square" lIns="91409" tIns="45705" rIns="91409" bIns="45705" rtlCol="0">
            <a:spAutoFit/>
          </a:bodyPr>
          <a:lstStyle/>
          <a:p>
            <a:pPr defTabSz="913822"/>
            <a:r>
              <a:rPr lang="ja-JP" altLang="en-US" sz="900" dirty="0" smtClean="0">
                <a:solidFill>
                  <a:prstClr val="black"/>
                </a:solidFill>
              </a:rPr>
              <a:t>法案提出</a:t>
            </a:r>
            <a:endParaRPr lang="en-US" altLang="ja-JP" sz="900" dirty="0" smtClean="0">
              <a:solidFill>
                <a:prstClr val="black"/>
              </a:solidFill>
            </a:endParaRPr>
          </a:p>
        </p:txBody>
      </p:sp>
      <p:cxnSp>
        <p:nvCxnSpPr>
          <p:cNvPr id="85" name="直線矢印コネクタ 84"/>
          <p:cNvCxnSpPr/>
          <p:nvPr/>
        </p:nvCxnSpPr>
        <p:spPr>
          <a:xfrm flipV="1">
            <a:off x="3822851" y="1333846"/>
            <a:ext cx="6068548" cy="87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0" name="直線矢印コネクタ 129"/>
          <p:cNvCxnSpPr/>
          <p:nvPr/>
        </p:nvCxnSpPr>
        <p:spPr>
          <a:xfrm>
            <a:off x="5626630" y="2916010"/>
            <a:ext cx="4284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1" name="テキスト ボックス 130"/>
          <p:cNvSpPr txBox="1"/>
          <p:nvPr/>
        </p:nvSpPr>
        <p:spPr>
          <a:xfrm>
            <a:off x="4129515" y="2859319"/>
            <a:ext cx="1471557" cy="138499"/>
          </a:xfrm>
          <a:prstGeom prst="rect">
            <a:avLst/>
          </a:prstGeom>
          <a:noFill/>
        </p:spPr>
        <p:txBody>
          <a:bodyPr wrap="none" lIns="0" tIns="0" rIns="0" bIns="0" rtlCol="0">
            <a:spAutoFit/>
          </a:bodyPr>
          <a:lstStyle/>
          <a:p>
            <a:pPr defTabSz="913822"/>
            <a:r>
              <a:rPr lang="ja-JP" altLang="en-US" sz="900" dirty="0" smtClean="0">
                <a:solidFill>
                  <a:prstClr val="black"/>
                </a:solidFill>
              </a:rPr>
              <a:t>＜法制化も視野に入れ検討＞</a:t>
            </a:r>
            <a:endParaRPr lang="en-US" altLang="ja-JP" sz="900" dirty="0" smtClean="0">
              <a:solidFill>
                <a:prstClr val="black"/>
              </a:solidFill>
            </a:endParaRPr>
          </a:p>
        </p:txBody>
      </p:sp>
      <p:cxnSp>
        <p:nvCxnSpPr>
          <p:cNvPr id="143" name="直線矢印コネクタ 142"/>
          <p:cNvCxnSpPr/>
          <p:nvPr/>
        </p:nvCxnSpPr>
        <p:spPr>
          <a:xfrm flipV="1">
            <a:off x="9667428" y="1941340"/>
            <a:ext cx="252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4" name="テキスト ボックス 143"/>
          <p:cNvSpPr txBox="1"/>
          <p:nvPr/>
        </p:nvSpPr>
        <p:spPr>
          <a:xfrm>
            <a:off x="7041232" y="1670728"/>
            <a:ext cx="2626646" cy="342620"/>
          </a:xfrm>
          <a:prstGeom prst="rect">
            <a:avLst/>
          </a:prstGeom>
          <a:noFill/>
          <a:ln>
            <a:solidFill>
              <a:schemeClr val="tx1"/>
            </a:solidFill>
          </a:ln>
        </p:spPr>
        <p:txBody>
          <a:bodyPr wrap="none" lIns="91409" tIns="45705" rIns="91409" bIns="45705" rtlCol="0" anchor="ctr">
            <a:normAutofit/>
          </a:bodyPr>
          <a:lstStyle/>
          <a:p>
            <a:pPr algn="ctr" defTabSz="913822"/>
            <a:r>
              <a:rPr lang="ja-JP" altLang="en-US" sz="900" dirty="0" smtClean="0">
                <a:solidFill>
                  <a:prstClr val="black"/>
                </a:solidFill>
              </a:rPr>
              <a:t>税制抜本改革と同時実施</a:t>
            </a:r>
            <a:endParaRPr lang="ja-JP" altLang="en-US" sz="900" dirty="0">
              <a:solidFill>
                <a:prstClr val="black"/>
              </a:solidFill>
            </a:endParaRPr>
          </a:p>
        </p:txBody>
      </p:sp>
      <p:cxnSp>
        <p:nvCxnSpPr>
          <p:cNvPr id="145" name="直線矢印コネクタ 144"/>
          <p:cNvCxnSpPr>
            <a:stCxn id="36" idx="3"/>
          </p:cNvCxnSpPr>
          <p:nvPr/>
        </p:nvCxnSpPr>
        <p:spPr>
          <a:xfrm>
            <a:off x="5777282" y="2133965"/>
            <a:ext cx="4128719"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495241" y="881401"/>
            <a:ext cx="321650" cy="675391"/>
          </a:xfrm>
          <a:prstGeom prst="rect">
            <a:avLst/>
          </a:prstGeom>
          <a:noFill/>
          <a:ln w="12700"/>
        </p:spPr>
        <p:style>
          <a:lnRef idx="2">
            <a:schemeClr val="dk1"/>
          </a:lnRef>
          <a:fillRef idx="1">
            <a:schemeClr val="lt1"/>
          </a:fillRef>
          <a:effectRef idx="0">
            <a:schemeClr val="dk1"/>
          </a:effectRef>
          <a:fontRef idx="minor">
            <a:schemeClr val="dk1"/>
          </a:fontRef>
        </p:style>
        <p:txBody>
          <a:bodyPr vert="eaVert" wrap="square" lIns="89970" tIns="35988" rIns="91409" bIns="35988" rtlCol="0">
            <a:spAutoFit/>
          </a:bodyPr>
          <a:lstStyle/>
          <a:p>
            <a:pPr algn="ctr" defTabSz="913822"/>
            <a:r>
              <a:rPr lang="ja-JP" altLang="en-US" sz="900" dirty="0" smtClean="0">
                <a:solidFill>
                  <a:prstClr val="black"/>
                </a:solidFill>
              </a:rPr>
              <a:t>同時改定</a:t>
            </a:r>
            <a:endParaRPr lang="ja-JP" altLang="en-US" sz="900" dirty="0">
              <a:solidFill>
                <a:prstClr val="black"/>
              </a:solidFill>
            </a:endParaRPr>
          </a:p>
        </p:txBody>
      </p:sp>
      <p:sp>
        <p:nvSpPr>
          <p:cNvPr id="24" name="テキスト ボックス 23"/>
          <p:cNvSpPr txBox="1"/>
          <p:nvPr/>
        </p:nvSpPr>
        <p:spPr>
          <a:xfrm>
            <a:off x="3499632" y="2362855"/>
            <a:ext cx="1335751" cy="230802"/>
          </a:xfrm>
          <a:prstGeom prst="rect">
            <a:avLst/>
          </a:prstGeom>
          <a:noFill/>
        </p:spPr>
        <p:txBody>
          <a:bodyPr wrap="square" lIns="91409" tIns="45705" rIns="91409" bIns="45705" rtlCol="0">
            <a:spAutoFit/>
          </a:bodyPr>
          <a:lstStyle/>
          <a:p>
            <a:pPr defTabSz="913822"/>
            <a:r>
              <a:rPr lang="ja-JP" altLang="en-US" sz="900" dirty="0" smtClean="0">
                <a:solidFill>
                  <a:prstClr val="black"/>
                </a:solidFill>
              </a:rPr>
              <a:t>法案提出予定</a:t>
            </a:r>
            <a:endParaRPr lang="en-US" altLang="ja-JP" sz="900" dirty="0" smtClean="0">
              <a:solidFill>
                <a:prstClr val="black"/>
              </a:solidFill>
            </a:endParaRPr>
          </a:p>
        </p:txBody>
      </p:sp>
      <p:sp>
        <p:nvSpPr>
          <p:cNvPr id="69" name="テキスト ボックス 68"/>
          <p:cNvSpPr txBox="1"/>
          <p:nvPr/>
        </p:nvSpPr>
        <p:spPr>
          <a:xfrm>
            <a:off x="3574353" y="5610759"/>
            <a:ext cx="1722314" cy="258791"/>
          </a:xfrm>
          <a:prstGeom prst="rect">
            <a:avLst/>
          </a:prstGeom>
          <a:noFill/>
          <a:ln>
            <a:noFill/>
          </a:ln>
        </p:spPr>
        <p:txBody>
          <a:bodyPr wrap="square" lIns="0" tIns="0" rIns="0" bIns="0" rtlCol="0" anchor="ctr">
            <a:noAutofit/>
          </a:bodyPr>
          <a:lstStyle/>
          <a:p>
            <a:pPr defTabSz="913822">
              <a:lnSpc>
                <a:spcPts val="1000"/>
              </a:lnSpc>
            </a:pPr>
            <a:r>
              <a:rPr lang="ja-JP" altLang="en-US" sz="800" dirty="0" smtClean="0">
                <a:solidFill>
                  <a:prstClr val="black"/>
                </a:solidFill>
              </a:rPr>
              <a:t>非正規労働者のための総合</a:t>
            </a:r>
            <a:endParaRPr lang="en-US" altLang="ja-JP" sz="800" dirty="0" smtClean="0">
              <a:solidFill>
                <a:prstClr val="black"/>
              </a:solidFill>
            </a:endParaRPr>
          </a:p>
          <a:p>
            <a:pPr defTabSz="913822">
              <a:lnSpc>
                <a:spcPts val="1000"/>
              </a:lnSpc>
            </a:pPr>
            <a:r>
              <a:rPr lang="ja-JP" altLang="en-US" sz="800" dirty="0" smtClean="0">
                <a:solidFill>
                  <a:prstClr val="black"/>
                </a:solidFill>
              </a:rPr>
              <a:t>ビジョン策定</a:t>
            </a:r>
            <a:endParaRPr lang="ja-JP" altLang="en-US" sz="800" dirty="0">
              <a:solidFill>
                <a:prstClr val="black"/>
              </a:solidFill>
            </a:endParaRPr>
          </a:p>
        </p:txBody>
      </p:sp>
      <p:sp>
        <p:nvSpPr>
          <p:cNvPr id="75" name="テキスト ボックス 74"/>
          <p:cNvSpPr txBox="1"/>
          <p:nvPr/>
        </p:nvSpPr>
        <p:spPr>
          <a:xfrm>
            <a:off x="7030641" y="3400650"/>
            <a:ext cx="2673372" cy="360000"/>
          </a:xfrm>
          <a:prstGeom prst="rect">
            <a:avLst/>
          </a:prstGeom>
          <a:noFill/>
          <a:ln>
            <a:solidFill>
              <a:schemeClr val="tx1"/>
            </a:solidFill>
          </a:ln>
        </p:spPr>
        <p:txBody>
          <a:bodyPr wrap="square" lIns="91409" tIns="45705" rIns="91409" bIns="45705" rtlCol="0" anchor="ctr">
            <a:noAutofit/>
          </a:bodyPr>
          <a:lstStyle/>
          <a:p>
            <a:pPr defTabSz="913822"/>
            <a:r>
              <a:rPr lang="ja-JP" altLang="en-US" sz="700" dirty="0" smtClean="0">
                <a:solidFill>
                  <a:prstClr val="black"/>
                </a:solidFill>
              </a:rPr>
              <a:t>消費税引上げ後に消費税財源により国庫負担２分の１を恒久化</a:t>
            </a:r>
            <a:endParaRPr lang="en-US" altLang="ja-JP" sz="700" dirty="0" smtClean="0">
              <a:solidFill>
                <a:prstClr val="black"/>
              </a:solidFill>
            </a:endParaRPr>
          </a:p>
          <a:p>
            <a:pPr defTabSz="913822"/>
            <a:r>
              <a:rPr lang="ja-JP" altLang="en-US" sz="700" dirty="0" smtClean="0">
                <a:solidFill>
                  <a:prstClr val="black"/>
                </a:solidFill>
              </a:rPr>
              <a:t>平成</a:t>
            </a:r>
            <a:r>
              <a:rPr lang="en-US" altLang="ja-JP" sz="700" dirty="0" smtClean="0">
                <a:solidFill>
                  <a:prstClr val="black"/>
                </a:solidFill>
              </a:rPr>
              <a:t>24</a:t>
            </a:r>
            <a:r>
              <a:rPr lang="ja-JP" altLang="en-US" sz="700" dirty="0" smtClean="0">
                <a:solidFill>
                  <a:prstClr val="black"/>
                </a:solidFill>
              </a:rPr>
              <a:t>年度は歳出予算と「年金交付国債」で２分の１を確保</a:t>
            </a:r>
          </a:p>
          <a:p>
            <a:pPr defTabSz="913822"/>
            <a:r>
              <a:rPr lang="ja-JP" altLang="en-US" sz="700" dirty="0" smtClean="0">
                <a:solidFill>
                  <a:prstClr val="black"/>
                </a:solidFill>
              </a:rPr>
              <a:t>平成</a:t>
            </a:r>
            <a:r>
              <a:rPr lang="en-US" altLang="ja-JP" sz="700" dirty="0" smtClean="0">
                <a:solidFill>
                  <a:prstClr val="black"/>
                </a:solidFill>
              </a:rPr>
              <a:t>25</a:t>
            </a:r>
            <a:r>
              <a:rPr lang="ja-JP" altLang="en-US" sz="700" dirty="0" smtClean="0">
                <a:solidFill>
                  <a:prstClr val="black"/>
                </a:solidFill>
              </a:rPr>
              <a:t>年度から消費税引上げまでの間の取扱いは引き続き検討</a:t>
            </a:r>
            <a:endParaRPr lang="ja-JP" altLang="en-US" sz="700" dirty="0">
              <a:solidFill>
                <a:prstClr val="black"/>
              </a:solidFill>
            </a:endParaRPr>
          </a:p>
        </p:txBody>
      </p:sp>
      <p:cxnSp>
        <p:nvCxnSpPr>
          <p:cNvPr id="83" name="直線矢印コネクタ 82"/>
          <p:cNvCxnSpPr/>
          <p:nvPr/>
        </p:nvCxnSpPr>
        <p:spPr>
          <a:xfrm>
            <a:off x="6649661" y="6237312"/>
            <a:ext cx="3276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8408937" y="3857438"/>
            <a:ext cx="1296000" cy="144016"/>
          </a:xfrm>
          <a:prstGeom prst="rect">
            <a:avLst/>
          </a:prstGeom>
          <a:noFill/>
          <a:ln>
            <a:solidFill>
              <a:schemeClr val="tx1"/>
            </a:solidFill>
          </a:ln>
        </p:spPr>
        <p:txBody>
          <a:bodyPr wrap="none" lIns="91409" tIns="45705" rIns="91409" bIns="45705" rtlCol="0" anchor="ctr">
            <a:noAutofit/>
          </a:bodyPr>
          <a:lstStyle/>
          <a:p>
            <a:pPr algn="ctr" defTabSz="913822"/>
            <a:r>
              <a:rPr lang="ja-JP" altLang="en-US" sz="700" dirty="0" smtClean="0">
                <a:solidFill>
                  <a:prstClr val="black"/>
                </a:solidFill>
              </a:rPr>
              <a:t>税制抜本改革と同時実施</a:t>
            </a:r>
            <a:endParaRPr lang="ja-JP" altLang="en-US" sz="700" dirty="0">
              <a:solidFill>
                <a:prstClr val="black"/>
              </a:solidFill>
            </a:endParaRPr>
          </a:p>
        </p:txBody>
      </p:sp>
      <p:sp>
        <p:nvSpPr>
          <p:cNvPr id="73" name="テキスト ボックス 72"/>
          <p:cNvSpPr txBox="1"/>
          <p:nvPr/>
        </p:nvSpPr>
        <p:spPr>
          <a:xfrm>
            <a:off x="3560340" y="3883230"/>
            <a:ext cx="646268"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a:t>
            </a:r>
            <a:endParaRPr lang="en-US" altLang="ja-JP" sz="900" dirty="0" smtClean="0">
              <a:solidFill>
                <a:prstClr val="black"/>
              </a:solidFill>
            </a:endParaRPr>
          </a:p>
        </p:txBody>
      </p:sp>
      <p:cxnSp>
        <p:nvCxnSpPr>
          <p:cNvPr id="136" name="直線矢印コネクタ 135"/>
          <p:cNvCxnSpPr>
            <a:stCxn id="81" idx="3"/>
          </p:cNvCxnSpPr>
          <p:nvPr/>
        </p:nvCxnSpPr>
        <p:spPr>
          <a:xfrm>
            <a:off x="8222676" y="6508905"/>
            <a:ext cx="1692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7" name="テキスト ボックス 136"/>
          <p:cNvSpPr txBox="1"/>
          <p:nvPr/>
        </p:nvSpPr>
        <p:spPr>
          <a:xfrm>
            <a:off x="3798449" y="6455759"/>
            <a:ext cx="2338746" cy="138499"/>
          </a:xfrm>
          <a:prstGeom prst="rect">
            <a:avLst/>
          </a:prstGeom>
          <a:noFill/>
        </p:spPr>
        <p:txBody>
          <a:bodyPr wrap="square" lIns="0" tIns="0" rIns="0" bIns="0" rtlCol="0">
            <a:spAutoFit/>
          </a:bodyPr>
          <a:lstStyle/>
          <a:p>
            <a:pPr defTabSz="913822"/>
            <a:r>
              <a:rPr lang="ja-JP" altLang="en-US" sz="900" dirty="0" smtClean="0">
                <a:solidFill>
                  <a:prstClr val="black"/>
                </a:solidFill>
              </a:rPr>
              <a:t>＜医療法・薬事法の改正も検討＞</a:t>
            </a:r>
            <a:endParaRPr lang="en-US" altLang="ja-JP" sz="900" dirty="0" smtClean="0">
              <a:solidFill>
                <a:prstClr val="black"/>
              </a:solidFill>
            </a:endParaRPr>
          </a:p>
        </p:txBody>
      </p:sp>
      <p:sp>
        <p:nvSpPr>
          <p:cNvPr id="81" name="テキスト ボックス 80"/>
          <p:cNvSpPr txBox="1"/>
          <p:nvPr/>
        </p:nvSpPr>
        <p:spPr>
          <a:xfrm>
            <a:off x="6782676" y="6453336"/>
            <a:ext cx="1440000" cy="111137"/>
          </a:xfrm>
          <a:prstGeom prst="rect">
            <a:avLst/>
          </a:prstGeom>
          <a:noFill/>
          <a:ln>
            <a:solidFill>
              <a:schemeClr val="tx1"/>
            </a:solidFill>
          </a:ln>
        </p:spPr>
        <p:txBody>
          <a:bodyPr wrap="none" lIns="91409" tIns="45705" rIns="91409" bIns="45705" rtlCol="0" anchor="ctr">
            <a:noAutofit/>
          </a:bodyPr>
          <a:lstStyle/>
          <a:p>
            <a:pPr algn="ctr" defTabSz="913822"/>
            <a:r>
              <a:rPr lang="ja-JP" altLang="en-US" sz="900" dirty="0" smtClean="0">
                <a:solidFill>
                  <a:prstClr val="black"/>
                </a:solidFill>
              </a:rPr>
              <a:t>診療報酬改定</a:t>
            </a:r>
            <a:endParaRPr lang="ja-JP" altLang="en-US" sz="900" dirty="0">
              <a:solidFill>
                <a:prstClr val="black"/>
              </a:solidFill>
            </a:endParaRPr>
          </a:p>
        </p:txBody>
      </p:sp>
      <p:cxnSp>
        <p:nvCxnSpPr>
          <p:cNvPr id="99" name="直線コネクタ 98"/>
          <p:cNvCxnSpPr/>
          <p:nvPr/>
        </p:nvCxnSpPr>
        <p:spPr>
          <a:xfrm flipH="1">
            <a:off x="3500654" y="2919452"/>
            <a:ext cx="61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H="1">
            <a:off x="3505463" y="4757043"/>
            <a:ext cx="1099965" cy="16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H="1">
            <a:off x="4845056" y="6021288"/>
            <a:ext cx="612000" cy="90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37" idx="1"/>
          </p:cNvCxnSpPr>
          <p:nvPr/>
        </p:nvCxnSpPr>
        <p:spPr>
          <a:xfrm flipH="1" flipV="1">
            <a:off x="3460978" y="6517131"/>
            <a:ext cx="33747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flipV="1">
            <a:off x="3621088" y="669874"/>
            <a:ext cx="203399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V="1">
            <a:off x="3644223" y="1725316"/>
            <a:ext cx="33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a:off x="3657176" y="1929465"/>
            <a:ext cx="33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V="1">
            <a:off x="3608598" y="3586830"/>
            <a:ext cx="342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3619670" y="3758805"/>
            <a:ext cx="504000" cy="8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3615071" y="3930203"/>
            <a:ext cx="47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flipV="1">
            <a:off x="3479906" y="6237312"/>
            <a:ext cx="162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flipH="1">
            <a:off x="5446423" y="6506501"/>
            <a:ext cx="133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3762426" y="857907"/>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97" name="テキスト ボックス 96"/>
          <p:cNvSpPr txBox="1"/>
          <p:nvPr/>
        </p:nvSpPr>
        <p:spPr>
          <a:xfrm>
            <a:off x="3424830" y="1605050"/>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98" name="テキスト ボックス 97"/>
          <p:cNvSpPr txBox="1"/>
          <p:nvPr/>
        </p:nvSpPr>
        <p:spPr>
          <a:xfrm>
            <a:off x="3424830" y="1797324"/>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00" name="テキスト ボックス 99"/>
          <p:cNvSpPr txBox="1"/>
          <p:nvPr/>
        </p:nvSpPr>
        <p:spPr>
          <a:xfrm>
            <a:off x="3440832" y="2204864"/>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02" name="テキスト ボックス 101"/>
          <p:cNvSpPr txBox="1"/>
          <p:nvPr/>
        </p:nvSpPr>
        <p:spPr>
          <a:xfrm>
            <a:off x="5081014" y="3212976"/>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03" name="テキスト ボックス 102"/>
          <p:cNvSpPr txBox="1"/>
          <p:nvPr/>
        </p:nvSpPr>
        <p:spPr>
          <a:xfrm>
            <a:off x="3440832" y="3454689"/>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11" name="テキスト ボックス 110"/>
          <p:cNvSpPr txBox="1"/>
          <p:nvPr/>
        </p:nvSpPr>
        <p:spPr>
          <a:xfrm>
            <a:off x="3440832" y="3626181"/>
            <a:ext cx="360040"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14" name="テキスト ボックス 113"/>
          <p:cNvSpPr txBox="1"/>
          <p:nvPr/>
        </p:nvSpPr>
        <p:spPr>
          <a:xfrm>
            <a:off x="3436705" y="3797250"/>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15" name="テキスト ボックス 114"/>
          <p:cNvSpPr txBox="1"/>
          <p:nvPr/>
        </p:nvSpPr>
        <p:spPr>
          <a:xfrm>
            <a:off x="3436705" y="3973165"/>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16" name="テキスト ボックス 115"/>
          <p:cNvSpPr txBox="1"/>
          <p:nvPr/>
        </p:nvSpPr>
        <p:spPr>
          <a:xfrm>
            <a:off x="3436705" y="4167923"/>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17" name="テキスト ボックス 116"/>
          <p:cNvSpPr txBox="1"/>
          <p:nvPr/>
        </p:nvSpPr>
        <p:spPr>
          <a:xfrm>
            <a:off x="3424830" y="5305757"/>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20" name="テキスト ボックス 119"/>
          <p:cNvSpPr txBox="1"/>
          <p:nvPr/>
        </p:nvSpPr>
        <p:spPr>
          <a:xfrm>
            <a:off x="3440832" y="6613286"/>
            <a:ext cx="520058" cy="276969"/>
          </a:xfrm>
          <a:prstGeom prst="rect">
            <a:avLst/>
          </a:prstGeom>
          <a:noFill/>
        </p:spPr>
        <p:txBody>
          <a:bodyPr wrap="square" lIns="91409" tIns="45705" rIns="91409" bIns="45705" rtlCol="0">
            <a:spAutoFit/>
          </a:bodyPr>
          <a:lstStyle/>
          <a:p>
            <a:pPr defTabSz="913822"/>
            <a:r>
              <a:rPr lang="ja-JP" altLang="en-US" sz="1200" dirty="0" smtClean="0">
                <a:solidFill>
                  <a:prstClr val="black"/>
                </a:solidFill>
              </a:rPr>
              <a:t>●</a:t>
            </a:r>
            <a:endParaRPr lang="ja-JP" altLang="en-US" sz="1200" dirty="0">
              <a:solidFill>
                <a:prstClr val="black"/>
              </a:solidFill>
            </a:endParaRPr>
          </a:p>
        </p:txBody>
      </p:sp>
      <p:sp>
        <p:nvSpPr>
          <p:cNvPr id="104" name="テキスト ボックス 103"/>
          <p:cNvSpPr txBox="1"/>
          <p:nvPr/>
        </p:nvSpPr>
        <p:spPr>
          <a:xfrm>
            <a:off x="3559968" y="1905715"/>
            <a:ext cx="877101" cy="230802"/>
          </a:xfrm>
          <a:prstGeom prst="rect">
            <a:avLst/>
          </a:prstGeom>
          <a:noFill/>
        </p:spPr>
        <p:txBody>
          <a:bodyPr wrap="none" lIns="91409" tIns="45705" rIns="91409" bIns="45705" rtlCol="0">
            <a:spAutoFit/>
          </a:bodyPr>
          <a:lstStyle/>
          <a:p>
            <a:pPr defTabSz="913822"/>
            <a:r>
              <a:rPr lang="ja-JP" altLang="en-US" sz="900" dirty="0" smtClean="0">
                <a:solidFill>
                  <a:prstClr val="black"/>
                </a:solidFill>
              </a:rPr>
              <a:t>法案提出検討</a:t>
            </a:r>
            <a:endParaRPr lang="ja-JP" altLang="en-US" sz="1300" dirty="0">
              <a:solidFill>
                <a:prstClr val="black"/>
              </a:solidFill>
            </a:endParaRPr>
          </a:p>
        </p:txBody>
      </p:sp>
      <p:sp>
        <p:nvSpPr>
          <p:cNvPr id="95" name="テキスト ボックス 94"/>
          <p:cNvSpPr txBox="1"/>
          <p:nvPr/>
        </p:nvSpPr>
        <p:spPr>
          <a:xfrm>
            <a:off x="5655081" y="478358"/>
            <a:ext cx="3303883" cy="288032"/>
          </a:xfrm>
          <a:prstGeom prst="rect">
            <a:avLst/>
          </a:prstGeom>
          <a:noFill/>
          <a:ln>
            <a:solidFill>
              <a:schemeClr val="tx1"/>
            </a:solidFill>
          </a:ln>
        </p:spPr>
        <p:txBody>
          <a:bodyPr wrap="square" lIns="0" tIns="0" rIns="0" bIns="0" rtlCol="0" anchor="ctr">
            <a:noAutofit/>
          </a:bodyPr>
          <a:lstStyle/>
          <a:p>
            <a:pPr algn="ctr" defTabSz="913822"/>
            <a:r>
              <a:rPr lang="ja-JP" altLang="en-US" sz="700" dirty="0" smtClean="0">
                <a:solidFill>
                  <a:prstClr val="black"/>
                </a:solidFill>
              </a:rPr>
              <a:t>恒久財源を得て早期に本格実施（子ども・子育て会議や国の</a:t>
            </a:r>
            <a:endParaRPr lang="en-US" altLang="ja-JP" sz="700" dirty="0" smtClean="0">
              <a:solidFill>
                <a:prstClr val="black"/>
              </a:solidFill>
            </a:endParaRPr>
          </a:p>
          <a:p>
            <a:pPr algn="ctr" defTabSz="913822"/>
            <a:r>
              <a:rPr lang="ja-JP" altLang="en-US" sz="700" dirty="0" smtClean="0">
                <a:solidFill>
                  <a:prstClr val="black"/>
                </a:solidFill>
              </a:rPr>
              <a:t>基本指針など可能なものから段階的に実施））</a:t>
            </a:r>
            <a:endParaRPr lang="ja-JP" altLang="en-US" sz="700" dirty="0">
              <a:solidFill>
                <a:prstClr val="black"/>
              </a:solidFill>
            </a:endParaRPr>
          </a:p>
        </p:txBody>
      </p:sp>
      <p:sp>
        <p:nvSpPr>
          <p:cNvPr id="107" name="テキスト ボックス 106"/>
          <p:cNvSpPr txBox="1"/>
          <p:nvPr/>
        </p:nvSpPr>
        <p:spPr>
          <a:xfrm>
            <a:off x="3549253" y="5090952"/>
            <a:ext cx="1031051" cy="215413"/>
          </a:xfrm>
          <a:prstGeom prst="rect">
            <a:avLst/>
          </a:prstGeom>
          <a:noFill/>
        </p:spPr>
        <p:txBody>
          <a:bodyPr wrap="square" lIns="91409" tIns="45705" rIns="91409" bIns="45705" rtlCol="0">
            <a:spAutoFit/>
          </a:bodyPr>
          <a:lstStyle>
            <a:defPPr>
              <a:defRPr lang="ja-JP"/>
            </a:defPPr>
            <a:lvl1pPr marL="0" algn="l" defTabSz="910998" rtl="0" eaLnBrk="1" latinLnBrk="0" hangingPunct="1">
              <a:defRPr kumimoji="1" sz="1800" kern="1200">
                <a:solidFill>
                  <a:schemeClr val="tx1"/>
                </a:solidFill>
                <a:latin typeface="+mn-lt"/>
                <a:ea typeface="+mn-ea"/>
                <a:cs typeface="+mn-cs"/>
              </a:defRPr>
            </a:lvl1pPr>
            <a:lvl2pPr marL="455496" algn="l" defTabSz="910998" rtl="0" eaLnBrk="1" latinLnBrk="0" hangingPunct="1">
              <a:defRPr kumimoji="1" sz="1800" kern="1200">
                <a:solidFill>
                  <a:schemeClr val="tx1"/>
                </a:solidFill>
                <a:latin typeface="+mn-lt"/>
                <a:ea typeface="+mn-ea"/>
                <a:cs typeface="+mn-cs"/>
              </a:defRPr>
            </a:lvl2pPr>
            <a:lvl3pPr marL="910998" algn="l" defTabSz="910998" rtl="0" eaLnBrk="1" latinLnBrk="0" hangingPunct="1">
              <a:defRPr kumimoji="1" sz="1800" kern="1200">
                <a:solidFill>
                  <a:schemeClr val="tx1"/>
                </a:solidFill>
                <a:latin typeface="+mn-lt"/>
                <a:ea typeface="+mn-ea"/>
                <a:cs typeface="+mn-cs"/>
              </a:defRPr>
            </a:lvl3pPr>
            <a:lvl4pPr marL="1366499" algn="l" defTabSz="910998" rtl="0" eaLnBrk="1" latinLnBrk="0" hangingPunct="1">
              <a:defRPr kumimoji="1" sz="1800" kern="1200">
                <a:solidFill>
                  <a:schemeClr val="tx1"/>
                </a:solidFill>
                <a:latin typeface="+mn-lt"/>
                <a:ea typeface="+mn-ea"/>
                <a:cs typeface="+mn-cs"/>
              </a:defRPr>
            </a:lvl4pPr>
            <a:lvl5pPr marL="1821999" algn="l" defTabSz="910998" rtl="0" eaLnBrk="1" latinLnBrk="0" hangingPunct="1">
              <a:defRPr kumimoji="1" sz="1800" kern="1200">
                <a:solidFill>
                  <a:schemeClr val="tx1"/>
                </a:solidFill>
                <a:latin typeface="+mn-lt"/>
                <a:ea typeface="+mn-ea"/>
                <a:cs typeface="+mn-cs"/>
              </a:defRPr>
            </a:lvl5pPr>
            <a:lvl6pPr marL="2277502" algn="l" defTabSz="910998" rtl="0" eaLnBrk="1" latinLnBrk="0" hangingPunct="1">
              <a:defRPr kumimoji="1" sz="1800" kern="1200">
                <a:solidFill>
                  <a:schemeClr val="tx1"/>
                </a:solidFill>
                <a:latin typeface="+mn-lt"/>
                <a:ea typeface="+mn-ea"/>
                <a:cs typeface="+mn-cs"/>
              </a:defRPr>
            </a:lvl6pPr>
            <a:lvl7pPr marL="2733002" algn="l" defTabSz="910998" rtl="0" eaLnBrk="1" latinLnBrk="0" hangingPunct="1">
              <a:defRPr kumimoji="1" sz="1800" kern="1200">
                <a:solidFill>
                  <a:schemeClr val="tx1"/>
                </a:solidFill>
                <a:latin typeface="+mn-lt"/>
                <a:ea typeface="+mn-ea"/>
                <a:cs typeface="+mn-cs"/>
              </a:defRPr>
            </a:lvl7pPr>
            <a:lvl8pPr marL="3188498" algn="l" defTabSz="910998" rtl="0" eaLnBrk="1" latinLnBrk="0" hangingPunct="1">
              <a:defRPr kumimoji="1" sz="1800" kern="1200">
                <a:solidFill>
                  <a:schemeClr val="tx1"/>
                </a:solidFill>
                <a:latin typeface="+mn-lt"/>
                <a:ea typeface="+mn-ea"/>
                <a:cs typeface="+mn-cs"/>
              </a:defRPr>
            </a:lvl8pPr>
            <a:lvl9pPr marL="3643993" algn="l" defTabSz="910998" rtl="0" eaLnBrk="1" latinLnBrk="0" hangingPunct="1">
              <a:defRPr kumimoji="1" sz="1800" kern="1200">
                <a:solidFill>
                  <a:schemeClr val="tx1"/>
                </a:solidFill>
                <a:latin typeface="+mn-lt"/>
                <a:ea typeface="+mn-ea"/>
                <a:cs typeface="+mn-cs"/>
              </a:defRPr>
            </a:lvl9pPr>
          </a:lstStyle>
          <a:p>
            <a:r>
              <a:rPr lang="ja-JP" altLang="en-US" sz="800" dirty="0" smtClean="0"/>
              <a:t>一部法案提出</a:t>
            </a:r>
            <a:endParaRPr lang="en-US" altLang="ja-JP" sz="800" dirty="0" smtClean="0"/>
          </a:p>
        </p:txBody>
      </p:sp>
      <p:cxnSp>
        <p:nvCxnSpPr>
          <p:cNvPr id="158" name="直線矢印コネクタ 157"/>
          <p:cNvCxnSpPr/>
          <p:nvPr/>
        </p:nvCxnSpPr>
        <p:spPr>
          <a:xfrm>
            <a:off x="5621263" y="3087976"/>
            <a:ext cx="4284737"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59" name="テキスト ボックス 158"/>
          <p:cNvSpPr txBox="1"/>
          <p:nvPr/>
        </p:nvSpPr>
        <p:spPr>
          <a:xfrm>
            <a:off x="4306830" y="3032340"/>
            <a:ext cx="1690188" cy="138499"/>
          </a:xfrm>
          <a:prstGeom prst="rect">
            <a:avLst/>
          </a:prstGeom>
          <a:noFill/>
        </p:spPr>
        <p:txBody>
          <a:bodyPr wrap="square" lIns="0" tIns="0" rIns="0" bIns="0" rtlCol="0">
            <a:spAutoFit/>
          </a:bodyPr>
          <a:lstStyle/>
          <a:p>
            <a:pPr algn="ctr" defTabSz="913822"/>
            <a:r>
              <a:rPr lang="ja-JP" altLang="en-US" sz="900" dirty="0" smtClean="0">
                <a:solidFill>
                  <a:prstClr val="black"/>
                </a:solidFill>
              </a:rPr>
              <a:t>＜引き続き検討＞</a:t>
            </a:r>
            <a:endParaRPr lang="en-US" altLang="ja-JP" sz="900" dirty="0" smtClean="0">
              <a:solidFill>
                <a:prstClr val="black"/>
              </a:solidFill>
            </a:endParaRPr>
          </a:p>
        </p:txBody>
      </p:sp>
      <p:cxnSp>
        <p:nvCxnSpPr>
          <p:cNvPr id="160" name="直線コネクタ 159"/>
          <p:cNvCxnSpPr/>
          <p:nvPr/>
        </p:nvCxnSpPr>
        <p:spPr>
          <a:xfrm flipH="1" flipV="1">
            <a:off x="3473303" y="3079571"/>
            <a:ext cx="118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2" name="直線矢印コネクタ 161"/>
          <p:cNvCxnSpPr/>
          <p:nvPr/>
        </p:nvCxnSpPr>
        <p:spPr>
          <a:xfrm>
            <a:off x="5590439" y="2729178"/>
            <a:ext cx="4320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63" name="テキスト ボックス 162"/>
          <p:cNvSpPr txBox="1"/>
          <p:nvPr/>
        </p:nvSpPr>
        <p:spPr>
          <a:xfrm>
            <a:off x="4306186" y="2677021"/>
            <a:ext cx="1690188" cy="138499"/>
          </a:xfrm>
          <a:prstGeom prst="rect">
            <a:avLst/>
          </a:prstGeom>
          <a:noFill/>
        </p:spPr>
        <p:txBody>
          <a:bodyPr wrap="square" lIns="0" tIns="0" rIns="0" bIns="0" rtlCol="0">
            <a:spAutoFit/>
          </a:bodyPr>
          <a:lstStyle/>
          <a:p>
            <a:pPr algn="ctr" defTabSz="913822"/>
            <a:r>
              <a:rPr lang="ja-JP" altLang="en-US" sz="900" dirty="0" smtClean="0">
                <a:solidFill>
                  <a:prstClr val="black"/>
                </a:solidFill>
              </a:rPr>
              <a:t>＜引き続き検討＞</a:t>
            </a:r>
            <a:endParaRPr lang="en-US" altLang="ja-JP" sz="900" dirty="0" smtClean="0">
              <a:solidFill>
                <a:prstClr val="black"/>
              </a:solidFill>
            </a:endParaRPr>
          </a:p>
        </p:txBody>
      </p:sp>
      <p:cxnSp>
        <p:nvCxnSpPr>
          <p:cNvPr id="164" name="直線コネクタ 163"/>
          <p:cNvCxnSpPr/>
          <p:nvPr/>
        </p:nvCxnSpPr>
        <p:spPr>
          <a:xfrm flipH="1">
            <a:off x="3512976" y="2734886"/>
            <a:ext cx="122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9" name="直線矢印コネクタ 198"/>
          <p:cNvCxnSpPr/>
          <p:nvPr/>
        </p:nvCxnSpPr>
        <p:spPr>
          <a:xfrm>
            <a:off x="5637552" y="4951801"/>
            <a:ext cx="4284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00" name="テキスト ボックス 199"/>
          <p:cNvSpPr txBox="1"/>
          <p:nvPr/>
        </p:nvSpPr>
        <p:spPr>
          <a:xfrm>
            <a:off x="4344668" y="4898636"/>
            <a:ext cx="1690188" cy="138499"/>
          </a:xfrm>
          <a:prstGeom prst="rect">
            <a:avLst/>
          </a:prstGeom>
          <a:noFill/>
        </p:spPr>
        <p:txBody>
          <a:bodyPr wrap="square" lIns="0" tIns="0" rIns="0" bIns="0" rtlCol="0">
            <a:spAutoFit/>
          </a:bodyPr>
          <a:lstStyle/>
          <a:p>
            <a:pPr algn="ctr" defTabSz="913822"/>
            <a:r>
              <a:rPr lang="ja-JP" altLang="en-US" sz="900" dirty="0" smtClean="0">
                <a:solidFill>
                  <a:prstClr val="black"/>
                </a:solidFill>
              </a:rPr>
              <a:t>＜引き続き検討＞</a:t>
            </a:r>
            <a:endParaRPr lang="en-US" altLang="ja-JP" sz="900" dirty="0" smtClean="0">
              <a:solidFill>
                <a:prstClr val="black"/>
              </a:solidFill>
            </a:endParaRPr>
          </a:p>
        </p:txBody>
      </p:sp>
      <p:cxnSp>
        <p:nvCxnSpPr>
          <p:cNvPr id="201" name="直線コネクタ 200"/>
          <p:cNvCxnSpPr/>
          <p:nvPr/>
        </p:nvCxnSpPr>
        <p:spPr>
          <a:xfrm flipH="1" flipV="1">
            <a:off x="3459112" y="4956500"/>
            <a:ext cx="126312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4121885" y="3721179"/>
            <a:ext cx="2847339" cy="132900"/>
          </a:xfrm>
          <a:prstGeom prst="rect">
            <a:avLst/>
          </a:prstGeom>
          <a:noFill/>
          <a:ln>
            <a:solidFill>
              <a:schemeClr val="tx1"/>
            </a:solidFill>
          </a:ln>
        </p:spPr>
        <p:txBody>
          <a:bodyPr wrap="none" lIns="91409" tIns="45705" rIns="91409" bIns="45705" rtlCol="0" anchor="ctr">
            <a:noAutofit/>
          </a:bodyPr>
          <a:lstStyle/>
          <a:p>
            <a:pPr defTabSz="913822"/>
            <a:r>
              <a:rPr lang="ja-JP" altLang="en-US" sz="700" dirty="0" smtClean="0">
                <a:solidFill>
                  <a:prstClr val="black"/>
                </a:solidFill>
                <a:latin typeface="ＭＳ Ｐゴシック"/>
              </a:rPr>
              <a:t>平成</a:t>
            </a:r>
            <a:r>
              <a:rPr lang="en-US" altLang="ja-JP" sz="700" dirty="0" smtClean="0">
                <a:solidFill>
                  <a:prstClr val="black"/>
                </a:solidFill>
                <a:latin typeface="ＭＳ Ｐゴシック"/>
              </a:rPr>
              <a:t>24</a:t>
            </a:r>
            <a:r>
              <a:rPr lang="ja-JP" altLang="en-US" sz="700" dirty="0" smtClean="0">
                <a:solidFill>
                  <a:prstClr val="black"/>
                </a:solidFill>
                <a:latin typeface="ＭＳ Ｐゴシック"/>
              </a:rPr>
              <a:t>年度から</a:t>
            </a:r>
            <a:r>
              <a:rPr lang="en-US" altLang="ja-JP" sz="700" dirty="0" smtClean="0">
                <a:solidFill>
                  <a:prstClr val="black"/>
                </a:solidFill>
                <a:latin typeface="ＭＳ Ｐゴシック"/>
              </a:rPr>
              <a:t>26</a:t>
            </a:r>
            <a:r>
              <a:rPr lang="ja-JP" altLang="en-US" sz="700" dirty="0" smtClean="0">
                <a:solidFill>
                  <a:prstClr val="black"/>
                </a:solidFill>
                <a:latin typeface="ＭＳ Ｐゴシック"/>
              </a:rPr>
              <a:t>年度の</a:t>
            </a:r>
            <a:r>
              <a:rPr lang="en-US" altLang="ja-JP" sz="700" dirty="0" smtClean="0">
                <a:solidFill>
                  <a:prstClr val="black"/>
                </a:solidFill>
                <a:latin typeface="ＭＳ Ｐゴシック"/>
              </a:rPr>
              <a:t>3</a:t>
            </a:r>
            <a:r>
              <a:rPr lang="ja-JP" altLang="en-US" sz="700" dirty="0" smtClean="0">
                <a:solidFill>
                  <a:prstClr val="black"/>
                </a:solidFill>
                <a:latin typeface="ＭＳ Ｐゴシック"/>
              </a:rPr>
              <a:t>年間で解消し、平成</a:t>
            </a:r>
            <a:r>
              <a:rPr lang="en-US" altLang="ja-JP" sz="700" dirty="0" smtClean="0">
                <a:solidFill>
                  <a:prstClr val="black"/>
                </a:solidFill>
                <a:latin typeface="ＭＳ Ｐゴシック"/>
              </a:rPr>
              <a:t>24</a:t>
            </a:r>
            <a:r>
              <a:rPr lang="ja-JP" altLang="en-US" sz="700" dirty="0" smtClean="0">
                <a:solidFill>
                  <a:prstClr val="black"/>
                </a:solidFill>
                <a:latin typeface="ＭＳ Ｐゴシック"/>
              </a:rPr>
              <a:t>年度は</a:t>
            </a:r>
            <a:r>
              <a:rPr lang="en-US" altLang="ja-JP" sz="700" dirty="0" smtClean="0">
                <a:solidFill>
                  <a:prstClr val="black"/>
                </a:solidFill>
                <a:latin typeface="ＭＳ Ｐゴシック"/>
              </a:rPr>
              <a:t>10</a:t>
            </a:r>
            <a:r>
              <a:rPr lang="ja-JP" altLang="en-US" sz="700" dirty="0" smtClean="0">
                <a:solidFill>
                  <a:prstClr val="black"/>
                </a:solidFill>
                <a:latin typeface="ＭＳ Ｐゴシック"/>
              </a:rPr>
              <a:t>月実施</a:t>
            </a:r>
            <a:endParaRPr lang="ja-JP" altLang="en-US" sz="700" dirty="0">
              <a:solidFill>
                <a:prstClr val="black"/>
              </a:solidFill>
            </a:endParaRPr>
          </a:p>
        </p:txBody>
      </p:sp>
      <p:sp>
        <p:nvSpPr>
          <p:cNvPr id="214" name="テキスト ボックス 213"/>
          <p:cNvSpPr txBox="1"/>
          <p:nvPr/>
        </p:nvSpPr>
        <p:spPr>
          <a:xfrm>
            <a:off x="5099648" y="6187550"/>
            <a:ext cx="1548000" cy="111137"/>
          </a:xfrm>
          <a:prstGeom prst="rect">
            <a:avLst/>
          </a:prstGeom>
          <a:noFill/>
          <a:ln>
            <a:solidFill>
              <a:schemeClr val="tx1"/>
            </a:solidFill>
          </a:ln>
        </p:spPr>
        <p:txBody>
          <a:bodyPr wrap="none" lIns="91409" tIns="45705" rIns="91409" bIns="45705" rtlCol="0" anchor="ctr">
            <a:noAutofit/>
          </a:bodyPr>
          <a:lstStyle/>
          <a:p>
            <a:pPr algn="ctr" defTabSz="913822"/>
            <a:r>
              <a:rPr lang="ja-JP" altLang="en-US" sz="700" dirty="0" smtClean="0">
                <a:solidFill>
                  <a:prstClr val="black"/>
                </a:solidFill>
              </a:rPr>
              <a:t>必要に応じ生活保護基準の見直し</a:t>
            </a:r>
            <a:endParaRPr lang="ja-JP" altLang="en-US" sz="700" dirty="0">
              <a:solidFill>
                <a:prstClr val="black"/>
              </a:solidFill>
            </a:endParaRPr>
          </a:p>
        </p:txBody>
      </p:sp>
      <p:cxnSp>
        <p:nvCxnSpPr>
          <p:cNvPr id="215" name="直線矢印コネクタ 214"/>
          <p:cNvCxnSpPr/>
          <p:nvPr/>
        </p:nvCxnSpPr>
        <p:spPr>
          <a:xfrm>
            <a:off x="5637552" y="4509120"/>
            <a:ext cx="4284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16" name="テキスト ボックス 215"/>
          <p:cNvSpPr txBox="1"/>
          <p:nvPr/>
        </p:nvSpPr>
        <p:spPr>
          <a:xfrm>
            <a:off x="4342932" y="4458378"/>
            <a:ext cx="1690188" cy="138499"/>
          </a:xfrm>
          <a:prstGeom prst="rect">
            <a:avLst/>
          </a:prstGeom>
          <a:noFill/>
        </p:spPr>
        <p:txBody>
          <a:bodyPr wrap="square" lIns="0" tIns="0" rIns="0" bIns="0" rtlCol="0">
            <a:spAutoFit/>
          </a:bodyPr>
          <a:lstStyle/>
          <a:p>
            <a:pPr algn="ctr" defTabSz="913822"/>
            <a:r>
              <a:rPr lang="ja-JP" altLang="en-US" sz="900" dirty="0" smtClean="0">
                <a:solidFill>
                  <a:prstClr val="black"/>
                </a:solidFill>
              </a:rPr>
              <a:t>＜引き続き検討＞</a:t>
            </a:r>
            <a:endParaRPr lang="en-US" altLang="ja-JP" sz="900" dirty="0" smtClean="0">
              <a:solidFill>
                <a:prstClr val="black"/>
              </a:solidFill>
            </a:endParaRPr>
          </a:p>
        </p:txBody>
      </p:sp>
      <p:cxnSp>
        <p:nvCxnSpPr>
          <p:cNvPr id="217" name="直線コネクタ 216"/>
          <p:cNvCxnSpPr/>
          <p:nvPr/>
        </p:nvCxnSpPr>
        <p:spPr>
          <a:xfrm flipH="1" flipV="1">
            <a:off x="3473847" y="4509120"/>
            <a:ext cx="126312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0" name="テキスト ボックス 109"/>
          <p:cNvSpPr txBox="1"/>
          <p:nvPr/>
        </p:nvSpPr>
        <p:spPr>
          <a:xfrm>
            <a:off x="0" y="20050"/>
            <a:ext cx="9906000" cy="228425"/>
          </a:xfrm>
          <a:prstGeom prst="bevel">
            <a:avLst/>
          </a:prstGeom>
          <a:noFill/>
          <a:ln>
            <a:noFill/>
          </a:ln>
        </p:spPr>
        <p:txBody>
          <a:bodyPr wrap="none" lIns="0" tIns="0" rIns="0" bIns="0" rtlCol="0" anchor="ctr">
            <a:noAutofit/>
          </a:bodyPr>
          <a:lstStyle/>
          <a:p>
            <a:pPr algn="ctr"/>
            <a:r>
              <a:rPr lang="ja-JP" altLang="en-US" sz="1400" dirty="0" smtClean="0">
                <a:ea typeface="ＤＨＰ特太ゴシック体" pitchFamily="2" charset="-128"/>
              </a:rPr>
              <a:t>社会保障改革　工程表</a:t>
            </a:r>
            <a:endParaRPr lang="ja-JP" altLang="en-US" sz="1400" dirty="0">
              <a:ea typeface="ＤＨＰ特太ゴシック体" pitchFamily="2" charset="-128"/>
            </a:endParaRPr>
          </a:p>
        </p:txBody>
      </p:sp>
      <p:cxnSp>
        <p:nvCxnSpPr>
          <p:cNvPr id="124" name="直線矢印コネクタ 123"/>
          <p:cNvCxnSpPr/>
          <p:nvPr/>
        </p:nvCxnSpPr>
        <p:spPr>
          <a:xfrm>
            <a:off x="9698725" y="3573016"/>
            <a:ext cx="216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p:nvPr/>
        </p:nvCxnSpPr>
        <p:spPr>
          <a:xfrm>
            <a:off x="9705528" y="3941320"/>
            <a:ext cx="216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p:cNvCxnSpPr/>
          <p:nvPr/>
        </p:nvCxnSpPr>
        <p:spPr>
          <a:xfrm>
            <a:off x="5637552" y="5104201"/>
            <a:ext cx="42840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8" name="テキスト ボックス 137"/>
          <p:cNvSpPr txBox="1"/>
          <p:nvPr/>
        </p:nvSpPr>
        <p:spPr>
          <a:xfrm>
            <a:off x="4344668" y="5051036"/>
            <a:ext cx="1690188" cy="138499"/>
          </a:xfrm>
          <a:prstGeom prst="rect">
            <a:avLst/>
          </a:prstGeom>
          <a:noFill/>
        </p:spPr>
        <p:txBody>
          <a:bodyPr wrap="square" lIns="0" tIns="0" rIns="0" bIns="0" rtlCol="0">
            <a:spAutoFit/>
          </a:bodyPr>
          <a:lstStyle/>
          <a:p>
            <a:pPr algn="ctr" defTabSz="913822"/>
            <a:r>
              <a:rPr lang="ja-JP" altLang="en-US" sz="900" dirty="0" smtClean="0">
                <a:solidFill>
                  <a:prstClr val="black"/>
                </a:solidFill>
              </a:rPr>
              <a:t>＜引き続き検討＞</a:t>
            </a:r>
            <a:endParaRPr lang="en-US" altLang="ja-JP" sz="900" dirty="0" smtClean="0">
              <a:solidFill>
                <a:prstClr val="black"/>
              </a:solidFill>
            </a:endParaRPr>
          </a:p>
        </p:txBody>
      </p:sp>
      <p:cxnSp>
        <p:nvCxnSpPr>
          <p:cNvPr id="140" name="直線コネクタ 139"/>
          <p:cNvCxnSpPr/>
          <p:nvPr/>
        </p:nvCxnSpPr>
        <p:spPr>
          <a:xfrm flipH="1" flipV="1">
            <a:off x="3459112" y="5108900"/>
            <a:ext cx="126312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7961933" y="-1260"/>
            <a:ext cx="1944067" cy="261610"/>
          </a:xfrm>
          <a:prstGeom prst="rect">
            <a:avLst/>
          </a:prstGeom>
          <a:noFill/>
        </p:spPr>
        <p:txBody>
          <a:bodyPr wrap="square" rtlCol="0">
            <a:spAutoFit/>
          </a:bodyPr>
          <a:lstStyle/>
          <a:p>
            <a:pPr algn="r"/>
            <a:r>
              <a:rPr kumimoji="1" lang="ja-JP" altLang="en-US" sz="1050" dirty="0" smtClean="0"/>
              <a:t>（平成</a:t>
            </a:r>
            <a:r>
              <a:rPr kumimoji="1" lang="en-US" altLang="ja-JP" sz="1050" dirty="0" smtClean="0"/>
              <a:t>24</a:t>
            </a:r>
            <a:r>
              <a:rPr kumimoji="1" lang="ja-JP" altLang="en-US" sz="1050" dirty="0" smtClean="0"/>
              <a:t>年</a:t>
            </a:r>
            <a:r>
              <a:rPr kumimoji="1" lang="en-US" altLang="ja-JP" sz="1050" dirty="0" smtClean="0"/>
              <a:t>3</a:t>
            </a:r>
            <a:r>
              <a:rPr kumimoji="1" lang="ja-JP" altLang="en-US" sz="1050" dirty="0" smtClean="0"/>
              <a:t>月</a:t>
            </a:r>
            <a:r>
              <a:rPr kumimoji="1" lang="en-US" altLang="ja-JP" sz="1050" dirty="0" smtClean="0"/>
              <a:t>30</a:t>
            </a:r>
            <a:r>
              <a:rPr kumimoji="1" lang="ja-JP" altLang="en-US" sz="1050" dirty="0" smtClean="0"/>
              <a:t>日閣議決定）</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6494"/>
            <a:ext cx="9906000" cy="756000"/>
          </a:xfrm>
          <a:prstGeom prst="bevel">
            <a:avLst>
              <a:gd name="adj" fmla="val 8890"/>
            </a:avLst>
          </a:prstGeom>
          <a:solidFill>
            <a:schemeClr val="tx2">
              <a:lumMod val="20000"/>
              <a:lumOff val="80000"/>
            </a:schemeClr>
          </a:solidFill>
          <a:ln>
            <a:solidFill>
              <a:schemeClr val="tx1"/>
            </a:solidFill>
          </a:ln>
        </p:spPr>
        <p:txBody>
          <a:bodyPr wrap="none" lIns="0" tIns="0" rIns="0" bIns="0" rtlCol="0" anchor="ctr">
            <a:noAutofit/>
          </a:bodyPr>
          <a:lstStyle/>
          <a:p>
            <a:pPr algn="ctr"/>
            <a:r>
              <a:rPr lang="ja-JP" altLang="en-US" sz="2200" dirty="0" smtClean="0">
                <a:latin typeface="HGP創英角ｺﾞｼｯｸUB" pitchFamily="50" charset="-128"/>
                <a:ea typeface="HGP創英角ｺﾞｼｯｸUB" pitchFamily="50" charset="-128"/>
              </a:rPr>
              <a:t>社会保障・税一体改革で目指す将来像</a:t>
            </a:r>
            <a:endParaRPr lang="en-US" altLang="ja-JP" sz="2200" dirty="0" smtClean="0">
              <a:latin typeface="HGP創英角ｺﾞｼｯｸUB" pitchFamily="50" charset="-128"/>
              <a:ea typeface="HGP創英角ｺﾞｼｯｸUB" pitchFamily="50" charset="-128"/>
            </a:endParaRPr>
          </a:p>
          <a:p>
            <a:pPr algn="ctr"/>
            <a:r>
              <a:rPr lang="ja-JP" altLang="en-US" sz="1400" dirty="0" smtClean="0">
                <a:latin typeface="HGP創英角ｺﾞｼｯｸUB" pitchFamily="50" charset="-128"/>
                <a:ea typeface="HGP創英角ｺﾞｼｯｸUB" pitchFamily="50" charset="-128"/>
              </a:rPr>
              <a:t>～未来への投資（子ども・子育て支援）の強化と貧困・格差対策の強化　～</a:t>
            </a:r>
            <a:endParaRPr lang="ja-JP" altLang="en-US" sz="1400" dirty="0">
              <a:latin typeface="HGP創英角ｺﾞｼｯｸUB" pitchFamily="50" charset="-128"/>
              <a:ea typeface="HGP創英角ｺﾞｼｯｸUB" pitchFamily="50" charset="-128"/>
            </a:endParaRPr>
          </a:p>
        </p:txBody>
      </p:sp>
      <p:sp>
        <p:nvSpPr>
          <p:cNvPr id="73" name="テキスト ボックス 72"/>
          <p:cNvSpPr txBox="1"/>
          <p:nvPr/>
        </p:nvSpPr>
        <p:spPr>
          <a:xfrm>
            <a:off x="88714" y="869450"/>
            <a:ext cx="9721080" cy="1590416"/>
          </a:xfrm>
          <a:prstGeom prst="rect">
            <a:avLst/>
          </a:prstGeom>
          <a:noFill/>
          <a:ln cap="rnd">
            <a:noFill/>
          </a:ln>
        </p:spPr>
        <p:style>
          <a:lnRef idx="2">
            <a:schemeClr val="accent1"/>
          </a:lnRef>
          <a:fillRef idx="1">
            <a:schemeClr val="lt1"/>
          </a:fillRef>
          <a:effectRef idx="0">
            <a:schemeClr val="accent1"/>
          </a:effectRef>
          <a:fontRef idx="minor">
            <a:schemeClr val="dk1"/>
          </a:fontRef>
        </p:style>
        <p:txBody>
          <a:bodyPr wrap="square" lIns="91390" tIns="45697" rIns="91390" bIns="45697" rtlCol="0">
            <a:noAutofit/>
          </a:bodyPr>
          <a:lstStyle/>
          <a:p>
            <a:pPr>
              <a:lnSpc>
                <a:spcPts val="2099"/>
              </a:lnSpc>
            </a:pPr>
            <a:endParaRPr lang="en-US" altLang="ja-JP" sz="1600" dirty="0" smtClean="0"/>
          </a:p>
          <a:p>
            <a:pPr>
              <a:lnSpc>
                <a:spcPts val="2099"/>
              </a:lnSpc>
            </a:pPr>
            <a:endParaRPr lang="en-US" altLang="ja-JP" sz="1600" dirty="0" smtClean="0"/>
          </a:p>
          <a:p>
            <a:pPr>
              <a:lnSpc>
                <a:spcPts val="2099"/>
              </a:lnSpc>
            </a:pPr>
            <a:endParaRPr lang="en-US" altLang="ja-JP" sz="1600" dirty="0" smtClean="0"/>
          </a:p>
          <a:p>
            <a:pPr>
              <a:lnSpc>
                <a:spcPts val="2099"/>
              </a:lnSpc>
            </a:pPr>
            <a:r>
              <a:rPr lang="ja-JP" altLang="en-US" sz="1600" dirty="0" smtClean="0"/>
              <a:t>　　</a:t>
            </a:r>
            <a:r>
              <a:rPr lang="ja-JP" altLang="en-US" sz="1400" dirty="0" smtClean="0"/>
              <a:t>　　　　　　　　　　　　　　　　　　　　　　　　　　　　　　　　　　　　　　　　　　　　　　　　　　　　</a:t>
            </a:r>
            <a:r>
              <a:rPr lang="ja-JP" altLang="en-US" sz="1400" b="1" dirty="0" smtClean="0"/>
              <a:t>　　　　　　　　　　　　　　　　　</a:t>
            </a:r>
            <a:endParaRPr lang="ja-JP" altLang="en-US" b="1" u="sng" dirty="0" smtClean="0"/>
          </a:p>
        </p:txBody>
      </p:sp>
      <p:grpSp>
        <p:nvGrpSpPr>
          <p:cNvPr id="56" name="グループ化 55"/>
          <p:cNvGrpSpPr/>
          <p:nvPr/>
        </p:nvGrpSpPr>
        <p:grpSpPr>
          <a:xfrm>
            <a:off x="99816" y="767325"/>
            <a:ext cx="9588883" cy="845820"/>
            <a:chOff x="99812" y="740029"/>
            <a:chExt cx="9588883" cy="845820"/>
          </a:xfrm>
        </p:grpSpPr>
        <p:sp>
          <p:nvSpPr>
            <p:cNvPr id="58" name="角丸四角形 57"/>
            <p:cNvSpPr/>
            <p:nvPr/>
          </p:nvSpPr>
          <p:spPr>
            <a:xfrm>
              <a:off x="128463" y="1060640"/>
              <a:ext cx="2261168" cy="52520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12" tIns="45707" rIns="91412" bIns="45707" rtlCol="0" anchor="ctr"/>
            <a:lstStyle/>
            <a:p>
              <a:pPr algn="ctr"/>
              <a:r>
                <a:rPr lang="ja-JP" altLang="en-US" sz="1400" dirty="0" smtClean="0">
                  <a:solidFill>
                    <a:schemeClr val="tx1"/>
                  </a:solidFill>
                  <a:latin typeface="ＭＳ ゴシック" pitchFamily="49" charset="-128"/>
                  <a:ea typeface="ＭＳ ゴシック" pitchFamily="49" charset="-128"/>
                </a:rPr>
                <a:t>非正規雇用の増加など</a:t>
              </a:r>
              <a:r>
                <a:rPr lang="en-US" altLang="ja-JP" sz="1400" dirty="0" smtClean="0">
                  <a:solidFill>
                    <a:schemeClr val="tx1"/>
                  </a:solidFill>
                  <a:latin typeface="ＭＳ ゴシック" pitchFamily="49" charset="-128"/>
                  <a:ea typeface="ＭＳ ゴシック" pitchFamily="49" charset="-128"/>
                </a:rPr>
                <a:t/>
              </a:r>
              <a:br>
                <a:rPr lang="en-US" altLang="ja-JP" sz="1400" dirty="0" smtClean="0">
                  <a:solidFill>
                    <a:schemeClr val="tx1"/>
                  </a:solidFill>
                  <a:latin typeface="ＭＳ ゴシック" pitchFamily="49" charset="-128"/>
                  <a:ea typeface="ＭＳ ゴシック" pitchFamily="49" charset="-128"/>
                </a:rPr>
              </a:br>
              <a:r>
                <a:rPr lang="ja-JP" altLang="en-US" sz="1400" dirty="0" smtClean="0">
                  <a:solidFill>
                    <a:schemeClr val="tx1"/>
                  </a:solidFill>
                  <a:latin typeface="ＭＳ ゴシック" pitchFamily="49" charset="-128"/>
                  <a:ea typeface="ＭＳ ゴシック" pitchFamily="49" charset="-128"/>
                </a:rPr>
                <a:t>雇用基盤の変化</a:t>
              </a:r>
              <a:endParaRPr lang="ja-JP" altLang="en-US" sz="1400" dirty="0"/>
            </a:p>
          </p:txBody>
        </p:sp>
        <p:sp>
          <p:nvSpPr>
            <p:cNvPr id="59" name="角丸四角形 58"/>
            <p:cNvSpPr/>
            <p:nvPr/>
          </p:nvSpPr>
          <p:spPr>
            <a:xfrm>
              <a:off x="2569241" y="1060640"/>
              <a:ext cx="2174205" cy="52520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72000" tIns="45707" rIns="36000" bIns="45707" rtlCol="0" anchor="ctr"/>
            <a:lstStyle/>
            <a:p>
              <a:pPr algn="ctr"/>
              <a:r>
                <a:rPr lang="ja-JP" altLang="en-US" sz="1400" dirty="0" smtClean="0">
                  <a:solidFill>
                    <a:schemeClr val="tx1"/>
                  </a:solidFill>
                  <a:latin typeface="+mn-ea"/>
                </a:rPr>
                <a:t>家族形態や地域の変化</a:t>
              </a:r>
              <a:endParaRPr lang="ja-JP" altLang="en-US" sz="1400" dirty="0">
                <a:latin typeface="+mn-ea"/>
              </a:endParaRPr>
            </a:p>
          </p:txBody>
        </p:sp>
        <p:sp>
          <p:nvSpPr>
            <p:cNvPr id="68" name="角丸四角形 67"/>
            <p:cNvSpPr/>
            <p:nvPr/>
          </p:nvSpPr>
          <p:spPr>
            <a:xfrm>
              <a:off x="4922704" y="1060640"/>
              <a:ext cx="2332383" cy="52520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12" tIns="45707" rIns="91412" bIns="45707" rtlCol="0" anchor="ctr"/>
            <a:lstStyle/>
            <a:p>
              <a:pPr algn="ctr"/>
              <a:r>
                <a:rPr lang="ja-JP" altLang="en-US" sz="1400" dirty="0" smtClean="0">
                  <a:solidFill>
                    <a:schemeClr val="tx1"/>
                  </a:solidFill>
                </a:rPr>
                <a:t>人口の高齢化、</a:t>
              </a:r>
              <a:endParaRPr lang="en-US" altLang="ja-JP" sz="1400" dirty="0" smtClean="0">
                <a:solidFill>
                  <a:schemeClr val="tx1"/>
                </a:solidFill>
              </a:endParaRPr>
            </a:p>
            <a:p>
              <a:pPr algn="ctr"/>
              <a:r>
                <a:rPr lang="ja-JP" altLang="en-US" sz="1400" dirty="0" smtClean="0">
                  <a:solidFill>
                    <a:schemeClr val="tx1"/>
                  </a:solidFill>
                </a:rPr>
                <a:t>現役世代の減少</a:t>
              </a:r>
              <a:endParaRPr lang="ja-JP" altLang="en-US" sz="1400" dirty="0">
                <a:solidFill>
                  <a:schemeClr val="tx1"/>
                </a:solidFill>
              </a:endParaRPr>
            </a:p>
          </p:txBody>
        </p:sp>
        <p:sp>
          <p:nvSpPr>
            <p:cNvPr id="69" name="テキスト ボックス 68"/>
            <p:cNvSpPr txBox="1"/>
            <p:nvPr/>
          </p:nvSpPr>
          <p:spPr>
            <a:xfrm>
              <a:off x="99812" y="740029"/>
              <a:ext cx="3161409" cy="307750"/>
            </a:xfrm>
            <a:prstGeom prst="rect">
              <a:avLst/>
            </a:prstGeom>
            <a:noFill/>
            <a:ln>
              <a:noFill/>
            </a:ln>
          </p:spPr>
          <p:txBody>
            <a:bodyPr wrap="square" lIns="91412" tIns="45707" rIns="91412" bIns="45707" rtlCol="0">
              <a:spAutoFit/>
            </a:bodyPr>
            <a:lstStyle/>
            <a:p>
              <a:r>
                <a:rPr lang="ja-JP" altLang="en-US" sz="1400" dirty="0" smtClean="0">
                  <a:latin typeface="HGPｺﾞｼｯｸE" pitchFamily="50" charset="-128"/>
                  <a:ea typeface="HGPｺﾞｼｯｸE" pitchFamily="50" charset="-128"/>
                </a:rPr>
                <a:t>社会保障改革が必要とされる背景</a:t>
              </a:r>
            </a:p>
          </p:txBody>
        </p:sp>
        <p:sp>
          <p:nvSpPr>
            <p:cNvPr id="93" name="角丸四角形 92"/>
            <p:cNvSpPr/>
            <p:nvPr/>
          </p:nvSpPr>
          <p:spPr>
            <a:xfrm>
              <a:off x="7429644" y="1060640"/>
              <a:ext cx="2259051" cy="52520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12" tIns="45707" rIns="91412" bIns="45707" rtlCol="0" anchor="ctr"/>
            <a:lstStyle/>
            <a:p>
              <a:pPr algn="ctr"/>
              <a:r>
                <a:rPr lang="ja-JP" altLang="en-US" sz="1400" dirty="0" smtClean="0">
                  <a:solidFill>
                    <a:schemeClr val="tx1"/>
                  </a:solidFill>
                </a:rPr>
                <a:t>高齢化に伴う社会保障</a:t>
              </a:r>
              <a:endParaRPr lang="en-US" altLang="ja-JP" sz="1400" dirty="0" smtClean="0">
                <a:solidFill>
                  <a:schemeClr val="tx1"/>
                </a:solidFill>
              </a:endParaRPr>
            </a:p>
            <a:p>
              <a:pPr algn="ctr"/>
              <a:r>
                <a:rPr lang="ja-JP" altLang="en-US" sz="1400" dirty="0" smtClean="0">
                  <a:solidFill>
                    <a:schemeClr val="tx1"/>
                  </a:solidFill>
                </a:rPr>
                <a:t>費用の急速な増大</a:t>
              </a:r>
              <a:endParaRPr lang="ja-JP" altLang="en-US" sz="1400" dirty="0">
                <a:solidFill>
                  <a:schemeClr val="tx1"/>
                </a:solidFill>
              </a:endParaRPr>
            </a:p>
          </p:txBody>
        </p:sp>
      </p:grpSp>
      <p:sp>
        <p:nvSpPr>
          <p:cNvPr id="77" name="テキスト ボックス 76"/>
          <p:cNvSpPr txBox="1"/>
          <p:nvPr/>
        </p:nvSpPr>
        <p:spPr>
          <a:xfrm>
            <a:off x="26514" y="2778727"/>
            <a:ext cx="9849544" cy="1825951"/>
          </a:xfrm>
          <a:prstGeom prst="rect">
            <a:avLst/>
          </a:prstGeom>
          <a:noFill/>
          <a:ln w="19050">
            <a:noFill/>
          </a:ln>
        </p:spPr>
        <p:txBody>
          <a:bodyPr wrap="square" lIns="68391" tIns="34196" rIns="68391" bIns="34196" rtlCol="0">
            <a:spAutoFit/>
          </a:bodyPr>
          <a:lstStyle/>
          <a:p>
            <a:pPr>
              <a:lnSpc>
                <a:spcPts val="1700"/>
              </a:lnSpc>
            </a:pPr>
            <a:endParaRPr lang="ja-JP" altLang="en-US" sz="1400" dirty="0" smtClean="0"/>
          </a:p>
          <a:p>
            <a:pPr marL="95233">
              <a:lnSpc>
                <a:spcPts val="1499"/>
              </a:lnSpc>
            </a:pPr>
            <a:r>
              <a:rPr lang="ja-JP" altLang="en-US" sz="1400" dirty="0" smtClean="0"/>
              <a:t>    </a:t>
            </a:r>
            <a:r>
              <a:rPr lang="ja-JP" altLang="en-US" sz="1200" dirty="0" smtClean="0">
                <a:latin typeface="ＭＳ ゴシック" pitchFamily="49" charset="-128"/>
                <a:ea typeface="ＭＳ ゴシック" pitchFamily="49" charset="-128"/>
              </a:rPr>
              <a:t>◆　 </a:t>
            </a:r>
            <a:r>
              <a:rPr lang="ja-JP" altLang="en-US" sz="1200" b="1" u="sng" dirty="0" smtClean="0">
                <a:solidFill>
                  <a:srgbClr val="0070C0"/>
                </a:solidFill>
                <a:latin typeface="ＭＳ ゴシック" pitchFamily="49" charset="-128"/>
                <a:ea typeface="ＭＳ ゴシック" pitchFamily="49" charset="-128"/>
              </a:rPr>
              <a:t>共助・連帯</a:t>
            </a:r>
            <a:r>
              <a:rPr lang="ja-JP" altLang="en-US" sz="1200" dirty="0" smtClean="0">
                <a:latin typeface="ＭＳ ゴシック" pitchFamily="49" charset="-128"/>
                <a:ea typeface="ＭＳ ゴシック" pitchFamily="49" charset="-128"/>
              </a:rPr>
              <a:t>を基礎として国民一人一人の自立を支援</a:t>
            </a:r>
            <a:endParaRPr lang="en-US" altLang="ja-JP" sz="1200" dirty="0" smtClean="0">
              <a:latin typeface="ＭＳ ゴシック" pitchFamily="49" charset="-128"/>
              <a:ea typeface="ＭＳ ゴシック" pitchFamily="49" charset="-128"/>
            </a:endParaRPr>
          </a:p>
          <a:p>
            <a:pPr marL="95233">
              <a:lnSpc>
                <a:spcPts val="1499"/>
              </a:lnSpc>
            </a:pPr>
            <a:r>
              <a:rPr lang="ja-JP" altLang="en-US" sz="1200" dirty="0" smtClean="0">
                <a:latin typeface="ＭＳ ゴシック" pitchFamily="49" charset="-128"/>
                <a:ea typeface="ＭＳ ゴシック" pitchFamily="49" charset="-128"/>
              </a:rPr>
              <a:t>　◆ 　機能の</a:t>
            </a:r>
            <a:r>
              <a:rPr lang="ja-JP" altLang="en-US" sz="1200" b="1" u="sng" dirty="0" smtClean="0">
                <a:solidFill>
                  <a:srgbClr val="0070C0"/>
                </a:solidFill>
                <a:latin typeface="ＭＳ ゴシック" pitchFamily="49" charset="-128"/>
                <a:ea typeface="ＭＳ ゴシック" pitchFamily="49" charset="-128"/>
              </a:rPr>
              <a:t>充実</a:t>
            </a:r>
            <a:r>
              <a:rPr lang="ja-JP" altLang="en-US" sz="1200" dirty="0" smtClean="0">
                <a:latin typeface="ＭＳ ゴシック" pitchFamily="49" charset="-128"/>
                <a:ea typeface="ＭＳ ゴシック" pitchFamily="49" charset="-128"/>
              </a:rPr>
              <a:t>と徹底した給付の</a:t>
            </a:r>
            <a:r>
              <a:rPr lang="ja-JP" altLang="en-US" sz="1200" b="1" u="sng" dirty="0" smtClean="0">
                <a:solidFill>
                  <a:srgbClr val="0070C0"/>
                </a:solidFill>
                <a:latin typeface="ＭＳ ゴシック" pitchFamily="49" charset="-128"/>
                <a:ea typeface="ＭＳ ゴシック" pitchFamily="49" charset="-128"/>
              </a:rPr>
              <a:t>重点化・効率化</a:t>
            </a:r>
            <a:r>
              <a:rPr lang="ja-JP" altLang="en-US" sz="1200" dirty="0" smtClean="0">
                <a:latin typeface="ＭＳ ゴシック" pitchFamily="49" charset="-128"/>
                <a:ea typeface="ＭＳ ゴシック" pitchFamily="49" charset="-128"/>
              </a:rPr>
              <a:t>を、同時に実施</a:t>
            </a:r>
            <a:endParaRPr lang="en-US" altLang="ja-JP" sz="1200" dirty="0" smtClean="0">
              <a:latin typeface="ＭＳ ゴシック" pitchFamily="49" charset="-128"/>
              <a:ea typeface="ＭＳ ゴシック" pitchFamily="49" charset="-128"/>
            </a:endParaRPr>
          </a:p>
          <a:p>
            <a:pPr marL="95233">
              <a:lnSpc>
                <a:spcPts val="1499"/>
              </a:lnSpc>
            </a:pPr>
            <a:r>
              <a:rPr lang="ja-JP" altLang="en-US" sz="1200" dirty="0" smtClean="0">
                <a:latin typeface="ＭＳ ゴシック" pitchFamily="49" charset="-128"/>
                <a:ea typeface="ＭＳ ゴシック" pitchFamily="49" charset="-128"/>
              </a:rPr>
              <a:t>  ◆ 　世代間だけでなく</a:t>
            </a:r>
            <a:r>
              <a:rPr lang="ja-JP" altLang="en-US" sz="1200" b="1" u="sng" dirty="0" smtClean="0">
                <a:solidFill>
                  <a:srgbClr val="0070C0"/>
                </a:solidFill>
                <a:latin typeface="ＭＳ ゴシック" pitchFamily="49" charset="-128"/>
                <a:ea typeface="ＭＳ ゴシック" pitchFamily="49" charset="-128"/>
              </a:rPr>
              <a:t>世代内での公平</a:t>
            </a:r>
            <a:r>
              <a:rPr lang="ja-JP" altLang="en-US" sz="1200" dirty="0" smtClean="0">
                <a:latin typeface="ＭＳ ゴシック" pitchFamily="49" charset="-128"/>
                <a:ea typeface="ＭＳ ゴシック" pitchFamily="49" charset="-128"/>
              </a:rPr>
              <a:t>を重視</a:t>
            </a:r>
            <a:endParaRPr lang="en-US" altLang="ja-JP" sz="1200" dirty="0" smtClean="0">
              <a:latin typeface="ＭＳ ゴシック" pitchFamily="49" charset="-128"/>
              <a:ea typeface="ＭＳ ゴシック" pitchFamily="49" charset="-128"/>
            </a:endParaRPr>
          </a:p>
          <a:p>
            <a:pPr marL="95233">
              <a:lnSpc>
                <a:spcPts val="1499"/>
              </a:lnSpc>
            </a:pPr>
            <a:r>
              <a:rPr lang="ja-JP" altLang="en-US" sz="1200" dirty="0" smtClean="0">
                <a:latin typeface="ＭＳ ゴシック" pitchFamily="49" charset="-128"/>
                <a:ea typeface="ＭＳ ゴシック" pitchFamily="49" charset="-128"/>
              </a:rPr>
              <a:t>　◆ 　特に、①子ども・若者、②医療・介護サービス、③年金、④貧困・格差対策を優先的に改革</a:t>
            </a:r>
            <a:endParaRPr lang="en-US" altLang="ja-JP" sz="1200" dirty="0" smtClean="0">
              <a:latin typeface="ＭＳ ゴシック" pitchFamily="49" charset="-128"/>
              <a:ea typeface="ＭＳ ゴシック" pitchFamily="49" charset="-128"/>
            </a:endParaRPr>
          </a:p>
          <a:p>
            <a:pPr marL="95233">
              <a:lnSpc>
                <a:spcPts val="1499"/>
              </a:lnSpc>
            </a:pPr>
            <a:r>
              <a:rPr lang="ja-JP" altLang="en-US" sz="1200" dirty="0" smtClean="0">
                <a:latin typeface="ＭＳ ゴシック" pitchFamily="49" charset="-128"/>
                <a:ea typeface="ＭＳ ゴシック" pitchFamily="49" charset="-128"/>
              </a:rPr>
              <a:t>　◆ 　消費税の充当先を「年金・医療・介護・</a:t>
            </a:r>
            <a:r>
              <a:rPr lang="ja-JP" altLang="en-US" sz="1200" b="1" u="sng" dirty="0" smtClean="0">
                <a:solidFill>
                  <a:srgbClr val="0070C0"/>
                </a:solidFill>
                <a:latin typeface="ＭＳ ゴシック" pitchFamily="49" charset="-128"/>
                <a:ea typeface="ＭＳ ゴシック" pitchFamily="49" charset="-128"/>
              </a:rPr>
              <a:t>子育て</a:t>
            </a:r>
            <a:r>
              <a:rPr lang="ja-JP" altLang="en-US" sz="1200" dirty="0" smtClean="0">
                <a:latin typeface="ＭＳ ゴシック" pitchFamily="49" charset="-128"/>
                <a:ea typeface="ＭＳ ゴシック" pitchFamily="49" charset="-128"/>
              </a:rPr>
              <a:t>」の４分野に拡大</a:t>
            </a:r>
            <a:r>
              <a:rPr lang="ja-JP" altLang="en-US" sz="1200" b="1" u="sng" dirty="0" smtClean="0">
                <a:solidFill>
                  <a:srgbClr val="0070C0"/>
                </a:solidFill>
                <a:latin typeface="ＭＳ ゴシック" pitchFamily="49" charset="-128"/>
                <a:ea typeface="ＭＳ ゴシック" pitchFamily="49" charset="-128"/>
              </a:rPr>
              <a:t>＜社会保障４経費＞</a:t>
            </a:r>
            <a:endParaRPr lang="en-US" altLang="ja-JP" sz="1200" b="1" u="sng" dirty="0" smtClean="0">
              <a:solidFill>
                <a:srgbClr val="0070C0"/>
              </a:solidFill>
              <a:latin typeface="ＭＳ ゴシック" pitchFamily="49" charset="-128"/>
              <a:ea typeface="ＭＳ ゴシック" pitchFamily="49" charset="-128"/>
            </a:endParaRPr>
          </a:p>
          <a:p>
            <a:pPr marL="95233">
              <a:lnSpc>
                <a:spcPts val="1499"/>
              </a:lnSpc>
            </a:pPr>
            <a:r>
              <a:rPr lang="ja-JP" altLang="en-US" sz="1200" dirty="0" smtClean="0">
                <a:latin typeface="ＭＳ ゴシック" pitchFamily="49" charset="-128"/>
                <a:ea typeface="ＭＳ ゴシック" pitchFamily="49" charset="-128"/>
              </a:rPr>
              <a:t>　◆ 　社会保障の</a:t>
            </a:r>
            <a:r>
              <a:rPr lang="ja-JP" altLang="en-US" sz="1200" b="1" u="sng" dirty="0" smtClean="0">
                <a:solidFill>
                  <a:srgbClr val="0070C0"/>
                </a:solidFill>
                <a:latin typeface="ＭＳ ゴシック" pitchFamily="49" charset="-128"/>
                <a:ea typeface="ＭＳ ゴシック" pitchFamily="49" charset="-128"/>
              </a:rPr>
              <a:t>安定財源確保と財政健全化</a:t>
            </a:r>
            <a:r>
              <a:rPr lang="ja-JP" altLang="en-US" sz="1200" dirty="0" smtClean="0">
                <a:latin typeface="ＭＳ ゴシック" pitchFamily="49" charset="-128"/>
                <a:ea typeface="ＭＳ ゴシック" pitchFamily="49" charset="-128"/>
              </a:rPr>
              <a:t>の同時達成への第一歩</a:t>
            </a:r>
            <a:endParaRPr lang="en-US" altLang="ja-JP" sz="1200" dirty="0" smtClean="0">
              <a:latin typeface="ＭＳ ゴシック" pitchFamily="49" charset="-128"/>
              <a:ea typeface="ＭＳ ゴシック" pitchFamily="49" charset="-128"/>
            </a:endParaRPr>
          </a:p>
          <a:p>
            <a:pPr marL="95233">
              <a:lnSpc>
                <a:spcPts val="1499"/>
              </a:lnSpc>
            </a:pPr>
            <a:r>
              <a:rPr lang="ja-JP" altLang="en-US" sz="1200" dirty="0" smtClean="0">
                <a:latin typeface="ＭＳ ゴシック" pitchFamily="49" charset="-128"/>
                <a:ea typeface="ＭＳ ゴシック" pitchFamily="49" charset="-128"/>
              </a:rPr>
              <a:t>　　　⇒消費税率（国・地方）を、</a:t>
            </a:r>
            <a:r>
              <a:rPr lang="en-US" altLang="ja-JP" sz="1200" dirty="0" smtClean="0">
                <a:latin typeface="ＭＳ ゴシック" pitchFamily="49" charset="-128"/>
                <a:ea typeface="ＭＳ ゴシック" pitchFamily="49" charset="-128"/>
              </a:rPr>
              <a:t>2014</a:t>
            </a:r>
            <a:r>
              <a:rPr lang="ja-JP" altLang="en-US" sz="1200" dirty="0" smtClean="0">
                <a:latin typeface="ＭＳ ゴシック" pitchFamily="49" charset="-128"/>
                <a:ea typeface="ＭＳ ゴシック" pitchFamily="49" charset="-128"/>
              </a:rPr>
              <a:t>年４月より８％へ、</a:t>
            </a:r>
            <a:r>
              <a:rPr lang="en-US" altLang="ja-JP" sz="1200" dirty="0" smtClean="0">
                <a:latin typeface="ＭＳ ゴシック" pitchFamily="49" charset="-128"/>
                <a:ea typeface="ＭＳ ゴシック" pitchFamily="49" charset="-128"/>
              </a:rPr>
              <a:t>2015</a:t>
            </a:r>
            <a:r>
              <a:rPr lang="ja-JP" altLang="en-US" sz="1200" dirty="0" smtClean="0">
                <a:latin typeface="ＭＳ ゴシック" pitchFamily="49" charset="-128"/>
                <a:ea typeface="ＭＳ ゴシック" pitchFamily="49" charset="-128"/>
              </a:rPr>
              <a:t>年</a:t>
            </a:r>
            <a:r>
              <a:rPr lang="en-US" altLang="ja-JP" sz="1200" dirty="0" smtClean="0">
                <a:latin typeface="ＭＳ ゴシック" pitchFamily="49" charset="-128"/>
                <a:ea typeface="ＭＳ ゴシック" pitchFamily="49" charset="-128"/>
              </a:rPr>
              <a:t>10</a:t>
            </a:r>
            <a:r>
              <a:rPr lang="ja-JP" altLang="en-US" sz="1200" dirty="0" smtClean="0">
                <a:latin typeface="ＭＳ ゴシック" pitchFamily="49" charset="-128"/>
                <a:ea typeface="ＭＳ ゴシック" pitchFamily="49" charset="-128"/>
              </a:rPr>
              <a:t>月より</a:t>
            </a:r>
            <a:r>
              <a:rPr lang="en-US" altLang="ja-JP" sz="1200" dirty="0" smtClean="0">
                <a:latin typeface="ＭＳ ゴシック" pitchFamily="49" charset="-128"/>
                <a:ea typeface="ＭＳ ゴシック" pitchFamily="49" charset="-128"/>
              </a:rPr>
              <a:t>10</a:t>
            </a:r>
            <a:r>
              <a:rPr lang="ja-JP" altLang="en-US" sz="1200" dirty="0" smtClean="0">
                <a:latin typeface="ＭＳ ゴシック" pitchFamily="49" charset="-128"/>
                <a:ea typeface="ＭＳ ゴシック" pitchFamily="49" charset="-128"/>
              </a:rPr>
              <a:t>％へ段階的に引上げ</a:t>
            </a:r>
            <a:endParaRPr lang="en-US" altLang="ja-JP" sz="1200" dirty="0" smtClean="0">
              <a:latin typeface="ＭＳ ゴシック" pitchFamily="49" charset="-128"/>
              <a:ea typeface="ＭＳ ゴシック" pitchFamily="49" charset="-128"/>
            </a:endParaRPr>
          </a:p>
          <a:p>
            <a:pPr marL="95233">
              <a:lnSpc>
                <a:spcPts val="1499"/>
              </a:lnSpc>
            </a:pPr>
            <a:r>
              <a:rPr lang="ja-JP" altLang="en-US" sz="1200" b="1" dirty="0" smtClean="0">
                <a:latin typeface="ＭＳ ゴシック" pitchFamily="49" charset="-128"/>
                <a:ea typeface="ＭＳ ゴシック" pitchFamily="49" charset="-128"/>
              </a:rPr>
              <a:t>　◆　 </a:t>
            </a:r>
            <a:r>
              <a:rPr lang="ja-JP" altLang="en-US" sz="1200" b="1" u="sng" dirty="0" smtClean="0">
                <a:solidFill>
                  <a:srgbClr val="0070C0"/>
                </a:solidFill>
                <a:latin typeface="ＭＳ ゴシック" pitchFamily="49" charset="-128"/>
                <a:ea typeface="ＭＳ ゴシック" pitchFamily="49" charset="-128"/>
              </a:rPr>
              <a:t>就労促進</a:t>
            </a:r>
            <a:r>
              <a:rPr lang="ja-JP" altLang="en-US" sz="1200" dirty="0" smtClean="0">
                <a:latin typeface="ＭＳ ゴシック" pitchFamily="49" charset="-128"/>
                <a:ea typeface="ＭＳ ゴシック" pitchFamily="49" charset="-128"/>
              </a:rPr>
              <a:t>により社会保障制度を支える基盤を強化</a:t>
            </a:r>
            <a:endParaRPr lang="en-US" altLang="ja-JP" sz="1200" dirty="0" smtClean="0">
              <a:latin typeface="ＭＳ ゴシック" pitchFamily="49" charset="-128"/>
              <a:ea typeface="ＭＳ ゴシック" pitchFamily="49" charset="-128"/>
            </a:endParaRPr>
          </a:p>
        </p:txBody>
      </p:sp>
      <p:sp>
        <p:nvSpPr>
          <p:cNvPr id="99" name="テキスト ボックス 98"/>
          <p:cNvSpPr txBox="1"/>
          <p:nvPr/>
        </p:nvSpPr>
        <p:spPr>
          <a:xfrm>
            <a:off x="163779" y="2769982"/>
            <a:ext cx="1409446" cy="287072"/>
          </a:xfrm>
          <a:prstGeom prst="rect">
            <a:avLst/>
          </a:prstGeom>
          <a:noFill/>
          <a:ln>
            <a:noFill/>
          </a:ln>
        </p:spPr>
        <p:txBody>
          <a:bodyPr wrap="square" lIns="68394" tIns="34198" rIns="68394" bIns="34198" rtlCol="0" anchor="ctr">
            <a:spAutoFit/>
          </a:bodyPr>
          <a:lstStyle/>
          <a:p>
            <a:pPr>
              <a:lnSpc>
                <a:spcPts val="1700"/>
              </a:lnSpc>
            </a:pPr>
            <a:r>
              <a:rPr lang="ja-JP" altLang="en-US" sz="1400" dirty="0" smtClean="0">
                <a:latin typeface="HGPｺﾞｼｯｸE" pitchFamily="50" charset="-128"/>
                <a:ea typeface="HGPｺﾞｼｯｸE" pitchFamily="50" charset="-128"/>
              </a:rPr>
              <a:t>改革のポイント</a:t>
            </a:r>
            <a:endParaRPr lang="en-US" altLang="ja-JP" sz="1400" dirty="0" smtClean="0">
              <a:latin typeface="HGPｺﾞｼｯｸE" pitchFamily="50" charset="-128"/>
              <a:ea typeface="HGPｺﾞｼｯｸE" pitchFamily="50" charset="-128"/>
            </a:endParaRPr>
          </a:p>
        </p:txBody>
      </p:sp>
      <p:sp>
        <p:nvSpPr>
          <p:cNvPr id="54" name="テキスト ボックス 53"/>
          <p:cNvSpPr txBox="1"/>
          <p:nvPr/>
        </p:nvSpPr>
        <p:spPr>
          <a:xfrm>
            <a:off x="884465" y="2491345"/>
            <a:ext cx="8859384" cy="361591"/>
          </a:xfrm>
          <a:prstGeom prst="rect">
            <a:avLst/>
          </a:prstGeom>
          <a:noFill/>
          <a:ln w="19050">
            <a:noFill/>
          </a:ln>
        </p:spPr>
        <p:txBody>
          <a:bodyPr wrap="square" lIns="91390" tIns="45697" rIns="91390" bIns="45697" rtlCol="0">
            <a:spAutoFit/>
          </a:bodyPr>
          <a:lstStyle/>
          <a:p>
            <a:pPr algn="ctr">
              <a:lnSpc>
                <a:spcPts val="2099"/>
              </a:lnSpc>
            </a:pPr>
            <a:r>
              <a:rPr lang="ja-JP" altLang="en-US" sz="1600" dirty="0" smtClean="0">
                <a:solidFill>
                  <a:srgbClr val="C00000"/>
                </a:solidFill>
                <a:latin typeface="HGP創英角ｺﾞｼｯｸUB" pitchFamily="50" charset="-128"/>
                <a:ea typeface="HGP創英角ｺﾞｼｯｸUB" pitchFamily="50" charset="-128"/>
              </a:rPr>
              <a:t>現役世代も含めた</a:t>
            </a:r>
            <a:r>
              <a:rPr lang="ja-JP" altLang="ja-JP" sz="1600" dirty="0" smtClean="0">
                <a:solidFill>
                  <a:srgbClr val="C00000"/>
                </a:solidFill>
                <a:latin typeface="HGP創英角ｺﾞｼｯｸUB" pitchFamily="50" charset="-128"/>
                <a:ea typeface="HGP創英角ｺﾞｼｯｸUB" pitchFamily="50" charset="-128"/>
              </a:rPr>
              <a:t>全ての人が</a:t>
            </a:r>
            <a:r>
              <a:rPr lang="ja-JP" altLang="en-US" sz="1600" dirty="0" smtClean="0">
                <a:solidFill>
                  <a:srgbClr val="C00000"/>
                </a:solidFill>
                <a:latin typeface="HGP創英角ｺﾞｼｯｸUB" pitchFamily="50" charset="-128"/>
                <a:ea typeface="HGP創英角ｺﾞｼｯｸUB" pitchFamily="50" charset="-128"/>
              </a:rPr>
              <a:t>、</a:t>
            </a:r>
            <a:r>
              <a:rPr lang="ja-JP" altLang="ja-JP" sz="1600" dirty="0" smtClean="0">
                <a:solidFill>
                  <a:srgbClr val="C00000"/>
                </a:solidFill>
                <a:latin typeface="HGP創英角ｺﾞｼｯｸUB" pitchFamily="50" charset="-128"/>
                <a:ea typeface="HGP創英角ｺﾞｼｯｸUB" pitchFamily="50" charset="-128"/>
              </a:rPr>
              <a:t>より受益を実感できる</a:t>
            </a:r>
            <a:r>
              <a:rPr lang="ja-JP" altLang="en-US" sz="1600" dirty="0" smtClean="0">
                <a:solidFill>
                  <a:srgbClr val="C00000"/>
                </a:solidFill>
                <a:latin typeface="HGP創英角ｺﾞｼｯｸUB" pitchFamily="50" charset="-128"/>
                <a:ea typeface="HGP創英角ｺﾞｼｯｸUB" pitchFamily="50" charset="-128"/>
              </a:rPr>
              <a:t>社会保障制度の再構築</a:t>
            </a:r>
            <a:endParaRPr lang="en-US" altLang="ja-JP" sz="1600" dirty="0" smtClean="0">
              <a:solidFill>
                <a:srgbClr val="C00000"/>
              </a:solidFill>
              <a:latin typeface="HGP創英角ｺﾞｼｯｸUB" pitchFamily="50" charset="-128"/>
              <a:ea typeface="HGP創英角ｺﾞｼｯｸUB" pitchFamily="50" charset="-128"/>
            </a:endParaRPr>
          </a:p>
        </p:txBody>
      </p:sp>
      <p:sp>
        <p:nvSpPr>
          <p:cNvPr id="100" name="右矢印 99"/>
          <p:cNvSpPr/>
          <p:nvPr/>
        </p:nvSpPr>
        <p:spPr>
          <a:xfrm>
            <a:off x="1280596" y="2479365"/>
            <a:ext cx="676749" cy="3522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96" tIns="45699" rIns="91396" bIns="45699" rtlCol="0" anchor="ctr"/>
          <a:lstStyle/>
          <a:p>
            <a:pPr algn="ctr"/>
            <a:endParaRPr kumimoji="1" lang="ja-JP" altLang="en-US"/>
          </a:p>
        </p:txBody>
      </p:sp>
      <p:grpSp>
        <p:nvGrpSpPr>
          <p:cNvPr id="55" name="グループ化 54"/>
          <p:cNvGrpSpPr/>
          <p:nvPr/>
        </p:nvGrpSpPr>
        <p:grpSpPr>
          <a:xfrm>
            <a:off x="145883" y="1683398"/>
            <a:ext cx="9538063" cy="784339"/>
            <a:chOff x="145880" y="1628800"/>
            <a:chExt cx="9538063" cy="784339"/>
          </a:xfrm>
        </p:grpSpPr>
        <p:sp>
          <p:nvSpPr>
            <p:cNvPr id="72" name="正方形/長方形 71"/>
            <p:cNvSpPr/>
            <p:nvPr/>
          </p:nvSpPr>
          <p:spPr>
            <a:xfrm>
              <a:off x="145880" y="1628800"/>
              <a:ext cx="9538063" cy="78206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12" tIns="45707" rIns="91412" bIns="45707" rtlCol="0" anchor="ctr"/>
            <a:lstStyle/>
            <a:p>
              <a:r>
                <a:rPr lang="ja-JP" altLang="en-US" sz="1400" dirty="0" smtClean="0">
                  <a:solidFill>
                    <a:schemeClr val="tx1"/>
                  </a:solidFill>
                  <a:latin typeface="HGPｺﾞｼｯｸE" pitchFamily="50" charset="-128"/>
                  <a:ea typeface="HGPｺﾞｼｯｸE" pitchFamily="50" charset="-128"/>
                </a:rPr>
                <a:t>・高齢者への給付が相対的に手厚く、現役世代の生活リスクに対応できていない </a:t>
              </a:r>
              <a:endParaRPr lang="en-US" altLang="ja-JP" sz="1400" dirty="0" smtClean="0">
                <a:solidFill>
                  <a:schemeClr val="tx1"/>
                </a:solidFill>
                <a:latin typeface="HGPｺﾞｼｯｸE" pitchFamily="50" charset="-128"/>
                <a:ea typeface="HGPｺﾞｼｯｸE" pitchFamily="50" charset="-128"/>
              </a:endParaRPr>
            </a:p>
            <a:p>
              <a:r>
                <a:rPr lang="ja-JP" altLang="en-US" sz="1400" dirty="0" smtClean="0">
                  <a:solidFill>
                    <a:schemeClr val="tx1"/>
                  </a:solidFill>
                  <a:latin typeface="HGPｺﾞｼｯｸE" pitchFamily="50" charset="-128"/>
                  <a:ea typeface="HGPｺﾞｼｯｸE" pitchFamily="50" charset="-128"/>
                </a:rPr>
                <a:t>・貧困問題や格差拡大への対応などが不十分</a:t>
              </a:r>
              <a:endParaRPr lang="en-US" altLang="ja-JP" sz="1400" dirty="0" smtClean="0">
                <a:solidFill>
                  <a:schemeClr val="tx1"/>
                </a:solidFill>
                <a:latin typeface="HGPｺﾞｼｯｸE" pitchFamily="50" charset="-128"/>
                <a:ea typeface="HGPｺﾞｼｯｸE" pitchFamily="50" charset="-128"/>
              </a:endParaRPr>
            </a:p>
            <a:p>
              <a:r>
                <a:rPr lang="ja-JP" altLang="en-US" sz="1400" dirty="0" smtClean="0">
                  <a:solidFill>
                    <a:schemeClr val="tx1"/>
                  </a:solidFill>
                  <a:latin typeface="HGPｺﾞｼｯｸE" pitchFamily="50" charset="-128"/>
                  <a:ea typeface="HGPｺﾞｼｯｸE" pitchFamily="50" charset="-128"/>
                </a:rPr>
                <a:t>・社会保障費用の多くが赤字国債で賄われ、負担を将来世代へ先送り</a:t>
              </a:r>
            </a:p>
          </p:txBody>
        </p:sp>
        <p:sp>
          <p:nvSpPr>
            <p:cNvPr id="75" name="円/楕円 74"/>
            <p:cNvSpPr/>
            <p:nvPr/>
          </p:nvSpPr>
          <p:spPr>
            <a:xfrm>
              <a:off x="7113241" y="1687158"/>
              <a:ext cx="2520280" cy="720080"/>
            </a:xfrm>
            <a:prstGeom prst="ellipse">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27957" tIns="63979" rIns="127957" bIns="63979" rtlCol="0" anchor="ctr"/>
            <a:lstStyle/>
            <a:p>
              <a:pPr algn="ctr"/>
              <a:endParaRPr lang="ja-JP" altLang="en-US" sz="1600" dirty="0" smtClean="0">
                <a:solidFill>
                  <a:schemeClr val="tx1"/>
                </a:solidFill>
              </a:endParaRPr>
            </a:p>
          </p:txBody>
        </p:sp>
        <p:sp>
          <p:nvSpPr>
            <p:cNvPr id="37" name="右中かっこ 36"/>
            <p:cNvSpPr/>
            <p:nvPr/>
          </p:nvSpPr>
          <p:spPr>
            <a:xfrm>
              <a:off x="6637020" y="1697693"/>
              <a:ext cx="396240" cy="70539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68407" tIns="34204" rIns="68407" bIns="34204" rtlCol="0" anchor="ctr"/>
            <a:lstStyle/>
            <a:p>
              <a:pPr algn="ctr"/>
              <a:endParaRPr kumimoji="1" lang="ja-JP" altLang="en-US"/>
            </a:p>
          </p:txBody>
        </p:sp>
        <p:sp>
          <p:nvSpPr>
            <p:cNvPr id="40" name="テキスト ボックス 39"/>
            <p:cNvSpPr txBox="1"/>
            <p:nvPr/>
          </p:nvSpPr>
          <p:spPr>
            <a:xfrm>
              <a:off x="7232777" y="1697732"/>
              <a:ext cx="2222054" cy="715407"/>
            </a:xfrm>
            <a:prstGeom prst="rect">
              <a:avLst/>
            </a:prstGeom>
            <a:noFill/>
            <a:ln>
              <a:noFill/>
            </a:ln>
          </p:spPr>
          <p:txBody>
            <a:bodyPr wrap="none" lIns="68407" tIns="34204" rIns="68407" bIns="34204" rtlCol="0">
              <a:spAutoFit/>
            </a:bodyPr>
            <a:lstStyle/>
            <a:p>
              <a:r>
                <a:rPr lang="ja-JP" altLang="en-US" sz="1400" dirty="0" smtClean="0">
                  <a:latin typeface="HGPｺﾞｼｯｸE" pitchFamily="50" charset="-128"/>
                  <a:ea typeface="HGPｺﾞｼｯｸE" pitchFamily="50" charset="-128"/>
                </a:rPr>
                <a:t>社会経済の変化に対応した</a:t>
              </a:r>
              <a:endParaRPr lang="en-US" altLang="ja-JP" sz="1400" dirty="0" smtClean="0">
                <a:latin typeface="HGPｺﾞｼｯｸE" pitchFamily="50" charset="-128"/>
                <a:ea typeface="HGPｺﾞｼｯｸE" pitchFamily="50" charset="-128"/>
              </a:endParaRPr>
            </a:p>
            <a:p>
              <a:pPr algn="ctr"/>
              <a:r>
                <a:rPr lang="ja-JP" altLang="en-US" sz="1400" dirty="0" smtClean="0">
                  <a:latin typeface="HGPｺﾞｼｯｸE" pitchFamily="50" charset="-128"/>
                  <a:ea typeface="HGPｺﾞｼｯｸE" pitchFamily="50" charset="-128"/>
                </a:rPr>
                <a:t>社会保障の機能強化</a:t>
              </a:r>
              <a:endParaRPr lang="en-US" altLang="ja-JP" sz="1400" dirty="0" smtClean="0">
                <a:latin typeface="HGPｺﾞｼｯｸE" pitchFamily="50" charset="-128"/>
                <a:ea typeface="HGPｺﾞｼｯｸE" pitchFamily="50" charset="-128"/>
              </a:endParaRPr>
            </a:p>
            <a:p>
              <a:pPr algn="ctr"/>
              <a:r>
                <a:rPr lang="ja-JP" altLang="en-US" sz="1400" dirty="0" smtClean="0">
                  <a:latin typeface="HGPｺﾞｼｯｸE" pitchFamily="50" charset="-128"/>
                  <a:ea typeface="HGPｺﾞｼｯｸE" pitchFamily="50" charset="-128"/>
                </a:rPr>
                <a:t>が求められる</a:t>
              </a:r>
            </a:p>
          </p:txBody>
        </p:sp>
      </p:grpSp>
      <p:graphicFrame>
        <p:nvGraphicFramePr>
          <p:cNvPr id="31" name="表 30"/>
          <p:cNvGraphicFramePr>
            <a:graphicFrameLocks noGrp="1"/>
          </p:cNvGraphicFramePr>
          <p:nvPr/>
        </p:nvGraphicFramePr>
        <p:xfrm>
          <a:off x="118745" y="5911723"/>
          <a:ext cx="9777540" cy="1219200"/>
        </p:xfrm>
        <a:graphic>
          <a:graphicData uri="http://schemas.openxmlformats.org/drawingml/2006/table">
            <a:tbl>
              <a:tblPr firstRow="1" bandRow="1">
                <a:tableStyleId>{BC89EF96-8CEA-46FF-86C4-4CE0E7609802}</a:tableStyleId>
              </a:tblPr>
              <a:tblGrid>
                <a:gridCol w="1629590"/>
                <a:gridCol w="1629590"/>
                <a:gridCol w="1629590"/>
                <a:gridCol w="1629590"/>
                <a:gridCol w="1629590"/>
                <a:gridCol w="1629590"/>
              </a:tblGrid>
              <a:tr h="1219200">
                <a:tc>
                  <a:txBody>
                    <a:bodyPr/>
                    <a:lstStyle/>
                    <a:p>
                      <a:r>
                        <a:rPr kumimoji="1" lang="ja-JP" altLang="en-US" sz="1000" b="0" dirty="0" smtClean="0"/>
                        <a:t>・子ども・子育て</a:t>
                      </a:r>
                    </a:p>
                    <a:p>
                      <a:r>
                        <a:rPr kumimoji="1" lang="ja-JP" altLang="en-US" sz="1000" b="0" dirty="0" smtClean="0"/>
                        <a:t>　新システムの創設</a:t>
                      </a:r>
                    </a:p>
                    <a:p>
                      <a:endParaRPr kumimoji="1" lang="ja-JP" altLang="en-US" sz="1000" b="0" dirty="0"/>
                    </a:p>
                  </a:txBody>
                  <a:tcPr marL="36000" marR="3600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r>
                        <a:rPr kumimoji="1" lang="ja-JP" altLang="en-US" sz="1000" b="0" dirty="0" smtClean="0"/>
                        <a:t>・地域包括ケアシステムの</a:t>
                      </a:r>
                      <a:endParaRPr kumimoji="1" lang="en-US" altLang="ja-JP" sz="1000" b="0" dirty="0" smtClean="0"/>
                    </a:p>
                    <a:p>
                      <a:r>
                        <a:rPr kumimoji="1" lang="ja-JP" altLang="en-US" sz="1000" b="0" dirty="0" smtClean="0"/>
                        <a:t>　確立</a:t>
                      </a:r>
                    </a:p>
                    <a:p>
                      <a:r>
                        <a:rPr kumimoji="1" lang="ja-JP" altLang="en-US" sz="1000" b="0" dirty="0" smtClean="0"/>
                        <a:t>・医療・介護保険制度の</a:t>
                      </a:r>
                    </a:p>
                    <a:p>
                      <a:r>
                        <a:rPr kumimoji="1" lang="ja-JP" altLang="en-US" sz="1000" b="0" dirty="0" smtClean="0"/>
                        <a:t> セーフティネット機能の強化</a:t>
                      </a:r>
                    </a:p>
                    <a:p>
                      <a:r>
                        <a:rPr kumimoji="1" lang="ja-JP" altLang="en-US" sz="1000" b="0" dirty="0" smtClean="0"/>
                        <a:t>・診療報酬・介護報酬の</a:t>
                      </a:r>
                    </a:p>
                    <a:p>
                      <a:r>
                        <a:rPr kumimoji="1" lang="ja-JP" altLang="en-US" sz="1000" b="0" dirty="0" smtClean="0"/>
                        <a:t>   同時改定</a:t>
                      </a:r>
                    </a:p>
                    <a:p>
                      <a:endParaRPr kumimoji="1" lang="ja-JP" altLang="en-US" sz="1000" dirty="0"/>
                    </a:p>
                  </a:txBody>
                  <a:tcPr marL="36000" marR="3600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pPr algn="just">
                        <a:spcAft>
                          <a:spcPts val="0"/>
                        </a:spcAft>
                      </a:pPr>
                      <a:r>
                        <a:rPr kumimoji="1" lang="ja-JP" altLang="en-US" sz="1000" b="0" dirty="0" smtClean="0">
                          <a:solidFill>
                            <a:schemeClr val="tx1"/>
                          </a:solidFill>
                          <a:latin typeface="+mn-lt"/>
                          <a:ea typeface="+mn-ea"/>
                        </a:rPr>
                        <a:t>・</a:t>
                      </a:r>
                      <a:r>
                        <a:rPr lang="ja-JP" altLang="ja-JP" sz="1000" b="0" dirty="0" smtClean="0">
                          <a:solidFill>
                            <a:schemeClr val="tx1"/>
                          </a:solidFill>
                          <a:latin typeface="Arial"/>
                          <a:ea typeface="ＭＳ ゴシック"/>
                        </a:rPr>
                        <a:t>生活困窮者対策と生活保護制度の見直しを総合的に推進</a:t>
                      </a:r>
                      <a:endParaRPr kumimoji="1" lang="en-US" altLang="ja-JP" sz="1000" b="0" dirty="0" smtClean="0">
                        <a:solidFill>
                          <a:schemeClr val="tx1"/>
                        </a:solidFill>
                      </a:endParaRPr>
                    </a:p>
                    <a:p>
                      <a:r>
                        <a:rPr kumimoji="1" lang="ja-JP" altLang="en-US" sz="1000" b="0" dirty="0" smtClean="0"/>
                        <a:t>・総合合算制度の創設</a:t>
                      </a:r>
                    </a:p>
                    <a:p>
                      <a:endParaRPr kumimoji="1" lang="ja-JP" altLang="en-US" sz="1000" b="0" dirty="0"/>
                    </a:p>
                  </a:txBody>
                  <a:tcPr marL="36000" marR="3600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r>
                        <a:rPr kumimoji="1" lang="ja-JP" altLang="en-US" sz="1000" b="0" dirty="0" smtClean="0"/>
                        <a:t>・短時間労働者への</a:t>
                      </a:r>
                      <a:br>
                        <a:rPr kumimoji="1" lang="ja-JP" altLang="en-US" sz="1000" b="0" dirty="0" smtClean="0"/>
                      </a:br>
                      <a:r>
                        <a:rPr kumimoji="1" lang="ja-JP" altLang="en-US" sz="1000" b="0" dirty="0" smtClean="0"/>
                        <a:t>　社会保険適用拡大</a:t>
                      </a:r>
                    </a:p>
                    <a:p>
                      <a:r>
                        <a:rPr kumimoji="1" lang="ja-JP" altLang="en-US" sz="1000" b="0" dirty="0" smtClean="0"/>
                        <a:t>・新しい年金制度の検討</a:t>
                      </a:r>
                    </a:p>
                    <a:p>
                      <a:endParaRPr kumimoji="1" lang="ja-JP" altLang="en-US" sz="1000" b="0" dirty="0"/>
                    </a:p>
                  </a:txBody>
                  <a:tcPr marL="36000" marR="3600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r>
                        <a:rPr kumimoji="1" lang="ja-JP" altLang="en-US" sz="1000" b="0" dirty="0" smtClean="0"/>
                        <a:t>・有期労働契約法制、パート</a:t>
                      </a:r>
                    </a:p>
                    <a:p>
                      <a:r>
                        <a:rPr kumimoji="1" lang="ja-JP" altLang="en-US" sz="1000" b="0" dirty="0" smtClean="0"/>
                        <a:t>　タイム労働法制、高年齢者</a:t>
                      </a:r>
                    </a:p>
                    <a:p>
                      <a:r>
                        <a:rPr kumimoji="1" lang="ja-JP" altLang="en-US" sz="1000" b="0" dirty="0" smtClean="0"/>
                        <a:t>　雇用法制の検討</a:t>
                      </a:r>
                    </a:p>
                    <a:p>
                      <a:endParaRPr kumimoji="1" lang="ja-JP" altLang="en-US" sz="1000" b="0" dirty="0"/>
                    </a:p>
                  </a:txBody>
                  <a:tcPr marL="36000" marR="3600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r>
                        <a:rPr kumimoji="1" lang="ja-JP" altLang="en-US" sz="1000" b="0" dirty="0" smtClean="0">
                          <a:solidFill>
                            <a:schemeClr val="tx1"/>
                          </a:solidFill>
                        </a:rPr>
                        <a:t>・消費税の引上げ</a:t>
                      </a:r>
                      <a:endParaRPr kumimoji="1" lang="en-US" altLang="ja-JP" sz="1000" b="0" dirty="0" smtClean="0">
                        <a:solidFill>
                          <a:schemeClr val="tx1"/>
                        </a:solidFill>
                      </a:endParaRPr>
                    </a:p>
                    <a:p>
                      <a:r>
                        <a:rPr kumimoji="1" lang="ja-JP" altLang="en-US" sz="1000" b="0" dirty="0" smtClean="0">
                          <a:solidFill>
                            <a:schemeClr val="tx1"/>
                          </a:solidFill>
                        </a:rPr>
                        <a:t>（基礎年金国庫負担</a:t>
                      </a:r>
                    </a:p>
                    <a:p>
                      <a:r>
                        <a:rPr kumimoji="1" lang="ja-JP" altLang="en-US" sz="1000" b="0" dirty="0" smtClean="0">
                          <a:solidFill>
                            <a:schemeClr val="tx1"/>
                          </a:solidFill>
                        </a:rPr>
                        <a:t>　１ ／２の安定財源確保</a:t>
                      </a:r>
                      <a:endParaRPr kumimoji="1" lang="en-US" altLang="ja-JP" sz="1000" b="0" dirty="0" smtClean="0">
                        <a:solidFill>
                          <a:schemeClr val="tx1"/>
                        </a:solidFill>
                      </a:endParaRPr>
                    </a:p>
                    <a:p>
                      <a:r>
                        <a:rPr kumimoji="1" lang="ja-JP" altLang="en-US" sz="1000" b="0" dirty="0" smtClean="0">
                          <a:solidFill>
                            <a:schemeClr val="tx1"/>
                          </a:solidFill>
                        </a:rPr>
                        <a:t>　など）</a:t>
                      </a:r>
                    </a:p>
                  </a:txBody>
                  <a:tcPr marL="36000" marR="36000" marT="0" marB="0">
                    <a:lnL w="12700" cmpd="sng">
                      <a:noFill/>
                    </a:lnL>
                    <a:lnR w="12700" cmpd="sng">
                      <a:noFill/>
                    </a:lnR>
                    <a:lnT w="12700" cmpd="sng">
                      <a:noFill/>
                    </a:lnT>
                    <a:lnB w="25400" cmpd="sng">
                      <a:noFill/>
                    </a:lnB>
                    <a:lnTlToBr w="12700" cmpd="sng">
                      <a:noFill/>
                      <a:prstDash val="solid"/>
                    </a:lnTlToBr>
                    <a:lnBlToTr w="12700" cmpd="sng">
                      <a:noFill/>
                      <a:prstDash val="solid"/>
                    </a:lnBlToTr>
                  </a:tcPr>
                </a:tc>
              </a:tr>
            </a:tbl>
          </a:graphicData>
        </a:graphic>
      </p:graphicFrame>
      <p:grpSp>
        <p:nvGrpSpPr>
          <p:cNvPr id="57" name="グループ化 56"/>
          <p:cNvGrpSpPr/>
          <p:nvPr/>
        </p:nvGrpSpPr>
        <p:grpSpPr>
          <a:xfrm>
            <a:off x="200477" y="4571669"/>
            <a:ext cx="9517689" cy="297491"/>
            <a:chOff x="200472" y="4572841"/>
            <a:chExt cx="9517689" cy="297491"/>
          </a:xfrm>
        </p:grpSpPr>
        <p:cxnSp>
          <p:nvCxnSpPr>
            <p:cNvPr id="41" name="直線コネクタ 40"/>
            <p:cNvCxnSpPr/>
            <p:nvPr/>
          </p:nvCxnSpPr>
          <p:spPr>
            <a:xfrm>
              <a:off x="200472" y="4733473"/>
              <a:ext cx="374441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5973745" y="4734231"/>
              <a:ext cx="374441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01" name="テキスト ボックス 100"/>
            <p:cNvSpPr txBox="1"/>
            <p:nvPr/>
          </p:nvSpPr>
          <p:spPr>
            <a:xfrm>
              <a:off x="3705872" y="4572841"/>
              <a:ext cx="2448272" cy="297491"/>
            </a:xfrm>
            <a:prstGeom prst="rect">
              <a:avLst/>
            </a:prstGeom>
            <a:solidFill>
              <a:srgbClr val="C00000"/>
            </a:solidFill>
          </p:spPr>
          <p:txBody>
            <a:bodyPr wrap="square" lIns="91412" tIns="45707" rIns="91412" bIns="45707" rtlCol="0" anchor="ctr">
              <a:spAutoFit/>
            </a:bodyPr>
            <a:lstStyle/>
            <a:p>
              <a:pPr algn="ctr">
                <a:lnSpc>
                  <a:spcPts val="1600"/>
                </a:lnSpc>
              </a:pPr>
              <a:r>
                <a:rPr lang="ja-JP" altLang="en-US" sz="1600" dirty="0" smtClean="0">
                  <a:solidFill>
                    <a:schemeClr val="bg1"/>
                  </a:solidFill>
                  <a:latin typeface="HGP創英角ｺﾞｼｯｸUB" pitchFamily="50" charset="-128"/>
                  <a:ea typeface="HGP創英角ｺﾞｼｯｸUB" pitchFamily="50" charset="-128"/>
                </a:rPr>
                <a:t>改革の方向性</a:t>
              </a:r>
              <a:endParaRPr lang="ja-JP" altLang="en-US" sz="1600" dirty="0">
                <a:solidFill>
                  <a:schemeClr val="bg1"/>
                </a:solidFill>
                <a:latin typeface="HGP創英角ｺﾞｼｯｸUB" pitchFamily="50" charset="-128"/>
                <a:ea typeface="HGP創英角ｺﾞｼｯｸUB" pitchFamily="50" charset="-128"/>
              </a:endParaRPr>
            </a:p>
          </p:txBody>
        </p:sp>
      </p:grpSp>
      <p:grpSp>
        <p:nvGrpSpPr>
          <p:cNvPr id="52" name="グループ化 51"/>
          <p:cNvGrpSpPr/>
          <p:nvPr/>
        </p:nvGrpSpPr>
        <p:grpSpPr>
          <a:xfrm>
            <a:off x="128464" y="4895776"/>
            <a:ext cx="9586798" cy="954200"/>
            <a:chOff x="128464" y="4895776"/>
            <a:chExt cx="9586798" cy="954200"/>
          </a:xfrm>
        </p:grpSpPr>
        <p:grpSp>
          <p:nvGrpSpPr>
            <p:cNvPr id="44" name="グループ化 43"/>
            <p:cNvGrpSpPr/>
            <p:nvPr/>
          </p:nvGrpSpPr>
          <p:grpSpPr>
            <a:xfrm>
              <a:off x="128464" y="5032443"/>
              <a:ext cx="9586798" cy="817533"/>
              <a:chOff x="128464" y="4938345"/>
              <a:chExt cx="9586798" cy="817533"/>
            </a:xfrm>
          </p:grpSpPr>
          <p:sp>
            <p:nvSpPr>
              <p:cNvPr id="79" name="角丸四角形 78"/>
              <p:cNvSpPr/>
              <p:nvPr/>
            </p:nvSpPr>
            <p:spPr>
              <a:xfrm>
                <a:off x="128464" y="4954561"/>
                <a:ext cx="1512000" cy="799325"/>
              </a:xfrm>
              <a:prstGeom prst="roundRect">
                <a:avLst>
                  <a:gd name="adj" fmla="val 11138"/>
                </a:avLst>
              </a:prstGeom>
              <a:solidFill>
                <a:schemeClr val="accent6">
                  <a:lumMod val="20000"/>
                  <a:lumOff val="80000"/>
                </a:schemeClr>
              </a:solidFill>
              <a:ln w="38100">
                <a:solidFill>
                  <a:schemeClr val="accent2"/>
                </a:solidFill>
              </a:ln>
            </p:spPr>
            <p:style>
              <a:lnRef idx="2">
                <a:schemeClr val="accent1"/>
              </a:lnRef>
              <a:fillRef idx="1">
                <a:schemeClr val="lt1"/>
              </a:fillRef>
              <a:effectRef idx="0">
                <a:schemeClr val="accent1"/>
              </a:effectRef>
              <a:fontRef idx="minor">
                <a:schemeClr val="dk1"/>
              </a:fontRef>
            </p:style>
            <p:txBody>
              <a:bodyPr wrap="square" lIns="72000" tIns="0" rIns="0" bIns="0" rtlCol="0" anchor="ctr"/>
              <a:lstStyle/>
              <a:p>
                <a:r>
                  <a:rPr lang="ja-JP" altLang="en-US" sz="1200" dirty="0" smtClean="0">
                    <a:latin typeface="HGPｺﾞｼｯｸE" pitchFamily="50" charset="-128"/>
                    <a:ea typeface="HGPｺﾞｼｯｸE" pitchFamily="50" charset="-128"/>
                  </a:rPr>
                  <a:t>未来への投資</a:t>
                </a:r>
                <a:r>
                  <a:rPr lang="en-US" altLang="ja-JP" sz="1200" dirty="0" smtClean="0">
                    <a:latin typeface="HGPｺﾞｼｯｸE" pitchFamily="50" charset="-128"/>
                    <a:ea typeface="HGPｺﾞｼｯｸE" pitchFamily="50" charset="-128"/>
                  </a:rPr>
                  <a:t/>
                </a:r>
                <a:br>
                  <a:rPr lang="en-US" altLang="ja-JP" sz="1200" dirty="0" smtClean="0">
                    <a:latin typeface="HGPｺﾞｼｯｸE" pitchFamily="50" charset="-128"/>
                    <a:ea typeface="HGPｺﾞｼｯｸE" pitchFamily="50" charset="-128"/>
                  </a:rPr>
                </a:br>
                <a:r>
                  <a:rPr lang="ja-JP" altLang="en-US" sz="1200" dirty="0" smtClean="0">
                    <a:latin typeface="HGPｺﾞｼｯｸE" pitchFamily="50" charset="-128"/>
                    <a:ea typeface="HGPｺﾞｼｯｸE" pitchFamily="50" charset="-128"/>
                  </a:rPr>
                  <a:t>（子ども・子育て支援）の強化</a:t>
                </a:r>
                <a:endParaRPr lang="en-US" altLang="ja-JP" sz="1200" dirty="0" smtClean="0">
                  <a:latin typeface="HGPｺﾞｼｯｸE" pitchFamily="50" charset="-128"/>
                  <a:ea typeface="HGPｺﾞｼｯｸE" pitchFamily="50" charset="-128"/>
                </a:endParaRPr>
              </a:p>
            </p:txBody>
          </p:sp>
          <p:sp>
            <p:nvSpPr>
              <p:cNvPr id="27" name="角丸四角形 26"/>
              <p:cNvSpPr/>
              <p:nvPr/>
            </p:nvSpPr>
            <p:spPr>
              <a:xfrm>
                <a:off x="3356191" y="4954561"/>
                <a:ext cx="1512000" cy="799325"/>
              </a:xfrm>
              <a:prstGeom prst="roundRect">
                <a:avLst>
                  <a:gd name="adj" fmla="val 11138"/>
                </a:avLst>
              </a:prstGeom>
              <a:solidFill>
                <a:schemeClr val="accent6">
                  <a:lumMod val="20000"/>
                  <a:lumOff val="80000"/>
                </a:schemeClr>
              </a:solidFill>
              <a:ln w="38100">
                <a:solidFill>
                  <a:schemeClr val="accent2"/>
                </a:solidFill>
              </a:ln>
            </p:spPr>
            <p:style>
              <a:lnRef idx="2">
                <a:schemeClr val="accent1"/>
              </a:lnRef>
              <a:fillRef idx="1">
                <a:schemeClr val="lt1"/>
              </a:fillRef>
              <a:effectRef idx="0">
                <a:schemeClr val="accent1"/>
              </a:effectRef>
              <a:fontRef idx="minor">
                <a:schemeClr val="dk1"/>
              </a:fontRef>
            </p:style>
            <p:txBody>
              <a:bodyPr wrap="square" lIns="72000" tIns="0" rIns="0" bIns="0" rtlCol="0" anchor="ctr"/>
              <a:lstStyle/>
              <a:p>
                <a:r>
                  <a:rPr lang="ja-JP" altLang="en-US" sz="1200" dirty="0" smtClean="0">
                    <a:latin typeface="HGPｺﾞｼｯｸE" pitchFamily="50" charset="-128"/>
                    <a:ea typeface="HGPｺﾞｼｯｸE" pitchFamily="50" charset="-128"/>
                  </a:rPr>
                  <a:t>貧困・格差対策の</a:t>
                </a:r>
                <a:r>
                  <a:rPr lang="en-US" altLang="ja-JP" sz="1200" dirty="0" smtClean="0">
                    <a:latin typeface="HGPｺﾞｼｯｸE" pitchFamily="50" charset="-128"/>
                    <a:ea typeface="HGPｺﾞｼｯｸE" pitchFamily="50" charset="-128"/>
                  </a:rPr>
                  <a:t/>
                </a:r>
                <a:br>
                  <a:rPr lang="en-US" altLang="ja-JP" sz="1200" dirty="0" smtClean="0">
                    <a:latin typeface="HGPｺﾞｼｯｸE" pitchFamily="50" charset="-128"/>
                    <a:ea typeface="HGPｺﾞｼｯｸE" pitchFamily="50" charset="-128"/>
                  </a:rPr>
                </a:br>
                <a:r>
                  <a:rPr lang="ja-JP" altLang="en-US" sz="1200" dirty="0" smtClean="0">
                    <a:latin typeface="HGPｺﾞｼｯｸE" pitchFamily="50" charset="-128"/>
                    <a:ea typeface="HGPｺﾞｼｯｸE" pitchFamily="50" charset="-128"/>
                  </a:rPr>
                  <a:t>強化（重層的セーフティネットの構築）</a:t>
                </a:r>
                <a:endParaRPr lang="en-US" altLang="ja-JP" sz="1200" dirty="0" smtClean="0">
                  <a:latin typeface="HGPｺﾞｼｯｸE" pitchFamily="50" charset="-128"/>
                  <a:ea typeface="HGPｺﾞｼｯｸE" pitchFamily="50" charset="-128"/>
                </a:endParaRPr>
              </a:p>
            </p:txBody>
          </p:sp>
          <p:sp>
            <p:nvSpPr>
              <p:cNvPr id="28" name="角丸四角形 27"/>
              <p:cNvSpPr/>
              <p:nvPr/>
            </p:nvSpPr>
            <p:spPr>
              <a:xfrm>
                <a:off x="5010384" y="4956553"/>
                <a:ext cx="1512000" cy="799325"/>
              </a:xfrm>
              <a:prstGeom prst="roundRect">
                <a:avLst>
                  <a:gd name="adj" fmla="val 11138"/>
                </a:avLst>
              </a:prstGeom>
              <a:solidFill>
                <a:schemeClr val="accent6">
                  <a:lumMod val="20000"/>
                  <a:lumOff val="80000"/>
                </a:schemeClr>
              </a:solidFill>
              <a:ln w="38100">
                <a:solidFill>
                  <a:schemeClr val="accent2"/>
                </a:solidFill>
              </a:ln>
            </p:spPr>
            <p:style>
              <a:lnRef idx="2">
                <a:schemeClr val="accent1"/>
              </a:lnRef>
              <a:fillRef idx="1">
                <a:schemeClr val="lt1"/>
              </a:fillRef>
              <a:effectRef idx="0">
                <a:schemeClr val="accent1"/>
              </a:effectRef>
              <a:fontRef idx="minor">
                <a:schemeClr val="dk1"/>
              </a:fontRef>
            </p:style>
            <p:txBody>
              <a:bodyPr wrap="square" lIns="72000" tIns="0" rIns="0" bIns="0" rtlCol="0" anchor="ctr"/>
              <a:lstStyle/>
              <a:p>
                <a:r>
                  <a:rPr lang="ja-JP" altLang="en-US" sz="1200" dirty="0" smtClean="0">
                    <a:latin typeface="HGPｺﾞｼｯｸE" pitchFamily="50" charset="-128"/>
                    <a:ea typeface="HGPｺﾞｼｯｸE" pitchFamily="50" charset="-128"/>
                  </a:rPr>
                  <a:t>多様な働き方を支える社会保障制度へ</a:t>
                </a:r>
                <a:endParaRPr lang="en-US" altLang="ja-JP" sz="1200" dirty="0" smtClean="0">
                  <a:latin typeface="HGPｺﾞｼｯｸE" pitchFamily="50" charset="-128"/>
                  <a:ea typeface="HGPｺﾞｼｯｸE" pitchFamily="50" charset="-128"/>
                </a:endParaRPr>
              </a:p>
            </p:txBody>
          </p:sp>
          <p:sp>
            <p:nvSpPr>
              <p:cNvPr id="29" name="角丸四角形 28"/>
              <p:cNvSpPr/>
              <p:nvPr/>
            </p:nvSpPr>
            <p:spPr>
              <a:xfrm>
                <a:off x="8203262" y="4954562"/>
                <a:ext cx="1512000" cy="799325"/>
              </a:xfrm>
              <a:prstGeom prst="roundRect">
                <a:avLst>
                  <a:gd name="adj" fmla="val 11138"/>
                </a:avLst>
              </a:prstGeom>
              <a:solidFill>
                <a:schemeClr val="accent6">
                  <a:lumMod val="20000"/>
                  <a:lumOff val="80000"/>
                </a:schemeClr>
              </a:solidFill>
              <a:ln w="38100">
                <a:solidFill>
                  <a:schemeClr val="accent2"/>
                </a:solidFill>
              </a:ln>
            </p:spPr>
            <p:style>
              <a:lnRef idx="2">
                <a:schemeClr val="accent1"/>
              </a:lnRef>
              <a:fillRef idx="1">
                <a:schemeClr val="lt1"/>
              </a:fillRef>
              <a:effectRef idx="0">
                <a:schemeClr val="accent1"/>
              </a:effectRef>
              <a:fontRef idx="minor">
                <a:schemeClr val="dk1"/>
              </a:fontRef>
            </p:style>
            <p:txBody>
              <a:bodyPr wrap="square" lIns="108000" tIns="0" rIns="0" bIns="0" rtlCol="0" anchor="ctr"/>
              <a:lstStyle/>
              <a:p>
                <a:r>
                  <a:rPr lang="ja-JP" altLang="en-US" sz="1200" dirty="0" smtClean="0">
                    <a:latin typeface="HGPｺﾞｼｯｸE" pitchFamily="50" charset="-128"/>
                    <a:ea typeface="HGPｺﾞｼｯｸE" pitchFamily="50" charset="-128"/>
                  </a:rPr>
                  <a:t>社会保障制度の</a:t>
                </a:r>
                <a:r>
                  <a:rPr lang="en-US" altLang="ja-JP" sz="1200" dirty="0" smtClean="0">
                    <a:latin typeface="HGPｺﾞｼｯｸE" pitchFamily="50" charset="-128"/>
                    <a:ea typeface="HGPｺﾞｼｯｸE" pitchFamily="50" charset="-128"/>
                  </a:rPr>
                  <a:t/>
                </a:r>
                <a:br>
                  <a:rPr lang="en-US" altLang="ja-JP" sz="1200" dirty="0" smtClean="0">
                    <a:latin typeface="HGPｺﾞｼｯｸE" pitchFamily="50" charset="-128"/>
                    <a:ea typeface="HGPｺﾞｼｯｸE" pitchFamily="50" charset="-128"/>
                  </a:rPr>
                </a:br>
                <a:r>
                  <a:rPr lang="ja-JP" altLang="en-US" sz="1200" dirty="0" smtClean="0">
                    <a:latin typeface="HGPｺﾞｼｯｸE" pitchFamily="50" charset="-128"/>
                    <a:ea typeface="HGPｺﾞｼｯｸE" pitchFamily="50" charset="-128"/>
                  </a:rPr>
                  <a:t>安定財源確保</a:t>
                </a:r>
                <a:endParaRPr lang="en-US" altLang="ja-JP" sz="1200" strike="dblStrike" dirty="0" smtClean="0">
                  <a:solidFill>
                    <a:srgbClr val="FF0000"/>
                  </a:solidFill>
                  <a:latin typeface="HGPｺﾞｼｯｸE" pitchFamily="50" charset="-128"/>
                  <a:ea typeface="HGPｺﾞｼｯｸE" pitchFamily="50" charset="-128"/>
                </a:endParaRPr>
              </a:p>
            </p:txBody>
          </p:sp>
          <p:sp>
            <p:nvSpPr>
              <p:cNvPr id="26" name="角丸四角形 25"/>
              <p:cNvSpPr/>
              <p:nvPr/>
            </p:nvSpPr>
            <p:spPr>
              <a:xfrm>
                <a:off x="1748876" y="4942946"/>
                <a:ext cx="1512000" cy="799325"/>
              </a:xfrm>
              <a:prstGeom prst="roundRect">
                <a:avLst>
                  <a:gd name="adj" fmla="val 11138"/>
                </a:avLst>
              </a:prstGeom>
              <a:solidFill>
                <a:schemeClr val="accent6">
                  <a:lumMod val="20000"/>
                  <a:lumOff val="80000"/>
                </a:schemeClr>
              </a:solidFill>
              <a:ln w="38100">
                <a:solidFill>
                  <a:schemeClr val="accent2"/>
                </a:solidFill>
              </a:ln>
            </p:spPr>
            <p:style>
              <a:lnRef idx="2">
                <a:schemeClr val="accent1"/>
              </a:lnRef>
              <a:fillRef idx="1">
                <a:schemeClr val="lt1"/>
              </a:fillRef>
              <a:effectRef idx="0">
                <a:schemeClr val="accent1"/>
              </a:effectRef>
              <a:fontRef idx="minor">
                <a:schemeClr val="dk1"/>
              </a:fontRef>
            </p:style>
            <p:txBody>
              <a:bodyPr wrap="square" lIns="72000" tIns="72000" rIns="72000" bIns="0" rtlCol="0" anchor="ctr"/>
              <a:lstStyle/>
              <a:p>
                <a:endParaRPr lang="en-US" altLang="ja-JP" sz="1200" dirty="0" smtClean="0">
                  <a:latin typeface="HGPｺﾞｼｯｸE" pitchFamily="50" charset="-128"/>
                  <a:ea typeface="HGPｺﾞｼｯｸE" pitchFamily="50" charset="-128"/>
                </a:endParaRPr>
              </a:p>
            </p:txBody>
          </p:sp>
          <p:sp>
            <p:nvSpPr>
              <p:cNvPr id="30" name="角丸四角形 29"/>
              <p:cNvSpPr/>
              <p:nvPr/>
            </p:nvSpPr>
            <p:spPr>
              <a:xfrm>
                <a:off x="6601400" y="4938345"/>
                <a:ext cx="1512000" cy="799325"/>
              </a:xfrm>
              <a:prstGeom prst="roundRect">
                <a:avLst>
                  <a:gd name="adj" fmla="val 11138"/>
                </a:avLst>
              </a:prstGeom>
              <a:solidFill>
                <a:schemeClr val="accent6">
                  <a:lumMod val="20000"/>
                  <a:lumOff val="80000"/>
                </a:schemeClr>
              </a:solidFill>
              <a:ln w="38100">
                <a:solidFill>
                  <a:schemeClr val="accent2"/>
                </a:solidFill>
              </a:ln>
            </p:spPr>
            <p:style>
              <a:lnRef idx="2">
                <a:schemeClr val="accent1"/>
              </a:lnRef>
              <a:fillRef idx="1">
                <a:schemeClr val="lt1"/>
              </a:fillRef>
              <a:effectRef idx="0">
                <a:schemeClr val="accent1"/>
              </a:effectRef>
              <a:fontRef idx="minor">
                <a:schemeClr val="dk1"/>
              </a:fontRef>
            </p:style>
            <p:txBody>
              <a:bodyPr wrap="square" lIns="72000" tIns="0" rIns="0" bIns="0" rtlCol="0" anchor="ctr"/>
              <a:lstStyle/>
              <a:p>
                <a:r>
                  <a:rPr lang="ja-JP" altLang="en-US" sz="1200" dirty="0" smtClean="0">
                    <a:latin typeface="HGPｺﾞｼｯｸE" pitchFamily="50" charset="-128"/>
                    <a:ea typeface="HGPｺﾞｼｯｸE" pitchFamily="50" charset="-128"/>
                  </a:rPr>
                  <a:t>全員参加型社会、ディーセント・ワークの実現</a:t>
                </a:r>
                <a:endParaRPr lang="en-US" altLang="ja-JP" sz="1000" strike="dblStrike" dirty="0" smtClean="0">
                  <a:solidFill>
                    <a:srgbClr val="FF0000"/>
                  </a:solidFill>
                  <a:latin typeface="HGPｺﾞｼｯｸE" pitchFamily="50" charset="-128"/>
                  <a:ea typeface="HGPｺﾞｼｯｸE" pitchFamily="50" charset="-128"/>
                </a:endParaRPr>
              </a:p>
            </p:txBody>
          </p:sp>
        </p:grpSp>
        <p:sp>
          <p:nvSpPr>
            <p:cNvPr id="45" name="円/楕円 44"/>
            <p:cNvSpPr/>
            <p:nvPr/>
          </p:nvSpPr>
          <p:spPr>
            <a:xfrm>
              <a:off x="737295" y="4909424"/>
              <a:ext cx="180000" cy="18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Arial Rounded MT Bold" pitchFamily="34" charset="0"/>
                </a:rPr>
                <a:t>1</a:t>
              </a:r>
              <a:endParaRPr lang="ja-JP" altLang="en-US" sz="1600" dirty="0">
                <a:latin typeface="Arial Rounded MT Bold" pitchFamily="34" charset="0"/>
              </a:endParaRPr>
            </a:p>
          </p:txBody>
        </p:sp>
        <p:sp>
          <p:nvSpPr>
            <p:cNvPr id="46" name="円/楕円 45"/>
            <p:cNvSpPr/>
            <p:nvPr/>
          </p:nvSpPr>
          <p:spPr>
            <a:xfrm>
              <a:off x="2374360" y="4923072"/>
              <a:ext cx="180000" cy="18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Arial Rounded MT Bold" pitchFamily="34" charset="0"/>
                </a:rPr>
                <a:t>2</a:t>
              </a:r>
              <a:endParaRPr lang="ja-JP" altLang="en-US" sz="1600" dirty="0">
                <a:latin typeface="Arial Rounded MT Bold" pitchFamily="34" charset="0"/>
              </a:endParaRPr>
            </a:p>
          </p:txBody>
        </p:sp>
        <p:sp>
          <p:nvSpPr>
            <p:cNvPr id="47" name="円/楕円 46"/>
            <p:cNvSpPr/>
            <p:nvPr/>
          </p:nvSpPr>
          <p:spPr>
            <a:xfrm>
              <a:off x="4016896" y="4895776"/>
              <a:ext cx="180000" cy="18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Arial Rounded MT Bold" pitchFamily="34" charset="0"/>
                </a:rPr>
                <a:t>3</a:t>
              </a:r>
              <a:endParaRPr lang="ja-JP" altLang="en-US" sz="1600" dirty="0">
                <a:latin typeface="Arial Rounded MT Bold" pitchFamily="34" charset="0"/>
              </a:endParaRPr>
            </a:p>
          </p:txBody>
        </p:sp>
        <p:sp>
          <p:nvSpPr>
            <p:cNvPr id="48" name="円/楕円 47"/>
            <p:cNvSpPr/>
            <p:nvPr/>
          </p:nvSpPr>
          <p:spPr>
            <a:xfrm>
              <a:off x="5673080" y="4923072"/>
              <a:ext cx="180000" cy="18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Arial Rounded MT Bold" pitchFamily="34" charset="0"/>
                </a:rPr>
                <a:t>4</a:t>
              </a:r>
              <a:endParaRPr lang="ja-JP" altLang="en-US" sz="1600" dirty="0">
                <a:latin typeface="Arial Rounded MT Bold" pitchFamily="34" charset="0"/>
              </a:endParaRPr>
            </a:p>
          </p:txBody>
        </p:sp>
        <p:sp>
          <p:nvSpPr>
            <p:cNvPr id="49" name="円/楕円 48"/>
            <p:cNvSpPr/>
            <p:nvPr/>
          </p:nvSpPr>
          <p:spPr>
            <a:xfrm>
              <a:off x="7257256" y="4909424"/>
              <a:ext cx="180000" cy="18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Arial Rounded MT Bold" pitchFamily="34" charset="0"/>
                </a:rPr>
                <a:t>5</a:t>
              </a:r>
              <a:endParaRPr lang="ja-JP" altLang="en-US" sz="1600" dirty="0">
                <a:latin typeface="Arial Rounded MT Bold" pitchFamily="34" charset="0"/>
              </a:endParaRPr>
            </a:p>
          </p:txBody>
        </p:sp>
        <p:sp>
          <p:nvSpPr>
            <p:cNvPr id="50" name="円/楕円 49"/>
            <p:cNvSpPr/>
            <p:nvPr/>
          </p:nvSpPr>
          <p:spPr>
            <a:xfrm>
              <a:off x="8841432" y="4923072"/>
              <a:ext cx="180000" cy="18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Arial Rounded MT Bold" pitchFamily="34" charset="0"/>
                </a:rPr>
                <a:t>6</a:t>
              </a:r>
              <a:endParaRPr lang="ja-JP" altLang="en-US" sz="1600" dirty="0">
                <a:latin typeface="Arial Rounded MT Bold" pitchFamily="34" charset="0"/>
              </a:endParaRPr>
            </a:p>
          </p:txBody>
        </p:sp>
      </p:grpSp>
      <p:sp>
        <p:nvSpPr>
          <p:cNvPr id="42" name="スライド番号プレースホルダ 41"/>
          <p:cNvSpPr>
            <a:spLocks noGrp="1"/>
          </p:cNvSpPr>
          <p:nvPr>
            <p:ph type="sldNum" sz="quarter" idx="12"/>
          </p:nvPr>
        </p:nvSpPr>
        <p:spPr>
          <a:xfrm>
            <a:off x="7594600" y="6492878"/>
            <a:ext cx="2311400" cy="365125"/>
          </a:xfrm>
        </p:spPr>
        <p:txBody>
          <a:bodyPr/>
          <a:lstStyle/>
          <a:p>
            <a:fld id="{5A02BD7A-635E-43A0-8464-FD5073BFE4FA}" type="slidenum">
              <a:rPr kumimoji="1" lang="ja-JP" altLang="en-US" smtClean="0"/>
              <a:pPr/>
              <a:t>2</a:t>
            </a:fld>
            <a:endParaRPr kumimoji="1" lang="ja-JP" altLang="en-US"/>
          </a:p>
        </p:txBody>
      </p:sp>
      <p:sp>
        <p:nvSpPr>
          <p:cNvPr id="53" name="テキスト ボックス 52"/>
          <p:cNvSpPr txBox="1"/>
          <p:nvPr/>
        </p:nvSpPr>
        <p:spPr>
          <a:xfrm>
            <a:off x="1739937" y="5040476"/>
            <a:ext cx="1584176" cy="830981"/>
          </a:xfrm>
          <a:prstGeom prst="rect">
            <a:avLst/>
          </a:prstGeom>
          <a:noFill/>
        </p:spPr>
        <p:txBody>
          <a:bodyPr wrap="square" lIns="91423" tIns="45712" rIns="91423" bIns="45712" rtlCol="0">
            <a:spAutoFit/>
          </a:bodyPr>
          <a:lstStyle/>
          <a:p>
            <a:r>
              <a:rPr lang="ja-JP" altLang="en-US" sz="1200" dirty="0" smtClean="0">
                <a:latin typeface="HGPｺﾞｼｯｸE" pitchFamily="50" charset="-128"/>
                <a:ea typeface="HGPｺﾞｼｯｸE" pitchFamily="50" charset="-128"/>
              </a:rPr>
              <a:t>医療・介護サービス保障の強化／社会</a:t>
            </a:r>
            <a:r>
              <a:rPr lang="en-US" altLang="ja-JP" sz="1200" dirty="0" smtClean="0">
                <a:latin typeface="HGPｺﾞｼｯｸE" pitchFamily="50" charset="-128"/>
                <a:ea typeface="HGPｺﾞｼｯｸE" pitchFamily="50" charset="-128"/>
              </a:rPr>
              <a:t/>
            </a:r>
            <a:br>
              <a:rPr lang="en-US" altLang="ja-JP" sz="1200" dirty="0" smtClean="0">
                <a:latin typeface="HGPｺﾞｼｯｸE" pitchFamily="50" charset="-128"/>
                <a:ea typeface="HGPｺﾞｼｯｸE" pitchFamily="50" charset="-128"/>
              </a:rPr>
            </a:br>
            <a:r>
              <a:rPr lang="ja-JP" altLang="en-US" sz="1200" dirty="0" smtClean="0">
                <a:latin typeface="HGPｺﾞｼｯｸE" pitchFamily="50" charset="-128"/>
                <a:ea typeface="HGPｺﾞｼｯｸE" pitchFamily="50" charset="-128"/>
              </a:rPr>
              <a:t>保険制度のセーフティネット機能の強化</a:t>
            </a:r>
          </a:p>
        </p:txBody>
      </p:sp>
      <p:sp>
        <p:nvSpPr>
          <p:cNvPr id="51" name="テキスト ボックス 50"/>
          <p:cNvSpPr txBox="1"/>
          <p:nvPr/>
        </p:nvSpPr>
        <p:spPr>
          <a:xfrm>
            <a:off x="8265368" y="128507"/>
            <a:ext cx="1512169" cy="306467"/>
          </a:xfrm>
          <a:prstGeom prst="bracketPair">
            <a:avLst/>
          </a:prstGeom>
          <a:noFill/>
          <a:ln>
            <a:solidFill>
              <a:schemeClr val="tx1"/>
            </a:solidFill>
          </a:ln>
        </p:spPr>
        <p:txBody>
          <a:bodyPr wrap="square" rtlCol="0">
            <a:spAutoFit/>
          </a:bodyPr>
          <a:lstStyle/>
          <a:p>
            <a:pPr algn="ctr"/>
            <a:r>
              <a:rPr lang="ja-JP" altLang="en-US" sz="1200" dirty="0" smtClean="0"/>
              <a:t>平成</a:t>
            </a:r>
            <a:r>
              <a:rPr lang="en-US" altLang="ja-JP" sz="1200" dirty="0" smtClean="0"/>
              <a:t>24</a:t>
            </a:r>
            <a:r>
              <a:rPr lang="ja-JP" altLang="en-US" sz="1200" dirty="0" smtClean="0"/>
              <a:t>年</a:t>
            </a:r>
            <a:r>
              <a:rPr lang="en-US" altLang="ja-JP" sz="1200" dirty="0" smtClean="0"/>
              <a:t>3</a:t>
            </a:r>
            <a:r>
              <a:rPr lang="ja-JP" altLang="en-US" sz="1200" dirty="0" smtClean="0"/>
              <a:t>月</a:t>
            </a:r>
            <a:r>
              <a:rPr lang="en-US" altLang="ja-JP" sz="1200" dirty="0" smtClean="0"/>
              <a:t>30</a:t>
            </a:r>
            <a:r>
              <a:rPr lang="ja-JP" altLang="en-US" sz="1200" dirty="0" smtClean="0"/>
              <a:t>日</a:t>
            </a:r>
            <a:endParaRPr kumimoji="1" lang="ja-JP" alt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8466" y="765374"/>
            <a:ext cx="5460741" cy="576064"/>
          </a:xfrm>
          <a:prstGeom prst="rect">
            <a:avLst/>
          </a:prstGeom>
          <a:ln>
            <a:solidFill>
              <a:schemeClr val="accent2"/>
            </a:solidFill>
          </a:ln>
        </p:spPr>
        <p:style>
          <a:lnRef idx="2">
            <a:schemeClr val="accent6"/>
          </a:lnRef>
          <a:fillRef idx="1">
            <a:schemeClr val="lt1"/>
          </a:fillRef>
          <a:effectRef idx="0">
            <a:schemeClr val="accent6"/>
          </a:effectRef>
          <a:fontRef idx="minor">
            <a:schemeClr val="dk1"/>
          </a:fontRef>
        </p:style>
        <p:txBody>
          <a:bodyPr lIns="91423" tIns="45712" rIns="91423" bIns="45712" rtlCol="0" anchor="t"/>
          <a:lstStyle/>
          <a:p>
            <a:r>
              <a:rPr lang="ja-JP" altLang="en-US" sz="1600" b="1" dirty="0" smtClean="0">
                <a:solidFill>
                  <a:schemeClr val="tx1"/>
                </a:solidFill>
                <a:latin typeface="+mn-ea"/>
              </a:rPr>
              <a:t>■ </a:t>
            </a:r>
            <a:r>
              <a:rPr lang="ja-JP" altLang="en-US" sz="1600" dirty="0" smtClean="0">
                <a:solidFill>
                  <a:schemeClr val="tx1"/>
                </a:solidFill>
                <a:latin typeface="HGP創英角ｺﾞｼｯｸUB" pitchFamily="50" charset="-128"/>
                <a:ea typeface="HGP創英角ｺﾞｼｯｸUB" pitchFamily="50" charset="-128"/>
              </a:rPr>
              <a:t>待機児童の解消や幼保一体化</a:t>
            </a:r>
            <a:endParaRPr lang="en-US" altLang="ja-JP" sz="1600" dirty="0" smtClean="0">
              <a:solidFill>
                <a:schemeClr val="tx1"/>
              </a:solidFill>
              <a:latin typeface="HGP創英角ｺﾞｼｯｸUB" pitchFamily="50" charset="-128"/>
              <a:ea typeface="HGP創英角ｺﾞｼｯｸUB" pitchFamily="50" charset="-128"/>
            </a:endParaRPr>
          </a:p>
          <a:p>
            <a:r>
              <a:rPr lang="ja-JP" altLang="en-US" sz="1600" dirty="0" smtClean="0">
                <a:solidFill>
                  <a:schemeClr val="tx1"/>
                </a:solidFill>
                <a:latin typeface="HGP創英角ｺﾞｼｯｸUB" pitchFamily="50" charset="-128"/>
                <a:ea typeface="HGP創英角ｺﾞｼｯｸUB" pitchFamily="50" charset="-128"/>
              </a:rPr>
              <a:t>■ 市町村が責任を持って、地域の子育て支援を充実</a:t>
            </a:r>
            <a:r>
              <a:rPr lang="ja-JP" altLang="en-US" sz="1000" b="1" dirty="0" smtClean="0">
                <a:solidFill>
                  <a:schemeClr val="tx1"/>
                </a:solidFill>
              </a:rPr>
              <a:t>　</a:t>
            </a:r>
            <a:endParaRPr lang="en-US" altLang="ja-JP" sz="1000" b="1" dirty="0" smtClean="0">
              <a:solidFill>
                <a:schemeClr val="tx1"/>
              </a:solidFill>
            </a:endParaRPr>
          </a:p>
          <a:p>
            <a:r>
              <a:rPr kumimoji="1" lang="ja-JP" altLang="en-US" b="1" dirty="0" smtClean="0">
                <a:solidFill>
                  <a:schemeClr val="tx1"/>
                </a:solidFill>
              </a:rPr>
              <a:t>　　</a:t>
            </a:r>
            <a:endParaRPr kumimoji="1" lang="en-US" altLang="ja-JP" b="1" dirty="0" smtClean="0">
              <a:solidFill>
                <a:schemeClr val="tx1"/>
              </a:solidFill>
            </a:endParaRPr>
          </a:p>
          <a:p>
            <a:endParaRPr kumimoji="1" lang="en-US" altLang="ja-JP" b="1" dirty="0" smtClean="0">
              <a:solidFill>
                <a:schemeClr val="tx1"/>
              </a:solidFill>
            </a:endParaRPr>
          </a:p>
          <a:p>
            <a:endParaRPr kumimoji="1" lang="ja-JP" altLang="en-US" b="1" dirty="0">
              <a:solidFill>
                <a:schemeClr val="tx1"/>
              </a:solidFill>
            </a:endParaRPr>
          </a:p>
        </p:txBody>
      </p:sp>
      <p:sp>
        <p:nvSpPr>
          <p:cNvPr id="8" name="角丸四角形 7"/>
          <p:cNvSpPr/>
          <p:nvPr/>
        </p:nvSpPr>
        <p:spPr>
          <a:xfrm>
            <a:off x="6201144" y="765185"/>
            <a:ext cx="2808447" cy="576263"/>
          </a:xfrm>
          <a:prstGeom prst="roundRect">
            <a:avLst/>
          </a:prstGeom>
          <a:ln w="38100" cmpd="dbl"/>
        </p:spPr>
        <p:style>
          <a:lnRef idx="2">
            <a:schemeClr val="accent5"/>
          </a:lnRef>
          <a:fillRef idx="1">
            <a:schemeClr val="lt1"/>
          </a:fillRef>
          <a:effectRef idx="0">
            <a:schemeClr val="accent5"/>
          </a:effectRef>
          <a:fontRef idx="minor">
            <a:schemeClr val="dk1"/>
          </a:fontRef>
        </p:style>
        <p:txBody>
          <a:bodyPr lIns="91423" tIns="45712" rIns="91423" bIns="45712" rtlCol="0" anchor="ctr"/>
          <a:lstStyle/>
          <a:p>
            <a:pPr marL="268239" indent="-268239"/>
            <a:r>
              <a:rPr lang="ja-JP" altLang="en-US" sz="1600" dirty="0" smtClean="0">
                <a:latin typeface="HGP創英角ｺﾞｼｯｸUB" pitchFamily="50" charset="-128"/>
                <a:ea typeface="HGP創英角ｺﾞｼｯｸUB" pitchFamily="50" charset="-128"/>
              </a:rPr>
              <a:t>子どもを生み、</a:t>
            </a:r>
            <a:endParaRPr lang="en-US" altLang="ja-JP" sz="1600" dirty="0" smtClean="0">
              <a:latin typeface="HGP創英角ｺﾞｼｯｸUB" pitchFamily="50" charset="-128"/>
              <a:ea typeface="HGP創英角ｺﾞｼｯｸUB" pitchFamily="50" charset="-128"/>
            </a:endParaRPr>
          </a:p>
          <a:p>
            <a:pPr marL="268239" indent="-268239"/>
            <a:r>
              <a:rPr lang="ja-JP" altLang="en-US" sz="1600" dirty="0" smtClean="0">
                <a:latin typeface="HGP創英角ｺﾞｼｯｸUB" pitchFamily="50" charset="-128"/>
                <a:ea typeface="HGP創英角ｺﾞｼｯｸUB" pitchFamily="50" charset="-128"/>
              </a:rPr>
              <a:t>　　育てやすい社会に</a:t>
            </a:r>
            <a:endParaRPr lang="en-US" altLang="ja-JP" sz="1600" dirty="0" smtClean="0">
              <a:latin typeface="HGP創英角ｺﾞｼｯｸUB" pitchFamily="50" charset="-128"/>
              <a:ea typeface="HGP創英角ｺﾞｼｯｸUB" pitchFamily="50" charset="-128"/>
            </a:endParaRPr>
          </a:p>
        </p:txBody>
      </p:sp>
      <p:sp>
        <p:nvSpPr>
          <p:cNvPr id="10" name="右矢印 9"/>
          <p:cNvSpPr/>
          <p:nvPr/>
        </p:nvSpPr>
        <p:spPr>
          <a:xfrm>
            <a:off x="5811095" y="800329"/>
            <a:ext cx="234026" cy="504056"/>
          </a:xfrm>
          <a:prstGeom prst="rightArrow">
            <a:avLst/>
          </a:prstGeom>
        </p:spPr>
        <p:style>
          <a:lnRef idx="1">
            <a:schemeClr val="accent5"/>
          </a:lnRef>
          <a:fillRef idx="2">
            <a:schemeClr val="accent5"/>
          </a:fillRef>
          <a:effectRef idx="1">
            <a:schemeClr val="accent5"/>
          </a:effectRef>
          <a:fontRef idx="minor">
            <a:schemeClr val="dk1"/>
          </a:fontRef>
        </p:style>
        <p:txBody>
          <a:bodyPr lIns="91423" tIns="45712" rIns="91423" bIns="45712" rtlCol="0" anchor="ctr"/>
          <a:lstStyle/>
          <a:p>
            <a:pPr algn="ctr"/>
            <a:endParaRPr kumimoji="1" lang="ja-JP" altLang="en-US"/>
          </a:p>
        </p:txBody>
      </p:sp>
      <p:sp>
        <p:nvSpPr>
          <p:cNvPr id="12" name="正方形/長方形 11"/>
          <p:cNvSpPr/>
          <p:nvPr/>
        </p:nvSpPr>
        <p:spPr>
          <a:xfrm>
            <a:off x="662524" y="2228754"/>
            <a:ext cx="8736971" cy="307777"/>
          </a:xfrm>
          <a:prstGeom prst="rect">
            <a:avLst/>
          </a:prstGeom>
          <a:ln w="9525">
            <a:solidFill>
              <a:schemeClr val="tx1"/>
            </a:solidFill>
            <a:prstDash val="sysDot"/>
          </a:ln>
        </p:spPr>
        <p:txBody>
          <a:bodyPr wrap="square" lIns="91423" tIns="45712" rIns="91423" bIns="45712">
            <a:spAutoFit/>
          </a:bodyPr>
          <a:lstStyle/>
          <a:p>
            <a:pPr marL="355536" indent="-355536"/>
            <a:r>
              <a:rPr lang="ja-JP" altLang="en-US" sz="1400" dirty="0" smtClean="0">
                <a:solidFill>
                  <a:prstClr val="black"/>
                </a:solidFill>
              </a:rPr>
              <a:t>　</a:t>
            </a:r>
            <a:endParaRPr lang="en-US" altLang="ja-JP" sz="1400" dirty="0" smtClean="0">
              <a:solidFill>
                <a:prstClr val="black"/>
              </a:solidFill>
            </a:endParaRPr>
          </a:p>
        </p:txBody>
      </p:sp>
      <p:sp>
        <p:nvSpPr>
          <p:cNvPr id="14" name="角丸四角形 13"/>
          <p:cNvSpPr/>
          <p:nvPr/>
        </p:nvSpPr>
        <p:spPr>
          <a:xfrm>
            <a:off x="128591" y="1724688"/>
            <a:ext cx="9583078" cy="1704312"/>
          </a:xfrm>
          <a:prstGeom prst="roundRect">
            <a:avLst/>
          </a:prstGeom>
          <a:ln w="12700"/>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pPr marL="355536" indent="-355536"/>
            <a:r>
              <a:rPr lang="ja-JP" altLang="en-US" sz="1400" dirty="0" smtClean="0">
                <a:solidFill>
                  <a:schemeClr val="tx1"/>
                </a:solidFill>
                <a:latin typeface="HGPｺﾞｼｯｸE" pitchFamily="50" charset="-128"/>
                <a:ea typeface="HGPｺﾞｼｯｸE" pitchFamily="50" charset="-128"/>
              </a:rPr>
              <a:t>○ 待機児童を解消</a:t>
            </a:r>
            <a:r>
              <a:rPr lang="ja-JP" altLang="en-US" sz="1000" dirty="0" smtClean="0">
                <a:solidFill>
                  <a:schemeClr val="tx1"/>
                </a:solidFill>
                <a:latin typeface="HGPｺﾞｼｯｸE" pitchFamily="50" charset="-128"/>
                <a:ea typeface="HGPｺﾞｼｯｸE" pitchFamily="50" charset="-128"/>
              </a:rPr>
              <a:t>（保育、放課後児童クラブを量的拡充）</a:t>
            </a:r>
            <a:r>
              <a:rPr lang="ja-JP" altLang="en-US" sz="1400" dirty="0" smtClean="0">
                <a:solidFill>
                  <a:schemeClr val="tx1"/>
                </a:solidFill>
                <a:latin typeface="HGPｺﾞｼｯｸE" pitchFamily="50" charset="-128"/>
                <a:ea typeface="HGPｺﾞｼｯｸE" pitchFamily="50" charset="-128"/>
              </a:rPr>
              <a:t>。保育に携わる職員の専門性を高め、体制も強化</a:t>
            </a:r>
            <a:endParaRPr lang="en-US" altLang="ja-JP" sz="1400" dirty="0" smtClean="0">
              <a:solidFill>
                <a:prstClr val="black"/>
              </a:solidFill>
              <a:latin typeface="HGPｺﾞｼｯｸE" pitchFamily="50" charset="-128"/>
              <a:ea typeface="HGPｺﾞｼｯｸE" pitchFamily="50" charset="-128"/>
            </a:endParaRPr>
          </a:p>
          <a:p>
            <a:pPr marL="355536" indent="-355536"/>
            <a:r>
              <a:rPr lang="ja-JP" altLang="en-US" sz="1000" dirty="0" smtClean="0">
                <a:solidFill>
                  <a:prstClr val="black"/>
                </a:solidFill>
              </a:rPr>
              <a:t>　　　　　　　　　　　　　　　　　　　　　　　　</a:t>
            </a:r>
            <a:r>
              <a:rPr lang="ja-JP" altLang="en-US" sz="1000" dirty="0" smtClean="0">
                <a:solidFill>
                  <a:schemeClr val="tx1"/>
                </a:solidFill>
              </a:rPr>
              <a:t> </a:t>
            </a:r>
            <a:r>
              <a:rPr lang="en-US" altLang="ja-JP" sz="1000" dirty="0" smtClean="0">
                <a:solidFill>
                  <a:schemeClr val="tx1"/>
                </a:solidFill>
              </a:rPr>
              <a:t>2012</a:t>
            </a:r>
            <a:r>
              <a:rPr lang="ja-JP" altLang="en-US" sz="1000" dirty="0" smtClean="0">
                <a:solidFill>
                  <a:schemeClr val="tx1"/>
                </a:solidFill>
              </a:rPr>
              <a:t>年度　　　　</a:t>
            </a:r>
            <a:r>
              <a:rPr lang="en-US" altLang="ja-JP" sz="1000" dirty="0" smtClean="0">
                <a:solidFill>
                  <a:schemeClr val="tx1"/>
                </a:solidFill>
              </a:rPr>
              <a:t>2014</a:t>
            </a:r>
            <a:r>
              <a:rPr lang="ja-JP" altLang="en-US" sz="1000" dirty="0" smtClean="0">
                <a:solidFill>
                  <a:schemeClr val="tx1"/>
                </a:solidFill>
              </a:rPr>
              <a:t>年度末　　　　</a:t>
            </a:r>
            <a:r>
              <a:rPr lang="en-US" altLang="ja-JP" sz="1000" dirty="0" smtClean="0">
                <a:solidFill>
                  <a:schemeClr val="tx1"/>
                </a:solidFill>
              </a:rPr>
              <a:t>2017</a:t>
            </a:r>
            <a:r>
              <a:rPr lang="ja-JP" altLang="en-US" sz="1000" dirty="0" smtClean="0">
                <a:solidFill>
                  <a:schemeClr val="tx1"/>
                </a:solidFill>
              </a:rPr>
              <a:t>年度末</a:t>
            </a:r>
            <a:endParaRPr lang="en-US" altLang="ja-JP" sz="1000" dirty="0" smtClean="0">
              <a:solidFill>
                <a:schemeClr val="tx1"/>
              </a:solidFill>
            </a:endParaRPr>
          </a:p>
          <a:p>
            <a:pPr marL="355536" indent="-355536"/>
            <a:r>
              <a:rPr lang="ja-JP" altLang="en-US" sz="1000" dirty="0" smtClean="0">
                <a:solidFill>
                  <a:prstClr val="black"/>
                </a:solidFill>
              </a:rPr>
              <a:t>　　　　　　　３歳未満児の保育利用率   </a:t>
            </a:r>
            <a:r>
              <a:rPr lang="en-US" altLang="ja-JP" sz="1000" dirty="0" smtClean="0">
                <a:solidFill>
                  <a:srgbClr val="FF0000"/>
                </a:solidFill>
              </a:rPr>
              <a:t>27%(86</a:t>
            </a:r>
            <a:r>
              <a:rPr lang="ja-JP" altLang="en-US" sz="1000" dirty="0" smtClean="0">
                <a:solidFill>
                  <a:srgbClr val="FF0000"/>
                </a:solidFill>
              </a:rPr>
              <a:t>万人</a:t>
            </a:r>
            <a:r>
              <a:rPr lang="en-US" altLang="ja-JP" sz="1000" dirty="0" smtClean="0">
                <a:solidFill>
                  <a:srgbClr val="FF0000"/>
                </a:solidFill>
              </a:rPr>
              <a:t>) </a:t>
            </a:r>
            <a:r>
              <a:rPr lang="ja-JP" altLang="en-US" sz="1000" dirty="0" smtClean="0">
                <a:solidFill>
                  <a:schemeClr val="tx1"/>
                </a:solidFill>
              </a:rPr>
              <a:t>→</a:t>
            </a:r>
            <a:r>
              <a:rPr lang="en-US" altLang="ja-JP" sz="1000" dirty="0" smtClean="0">
                <a:solidFill>
                  <a:srgbClr val="FF0000"/>
                </a:solidFill>
              </a:rPr>
              <a:t>35</a:t>
            </a:r>
            <a:r>
              <a:rPr lang="ja-JP" altLang="en-US" sz="1000" dirty="0" smtClean="0">
                <a:solidFill>
                  <a:srgbClr val="FF0000"/>
                </a:solidFill>
              </a:rPr>
              <a:t>％</a:t>
            </a:r>
            <a:r>
              <a:rPr lang="en-US" altLang="ja-JP" sz="1000" dirty="0" smtClean="0">
                <a:solidFill>
                  <a:srgbClr val="FF0000"/>
                </a:solidFill>
              </a:rPr>
              <a:t>(105</a:t>
            </a:r>
            <a:r>
              <a:rPr lang="ja-JP" altLang="en-US" sz="1000" dirty="0" smtClean="0">
                <a:solidFill>
                  <a:srgbClr val="FF0000"/>
                </a:solidFill>
              </a:rPr>
              <a:t>万人</a:t>
            </a:r>
            <a:r>
              <a:rPr lang="en-US" altLang="ja-JP" sz="1000" dirty="0" smtClean="0">
                <a:solidFill>
                  <a:srgbClr val="FF0000"/>
                </a:solidFill>
              </a:rPr>
              <a:t>)</a:t>
            </a:r>
            <a:r>
              <a:rPr lang="ja-JP" altLang="en-US" sz="1000" dirty="0" smtClean="0">
                <a:solidFill>
                  <a:schemeClr val="tx1"/>
                </a:solidFill>
              </a:rPr>
              <a:t> →</a:t>
            </a:r>
            <a:r>
              <a:rPr lang="en-US" altLang="ja-JP" sz="1000" dirty="0" smtClean="0">
                <a:solidFill>
                  <a:srgbClr val="FF0000"/>
                </a:solidFill>
              </a:rPr>
              <a:t>44</a:t>
            </a:r>
            <a:r>
              <a:rPr lang="ja-JP" altLang="en-US" sz="1000" dirty="0" smtClean="0">
                <a:solidFill>
                  <a:srgbClr val="FF0000"/>
                </a:solidFill>
              </a:rPr>
              <a:t>％</a:t>
            </a:r>
            <a:r>
              <a:rPr lang="en-US" altLang="ja-JP" sz="1000" dirty="0" smtClean="0">
                <a:solidFill>
                  <a:srgbClr val="FF0000"/>
                </a:solidFill>
              </a:rPr>
              <a:t>(122</a:t>
            </a:r>
            <a:r>
              <a:rPr lang="ja-JP" altLang="en-US" sz="1000" dirty="0" smtClean="0">
                <a:solidFill>
                  <a:srgbClr val="FF0000"/>
                </a:solidFill>
              </a:rPr>
              <a:t>万人</a:t>
            </a:r>
            <a:r>
              <a:rPr lang="en-US" altLang="ja-JP" sz="1000" dirty="0" smtClean="0">
                <a:solidFill>
                  <a:srgbClr val="FF0000"/>
                </a:solidFill>
              </a:rPr>
              <a:t>)</a:t>
            </a:r>
            <a:r>
              <a:rPr lang="ja-JP" altLang="en-US" sz="1000" dirty="0" smtClean="0">
                <a:solidFill>
                  <a:prstClr val="black"/>
                </a:solidFill>
              </a:rPr>
              <a:t> 　</a:t>
            </a:r>
            <a:r>
              <a:rPr lang="ja-JP" altLang="en-US" sz="1000" dirty="0" smtClean="0">
                <a:solidFill>
                  <a:schemeClr val="tx1"/>
                </a:solidFill>
              </a:rPr>
              <a:t>（</a:t>
            </a:r>
            <a:r>
              <a:rPr lang="en-US" altLang="ja-JP" sz="1000" dirty="0" smtClean="0">
                <a:solidFill>
                  <a:schemeClr val="tx1"/>
                </a:solidFill>
              </a:rPr>
              <a:t>H23.4.1</a:t>
            </a:r>
            <a:r>
              <a:rPr lang="ja-JP" altLang="en-US" sz="1000" dirty="0" smtClean="0">
                <a:solidFill>
                  <a:schemeClr val="tx1"/>
                </a:solidFill>
              </a:rPr>
              <a:t>時点の３歳未満児の利用率　</a:t>
            </a:r>
            <a:r>
              <a:rPr lang="en-US" altLang="ja-JP" sz="1000" dirty="0" smtClean="0">
                <a:solidFill>
                  <a:schemeClr val="tx1"/>
                </a:solidFill>
              </a:rPr>
              <a:t>24</a:t>
            </a:r>
            <a:r>
              <a:rPr lang="ja-JP" altLang="en-US" sz="1000" dirty="0" smtClean="0">
                <a:solidFill>
                  <a:schemeClr val="tx1"/>
                </a:solidFill>
              </a:rPr>
              <a:t>％）</a:t>
            </a:r>
            <a:endParaRPr lang="en-US" altLang="ja-JP" sz="900" dirty="0" smtClean="0">
              <a:solidFill>
                <a:schemeClr val="tx1"/>
              </a:solidFill>
            </a:endParaRPr>
          </a:p>
          <a:p>
            <a:pPr marL="355536" indent="-355536"/>
            <a:r>
              <a:rPr lang="ja-JP" altLang="en-US" sz="1000" dirty="0" smtClean="0">
                <a:solidFill>
                  <a:prstClr val="black"/>
                </a:solidFill>
              </a:rPr>
              <a:t>　　　　　　　放課後児童クラブ                 </a:t>
            </a:r>
            <a:r>
              <a:rPr lang="en-US" altLang="ja-JP" sz="1000" dirty="0" smtClean="0">
                <a:solidFill>
                  <a:srgbClr val="FF0000"/>
                </a:solidFill>
              </a:rPr>
              <a:t>22%(83</a:t>
            </a:r>
            <a:r>
              <a:rPr lang="ja-JP" altLang="ja-JP" sz="1000" dirty="0" smtClean="0">
                <a:solidFill>
                  <a:srgbClr val="FF0000"/>
                </a:solidFill>
              </a:rPr>
              <a:t>万人</a:t>
            </a:r>
            <a:r>
              <a:rPr lang="en-US" altLang="ja-JP" sz="1000" dirty="0" smtClean="0">
                <a:solidFill>
                  <a:srgbClr val="FF0000"/>
                </a:solidFill>
              </a:rPr>
              <a:t>)</a:t>
            </a:r>
            <a:r>
              <a:rPr lang="en-US" altLang="ja-JP" sz="1000" dirty="0" smtClean="0">
                <a:solidFill>
                  <a:schemeClr val="tx1"/>
                </a:solidFill>
              </a:rPr>
              <a:t>*</a:t>
            </a:r>
            <a:r>
              <a:rPr lang="en-US" altLang="ja-JP" sz="1000" dirty="0" smtClean="0">
                <a:solidFill>
                  <a:srgbClr val="FF0000"/>
                </a:solidFill>
              </a:rPr>
              <a:t> </a:t>
            </a:r>
            <a:r>
              <a:rPr lang="ja-JP" altLang="en-US" sz="1000" dirty="0" smtClean="0">
                <a:solidFill>
                  <a:schemeClr val="tx1"/>
                </a:solidFill>
              </a:rPr>
              <a:t>→</a:t>
            </a:r>
            <a:r>
              <a:rPr lang="en-US" altLang="ja-JP" sz="1000" dirty="0" smtClean="0">
                <a:solidFill>
                  <a:srgbClr val="FF0000"/>
                </a:solidFill>
              </a:rPr>
              <a:t>32</a:t>
            </a:r>
            <a:r>
              <a:rPr lang="ja-JP" altLang="ja-JP" sz="1000" dirty="0" smtClean="0">
                <a:solidFill>
                  <a:srgbClr val="FF0000"/>
                </a:solidFill>
              </a:rPr>
              <a:t>％</a:t>
            </a:r>
            <a:r>
              <a:rPr lang="en-US" altLang="ja-JP" sz="1000" dirty="0" smtClean="0">
                <a:solidFill>
                  <a:srgbClr val="FF0000"/>
                </a:solidFill>
              </a:rPr>
              <a:t>(111</a:t>
            </a:r>
            <a:r>
              <a:rPr lang="ja-JP" altLang="ja-JP" sz="1000" dirty="0" smtClean="0">
                <a:solidFill>
                  <a:srgbClr val="FF0000"/>
                </a:solidFill>
              </a:rPr>
              <a:t>万人</a:t>
            </a:r>
            <a:r>
              <a:rPr lang="en-US" altLang="ja-JP" sz="1000" dirty="0" smtClean="0">
                <a:solidFill>
                  <a:srgbClr val="FF0000"/>
                </a:solidFill>
              </a:rPr>
              <a:t>)</a:t>
            </a:r>
            <a:r>
              <a:rPr lang="ja-JP" altLang="en-US" sz="1000" dirty="0" smtClean="0">
                <a:solidFill>
                  <a:schemeClr val="tx1"/>
                </a:solidFill>
              </a:rPr>
              <a:t> →</a:t>
            </a:r>
            <a:r>
              <a:rPr lang="en-US" altLang="ja-JP" sz="1000" dirty="0" smtClean="0">
                <a:solidFill>
                  <a:srgbClr val="FF0000"/>
                </a:solidFill>
              </a:rPr>
              <a:t>40</a:t>
            </a:r>
            <a:r>
              <a:rPr lang="ja-JP" altLang="en-US" sz="1000" dirty="0" smtClean="0">
                <a:solidFill>
                  <a:srgbClr val="FF0000"/>
                </a:solidFill>
              </a:rPr>
              <a:t>％</a:t>
            </a:r>
            <a:r>
              <a:rPr lang="en-US" altLang="ja-JP" sz="1000" dirty="0" smtClean="0">
                <a:solidFill>
                  <a:srgbClr val="FF0000"/>
                </a:solidFill>
              </a:rPr>
              <a:t>(129</a:t>
            </a:r>
            <a:r>
              <a:rPr lang="ja-JP" altLang="en-US" sz="1000" dirty="0" smtClean="0">
                <a:solidFill>
                  <a:srgbClr val="FF0000"/>
                </a:solidFill>
              </a:rPr>
              <a:t>万人</a:t>
            </a:r>
            <a:r>
              <a:rPr lang="en-US" altLang="ja-JP" sz="1000" dirty="0" smtClean="0">
                <a:solidFill>
                  <a:srgbClr val="FF0000"/>
                </a:solidFill>
              </a:rPr>
              <a:t>)</a:t>
            </a:r>
          </a:p>
          <a:p>
            <a:pPr lvl="0"/>
            <a:r>
              <a:rPr lang="en-US" altLang="ja-JP" sz="900" dirty="0" smtClean="0">
                <a:solidFill>
                  <a:schemeClr val="tx1"/>
                </a:solidFill>
                <a:latin typeface="+mn-ea"/>
              </a:rPr>
              <a:t>                                                  </a:t>
            </a:r>
            <a:r>
              <a:rPr lang="ja-JP" altLang="en-US" sz="900" dirty="0" smtClean="0">
                <a:solidFill>
                  <a:schemeClr val="tx1"/>
                </a:solidFill>
                <a:latin typeface="+mn-ea"/>
              </a:rPr>
              <a:t>　　</a:t>
            </a:r>
            <a:r>
              <a:rPr lang="en-US" altLang="ja-JP" sz="900" dirty="0" smtClean="0">
                <a:solidFill>
                  <a:srgbClr val="FF0000"/>
                </a:solidFill>
                <a:latin typeface="+mn-ea"/>
              </a:rPr>
              <a:t>  </a:t>
            </a:r>
            <a:r>
              <a:rPr lang="ja-JP" altLang="en-US" sz="900" dirty="0" smtClean="0">
                <a:solidFill>
                  <a:schemeClr val="tx1"/>
                </a:solidFill>
                <a:latin typeface="+mn-ea"/>
              </a:rPr>
              <a:t>（</a:t>
            </a:r>
            <a:r>
              <a:rPr lang="en-US" altLang="ja-JP" sz="900" dirty="0" smtClean="0">
                <a:solidFill>
                  <a:schemeClr val="tx1"/>
                </a:solidFill>
                <a:latin typeface="+mn-ea"/>
              </a:rPr>
              <a:t>*2011</a:t>
            </a:r>
            <a:r>
              <a:rPr lang="ja-JP" altLang="en-US" sz="900" dirty="0" smtClean="0">
                <a:solidFill>
                  <a:schemeClr val="tx1"/>
                </a:solidFill>
                <a:latin typeface="+mn-ea"/>
              </a:rPr>
              <a:t>年</a:t>
            </a:r>
            <a:r>
              <a:rPr lang="en-US" altLang="ja-JP" sz="900" dirty="0" smtClean="0">
                <a:solidFill>
                  <a:schemeClr val="tx1"/>
                </a:solidFill>
                <a:latin typeface="+mn-ea"/>
              </a:rPr>
              <a:t>5</a:t>
            </a:r>
            <a:r>
              <a:rPr lang="ja-JP" altLang="en-US" sz="900" dirty="0" smtClean="0">
                <a:solidFill>
                  <a:schemeClr val="tx1"/>
                </a:solidFill>
                <a:latin typeface="+mn-ea"/>
              </a:rPr>
              <a:t>月時点）</a:t>
            </a:r>
            <a:endParaRPr lang="en-US" altLang="ja-JP" sz="1000" dirty="0" smtClean="0">
              <a:solidFill>
                <a:schemeClr val="tx1"/>
              </a:solidFill>
            </a:endParaRPr>
          </a:p>
          <a:p>
            <a:pPr lvl="0"/>
            <a:r>
              <a:rPr lang="ja-JP" altLang="en-US" sz="1400" dirty="0" smtClean="0">
                <a:solidFill>
                  <a:prstClr val="black"/>
                </a:solidFill>
                <a:latin typeface="+mn-ea"/>
              </a:rPr>
              <a:t>　・　質を保ちながら、保育の量を増やす</a:t>
            </a:r>
            <a:r>
              <a:rPr lang="ja-JP" altLang="en-US" sz="1000" dirty="0" smtClean="0">
                <a:solidFill>
                  <a:prstClr val="black"/>
                </a:solidFill>
                <a:latin typeface="+mn-ea"/>
              </a:rPr>
              <a:t>（行政から「指定」されたこども園（仮称）等が保育を提供）</a:t>
            </a:r>
            <a:endParaRPr lang="en-US" altLang="ja-JP" sz="1400" dirty="0" smtClean="0">
              <a:solidFill>
                <a:prstClr val="black"/>
              </a:solidFill>
              <a:latin typeface="+mn-ea"/>
            </a:endParaRPr>
          </a:p>
          <a:p>
            <a:pPr lvl="0"/>
            <a:r>
              <a:rPr lang="ja-JP" altLang="en-US" sz="1400" dirty="0" smtClean="0">
                <a:solidFill>
                  <a:prstClr val="black"/>
                </a:solidFill>
                <a:latin typeface="+mn-ea"/>
              </a:rPr>
              <a:t>　・　地域の状況を踏まえて、小規模な保育や保育ママなどの多様な保育を充実</a:t>
            </a:r>
            <a:endParaRPr lang="en-US" altLang="ja-JP" sz="1400" dirty="0" smtClean="0">
              <a:solidFill>
                <a:prstClr val="black"/>
              </a:solidFill>
              <a:latin typeface="+mn-ea"/>
            </a:endParaRPr>
          </a:p>
          <a:p>
            <a:pPr lvl="0"/>
            <a:r>
              <a:rPr lang="ja-JP" altLang="en-US" sz="1400" dirty="0" smtClean="0">
                <a:solidFill>
                  <a:prstClr val="black"/>
                </a:solidFill>
                <a:latin typeface="+mn-ea"/>
              </a:rPr>
              <a:t>　・　放課後児童クラブを充実し、保護者が帰宅するまでの子どもの居場所を増やす</a:t>
            </a:r>
            <a:r>
              <a:rPr lang="ja-JP" altLang="en-US" sz="1400" b="1" dirty="0" smtClean="0">
                <a:solidFill>
                  <a:schemeClr val="tx1"/>
                </a:solidFill>
                <a:latin typeface="+mn-ea"/>
              </a:rPr>
              <a:t>　</a:t>
            </a:r>
            <a:endParaRPr lang="ja-JP" altLang="en-US" sz="1400" b="1" dirty="0">
              <a:latin typeface="+mn-ea"/>
            </a:endParaRPr>
          </a:p>
        </p:txBody>
      </p:sp>
      <p:sp>
        <p:nvSpPr>
          <p:cNvPr id="15" name="角丸四角形 14"/>
          <p:cNvSpPr/>
          <p:nvPr/>
        </p:nvSpPr>
        <p:spPr>
          <a:xfrm>
            <a:off x="128591" y="3513040"/>
            <a:ext cx="9583078" cy="1068088"/>
          </a:xfrm>
          <a:prstGeom prst="roundRect">
            <a:avLst/>
          </a:prstGeom>
          <a:ln w="12700"/>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r>
              <a:rPr lang="ja-JP" altLang="en-US" sz="1400" b="1" dirty="0" smtClean="0">
                <a:solidFill>
                  <a:schemeClr val="tx1"/>
                </a:solidFill>
                <a:latin typeface="+mn-ea"/>
              </a:rPr>
              <a:t> </a:t>
            </a:r>
            <a:r>
              <a:rPr lang="ja-JP" altLang="en-US" sz="1400" dirty="0" smtClean="0">
                <a:solidFill>
                  <a:schemeClr val="tx1"/>
                </a:solidFill>
                <a:latin typeface="HGPｺﾞｼｯｸE" pitchFamily="50" charset="-128"/>
                <a:ea typeface="HGPｺﾞｼｯｸE" pitchFamily="50" charset="-128"/>
              </a:rPr>
              <a:t>○ 質の高い学校教育・保育を一体的に提供できる仕組みを構築（幼保一体化）</a:t>
            </a:r>
            <a:endParaRPr lang="en-US" altLang="ja-JP" sz="1400" dirty="0" smtClean="0">
              <a:solidFill>
                <a:schemeClr val="tx1"/>
              </a:solidFill>
              <a:latin typeface="HGPｺﾞｼｯｸE" pitchFamily="50" charset="-128"/>
              <a:ea typeface="HGPｺﾞｼｯｸE" pitchFamily="50" charset="-128"/>
            </a:endParaRPr>
          </a:p>
          <a:p>
            <a:endParaRPr lang="en-US" altLang="ja-JP" sz="500" b="1" dirty="0" smtClean="0">
              <a:solidFill>
                <a:schemeClr val="tx1"/>
              </a:solidFill>
              <a:latin typeface="+mn-ea"/>
            </a:endParaRPr>
          </a:p>
          <a:p>
            <a:r>
              <a:rPr lang="ja-JP" altLang="en-US" sz="1400" dirty="0" smtClean="0">
                <a:solidFill>
                  <a:prstClr val="black"/>
                </a:solidFill>
                <a:latin typeface="+mn-ea"/>
              </a:rPr>
              <a:t>　・　幼稚園・保育所の両方の良さをあわせもつ総合施設（仮称）をつくる</a:t>
            </a:r>
            <a:r>
              <a:rPr lang="ja-JP" altLang="en-US" sz="900" dirty="0" smtClean="0">
                <a:solidFill>
                  <a:prstClr val="black"/>
                </a:solidFill>
                <a:latin typeface="+mn-ea"/>
              </a:rPr>
              <a:t>（施設の一体化）</a:t>
            </a:r>
            <a:endParaRPr lang="en-US" altLang="ja-JP" sz="1400" dirty="0" smtClean="0">
              <a:solidFill>
                <a:prstClr val="black"/>
              </a:solidFill>
              <a:latin typeface="+mn-ea"/>
            </a:endParaRPr>
          </a:p>
          <a:p>
            <a:pPr lvl="0"/>
            <a:r>
              <a:rPr lang="ja-JP" altLang="en-US" sz="1400" dirty="0" smtClean="0">
                <a:solidFill>
                  <a:prstClr val="black"/>
                </a:solidFill>
                <a:latin typeface="+mn-ea"/>
              </a:rPr>
              <a:t>　・　小学校就学前の子どもに対する学校教育や保育の給付を一つに</a:t>
            </a:r>
            <a:r>
              <a:rPr lang="ja-JP" altLang="en-US" sz="900" dirty="0" smtClean="0">
                <a:solidFill>
                  <a:prstClr val="black"/>
                </a:solidFill>
                <a:latin typeface="+mn-ea"/>
              </a:rPr>
              <a:t>（こども園（仮称）の創設、（給付の一体化））</a:t>
            </a:r>
            <a:endParaRPr lang="en-US" altLang="ja-JP" sz="1400" dirty="0" smtClean="0">
              <a:solidFill>
                <a:prstClr val="black"/>
              </a:solidFill>
              <a:latin typeface="+mn-ea"/>
            </a:endParaRPr>
          </a:p>
          <a:p>
            <a:pPr lvl="0"/>
            <a:r>
              <a:rPr lang="ja-JP" altLang="en-US" sz="1400" dirty="0" smtClean="0">
                <a:solidFill>
                  <a:prstClr val="black"/>
                </a:solidFill>
                <a:latin typeface="+mn-ea"/>
              </a:rPr>
              <a:t>　　</a:t>
            </a:r>
            <a:r>
              <a:rPr lang="ja-JP" altLang="en-US" sz="1100" dirty="0" smtClean="0">
                <a:solidFill>
                  <a:prstClr val="black"/>
                </a:solidFill>
                <a:latin typeface="+mn-ea"/>
              </a:rPr>
              <a:t>→　二重行政の解消、給付の一体化により、利用者・事業者・市町村、ともに使いやすい仕組みに</a:t>
            </a:r>
            <a:endParaRPr lang="en-US" altLang="ja-JP" sz="1100" dirty="0" smtClean="0">
              <a:solidFill>
                <a:prstClr val="black"/>
              </a:solidFill>
              <a:latin typeface="+mn-ea"/>
            </a:endParaRPr>
          </a:p>
        </p:txBody>
      </p:sp>
      <p:sp>
        <p:nvSpPr>
          <p:cNvPr id="17" name="角丸四角形 16"/>
          <p:cNvSpPr/>
          <p:nvPr/>
        </p:nvSpPr>
        <p:spPr>
          <a:xfrm>
            <a:off x="128588" y="4725144"/>
            <a:ext cx="9583076" cy="1872208"/>
          </a:xfrm>
          <a:prstGeom prst="roundRect">
            <a:avLst/>
          </a:prstGeom>
          <a:ln w="12700"/>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r>
              <a:rPr lang="ja-JP" altLang="en-US" sz="1400" dirty="0" smtClean="0">
                <a:solidFill>
                  <a:schemeClr val="tx1"/>
                </a:solidFill>
                <a:latin typeface="HGPｺﾞｼｯｸE" pitchFamily="50" charset="-128"/>
                <a:ea typeface="HGPｺﾞｼｯｸE" pitchFamily="50" charset="-128"/>
              </a:rPr>
              <a:t> ○ 地域でいきいきと子育てできるよう、支援を充実</a:t>
            </a:r>
            <a:endParaRPr lang="en-US" altLang="ja-JP" sz="1400" dirty="0" smtClean="0">
              <a:solidFill>
                <a:schemeClr val="tx1"/>
              </a:solidFill>
              <a:latin typeface="HGPｺﾞｼｯｸE" pitchFamily="50" charset="-128"/>
              <a:ea typeface="HGPｺﾞｼｯｸE" pitchFamily="50" charset="-128"/>
            </a:endParaRPr>
          </a:p>
          <a:p>
            <a:pPr marL="804718" indent="-804718"/>
            <a:r>
              <a:rPr lang="en-US" altLang="ja-JP" sz="1000" dirty="0" smtClean="0">
                <a:solidFill>
                  <a:prstClr val="black"/>
                </a:solidFill>
              </a:rPr>
              <a:t>                                                                                          </a:t>
            </a:r>
            <a:r>
              <a:rPr lang="en-US" altLang="ja-JP" sz="1000" dirty="0" smtClean="0">
                <a:solidFill>
                  <a:schemeClr val="tx1"/>
                </a:solidFill>
              </a:rPr>
              <a:t>2012</a:t>
            </a:r>
            <a:r>
              <a:rPr lang="ja-JP" altLang="en-US" sz="1000" dirty="0" smtClean="0">
                <a:solidFill>
                  <a:schemeClr val="tx1"/>
                </a:solidFill>
              </a:rPr>
              <a:t>年度　　　　</a:t>
            </a:r>
            <a:r>
              <a:rPr lang="en-US" altLang="ja-JP" sz="1000" dirty="0" smtClean="0">
                <a:solidFill>
                  <a:schemeClr val="tx1"/>
                </a:solidFill>
              </a:rPr>
              <a:t>2014</a:t>
            </a:r>
            <a:r>
              <a:rPr lang="ja-JP" altLang="en-US" sz="1000" dirty="0" smtClean="0">
                <a:solidFill>
                  <a:schemeClr val="tx1"/>
                </a:solidFill>
              </a:rPr>
              <a:t>年度末～</a:t>
            </a:r>
            <a:endParaRPr lang="en-US" altLang="ja-JP" sz="1000" dirty="0" smtClean="0">
              <a:solidFill>
                <a:schemeClr val="tx1"/>
              </a:solidFill>
            </a:endParaRPr>
          </a:p>
          <a:p>
            <a:pPr marL="804718" indent="-804718"/>
            <a:r>
              <a:rPr lang="ja-JP" altLang="en-US" sz="1000" dirty="0" smtClean="0">
                <a:solidFill>
                  <a:prstClr val="black"/>
                </a:solidFill>
              </a:rPr>
              <a:t>　　　　　　　　　地域子育て支援拠点　　　　　　　　</a:t>
            </a:r>
            <a:r>
              <a:rPr lang="en-US" altLang="ja-JP" sz="1000" dirty="0" smtClean="0">
                <a:solidFill>
                  <a:srgbClr val="FF0000"/>
                </a:solidFill>
              </a:rPr>
              <a:t>7,587</a:t>
            </a:r>
            <a:r>
              <a:rPr lang="ja-JP" altLang="en-US" sz="1000" dirty="0" smtClean="0">
                <a:solidFill>
                  <a:srgbClr val="FF0000"/>
                </a:solidFill>
              </a:rPr>
              <a:t>カ所</a:t>
            </a:r>
            <a:r>
              <a:rPr lang="en-US" altLang="ja-JP" sz="1000" dirty="0" smtClean="0">
                <a:solidFill>
                  <a:schemeClr val="tx1"/>
                </a:solidFill>
              </a:rPr>
              <a:t>* </a:t>
            </a:r>
            <a:r>
              <a:rPr lang="ja-JP" altLang="en-US" sz="1000" dirty="0" smtClean="0">
                <a:solidFill>
                  <a:prstClr val="black"/>
                </a:solidFill>
              </a:rPr>
              <a:t>　　 →</a:t>
            </a:r>
            <a:r>
              <a:rPr lang="en-US" altLang="ja-JP" sz="1000" dirty="0" smtClean="0">
                <a:solidFill>
                  <a:srgbClr val="FF0000"/>
                </a:solidFill>
              </a:rPr>
              <a:t>10,000</a:t>
            </a:r>
            <a:r>
              <a:rPr lang="ja-JP" altLang="en-US" sz="1000" dirty="0" smtClean="0">
                <a:solidFill>
                  <a:srgbClr val="FF0000"/>
                </a:solidFill>
              </a:rPr>
              <a:t>カ所           </a:t>
            </a:r>
            <a:r>
              <a:rPr lang="ja-JP" altLang="en-US" sz="900" dirty="0" smtClean="0">
                <a:solidFill>
                  <a:schemeClr val="tx1"/>
                </a:solidFill>
                <a:latin typeface="+mn-ea"/>
              </a:rPr>
              <a:t>（</a:t>
            </a:r>
            <a:r>
              <a:rPr lang="en-US" altLang="ja-JP" sz="900" dirty="0" smtClean="0">
                <a:solidFill>
                  <a:schemeClr val="tx1"/>
                </a:solidFill>
                <a:latin typeface="+mn-ea"/>
              </a:rPr>
              <a:t>*2011</a:t>
            </a:r>
            <a:r>
              <a:rPr lang="ja-JP" altLang="en-US" sz="900" dirty="0" smtClean="0">
                <a:solidFill>
                  <a:schemeClr val="tx1"/>
                </a:solidFill>
                <a:latin typeface="+mn-ea"/>
              </a:rPr>
              <a:t>年度交付決定ベース）</a:t>
            </a:r>
            <a:endParaRPr lang="en-US" altLang="ja-JP" sz="900" dirty="0" smtClean="0">
              <a:solidFill>
                <a:schemeClr val="tx1"/>
              </a:solidFill>
            </a:endParaRPr>
          </a:p>
          <a:p>
            <a:pPr marL="804718" indent="-804718"/>
            <a:r>
              <a:rPr lang="ja-JP" altLang="en-US" sz="1000" dirty="0" smtClean="0">
                <a:solidFill>
                  <a:prstClr val="black"/>
                </a:solidFill>
              </a:rPr>
              <a:t>　　　　　　　　　ファミリー・サポート・センター事業</a:t>
            </a:r>
            <a:r>
              <a:rPr lang="en-US" altLang="ja-JP" sz="1000" dirty="0" smtClean="0">
                <a:solidFill>
                  <a:srgbClr val="FF0000"/>
                </a:solidFill>
              </a:rPr>
              <a:t> 637</a:t>
            </a:r>
            <a:r>
              <a:rPr lang="ja-JP" altLang="en-US" sz="1000" dirty="0" smtClean="0">
                <a:solidFill>
                  <a:srgbClr val="FF0000"/>
                </a:solidFill>
              </a:rPr>
              <a:t>市町村</a:t>
            </a:r>
            <a:r>
              <a:rPr lang="ja-JP" altLang="en-US" sz="1000" dirty="0">
                <a:solidFill>
                  <a:prstClr val="black"/>
                </a:solidFill>
              </a:rPr>
              <a:t> </a:t>
            </a:r>
            <a:r>
              <a:rPr lang="ja-JP" altLang="en-US" sz="1000" dirty="0" smtClean="0">
                <a:solidFill>
                  <a:prstClr val="black"/>
                </a:solidFill>
              </a:rPr>
              <a:t>      →</a:t>
            </a:r>
            <a:r>
              <a:rPr lang="en-US" altLang="ja-JP" sz="1000" dirty="0" smtClean="0">
                <a:solidFill>
                  <a:srgbClr val="FF0000"/>
                </a:solidFill>
              </a:rPr>
              <a:t>950</a:t>
            </a:r>
            <a:r>
              <a:rPr lang="ja-JP" altLang="en-US" sz="1000" dirty="0" smtClean="0">
                <a:solidFill>
                  <a:srgbClr val="FF0000"/>
                </a:solidFill>
              </a:rPr>
              <a:t>市町村</a:t>
            </a:r>
            <a:endParaRPr lang="en-US" altLang="ja-JP" sz="1000" dirty="0" smtClean="0">
              <a:solidFill>
                <a:srgbClr val="FF0000"/>
              </a:solidFill>
            </a:endParaRPr>
          </a:p>
          <a:p>
            <a:pPr marL="85709" indent="-85709"/>
            <a:r>
              <a:rPr lang="ja-JP" altLang="en-US" sz="1400" dirty="0" smtClean="0">
                <a:solidFill>
                  <a:prstClr val="black"/>
                </a:solidFill>
                <a:latin typeface="+mn-ea"/>
              </a:rPr>
              <a:t>・　親子の相談・交流の場</a:t>
            </a:r>
            <a:r>
              <a:rPr lang="ja-JP" altLang="en-US" sz="1000" dirty="0" smtClean="0">
                <a:solidFill>
                  <a:prstClr val="black"/>
                </a:solidFill>
                <a:latin typeface="+mn-ea"/>
              </a:rPr>
              <a:t>（地域子育て支援拠点（子育てひろば等））</a:t>
            </a:r>
            <a:r>
              <a:rPr lang="ja-JP" altLang="en-US" sz="1400" dirty="0" smtClean="0">
                <a:solidFill>
                  <a:prstClr val="black"/>
                </a:solidFill>
                <a:latin typeface="+mn-ea"/>
              </a:rPr>
              <a:t>や、子どもを一時的に預けることができる場所を</a:t>
            </a:r>
            <a:r>
              <a:rPr lang="en-US" altLang="ja-JP" sz="1400" dirty="0" smtClean="0">
                <a:solidFill>
                  <a:prstClr val="black"/>
                </a:solidFill>
                <a:latin typeface="+mn-ea"/>
              </a:rPr>
              <a:t/>
            </a:r>
            <a:br>
              <a:rPr lang="en-US" altLang="ja-JP" sz="1400" dirty="0" smtClean="0">
                <a:solidFill>
                  <a:prstClr val="black"/>
                </a:solidFill>
                <a:latin typeface="+mn-ea"/>
              </a:rPr>
            </a:br>
            <a:r>
              <a:rPr lang="ja-JP" altLang="en-US" sz="1400" dirty="0" smtClean="0">
                <a:solidFill>
                  <a:prstClr val="black"/>
                </a:solidFill>
                <a:latin typeface="+mn-ea"/>
              </a:rPr>
              <a:t>　増やすなど、地域の子育て支援を充実</a:t>
            </a:r>
            <a:endParaRPr lang="en-US" altLang="ja-JP" sz="1400" dirty="0" smtClean="0">
              <a:solidFill>
                <a:prstClr val="black"/>
              </a:solidFill>
              <a:latin typeface="+mn-ea"/>
            </a:endParaRPr>
          </a:p>
          <a:p>
            <a:r>
              <a:rPr lang="ja-JP" altLang="en-US" sz="1400" dirty="0" smtClean="0">
                <a:solidFill>
                  <a:prstClr val="black"/>
                </a:solidFill>
                <a:latin typeface="+mn-ea"/>
              </a:rPr>
              <a:t>・　妊娠中の人が安心・安全に出産できるよう、どこの市町村でも妊婦健診で必要な検査が受けられるようにする</a:t>
            </a:r>
            <a:endParaRPr lang="en-US" altLang="ja-JP" sz="1400" dirty="0" smtClean="0">
              <a:solidFill>
                <a:prstClr val="black"/>
              </a:solidFill>
              <a:latin typeface="+mn-ea"/>
            </a:endParaRPr>
          </a:p>
          <a:p>
            <a:endParaRPr lang="en-US" altLang="ja-JP" sz="600" dirty="0" smtClean="0">
              <a:solidFill>
                <a:prstClr val="black"/>
              </a:solidFill>
              <a:latin typeface="+mn-ea"/>
            </a:endParaRPr>
          </a:p>
          <a:p>
            <a:r>
              <a:rPr lang="ja-JP" altLang="en-US" sz="1400" b="1" dirty="0" smtClean="0">
                <a:solidFill>
                  <a:schemeClr val="tx1"/>
                </a:solidFill>
                <a:latin typeface="+mn-ea"/>
              </a:rPr>
              <a:t> </a:t>
            </a:r>
            <a:r>
              <a:rPr lang="ja-JP" altLang="en-US" sz="1400" dirty="0" smtClean="0">
                <a:solidFill>
                  <a:schemeClr val="tx1"/>
                </a:solidFill>
                <a:latin typeface="HGPｺﾞｼｯｸE" pitchFamily="50" charset="-128"/>
                <a:ea typeface="HGPｺﾞｼｯｸE" pitchFamily="50" charset="-128"/>
              </a:rPr>
              <a:t>○ 市町村が責任を持って、地域の声を聞きながら、計画的に子育て支援を充実</a:t>
            </a:r>
            <a:endParaRPr lang="en-US" altLang="ja-JP" sz="1400" dirty="0" smtClean="0">
              <a:solidFill>
                <a:schemeClr val="tx1"/>
              </a:solidFill>
              <a:latin typeface="HGPｺﾞｼｯｸE" pitchFamily="50" charset="-128"/>
              <a:ea typeface="HGPｺﾞｼｯｸE" pitchFamily="50" charset="-128"/>
            </a:endParaRPr>
          </a:p>
        </p:txBody>
      </p:sp>
      <p:sp>
        <p:nvSpPr>
          <p:cNvPr id="23" name="大かっこ 22"/>
          <p:cNvSpPr/>
          <p:nvPr/>
        </p:nvSpPr>
        <p:spPr>
          <a:xfrm>
            <a:off x="776537" y="2108478"/>
            <a:ext cx="6624735" cy="60044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91423" tIns="45712" rIns="91423" bIns="45712" rtlCol="0" anchor="ctr"/>
          <a:lstStyle/>
          <a:p>
            <a:pPr algn="ctr"/>
            <a:endParaRPr kumimoji="1" lang="ja-JP" altLang="en-US"/>
          </a:p>
        </p:txBody>
      </p:sp>
      <p:sp>
        <p:nvSpPr>
          <p:cNvPr id="24" name="大かっこ 23"/>
          <p:cNvSpPr/>
          <p:nvPr/>
        </p:nvSpPr>
        <p:spPr>
          <a:xfrm>
            <a:off x="992560" y="5076974"/>
            <a:ext cx="3672408" cy="468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91423" tIns="45712" rIns="91423" bIns="45712" rtlCol="0" anchor="ctr"/>
          <a:lstStyle/>
          <a:p>
            <a:pPr algn="ctr"/>
            <a:r>
              <a:rPr kumimoji="1" lang="ja-JP" altLang="en-US" dirty="0" smtClean="0"/>
              <a:t>　</a:t>
            </a:r>
            <a:endParaRPr kumimoji="1" lang="ja-JP" altLang="en-US" dirty="0"/>
          </a:p>
        </p:txBody>
      </p:sp>
      <p:grpSp>
        <p:nvGrpSpPr>
          <p:cNvPr id="2" name="グループ化 18"/>
          <p:cNvGrpSpPr/>
          <p:nvPr/>
        </p:nvGrpSpPr>
        <p:grpSpPr>
          <a:xfrm>
            <a:off x="7371270" y="1628800"/>
            <a:ext cx="2140926" cy="1461188"/>
            <a:chOff x="144265" y="7752928"/>
            <a:chExt cx="1976239" cy="1293292"/>
          </a:xfrm>
        </p:grpSpPr>
        <p:pic>
          <p:nvPicPr>
            <p:cNvPr id="20" name="Picture 2" descr="C:\Users\EKGRP\AppData\Local\Microsoft\Windows\Temporary Internet Files\Content.IE5\5QQCXNKB\MM900283037[1].gif"/>
            <p:cNvPicPr>
              <a:picLocks noChangeAspect="1" noChangeArrowheads="1" noCrop="1"/>
            </p:cNvPicPr>
            <p:nvPr/>
          </p:nvPicPr>
          <p:blipFill>
            <a:blip r:embed="rId2" cstate="print"/>
            <a:srcRect/>
            <a:stretch>
              <a:fillRect/>
            </a:stretch>
          </p:blipFill>
          <p:spPr bwMode="auto">
            <a:xfrm>
              <a:off x="720329" y="7752928"/>
              <a:ext cx="1400175" cy="1238250"/>
            </a:xfrm>
            <a:prstGeom prst="rect">
              <a:avLst/>
            </a:prstGeom>
            <a:noFill/>
            <a:ln w="9525">
              <a:noFill/>
              <a:miter lim="800000"/>
              <a:headEnd/>
              <a:tailEnd/>
            </a:ln>
          </p:spPr>
        </p:pic>
        <p:pic>
          <p:nvPicPr>
            <p:cNvPr id="25" name="Picture 8" descr="C:\Users\KNVCF\AppData\Local\Microsoft\Windows\Temporary Internet Files\Content.IE5\WM0BHMO2\MC900349095[1].wmf"/>
            <p:cNvPicPr>
              <a:picLocks noChangeAspect="1" noChangeArrowheads="1"/>
            </p:cNvPicPr>
            <p:nvPr/>
          </p:nvPicPr>
          <p:blipFill>
            <a:blip r:embed="rId3" cstate="print"/>
            <a:srcRect/>
            <a:stretch>
              <a:fillRect/>
            </a:stretch>
          </p:blipFill>
          <p:spPr bwMode="auto">
            <a:xfrm>
              <a:off x="1800449" y="8689032"/>
              <a:ext cx="285750" cy="357188"/>
            </a:xfrm>
            <a:prstGeom prst="rect">
              <a:avLst/>
            </a:prstGeom>
            <a:noFill/>
            <a:ln w="9525">
              <a:noFill/>
              <a:miter lim="800000"/>
              <a:headEnd/>
              <a:tailEnd/>
            </a:ln>
          </p:spPr>
        </p:pic>
        <p:pic>
          <p:nvPicPr>
            <p:cNvPr id="26" name="Picture 12" descr="http://freecut.studio-web.net/freecut10/kazoku11.gif"/>
            <p:cNvPicPr>
              <a:picLocks noChangeAspect="1" noChangeArrowheads="1"/>
            </p:cNvPicPr>
            <p:nvPr/>
          </p:nvPicPr>
          <p:blipFill>
            <a:blip r:embed="rId4" cstate="print"/>
            <a:srcRect/>
            <a:stretch>
              <a:fillRect/>
            </a:stretch>
          </p:blipFill>
          <p:spPr bwMode="auto">
            <a:xfrm>
              <a:off x="144265" y="7752928"/>
              <a:ext cx="1357313" cy="857250"/>
            </a:xfrm>
            <a:prstGeom prst="rect">
              <a:avLst/>
            </a:prstGeom>
            <a:noFill/>
            <a:ln w="9525">
              <a:noFill/>
              <a:miter lim="800000"/>
              <a:headEnd/>
              <a:tailEnd/>
            </a:ln>
          </p:spPr>
        </p:pic>
        <p:pic>
          <p:nvPicPr>
            <p:cNvPr id="27" name="Picture 5" descr="C:\Users\KNVCF\AppData\Local\Microsoft\Windows\Temporary Internet Files\Content.IE5\60UB9P15\MC900389150[1].wmf"/>
            <p:cNvPicPr>
              <a:picLocks noChangeAspect="1" noChangeArrowheads="1"/>
            </p:cNvPicPr>
            <p:nvPr/>
          </p:nvPicPr>
          <p:blipFill>
            <a:blip r:embed="rId5" cstate="print"/>
            <a:srcRect/>
            <a:stretch>
              <a:fillRect/>
            </a:stretch>
          </p:blipFill>
          <p:spPr bwMode="auto">
            <a:xfrm>
              <a:off x="432297" y="8545016"/>
              <a:ext cx="504825" cy="392113"/>
            </a:xfrm>
            <a:prstGeom prst="rect">
              <a:avLst/>
            </a:prstGeom>
            <a:noFill/>
            <a:ln w="9525">
              <a:noFill/>
              <a:miter lim="800000"/>
              <a:headEnd/>
              <a:tailEnd/>
            </a:ln>
          </p:spPr>
        </p:pic>
      </p:grpSp>
      <p:pic>
        <p:nvPicPr>
          <p:cNvPr id="28" name="Picture 22" descr="C:\Users\EKGRP\AppData\Local\Microsoft\Windows\Temporary Internet Files\Content.IE5\XYJW0XKP\MC900222126[1].wmf"/>
          <p:cNvPicPr>
            <a:picLocks noChangeAspect="1" noChangeArrowheads="1"/>
          </p:cNvPicPr>
          <p:nvPr/>
        </p:nvPicPr>
        <p:blipFill>
          <a:blip r:embed="rId6" cstate="print"/>
          <a:srcRect/>
          <a:stretch>
            <a:fillRect/>
          </a:stretch>
        </p:blipFill>
        <p:spPr bwMode="auto">
          <a:xfrm>
            <a:off x="8775429" y="836721"/>
            <a:ext cx="772187" cy="496887"/>
          </a:xfrm>
          <a:prstGeom prst="rect">
            <a:avLst/>
          </a:prstGeom>
          <a:noFill/>
          <a:ln w="9525">
            <a:noFill/>
            <a:miter lim="800000"/>
            <a:headEnd/>
            <a:tailEnd/>
          </a:ln>
        </p:spPr>
      </p:pic>
      <p:pic>
        <p:nvPicPr>
          <p:cNvPr id="31" name="Picture 20" descr="人,子供,家族,少年,恋,恋愛,息子,愛,愛情,感情,抱く,抱擁,父,父の日,男性,行事,親"/>
          <p:cNvPicPr>
            <a:picLocks noChangeAspect="1" noChangeArrowheads="1"/>
          </p:cNvPicPr>
          <p:nvPr/>
        </p:nvPicPr>
        <p:blipFill>
          <a:blip r:embed="rId7" cstate="print"/>
          <a:srcRect/>
          <a:stretch>
            <a:fillRect/>
          </a:stretch>
        </p:blipFill>
        <p:spPr bwMode="auto">
          <a:xfrm>
            <a:off x="8697416" y="4797256"/>
            <a:ext cx="622904" cy="575965"/>
          </a:xfrm>
          <a:prstGeom prst="rect">
            <a:avLst/>
          </a:prstGeom>
          <a:noFill/>
          <a:ln w="9525">
            <a:noFill/>
            <a:miter lim="800000"/>
            <a:headEnd/>
            <a:tailEnd/>
          </a:ln>
        </p:spPr>
      </p:pic>
      <p:pic>
        <p:nvPicPr>
          <p:cNvPr id="32" name="Picture 4" descr="乳幼児,人,女性,子供,母,親,赤ちゃん"/>
          <p:cNvPicPr>
            <a:picLocks noChangeAspect="1" noChangeArrowheads="1"/>
          </p:cNvPicPr>
          <p:nvPr/>
        </p:nvPicPr>
        <p:blipFill>
          <a:blip r:embed="rId8" cstate="print"/>
          <a:srcRect/>
          <a:stretch>
            <a:fillRect/>
          </a:stretch>
        </p:blipFill>
        <p:spPr bwMode="auto">
          <a:xfrm>
            <a:off x="8151356" y="4869264"/>
            <a:ext cx="512984" cy="502915"/>
          </a:xfrm>
          <a:prstGeom prst="rect">
            <a:avLst/>
          </a:prstGeom>
          <a:noFill/>
          <a:ln w="9525">
            <a:noFill/>
            <a:miter lim="800000"/>
            <a:headEnd/>
            <a:tailEnd/>
          </a:ln>
        </p:spPr>
      </p:pic>
      <p:sp>
        <p:nvSpPr>
          <p:cNvPr id="29" name="テキスト ボックス 28"/>
          <p:cNvSpPr txBox="1"/>
          <p:nvPr/>
        </p:nvSpPr>
        <p:spPr>
          <a:xfrm>
            <a:off x="0" y="0"/>
            <a:ext cx="9906000" cy="692696"/>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未来への投資（子ども・子育て支援）の強化</a:t>
            </a:r>
            <a:endParaRPr lang="en-US" altLang="ja-JP" dirty="0" smtClean="0">
              <a:ea typeface="ＤＨＰ特太ゴシック体" pitchFamily="2" charset="-128"/>
            </a:endParaRPr>
          </a:p>
          <a:p>
            <a:pPr algn="ctr"/>
            <a:r>
              <a:rPr lang="ja-JP" altLang="en-US" sz="1400" dirty="0" smtClean="0">
                <a:ea typeface="ＤＨＰ特太ゴシック体" pitchFamily="2" charset="-128"/>
              </a:rPr>
              <a:t>～子ども・子育て新システムの創設～</a:t>
            </a:r>
            <a:endParaRPr lang="ja-JP" altLang="en-US" sz="1400" dirty="0">
              <a:ea typeface="ＤＨＰ特太ゴシック体" pitchFamily="2" charset="-128"/>
            </a:endParaRPr>
          </a:p>
        </p:txBody>
      </p:sp>
      <p:sp>
        <p:nvSpPr>
          <p:cNvPr id="30" name="スライド番号プレースホルダ 29"/>
          <p:cNvSpPr>
            <a:spLocks noGrp="1"/>
          </p:cNvSpPr>
          <p:nvPr>
            <p:ph type="sldNum" sz="quarter" idx="12"/>
          </p:nvPr>
        </p:nvSpPr>
        <p:spPr/>
        <p:txBody>
          <a:bodyPr/>
          <a:lstStyle/>
          <a:p>
            <a:fld id="{5A02BD7A-635E-43A0-8464-FD5073BFE4FA}" type="slidenum">
              <a:rPr kumimoji="1" lang="ja-JP" altLang="en-US" smtClean="0"/>
              <a:pPr/>
              <a:t>3</a:t>
            </a:fld>
            <a:endParaRPr kumimoji="1" lang="ja-JP" altLang="en-US" dirty="0"/>
          </a:p>
        </p:txBody>
      </p:sp>
      <p:sp>
        <p:nvSpPr>
          <p:cNvPr id="34" name="テキスト ボックス 33"/>
          <p:cNvSpPr txBox="1"/>
          <p:nvPr/>
        </p:nvSpPr>
        <p:spPr>
          <a:xfrm>
            <a:off x="200472" y="1364653"/>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主な改革検討項目</a:t>
            </a:r>
            <a:endParaRPr lang="ja-JP" altLang="en-US" sz="1400" dirty="0">
              <a:solidFill>
                <a:schemeClr val="bg1"/>
              </a:solidFill>
              <a:ea typeface="ＤＨＰ特太ゴシック体" pitchFamily="2" charset="-128"/>
            </a:endParaRPr>
          </a:p>
        </p:txBody>
      </p:sp>
      <p:sp>
        <p:nvSpPr>
          <p:cNvPr id="35" name="円/楕円 34"/>
          <p:cNvSpPr/>
          <p:nvPr/>
        </p:nvSpPr>
        <p:spPr>
          <a:xfrm>
            <a:off x="1792294" y="223690"/>
            <a:ext cx="288000" cy="288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en-US" altLang="ja-JP" sz="1600" dirty="0" smtClean="0">
                <a:latin typeface="Arial Rounded MT Bold" pitchFamily="34" charset="0"/>
              </a:rPr>
              <a:t>1</a:t>
            </a:r>
            <a:endParaRPr lang="ja-JP" altLang="en-US" sz="1600" dirty="0">
              <a:latin typeface="Arial Rounded MT Bold" pitchFamily="34" charset="0"/>
            </a:endParaRPr>
          </a:p>
        </p:txBody>
      </p:sp>
      <p:sp>
        <p:nvSpPr>
          <p:cNvPr id="36" name="テキスト ボックス 35"/>
          <p:cNvSpPr txBox="1"/>
          <p:nvPr/>
        </p:nvSpPr>
        <p:spPr>
          <a:xfrm>
            <a:off x="193677" y="188642"/>
            <a:ext cx="1590973"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p:cNvSpPr/>
          <p:nvPr/>
        </p:nvSpPr>
        <p:spPr>
          <a:xfrm>
            <a:off x="5097018" y="1773238"/>
            <a:ext cx="4752528" cy="4739278"/>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dirty="0">
              <a:latin typeface="+mj-ea"/>
              <a:ea typeface="+mj-ea"/>
            </a:endParaRPr>
          </a:p>
        </p:txBody>
      </p:sp>
      <p:sp>
        <p:nvSpPr>
          <p:cNvPr id="118" name="正方形/長方形 117"/>
          <p:cNvSpPr/>
          <p:nvPr/>
        </p:nvSpPr>
        <p:spPr>
          <a:xfrm>
            <a:off x="33856" y="1773238"/>
            <a:ext cx="3550994" cy="4104034"/>
          </a:xfrm>
          <a:prstGeom prst="rect">
            <a:avLst/>
          </a:prstGeom>
          <a:solidFill>
            <a:schemeClr val="accent5">
              <a:lumMod val="20000"/>
              <a:lumOff val="80000"/>
            </a:schemeClr>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latin typeface="+mj-ea"/>
              <a:ea typeface="+mj-ea"/>
            </a:endParaRPr>
          </a:p>
        </p:txBody>
      </p:sp>
      <p:sp>
        <p:nvSpPr>
          <p:cNvPr id="110" name="円/楕円 109"/>
          <p:cNvSpPr/>
          <p:nvPr/>
        </p:nvSpPr>
        <p:spPr>
          <a:xfrm>
            <a:off x="5384354" y="2492896"/>
            <a:ext cx="4177158" cy="3659580"/>
          </a:xfrm>
          <a:prstGeom prst="ellipse">
            <a:avLst/>
          </a:prstGeom>
        </p:spPr>
        <p:style>
          <a:lnRef idx="2">
            <a:schemeClr val="accent3"/>
          </a:lnRef>
          <a:fillRef idx="1">
            <a:schemeClr val="lt1"/>
          </a:fillRef>
          <a:effectRef idx="0">
            <a:schemeClr val="accent3"/>
          </a:effectRef>
          <a:fontRef idx="minor">
            <a:schemeClr val="dk1"/>
          </a:fontRef>
        </p:style>
        <p:txBody>
          <a:bodyPr lIns="91423" tIns="45712" rIns="91423" bIns="45712" rtlCol="0" anchor="ctr"/>
          <a:lstStyle/>
          <a:p>
            <a:pPr algn="ctr"/>
            <a:endParaRPr kumimoji="1" lang="ja-JP" altLang="en-US"/>
          </a:p>
        </p:txBody>
      </p:sp>
      <p:sp>
        <p:nvSpPr>
          <p:cNvPr id="69" name="テキスト ボックス 68"/>
          <p:cNvSpPr txBox="1"/>
          <p:nvPr/>
        </p:nvSpPr>
        <p:spPr>
          <a:xfrm>
            <a:off x="5097016" y="1988841"/>
            <a:ext cx="2520280" cy="523204"/>
          </a:xfrm>
          <a:prstGeom prst="rect">
            <a:avLst/>
          </a:prstGeom>
          <a:noFill/>
        </p:spPr>
        <p:txBody>
          <a:bodyPr wrap="square" lIns="91423" tIns="45712" rIns="91423" bIns="45712" rtlCol="0">
            <a:spAutoFit/>
          </a:bodyPr>
          <a:lstStyle/>
          <a:p>
            <a:r>
              <a:rPr lang="ja-JP" altLang="en-US" sz="1400" dirty="0" smtClean="0">
                <a:effectLst>
                  <a:outerShdw blurRad="38100" dist="38100" dir="2700000" algn="tl">
                    <a:srgbClr val="000000">
                      <a:alpha val="43137"/>
                    </a:srgbClr>
                  </a:outerShdw>
                </a:effectLst>
                <a:latin typeface="メイリオ" pitchFamily="50" charset="-128"/>
                <a:ea typeface="メイリオ" pitchFamily="50" charset="-128"/>
              </a:rPr>
              <a:t>＜地域包括ケアシステム＞</a:t>
            </a:r>
            <a:endParaRPr lang="en-US" altLang="ja-JP" sz="1400" dirty="0" smtClean="0">
              <a:effectLst>
                <a:outerShdw blurRad="38100" dist="38100" dir="2700000" algn="tl">
                  <a:srgbClr val="000000">
                    <a:alpha val="43137"/>
                  </a:srgbClr>
                </a:outerShdw>
              </a:effectLst>
              <a:latin typeface="メイリオ" pitchFamily="50" charset="-128"/>
              <a:ea typeface="メイリオ" pitchFamily="50" charset="-128"/>
            </a:endParaRPr>
          </a:p>
          <a:p>
            <a:r>
              <a:rPr lang="ja-JP" altLang="en-US" sz="1400" dirty="0" smtClean="0">
                <a:effectLst>
                  <a:outerShdw blurRad="38100" dist="38100" dir="2700000" algn="tl">
                    <a:srgbClr val="000000">
                      <a:alpha val="43137"/>
                    </a:srgbClr>
                  </a:outerShdw>
                </a:effectLst>
                <a:latin typeface="メイリオ" pitchFamily="50" charset="-128"/>
                <a:ea typeface="メイリオ" pitchFamily="50" charset="-128"/>
              </a:rPr>
              <a:t>（人口１万人の場合）</a:t>
            </a:r>
            <a:endParaRPr lang="ja-JP" altLang="en-US" sz="1400"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98" name="テキスト ボックス 97"/>
          <p:cNvSpPr txBox="1"/>
          <p:nvPr/>
        </p:nvSpPr>
        <p:spPr>
          <a:xfrm>
            <a:off x="6771202" y="3167388"/>
            <a:ext cx="702078" cy="261610"/>
          </a:xfrm>
          <a:prstGeom prst="rect">
            <a:avLst/>
          </a:prstGeom>
          <a:noFill/>
        </p:spPr>
        <p:txBody>
          <a:bodyPr wrap="square" lIns="91423" tIns="45712" rIns="91423" bIns="45712" rtlCol="0">
            <a:spAutoFit/>
          </a:bodyPr>
          <a:lstStyle/>
          <a:p>
            <a:r>
              <a:rPr lang="ja-JP" altLang="en-US" sz="1100" dirty="0" smtClean="0">
                <a:latin typeface="メイリオ" pitchFamily="50" charset="-128"/>
                <a:ea typeface="メイリオ" pitchFamily="50" charset="-128"/>
              </a:rPr>
              <a:t>通院</a:t>
            </a:r>
            <a:endParaRPr lang="en-US" altLang="ja-JP" sz="1100" dirty="0" smtClean="0">
              <a:latin typeface="メイリオ" pitchFamily="50" charset="-128"/>
              <a:ea typeface="メイリオ" pitchFamily="50" charset="-128"/>
            </a:endParaRPr>
          </a:p>
        </p:txBody>
      </p:sp>
      <p:sp>
        <p:nvSpPr>
          <p:cNvPr id="82" name="テキスト ボックス 81"/>
          <p:cNvSpPr txBox="1"/>
          <p:nvPr/>
        </p:nvSpPr>
        <p:spPr>
          <a:xfrm>
            <a:off x="8199362" y="3502173"/>
            <a:ext cx="858095" cy="430871"/>
          </a:xfrm>
          <a:prstGeom prst="rect">
            <a:avLst/>
          </a:prstGeom>
          <a:noFill/>
        </p:spPr>
        <p:txBody>
          <a:bodyPr wrap="square" lIns="91423" tIns="45712" rIns="91423" bIns="45712" rtlCol="0">
            <a:spAutoFit/>
          </a:bodyPr>
          <a:lstStyle/>
          <a:p>
            <a:r>
              <a:rPr lang="ja-JP" altLang="en-US" sz="1100" dirty="0" smtClean="0">
                <a:latin typeface="メイリオ" pitchFamily="50" charset="-128"/>
                <a:ea typeface="メイリオ" pitchFamily="50" charset="-128"/>
              </a:rPr>
              <a:t>訪問介護</a:t>
            </a:r>
            <a:endParaRPr lang="en-US" altLang="ja-JP" sz="1100" dirty="0" smtClean="0">
              <a:latin typeface="メイリオ" pitchFamily="50" charset="-128"/>
              <a:ea typeface="メイリオ" pitchFamily="50" charset="-128"/>
            </a:endParaRPr>
          </a:p>
          <a:p>
            <a:r>
              <a:rPr lang="ja-JP" altLang="en-US" sz="1100" dirty="0" smtClean="0">
                <a:latin typeface="メイリオ" pitchFamily="50" charset="-128"/>
                <a:ea typeface="メイリオ" pitchFamily="50" charset="-128"/>
              </a:rPr>
              <a:t>・看護</a:t>
            </a:r>
            <a:endParaRPr lang="en-US" altLang="ja-JP" sz="1100" dirty="0" smtClean="0">
              <a:latin typeface="メイリオ" pitchFamily="50" charset="-128"/>
              <a:ea typeface="メイリオ" pitchFamily="50" charset="-128"/>
            </a:endParaRPr>
          </a:p>
        </p:txBody>
      </p:sp>
      <p:sp>
        <p:nvSpPr>
          <p:cNvPr id="99" name="角丸四角形吹き出し 98"/>
          <p:cNvSpPr/>
          <p:nvPr/>
        </p:nvSpPr>
        <p:spPr>
          <a:xfrm>
            <a:off x="7761312" y="1341190"/>
            <a:ext cx="1422158" cy="864096"/>
          </a:xfrm>
          <a:prstGeom prst="wedgeRoundRectCallout">
            <a:avLst>
              <a:gd name="adj1" fmla="val 19065"/>
              <a:gd name="adj2" fmla="val 84619"/>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35994" tIns="0" rIns="0" bIns="0" rtlCol="0" anchor="ctr"/>
          <a:lstStyle/>
          <a:p>
            <a:r>
              <a:rPr lang="ja-JP" altLang="en-US" sz="1000" dirty="0" smtClean="0">
                <a:latin typeface="メイリオ" pitchFamily="50" charset="-128"/>
                <a:ea typeface="メイリオ" pitchFamily="50" charset="-128"/>
              </a:rPr>
              <a:t>・グループホーム</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17</a:t>
            </a:r>
            <a:r>
              <a:rPr lang="ja-JP" altLang="en-US" sz="1000" dirty="0" smtClean="0">
                <a:solidFill>
                  <a:srgbClr val="FF0000"/>
                </a:solidFill>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37</a:t>
            </a:r>
            <a:r>
              <a:rPr lang="ja-JP" altLang="en-US" sz="1000" dirty="0" smtClean="0">
                <a:solidFill>
                  <a:srgbClr val="FF0000"/>
                </a:solidFill>
                <a:latin typeface="メイリオ" pitchFamily="50" charset="-128"/>
                <a:ea typeface="メイリオ" pitchFamily="50" charset="-128"/>
              </a:rPr>
              <a:t>人分</a:t>
            </a:r>
            <a:r>
              <a:rPr lang="ja-JP" altLang="en-US" sz="1000" dirty="0" smtClean="0">
                <a:latin typeface="メイリオ" pitchFamily="50" charset="-128"/>
                <a:ea typeface="メイリオ" pitchFamily="50" charset="-128"/>
              </a:rPr>
              <a:t>）</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・小規模多機能</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0.25</a:t>
            </a:r>
            <a:r>
              <a:rPr lang="ja-JP" altLang="en-US" sz="1000" dirty="0" smtClean="0">
                <a:solidFill>
                  <a:srgbClr val="FF0000"/>
                </a:solidFill>
                <a:latin typeface="メイリオ" pitchFamily="50" charset="-128"/>
                <a:ea typeface="メイリオ" pitchFamily="50" charset="-128"/>
              </a:rPr>
              <a:t>か所→２か所</a:t>
            </a:r>
            <a:r>
              <a:rPr lang="ja-JP" altLang="en-US" sz="1000" dirty="0" smtClean="0">
                <a:latin typeface="メイリオ" pitchFamily="50" charset="-128"/>
                <a:ea typeface="メイリオ" pitchFamily="50" charset="-128"/>
              </a:rPr>
              <a:t>）</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・デイサービス　など</a:t>
            </a:r>
            <a:endParaRPr lang="ja-JP" altLang="en-US" sz="1000" dirty="0">
              <a:latin typeface="メイリオ" pitchFamily="50" charset="-128"/>
              <a:ea typeface="メイリオ" pitchFamily="50" charset="-128"/>
            </a:endParaRPr>
          </a:p>
        </p:txBody>
      </p:sp>
      <p:sp>
        <p:nvSpPr>
          <p:cNvPr id="165" name="角丸四角形 164"/>
          <p:cNvSpPr/>
          <p:nvPr/>
        </p:nvSpPr>
        <p:spPr>
          <a:xfrm>
            <a:off x="5169026" y="1643930"/>
            <a:ext cx="2232248" cy="258621"/>
          </a:xfrm>
          <a:prstGeom prst="roundRect">
            <a:avLst/>
          </a:prstGeom>
        </p:spPr>
        <p:style>
          <a:lnRef idx="2">
            <a:schemeClr val="accent6"/>
          </a:lnRef>
          <a:fillRef idx="1">
            <a:schemeClr val="lt1"/>
          </a:fillRef>
          <a:effectRef idx="0">
            <a:schemeClr val="accent6"/>
          </a:effectRef>
          <a:fontRef idx="minor">
            <a:schemeClr val="dk1"/>
          </a:fontRef>
        </p:style>
        <p:txBody>
          <a:bodyPr lIns="91423" tIns="45712" rIns="91423" bIns="45712" rtlCol="0" anchor="ctr"/>
          <a:lstStyle/>
          <a:p>
            <a:pPr algn="ctr"/>
            <a:r>
              <a:rPr lang="ja-JP" altLang="en-US" sz="1400" dirty="0" smtClean="0">
                <a:effectLst>
                  <a:outerShdw blurRad="38100" dist="38100" dir="2700000" algn="tl">
                    <a:srgbClr val="000000">
                      <a:alpha val="43137"/>
                    </a:srgbClr>
                  </a:outerShdw>
                </a:effectLst>
                <a:latin typeface="メイリオ" pitchFamily="50" charset="-128"/>
                <a:ea typeface="メイリオ" pitchFamily="50" charset="-128"/>
              </a:rPr>
              <a:t>退院したら</a:t>
            </a:r>
            <a:endParaRPr lang="ja-JP" altLang="en-US" sz="1400" dirty="0">
              <a:effectLst>
                <a:outerShdw blurRad="38100" dist="38100" dir="2700000" algn="tl">
                  <a:srgbClr val="000000">
                    <a:alpha val="43137"/>
                  </a:srgbClr>
                </a:outerShdw>
              </a:effectLst>
              <a:latin typeface="メイリオ" pitchFamily="50" charset="-128"/>
              <a:ea typeface="メイリオ" pitchFamily="50" charset="-128"/>
            </a:endParaRPr>
          </a:p>
        </p:txBody>
      </p:sp>
      <p:grpSp>
        <p:nvGrpSpPr>
          <p:cNvPr id="2" name="グループ化 115"/>
          <p:cNvGrpSpPr/>
          <p:nvPr/>
        </p:nvGrpSpPr>
        <p:grpSpPr>
          <a:xfrm>
            <a:off x="6609184" y="3789043"/>
            <a:ext cx="1872208" cy="1131803"/>
            <a:chOff x="5775230" y="4077072"/>
            <a:chExt cx="1728192" cy="1131803"/>
          </a:xfrm>
        </p:grpSpPr>
        <p:sp>
          <p:nvSpPr>
            <p:cNvPr id="47" name="円/楕円 46"/>
            <p:cNvSpPr/>
            <p:nvPr/>
          </p:nvSpPr>
          <p:spPr>
            <a:xfrm>
              <a:off x="5868144" y="4293096"/>
              <a:ext cx="1491262" cy="72008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8" name="テキスト ボックス 47"/>
            <p:cNvSpPr txBox="1"/>
            <p:nvPr/>
          </p:nvSpPr>
          <p:spPr>
            <a:xfrm>
              <a:off x="6228184" y="4077072"/>
              <a:ext cx="829670" cy="307777"/>
            </a:xfrm>
            <a:prstGeom prst="rect">
              <a:avLst/>
            </a:prstGeom>
            <a:noFill/>
          </p:spPr>
          <p:txBody>
            <a:bodyPr wrap="square" rtlCol="0">
              <a:spAutoFit/>
            </a:bodyPr>
            <a:lstStyle/>
            <a:p>
              <a:r>
                <a:rPr lang="ja-JP" altLang="en-US" sz="1400" b="1" dirty="0" smtClean="0">
                  <a:latin typeface="メイリオ" pitchFamily="50" charset="-128"/>
                  <a:ea typeface="メイリオ" pitchFamily="50" charset="-128"/>
                </a:rPr>
                <a:t>住まい</a:t>
              </a:r>
              <a:endParaRPr lang="en-US" altLang="ja-JP" sz="1400" b="1" dirty="0" smtClean="0">
                <a:latin typeface="メイリオ" pitchFamily="50" charset="-128"/>
                <a:ea typeface="メイリオ" pitchFamily="50" charset="-128"/>
              </a:endParaRPr>
            </a:p>
          </p:txBody>
        </p:sp>
        <p:pic>
          <p:nvPicPr>
            <p:cNvPr id="49" name="図 48" descr="building02_house1_cl.wmf"/>
            <p:cNvPicPr>
              <a:picLocks noChangeAspect="1"/>
            </p:cNvPicPr>
            <p:nvPr/>
          </p:nvPicPr>
          <p:blipFill>
            <a:blip r:embed="rId2" cstate="print"/>
            <a:stretch>
              <a:fillRect/>
            </a:stretch>
          </p:blipFill>
          <p:spPr>
            <a:xfrm>
              <a:off x="5979576" y="4365104"/>
              <a:ext cx="576129" cy="510490"/>
            </a:xfrm>
            <a:prstGeom prst="rect">
              <a:avLst/>
            </a:prstGeom>
          </p:spPr>
        </p:pic>
        <p:sp>
          <p:nvSpPr>
            <p:cNvPr id="52" name="角丸四角形 51"/>
            <p:cNvSpPr/>
            <p:nvPr/>
          </p:nvSpPr>
          <p:spPr>
            <a:xfrm>
              <a:off x="5775230" y="4776827"/>
              <a:ext cx="1728192" cy="432048"/>
            </a:xfrm>
            <a:prstGeom prst="roundRect">
              <a:avLst/>
            </a:prstGeom>
            <a:noFill/>
            <a:ln w="12700">
              <a:noFill/>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sz="900" dirty="0" smtClean="0">
                  <a:latin typeface="メイリオ" pitchFamily="50" charset="-128"/>
                  <a:ea typeface="メイリオ" pitchFamily="50" charset="-128"/>
                </a:rPr>
                <a:t>自宅・ケア付き高齢者住宅</a:t>
              </a:r>
              <a:endParaRPr lang="ja-JP" altLang="en-US" sz="900" dirty="0">
                <a:latin typeface="メイリオ" pitchFamily="50" charset="-128"/>
                <a:ea typeface="メイリオ" pitchFamily="50" charset="-128"/>
              </a:endParaRPr>
            </a:p>
          </p:txBody>
        </p:sp>
        <p:pic>
          <p:nvPicPr>
            <p:cNvPr id="51" name="図 50" descr="health_0180.wmf"/>
            <p:cNvPicPr>
              <a:picLocks noChangeAspect="1"/>
            </p:cNvPicPr>
            <p:nvPr/>
          </p:nvPicPr>
          <p:blipFill>
            <a:blip r:embed="rId3" cstate="print"/>
            <a:stretch>
              <a:fillRect/>
            </a:stretch>
          </p:blipFill>
          <p:spPr>
            <a:xfrm>
              <a:off x="6660232" y="4365104"/>
              <a:ext cx="611589" cy="551894"/>
            </a:xfrm>
            <a:prstGeom prst="rect">
              <a:avLst/>
            </a:prstGeom>
          </p:spPr>
        </p:pic>
      </p:grpSp>
      <p:grpSp>
        <p:nvGrpSpPr>
          <p:cNvPr id="129" name="グループ化 128"/>
          <p:cNvGrpSpPr/>
          <p:nvPr/>
        </p:nvGrpSpPr>
        <p:grpSpPr>
          <a:xfrm>
            <a:off x="5865103" y="5314038"/>
            <a:ext cx="3336371" cy="1211308"/>
            <a:chOff x="5673080" y="5314036"/>
            <a:chExt cx="3336371" cy="1211308"/>
          </a:xfrm>
        </p:grpSpPr>
        <p:sp>
          <p:nvSpPr>
            <p:cNvPr id="60" name="円/楕円 59"/>
            <p:cNvSpPr/>
            <p:nvPr/>
          </p:nvSpPr>
          <p:spPr>
            <a:xfrm>
              <a:off x="5733087" y="5733254"/>
              <a:ext cx="3276364" cy="50405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pic>
          <p:nvPicPr>
            <p:cNvPr id="62" name="図 61" descr="health_0153.wmf"/>
            <p:cNvPicPr>
              <a:picLocks noChangeAspect="1"/>
            </p:cNvPicPr>
            <p:nvPr/>
          </p:nvPicPr>
          <p:blipFill>
            <a:blip r:embed="rId4" cstate="print"/>
            <a:stretch>
              <a:fillRect/>
            </a:stretch>
          </p:blipFill>
          <p:spPr>
            <a:xfrm>
              <a:off x="6753201" y="5348255"/>
              <a:ext cx="450011" cy="469837"/>
            </a:xfrm>
            <a:prstGeom prst="rect">
              <a:avLst/>
            </a:prstGeom>
          </p:spPr>
        </p:pic>
        <p:pic>
          <p:nvPicPr>
            <p:cNvPr id="63" name="Picture 5" descr="C:\Documents and Settings\nao\Local Settings\Temporary Internet Files\Content.IE5\TEYYXPF4\MC900343525[1].wmf"/>
            <p:cNvPicPr>
              <a:picLocks noChangeAspect="1" noChangeArrowheads="1"/>
            </p:cNvPicPr>
            <p:nvPr/>
          </p:nvPicPr>
          <p:blipFill>
            <a:blip r:embed="rId5" cstate="print"/>
            <a:srcRect/>
            <a:stretch>
              <a:fillRect/>
            </a:stretch>
          </p:blipFill>
          <p:spPr bwMode="auto">
            <a:xfrm>
              <a:off x="5673080" y="5380900"/>
              <a:ext cx="1061306" cy="529803"/>
            </a:xfrm>
            <a:prstGeom prst="rect">
              <a:avLst/>
            </a:prstGeom>
            <a:noFill/>
          </p:spPr>
        </p:pic>
        <p:sp>
          <p:nvSpPr>
            <p:cNvPr id="65" name="テキスト ボックス 64"/>
            <p:cNvSpPr txBox="1"/>
            <p:nvPr/>
          </p:nvSpPr>
          <p:spPr>
            <a:xfrm>
              <a:off x="5889104" y="5875290"/>
              <a:ext cx="2964329" cy="230832"/>
            </a:xfrm>
            <a:prstGeom prst="rect">
              <a:avLst/>
            </a:prstGeom>
            <a:noFill/>
          </p:spPr>
          <p:txBody>
            <a:bodyPr wrap="square" rtlCol="0">
              <a:spAutoFit/>
            </a:bodyPr>
            <a:lstStyle/>
            <a:p>
              <a:r>
                <a:rPr lang="ja-JP" altLang="en-US" sz="900" dirty="0" smtClean="0">
                  <a:latin typeface="メイリオ" pitchFamily="50" charset="-128"/>
                  <a:ea typeface="メイリオ" pitchFamily="50" charset="-128"/>
                </a:rPr>
                <a:t>老人クラブ・自治会・介護予防・生活支援　等</a:t>
              </a:r>
              <a:endParaRPr lang="en-US" altLang="ja-JP" sz="900" dirty="0" smtClean="0">
                <a:latin typeface="メイリオ" pitchFamily="50" charset="-128"/>
                <a:ea typeface="メイリオ" pitchFamily="50" charset="-128"/>
              </a:endParaRPr>
            </a:p>
          </p:txBody>
        </p:sp>
        <p:pic>
          <p:nvPicPr>
            <p:cNvPr id="61" name="図 60" descr="health_0183.wmf"/>
            <p:cNvPicPr>
              <a:picLocks noChangeAspect="1"/>
            </p:cNvPicPr>
            <p:nvPr/>
          </p:nvPicPr>
          <p:blipFill>
            <a:blip r:embed="rId6" cstate="print"/>
            <a:stretch>
              <a:fillRect/>
            </a:stretch>
          </p:blipFill>
          <p:spPr>
            <a:xfrm>
              <a:off x="7545288" y="5314036"/>
              <a:ext cx="712880" cy="596667"/>
            </a:xfrm>
            <a:prstGeom prst="rect">
              <a:avLst/>
            </a:prstGeom>
          </p:spPr>
        </p:pic>
        <p:sp>
          <p:nvSpPr>
            <p:cNvPr id="64" name="テキスト ボックス 63"/>
            <p:cNvSpPr txBox="1"/>
            <p:nvPr/>
          </p:nvSpPr>
          <p:spPr>
            <a:xfrm>
              <a:off x="6177136" y="6217567"/>
              <a:ext cx="2340260" cy="307777"/>
            </a:xfrm>
            <a:prstGeom prst="rect">
              <a:avLst/>
            </a:prstGeom>
            <a:noFill/>
          </p:spPr>
          <p:txBody>
            <a:bodyPr wrap="square" rtlCol="0">
              <a:spAutoFit/>
            </a:bodyPr>
            <a:lstStyle/>
            <a:p>
              <a:pPr algn="ctr"/>
              <a:r>
                <a:rPr lang="ja-JP" altLang="en-US" sz="1400" b="1" dirty="0" smtClean="0">
                  <a:latin typeface="メイリオ" pitchFamily="50" charset="-128"/>
                  <a:ea typeface="メイリオ" pitchFamily="50" charset="-128"/>
                </a:rPr>
                <a:t>生活支援・介護予防</a:t>
              </a:r>
              <a:endParaRPr lang="en-US" altLang="ja-JP" sz="1400" b="1" dirty="0" smtClean="0">
                <a:latin typeface="メイリオ" pitchFamily="50" charset="-128"/>
                <a:ea typeface="メイリオ" pitchFamily="50" charset="-128"/>
              </a:endParaRPr>
            </a:p>
          </p:txBody>
        </p:sp>
      </p:grpSp>
      <p:grpSp>
        <p:nvGrpSpPr>
          <p:cNvPr id="114" name="グループ化 113"/>
          <p:cNvGrpSpPr/>
          <p:nvPr/>
        </p:nvGrpSpPr>
        <p:grpSpPr>
          <a:xfrm>
            <a:off x="5205028" y="2442153"/>
            <a:ext cx="1404156" cy="914843"/>
            <a:chOff x="4989004" y="2454977"/>
            <a:chExt cx="1404156" cy="914843"/>
          </a:xfrm>
        </p:grpSpPr>
        <p:sp>
          <p:nvSpPr>
            <p:cNvPr id="71" name="円/楕円 70"/>
            <p:cNvSpPr/>
            <p:nvPr/>
          </p:nvSpPr>
          <p:spPr>
            <a:xfrm>
              <a:off x="4989004" y="2649740"/>
              <a:ext cx="1404156" cy="7200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76" name="図 75" descr="小規模building03_cl2.png"/>
            <p:cNvPicPr>
              <a:picLocks noChangeAspect="1"/>
            </p:cNvPicPr>
            <p:nvPr/>
          </p:nvPicPr>
          <p:blipFill>
            <a:blip r:embed="rId7" cstate="print"/>
            <a:stretch>
              <a:fillRect/>
            </a:stretch>
          </p:blipFill>
          <p:spPr>
            <a:xfrm>
              <a:off x="5133635" y="2690744"/>
              <a:ext cx="504200" cy="562850"/>
            </a:xfrm>
            <a:prstGeom prst="rect">
              <a:avLst/>
            </a:prstGeom>
          </p:spPr>
        </p:pic>
        <p:pic>
          <p:nvPicPr>
            <p:cNvPr id="72" name="図 71" descr="doctor4_3.gif"/>
            <p:cNvPicPr>
              <a:picLocks noChangeAspect="1"/>
            </p:cNvPicPr>
            <p:nvPr/>
          </p:nvPicPr>
          <p:blipFill>
            <a:blip r:embed="rId8" cstate="print"/>
            <a:stretch>
              <a:fillRect/>
            </a:stretch>
          </p:blipFill>
          <p:spPr>
            <a:xfrm>
              <a:off x="5601687" y="2690744"/>
              <a:ext cx="575449" cy="607068"/>
            </a:xfrm>
            <a:prstGeom prst="rect">
              <a:avLst/>
            </a:prstGeom>
          </p:spPr>
        </p:pic>
        <p:sp>
          <p:nvSpPr>
            <p:cNvPr id="103" name="テキスト ボックス 102"/>
            <p:cNvSpPr txBox="1"/>
            <p:nvPr/>
          </p:nvSpPr>
          <p:spPr>
            <a:xfrm>
              <a:off x="5134311" y="2454977"/>
              <a:ext cx="898809" cy="307777"/>
            </a:xfrm>
            <a:prstGeom prst="rect">
              <a:avLst/>
            </a:prstGeom>
            <a:noFill/>
          </p:spPr>
          <p:txBody>
            <a:bodyPr wrap="square" rtlCol="0">
              <a:spAutoFit/>
            </a:bodyPr>
            <a:lstStyle/>
            <a:p>
              <a:pPr algn="ctr"/>
              <a:r>
                <a:rPr lang="ja-JP" altLang="en-US" sz="1400" b="1" dirty="0" smtClean="0">
                  <a:latin typeface="メイリオ" pitchFamily="50" charset="-128"/>
                  <a:ea typeface="メイリオ" pitchFamily="50" charset="-128"/>
                </a:rPr>
                <a:t>医療</a:t>
              </a:r>
              <a:endParaRPr lang="en-US" altLang="ja-JP" sz="1400" b="1" dirty="0" smtClean="0">
                <a:latin typeface="メイリオ" pitchFamily="50" charset="-128"/>
                <a:ea typeface="メイリオ" pitchFamily="50" charset="-128"/>
              </a:endParaRPr>
            </a:p>
          </p:txBody>
        </p:sp>
      </p:grpSp>
      <p:grpSp>
        <p:nvGrpSpPr>
          <p:cNvPr id="3" name="グループ化 110"/>
          <p:cNvGrpSpPr/>
          <p:nvPr/>
        </p:nvGrpSpPr>
        <p:grpSpPr>
          <a:xfrm>
            <a:off x="7725309" y="2276877"/>
            <a:ext cx="1404156" cy="955849"/>
            <a:chOff x="6516216" y="2401143"/>
            <a:chExt cx="1296144" cy="955849"/>
          </a:xfrm>
        </p:grpSpPr>
        <p:sp>
          <p:nvSpPr>
            <p:cNvPr id="53" name="円/楕円 52"/>
            <p:cNvSpPr/>
            <p:nvPr/>
          </p:nvSpPr>
          <p:spPr>
            <a:xfrm>
              <a:off x="6516216" y="2636912"/>
              <a:ext cx="1296144" cy="7200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pic>
          <p:nvPicPr>
            <p:cNvPr id="58" name="図 57" descr="build34.wmf"/>
            <p:cNvPicPr>
              <a:picLocks noChangeAspect="1"/>
            </p:cNvPicPr>
            <p:nvPr/>
          </p:nvPicPr>
          <p:blipFill>
            <a:blip r:embed="rId9" cstate="print"/>
            <a:stretch>
              <a:fillRect/>
            </a:stretch>
          </p:blipFill>
          <p:spPr>
            <a:xfrm>
              <a:off x="7186978" y="2636913"/>
              <a:ext cx="564062" cy="433894"/>
            </a:xfrm>
            <a:prstGeom prst="rect">
              <a:avLst/>
            </a:prstGeom>
          </p:spPr>
        </p:pic>
        <p:pic>
          <p:nvPicPr>
            <p:cNvPr id="59" name="図 58" descr="health_0047.wmf"/>
            <p:cNvPicPr>
              <a:picLocks noChangeAspect="1"/>
            </p:cNvPicPr>
            <p:nvPr/>
          </p:nvPicPr>
          <p:blipFill>
            <a:blip r:embed="rId10" cstate="print"/>
            <a:stretch>
              <a:fillRect/>
            </a:stretch>
          </p:blipFill>
          <p:spPr>
            <a:xfrm>
              <a:off x="6681334" y="2708919"/>
              <a:ext cx="556133" cy="575355"/>
            </a:xfrm>
            <a:prstGeom prst="rect">
              <a:avLst/>
            </a:prstGeom>
          </p:spPr>
        </p:pic>
        <p:sp>
          <p:nvSpPr>
            <p:cNvPr id="108" name="テキスト ボックス 107"/>
            <p:cNvSpPr txBox="1"/>
            <p:nvPr/>
          </p:nvSpPr>
          <p:spPr>
            <a:xfrm>
              <a:off x="6766666" y="2401143"/>
              <a:ext cx="829670" cy="307777"/>
            </a:xfrm>
            <a:prstGeom prst="rect">
              <a:avLst/>
            </a:prstGeom>
            <a:noFill/>
          </p:spPr>
          <p:txBody>
            <a:bodyPr wrap="square" rtlCol="0">
              <a:spAutoFit/>
            </a:bodyPr>
            <a:lstStyle/>
            <a:p>
              <a:pPr algn="ctr"/>
              <a:r>
                <a:rPr lang="ja-JP" altLang="en-US" sz="1400" b="1" dirty="0" smtClean="0">
                  <a:latin typeface="メイリオ" pitchFamily="50" charset="-128"/>
                  <a:ea typeface="メイリオ" pitchFamily="50" charset="-128"/>
                </a:rPr>
                <a:t>介護</a:t>
              </a:r>
              <a:endParaRPr lang="en-US" altLang="ja-JP" sz="1400" b="1" dirty="0" smtClean="0">
                <a:latin typeface="メイリオ" pitchFamily="50" charset="-128"/>
                <a:ea typeface="メイリオ" pitchFamily="50" charset="-128"/>
              </a:endParaRPr>
            </a:p>
          </p:txBody>
        </p:sp>
      </p:grpSp>
      <p:sp>
        <p:nvSpPr>
          <p:cNvPr id="177" name="角丸四角形吹き出し 176"/>
          <p:cNvSpPr/>
          <p:nvPr/>
        </p:nvSpPr>
        <p:spPr>
          <a:xfrm>
            <a:off x="5240339" y="3861048"/>
            <a:ext cx="1152127" cy="1020940"/>
          </a:xfrm>
          <a:prstGeom prst="wedgeRoundRectCallout">
            <a:avLst>
              <a:gd name="adj1" fmla="val -4476"/>
              <a:gd name="adj2" fmla="val -108778"/>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35994" tIns="0" rIns="0" bIns="0" rtlCol="0" anchor="ctr"/>
          <a:lstStyle/>
          <a:p>
            <a:r>
              <a:rPr lang="ja-JP" altLang="en-US" sz="1000" dirty="0" smtClean="0">
                <a:solidFill>
                  <a:schemeClr val="tx1"/>
                </a:solidFill>
                <a:latin typeface="メイリオ" pitchFamily="50" charset="-128"/>
                <a:ea typeface="メイリオ" pitchFamily="50" charset="-128"/>
              </a:rPr>
              <a:t>・在宅医療等</a:t>
            </a:r>
            <a:endParaRPr lang="en-US" altLang="ja-JP" sz="1000" dirty="0" smtClean="0">
              <a:solidFill>
                <a:schemeClr val="tx1"/>
              </a:solidFill>
              <a:latin typeface="メイリオ" pitchFamily="50" charset="-128"/>
              <a:ea typeface="メイリオ" pitchFamily="50" charset="-128"/>
            </a:endParaRPr>
          </a:p>
          <a:p>
            <a:r>
              <a:rPr lang="ja-JP" altLang="en-US" sz="1000" dirty="0" smtClean="0">
                <a:solidFill>
                  <a:schemeClr val="tx1"/>
                </a:solidFill>
                <a:latin typeface="メイリオ" pitchFamily="50" charset="-128"/>
                <a:ea typeface="メイリオ" pitchFamily="50" charset="-128"/>
              </a:rPr>
              <a:t>（１日当たり</a:t>
            </a:r>
            <a:endParaRPr lang="en-US" altLang="ja-JP" sz="1000" dirty="0" smtClean="0">
              <a:solidFill>
                <a:schemeClr val="tx1"/>
              </a:solidFill>
              <a:latin typeface="メイリオ" pitchFamily="50" charset="-128"/>
              <a:ea typeface="メイリオ" pitchFamily="50" charset="-128"/>
            </a:endParaRPr>
          </a:p>
          <a:p>
            <a:r>
              <a:rPr lang="ja-JP" altLang="en-US" sz="1000" dirty="0" smtClean="0">
                <a:solidFill>
                  <a:schemeClr val="tx1"/>
                </a:solidFill>
                <a:latin typeface="メイリオ" pitchFamily="50" charset="-128"/>
                <a:ea typeface="メイリオ" pitchFamily="50" charset="-128"/>
              </a:rPr>
              <a:t>　</a:t>
            </a:r>
            <a:r>
              <a:rPr lang="en-US" altLang="ja-JP" sz="1000" dirty="0" smtClean="0">
                <a:solidFill>
                  <a:srgbClr val="FF0000"/>
                </a:solidFill>
                <a:latin typeface="メイリオ" pitchFamily="50" charset="-128"/>
                <a:ea typeface="メイリオ" pitchFamily="50" charset="-128"/>
              </a:rPr>
              <a:t>17</a:t>
            </a:r>
            <a:r>
              <a:rPr lang="ja-JP" altLang="en-US" sz="1000" dirty="0" smtClean="0">
                <a:solidFill>
                  <a:srgbClr val="FF0000"/>
                </a:solidFill>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29</a:t>
            </a:r>
            <a:r>
              <a:rPr lang="ja-JP" altLang="en-US" sz="1000" dirty="0" smtClean="0">
                <a:solidFill>
                  <a:srgbClr val="FF0000"/>
                </a:solidFill>
                <a:latin typeface="メイリオ" pitchFamily="50" charset="-128"/>
                <a:ea typeface="メイリオ" pitchFamily="50" charset="-128"/>
              </a:rPr>
              <a:t>人分</a:t>
            </a:r>
            <a:r>
              <a:rPr lang="ja-JP" altLang="en-US" sz="1000" dirty="0" smtClean="0">
                <a:solidFill>
                  <a:schemeClr val="tx1"/>
                </a:solidFill>
                <a:latin typeface="メイリオ" pitchFamily="50" charset="-128"/>
                <a:ea typeface="メイリオ" pitchFamily="50" charset="-128"/>
              </a:rPr>
              <a:t>）</a:t>
            </a:r>
            <a:endParaRPr lang="en-US" altLang="ja-JP" sz="1000" dirty="0" smtClean="0">
              <a:solidFill>
                <a:schemeClr val="tx1"/>
              </a:solidFill>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・訪問看護</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（１日当たり</a:t>
            </a:r>
            <a:endParaRPr lang="en-US" altLang="ja-JP" sz="1000" dirty="0" smtClean="0">
              <a:latin typeface="メイリオ" pitchFamily="50" charset="-128"/>
              <a:ea typeface="メイリオ" pitchFamily="50" charset="-128"/>
            </a:endParaRPr>
          </a:p>
          <a:p>
            <a:r>
              <a:rPr lang="ja-JP" altLang="en-US" sz="1000" dirty="0" smtClean="0">
                <a:solidFill>
                  <a:srgbClr val="FF0000"/>
                </a:solidFill>
                <a:latin typeface="メイリオ" pitchFamily="50" charset="-128"/>
                <a:ea typeface="メイリオ" pitchFamily="50" charset="-128"/>
              </a:rPr>
              <a:t>　</a:t>
            </a:r>
            <a:r>
              <a:rPr lang="en-US" altLang="ja-JP" sz="1000" dirty="0" smtClean="0">
                <a:solidFill>
                  <a:srgbClr val="FF0000"/>
                </a:solidFill>
                <a:latin typeface="メイリオ" pitchFamily="50" charset="-128"/>
                <a:ea typeface="メイリオ" pitchFamily="50" charset="-128"/>
              </a:rPr>
              <a:t>31</a:t>
            </a:r>
            <a:r>
              <a:rPr lang="ja-JP" altLang="en-US" sz="1000" dirty="0" smtClean="0">
                <a:solidFill>
                  <a:srgbClr val="FF0000"/>
                </a:solidFill>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51</a:t>
            </a:r>
            <a:r>
              <a:rPr lang="ja-JP" altLang="en-US" sz="1000" dirty="0" smtClean="0">
                <a:solidFill>
                  <a:srgbClr val="FF0000"/>
                </a:solidFill>
                <a:latin typeface="メイリオ" pitchFamily="50" charset="-128"/>
                <a:ea typeface="メイリオ" pitchFamily="50" charset="-128"/>
              </a:rPr>
              <a:t>人分</a:t>
            </a:r>
            <a:r>
              <a:rPr lang="ja-JP" altLang="en-US" sz="1000" dirty="0" smtClean="0">
                <a:latin typeface="メイリオ" pitchFamily="50" charset="-128"/>
                <a:ea typeface="メイリオ" pitchFamily="50" charset="-128"/>
              </a:rPr>
              <a:t>）</a:t>
            </a:r>
            <a:endParaRPr lang="en-US" altLang="ja-JP" sz="1000" dirty="0" smtClean="0">
              <a:solidFill>
                <a:schemeClr val="tx1"/>
              </a:solidFill>
              <a:latin typeface="メイリオ" pitchFamily="50" charset="-128"/>
              <a:ea typeface="メイリオ" pitchFamily="50" charset="-128"/>
            </a:endParaRPr>
          </a:p>
        </p:txBody>
      </p:sp>
      <p:sp>
        <p:nvSpPr>
          <p:cNvPr id="101" name="角丸四角形吹き出し 100"/>
          <p:cNvSpPr/>
          <p:nvPr/>
        </p:nvSpPr>
        <p:spPr>
          <a:xfrm>
            <a:off x="8451392" y="3933056"/>
            <a:ext cx="1326146" cy="648072"/>
          </a:xfrm>
          <a:prstGeom prst="wedgeRoundRectCallout">
            <a:avLst>
              <a:gd name="adj1" fmla="val -16594"/>
              <a:gd name="adj2" fmla="val -76545"/>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35994" tIns="0" rIns="0" bIns="0" rtlCol="0" anchor="ctr"/>
          <a:lstStyle/>
          <a:p>
            <a:r>
              <a:rPr lang="ja-JP" altLang="en-US" sz="1000" dirty="0" smtClean="0">
                <a:latin typeface="メイリオ" pitchFamily="50" charset="-128"/>
                <a:ea typeface="メイリオ" pitchFamily="50" charset="-128"/>
              </a:rPr>
              <a:t>・</a:t>
            </a:r>
            <a:r>
              <a:rPr lang="en-US" altLang="ja-JP" sz="1000" dirty="0" smtClean="0">
                <a:latin typeface="メイリオ" pitchFamily="50" charset="-128"/>
                <a:ea typeface="メイリオ" pitchFamily="50" charset="-128"/>
              </a:rPr>
              <a:t>24</a:t>
            </a:r>
            <a:r>
              <a:rPr lang="ja-JP" altLang="en-US" sz="1000" dirty="0" smtClean="0">
                <a:latin typeface="メイリオ" pitchFamily="50" charset="-128"/>
                <a:ea typeface="メイリオ" pitchFamily="50" charset="-128"/>
              </a:rPr>
              <a:t>時間対応の定期巡回・随時対応サービス（</a:t>
            </a:r>
            <a:r>
              <a:rPr lang="en-US" altLang="ja-JP" sz="1000" dirty="0" smtClean="0">
                <a:solidFill>
                  <a:srgbClr val="FF0000"/>
                </a:solidFill>
                <a:latin typeface="メイリオ" pitchFamily="50" charset="-128"/>
                <a:ea typeface="メイリオ" pitchFamily="50" charset="-128"/>
              </a:rPr>
              <a:t>15</a:t>
            </a:r>
            <a:r>
              <a:rPr lang="ja-JP" altLang="en-US" sz="1000" dirty="0" smtClean="0">
                <a:solidFill>
                  <a:srgbClr val="FF0000"/>
                </a:solidFill>
                <a:latin typeface="メイリオ" pitchFamily="50" charset="-128"/>
                <a:ea typeface="メイリオ" pitchFamily="50" charset="-128"/>
              </a:rPr>
              <a:t>人分</a:t>
            </a:r>
            <a:r>
              <a:rPr lang="ja-JP" altLang="en-US" sz="1000" dirty="0" smtClean="0">
                <a:latin typeface="メイリオ" pitchFamily="50" charset="-128"/>
                <a:ea typeface="メイリオ" pitchFamily="50" charset="-128"/>
              </a:rPr>
              <a:t>）</a:t>
            </a:r>
            <a:endParaRPr lang="ja-JP" altLang="en-US" sz="1000" dirty="0">
              <a:latin typeface="メイリオ" pitchFamily="50" charset="-128"/>
              <a:ea typeface="メイリオ" pitchFamily="50" charset="-128"/>
            </a:endParaRPr>
          </a:p>
        </p:txBody>
      </p:sp>
      <p:sp>
        <p:nvSpPr>
          <p:cNvPr id="102" name="角丸四角形吹き出し 101"/>
          <p:cNvSpPr/>
          <p:nvPr/>
        </p:nvSpPr>
        <p:spPr>
          <a:xfrm>
            <a:off x="8912301" y="2361708"/>
            <a:ext cx="936104" cy="504056"/>
          </a:xfrm>
          <a:prstGeom prst="wedgeRoundRectCallout">
            <a:avLst>
              <a:gd name="adj1" fmla="val -41514"/>
              <a:gd name="adj2" fmla="val 105680"/>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r>
              <a:rPr lang="ja-JP" altLang="en-US" sz="1000" dirty="0" smtClean="0">
                <a:latin typeface="メイリオ" pitchFamily="50" charset="-128"/>
                <a:ea typeface="メイリオ" pitchFamily="50" charset="-128"/>
              </a:rPr>
              <a:t>・介護人材</a:t>
            </a:r>
            <a:r>
              <a:rPr lang="en-US" altLang="ja-JP" sz="1000" dirty="0" smtClean="0">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219</a:t>
            </a:r>
            <a:r>
              <a:rPr lang="ja-JP" altLang="en-US" sz="1000" dirty="0" smtClean="0">
                <a:solidFill>
                  <a:srgbClr val="FF0000"/>
                </a:solidFill>
                <a:latin typeface="メイリオ" pitchFamily="50" charset="-128"/>
                <a:ea typeface="メイリオ" pitchFamily="50" charset="-128"/>
              </a:rPr>
              <a:t>→</a:t>
            </a:r>
            <a:endParaRPr lang="en-US" altLang="ja-JP" sz="1000" dirty="0" smtClean="0">
              <a:solidFill>
                <a:srgbClr val="FF0000"/>
              </a:solidFill>
              <a:latin typeface="メイリオ" pitchFamily="50" charset="-128"/>
              <a:ea typeface="メイリオ" pitchFamily="50" charset="-128"/>
            </a:endParaRPr>
          </a:p>
          <a:p>
            <a:r>
              <a:rPr lang="en-US" altLang="ja-JP" sz="1000" dirty="0" smtClean="0">
                <a:solidFill>
                  <a:srgbClr val="FF0000"/>
                </a:solidFill>
                <a:latin typeface="メイリオ" pitchFamily="50" charset="-128"/>
                <a:ea typeface="メイリオ" pitchFamily="50" charset="-128"/>
              </a:rPr>
              <a:t>  364</a:t>
            </a:r>
            <a:r>
              <a:rPr lang="ja-JP" altLang="en-US" sz="1000" dirty="0" smtClean="0">
                <a:solidFill>
                  <a:srgbClr val="FF0000"/>
                </a:solidFill>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383</a:t>
            </a:r>
            <a:r>
              <a:rPr lang="ja-JP" altLang="en-US" sz="1000" dirty="0" smtClean="0">
                <a:solidFill>
                  <a:srgbClr val="FF0000"/>
                </a:solidFill>
                <a:latin typeface="メイリオ" pitchFamily="50" charset="-128"/>
                <a:ea typeface="メイリオ" pitchFamily="50" charset="-128"/>
              </a:rPr>
              <a:t>人</a:t>
            </a:r>
            <a:r>
              <a:rPr lang="en-US" altLang="ja-JP" sz="1000" dirty="0" smtClean="0">
                <a:latin typeface="メイリオ" pitchFamily="50" charset="-128"/>
                <a:ea typeface="メイリオ" pitchFamily="50" charset="-128"/>
              </a:rPr>
              <a:t>)</a:t>
            </a:r>
            <a:endParaRPr lang="ja-JP" altLang="en-US" sz="1000" dirty="0">
              <a:latin typeface="メイリオ" pitchFamily="50" charset="-128"/>
              <a:ea typeface="メイリオ" pitchFamily="50" charset="-128"/>
            </a:endParaRPr>
          </a:p>
        </p:txBody>
      </p:sp>
      <p:sp>
        <p:nvSpPr>
          <p:cNvPr id="124" name="AutoShape 70"/>
          <p:cNvSpPr>
            <a:spLocks noChangeArrowheads="1"/>
          </p:cNvSpPr>
          <p:nvPr/>
        </p:nvSpPr>
        <p:spPr bwMode="auto">
          <a:xfrm>
            <a:off x="7372062" y="4904783"/>
            <a:ext cx="144000" cy="612000"/>
          </a:xfrm>
          <a:prstGeom prst="upArrow">
            <a:avLst>
              <a:gd name="adj1" fmla="val 56565"/>
              <a:gd name="adj2" fmla="val 58322"/>
            </a:avLst>
          </a:pr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126" name="AutoShape 70"/>
          <p:cNvSpPr>
            <a:spLocks noChangeArrowheads="1"/>
          </p:cNvSpPr>
          <p:nvPr/>
        </p:nvSpPr>
        <p:spPr bwMode="auto">
          <a:xfrm flipV="1">
            <a:off x="7545306" y="4905232"/>
            <a:ext cx="144000" cy="612000"/>
          </a:xfrm>
          <a:prstGeom prst="upArrow">
            <a:avLst>
              <a:gd name="adj1" fmla="val 56565"/>
              <a:gd name="adj2" fmla="val 58322"/>
            </a:avLst>
          </a:pr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93" name="AutoShape 70"/>
          <p:cNvSpPr>
            <a:spLocks noChangeArrowheads="1"/>
          </p:cNvSpPr>
          <p:nvPr/>
        </p:nvSpPr>
        <p:spPr bwMode="auto">
          <a:xfrm rot="18710827" flipH="1">
            <a:off x="6838178" y="3055008"/>
            <a:ext cx="112906" cy="767374"/>
          </a:xfrm>
          <a:prstGeom prst="upArrow">
            <a:avLst>
              <a:gd name="adj1" fmla="val 56565"/>
              <a:gd name="adj2" fmla="val 58322"/>
            </a:avLst>
          </a:pr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94" name="AutoShape 70"/>
          <p:cNvSpPr>
            <a:spLocks noChangeArrowheads="1"/>
          </p:cNvSpPr>
          <p:nvPr/>
        </p:nvSpPr>
        <p:spPr bwMode="auto">
          <a:xfrm rot="18710827" flipH="1" flipV="1">
            <a:off x="6745648" y="3175382"/>
            <a:ext cx="118160" cy="794212"/>
          </a:xfrm>
          <a:prstGeom prst="upArrow">
            <a:avLst>
              <a:gd name="adj1" fmla="val 56565"/>
              <a:gd name="adj2" fmla="val 58322"/>
            </a:avLst>
          </a:pr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95" name="AutoShape 70"/>
          <p:cNvSpPr>
            <a:spLocks noChangeArrowheads="1"/>
          </p:cNvSpPr>
          <p:nvPr/>
        </p:nvSpPr>
        <p:spPr bwMode="auto">
          <a:xfrm rot="2305504">
            <a:off x="8034652" y="3171816"/>
            <a:ext cx="111397" cy="657653"/>
          </a:xfrm>
          <a:prstGeom prst="upArrow">
            <a:avLst>
              <a:gd name="adj1" fmla="val 56565"/>
              <a:gd name="adj2" fmla="val 58322"/>
            </a:avLst>
          </a:pr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97" name="AutoShape 70"/>
          <p:cNvSpPr>
            <a:spLocks noChangeArrowheads="1"/>
          </p:cNvSpPr>
          <p:nvPr/>
        </p:nvSpPr>
        <p:spPr bwMode="auto">
          <a:xfrm rot="2305504" flipV="1">
            <a:off x="8190670" y="3243822"/>
            <a:ext cx="111397" cy="657653"/>
          </a:xfrm>
          <a:prstGeom prst="upArrow">
            <a:avLst>
              <a:gd name="adj1" fmla="val 56565"/>
              <a:gd name="adj2" fmla="val 58322"/>
            </a:avLst>
          </a:pr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100" name="テキスト ボックス 99"/>
          <p:cNvSpPr txBox="1"/>
          <p:nvPr/>
        </p:nvSpPr>
        <p:spPr>
          <a:xfrm>
            <a:off x="7755314" y="3240556"/>
            <a:ext cx="702078" cy="261610"/>
          </a:xfrm>
          <a:prstGeom prst="rect">
            <a:avLst/>
          </a:prstGeom>
          <a:noFill/>
        </p:spPr>
        <p:txBody>
          <a:bodyPr wrap="square" lIns="91423" tIns="45712" rIns="91423" bIns="45712" rtlCol="0">
            <a:spAutoFit/>
          </a:bodyPr>
          <a:lstStyle/>
          <a:p>
            <a:r>
              <a:rPr lang="ja-JP" altLang="en-US" sz="1100" dirty="0" smtClean="0">
                <a:latin typeface="メイリオ" pitchFamily="50" charset="-128"/>
                <a:ea typeface="メイリオ" pitchFamily="50" charset="-128"/>
              </a:rPr>
              <a:t>通所</a:t>
            </a:r>
            <a:endParaRPr lang="en-US" altLang="ja-JP" sz="1100" dirty="0" smtClean="0">
              <a:latin typeface="メイリオ" pitchFamily="50" charset="-128"/>
              <a:ea typeface="メイリオ" pitchFamily="50" charset="-128"/>
            </a:endParaRPr>
          </a:p>
        </p:txBody>
      </p:sp>
      <p:sp>
        <p:nvSpPr>
          <p:cNvPr id="107" name="テキスト ボックス 106"/>
          <p:cNvSpPr txBox="1"/>
          <p:nvPr/>
        </p:nvSpPr>
        <p:spPr>
          <a:xfrm>
            <a:off x="5955111" y="3502173"/>
            <a:ext cx="1014113" cy="430871"/>
          </a:xfrm>
          <a:prstGeom prst="rect">
            <a:avLst/>
          </a:prstGeom>
          <a:noFill/>
        </p:spPr>
        <p:txBody>
          <a:bodyPr wrap="square" lIns="91423" tIns="45712" rIns="91423" bIns="45712" rtlCol="0">
            <a:spAutoFit/>
          </a:bodyPr>
          <a:lstStyle/>
          <a:p>
            <a:r>
              <a:rPr lang="ja-JP" altLang="en-US" sz="1100" dirty="0" smtClean="0">
                <a:latin typeface="メイリオ" pitchFamily="50" charset="-128"/>
                <a:ea typeface="メイリオ" pitchFamily="50" charset="-128"/>
              </a:rPr>
              <a:t>在宅医療</a:t>
            </a:r>
            <a:endParaRPr lang="en-US" altLang="ja-JP" sz="1100" dirty="0" smtClean="0">
              <a:latin typeface="メイリオ" pitchFamily="50" charset="-128"/>
              <a:ea typeface="メイリオ" pitchFamily="50" charset="-128"/>
            </a:endParaRPr>
          </a:p>
          <a:p>
            <a:r>
              <a:rPr lang="ja-JP" altLang="en-US" sz="1100" dirty="0" smtClean="0">
                <a:latin typeface="メイリオ" pitchFamily="50" charset="-128"/>
                <a:ea typeface="メイリオ" pitchFamily="50" charset="-128"/>
              </a:rPr>
              <a:t>・訪問看護</a:t>
            </a:r>
            <a:endParaRPr lang="en-US" altLang="ja-JP" sz="1100" dirty="0" smtClean="0">
              <a:latin typeface="メイリオ" pitchFamily="50" charset="-128"/>
              <a:ea typeface="メイリオ" pitchFamily="50" charset="-128"/>
            </a:endParaRPr>
          </a:p>
        </p:txBody>
      </p:sp>
      <p:sp>
        <p:nvSpPr>
          <p:cNvPr id="109" name="角丸四角形 108"/>
          <p:cNvSpPr/>
          <p:nvPr/>
        </p:nvSpPr>
        <p:spPr>
          <a:xfrm>
            <a:off x="8697416" y="4869160"/>
            <a:ext cx="1092121" cy="720080"/>
          </a:xfrm>
          <a:prstGeom prst="roundRect">
            <a:avLst/>
          </a:prstGeom>
          <a:ln>
            <a:prstDash val="dash"/>
          </a:ln>
        </p:spPr>
        <p:style>
          <a:lnRef idx="2">
            <a:schemeClr val="accent3"/>
          </a:lnRef>
          <a:fillRef idx="1">
            <a:schemeClr val="lt1"/>
          </a:fillRef>
          <a:effectRef idx="0">
            <a:schemeClr val="accent3"/>
          </a:effectRef>
          <a:fontRef idx="minor">
            <a:schemeClr val="dk1"/>
          </a:fontRef>
        </p:style>
        <p:txBody>
          <a:bodyPr lIns="0" tIns="0" rIns="0" bIns="0" rtlCol="0" anchor="ctr"/>
          <a:lstStyle/>
          <a:p>
            <a:r>
              <a:rPr lang="en-US" altLang="ja-JP" sz="900" dirty="0" smtClean="0">
                <a:latin typeface="メイリオ" pitchFamily="50" charset="-128"/>
                <a:ea typeface="メイリオ" pitchFamily="50" charset="-128"/>
              </a:rPr>
              <a:t>※</a:t>
            </a:r>
            <a:r>
              <a:rPr lang="ja-JP" altLang="en-US" sz="900" dirty="0" smtClean="0">
                <a:latin typeface="メイリオ" pitchFamily="50" charset="-128"/>
                <a:ea typeface="メイリオ" pitchFamily="50" charset="-128"/>
              </a:rPr>
              <a:t>地域包括ケアは、人口１万人程度の中学校区を単位として想定</a:t>
            </a:r>
            <a:endParaRPr lang="ja-JP" altLang="en-US" sz="900" dirty="0">
              <a:latin typeface="メイリオ" pitchFamily="50" charset="-128"/>
              <a:ea typeface="メイリオ" pitchFamily="50" charset="-128"/>
            </a:endParaRPr>
          </a:p>
        </p:txBody>
      </p:sp>
      <p:sp>
        <p:nvSpPr>
          <p:cNvPr id="105" name="テキスト ボックス 104"/>
          <p:cNvSpPr txBox="1"/>
          <p:nvPr/>
        </p:nvSpPr>
        <p:spPr>
          <a:xfrm>
            <a:off x="6753200" y="6495152"/>
            <a:ext cx="3042338" cy="246205"/>
          </a:xfrm>
          <a:prstGeom prst="rect">
            <a:avLst/>
          </a:prstGeom>
          <a:noFill/>
        </p:spPr>
        <p:txBody>
          <a:bodyPr wrap="square" lIns="91423" tIns="45712" rIns="91423" bIns="45712" rtlCol="0">
            <a:spAutoFit/>
          </a:bodyPr>
          <a:lstStyle/>
          <a:p>
            <a:r>
              <a:rPr lang="en-US" altLang="ja-JP" sz="1000" dirty="0" smtClean="0"/>
              <a:t>※</a:t>
            </a:r>
            <a:r>
              <a:rPr lang="ja-JP" altLang="en-US" sz="1000" dirty="0" smtClean="0"/>
              <a:t>数字は、現状は</a:t>
            </a:r>
            <a:r>
              <a:rPr lang="en-US" altLang="ja-JP" sz="1000" dirty="0" smtClean="0"/>
              <a:t>2012</a:t>
            </a:r>
            <a:r>
              <a:rPr lang="ja-JP" altLang="en-US" sz="1000" dirty="0" smtClean="0"/>
              <a:t>年度、目標は</a:t>
            </a:r>
            <a:r>
              <a:rPr lang="en-US" altLang="ja-JP" sz="1000" dirty="0" smtClean="0"/>
              <a:t>2025</a:t>
            </a:r>
            <a:r>
              <a:rPr lang="ja-JP" altLang="en-US" sz="1000" dirty="0" smtClean="0"/>
              <a:t>年度のもの</a:t>
            </a:r>
            <a:endParaRPr lang="ja-JP" altLang="en-US" sz="1000" dirty="0"/>
          </a:p>
        </p:txBody>
      </p:sp>
      <p:pic>
        <p:nvPicPr>
          <p:cNvPr id="80" name="図 79" descr="work_w01.wmf"/>
          <p:cNvPicPr>
            <a:picLocks noChangeAspect="1"/>
          </p:cNvPicPr>
          <p:nvPr/>
        </p:nvPicPr>
        <p:blipFill>
          <a:blip r:embed="rId11" cstate="print"/>
          <a:stretch>
            <a:fillRect/>
          </a:stretch>
        </p:blipFill>
        <p:spPr>
          <a:xfrm>
            <a:off x="9046596" y="3051341"/>
            <a:ext cx="298892" cy="686023"/>
          </a:xfrm>
          <a:prstGeom prst="rect">
            <a:avLst/>
          </a:prstGeom>
        </p:spPr>
      </p:pic>
      <p:pic>
        <p:nvPicPr>
          <p:cNvPr id="81" name="図 80" descr="health_0146.wmf"/>
          <p:cNvPicPr>
            <a:picLocks noChangeAspect="1"/>
          </p:cNvPicPr>
          <p:nvPr/>
        </p:nvPicPr>
        <p:blipFill>
          <a:blip r:embed="rId12" cstate="print"/>
          <a:stretch>
            <a:fillRect/>
          </a:stretch>
        </p:blipFill>
        <p:spPr>
          <a:xfrm>
            <a:off x="8825268" y="2996952"/>
            <a:ext cx="234026" cy="720080"/>
          </a:xfrm>
          <a:prstGeom prst="rect">
            <a:avLst/>
          </a:prstGeom>
        </p:spPr>
      </p:pic>
      <p:sp>
        <p:nvSpPr>
          <p:cNvPr id="84" name="正方形/長方形 83"/>
          <p:cNvSpPr/>
          <p:nvPr/>
        </p:nvSpPr>
        <p:spPr>
          <a:xfrm>
            <a:off x="122902" y="692151"/>
            <a:ext cx="4758663" cy="576263"/>
          </a:xfrm>
          <a:prstGeom prst="rect">
            <a:avLst/>
          </a:prstGeom>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r>
              <a:rPr lang="ja-JP" altLang="en-US" sz="1400" dirty="0" smtClean="0">
                <a:latin typeface="HG創英角ｺﾞｼｯｸUB" pitchFamily="49" charset="-128"/>
                <a:ea typeface="HG創英角ｺﾞｼｯｸUB" pitchFamily="49" charset="-128"/>
              </a:rPr>
              <a:t>■ 高度急性期への医療資源集中投入などの入院医療強化</a:t>
            </a:r>
            <a:endParaRPr lang="en-US" altLang="ja-JP" sz="1400" dirty="0" smtClean="0">
              <a:latin typeface="HG創英角ｺﾞｼｯｸUB" pitchFamily="49" charset="-128"/>
              <a:ea typeface="HG創英角ｺﾞｼｯｸUB" pitchFamily="49" charset="-128"/>
            </a:endParaRPr>
          </a:p>
          <a:p>
            <a:r>
              <a:rPr lang="ja-JP" altLang="en-US" sz="1400" dirty="0" smtClean="0">
                <a:latin typeface="HG創英角ｺﾞｼｯｸUB" pitchFamily="49" charset="-128"/>
                <a:ea typeface="HG創英角ｺﾞｼｯｸUB" pitchFamily="49" charset="-128"/>
              </a:rPr>
              <a:t>■ 在宅医療の充実、地域包括ケアシステムの構築</a:t>
            </a:r>
            <a:endParaRPr lang="en-US" altLang="ja-JP" sz="1400" dirty="0" smtClean="0">
              <a:latin typeface="HG創英角ｺﾞｼｯｸUB" pitchFamily="49" charset="-128"/>
              <a:ea typeface="HG創英角ｺﾞｼｯｸUB" pitchFamily="49" charset="-128"/>
            </a:endParaRPr>
          </a:p>
        </p:txBody>
      </p:sp>
      <p:sp>
        <p:nvSpPr>
          <p:cNvPr id="92" name="角丸四角形 91"/>
          <p:cNvSpPr/>
          <p:nvPr/>
        </p:nvSpPr>
        <p:spPr>
          <a:xfrm>
            <a:off x="5240342" y="692151"/>
            <a:ext cx="4438043" cy="576263"/>
          </a:xfrm>
          <a:prstGeom prst="roundRect">
            <a:avLst/>
          </a:prstGeom>
          <a:ln w="38100" cmpd="dbl"/>
        </p:spPr>
        <p:style>
          <a:lnRef idx="2">
            <a:schemeClr val="accent5"/>
          </a:lnRef>
          <a:fillRef idx="1">
            <a:schemeClr val="lt1"/>
          </a:fillRef>
          <a:effectRef idx="0">
            <a:schemeClr val="accent5"/>
          </a:effectRef>
          <a:fontRef idx="minor">
            <a:schemeClr val="dk1"/>
          </a:fontRef>
        </p:style>
        <p:txBody>
          <a:bodyPr lIns="91423" tIns="45712" rIns="91423" bIns="45712" rtlCol="0" anchor="ctr"/>
          <a:lstStyle/>
          <a:p>
            <a:r>
              <a:rPr lang="ja-JP" altLang="en-US" sz="1600" dirty="0" smtClean="0">
                <a:latin typeface="HG創英角ｺﾞｼｯｸUB" pitchFamily="49" charset="-128"/>
                <a:ea typeface="HG創英角ｺﾞｼｯｸUB" pitchFamily="49" charset="-128"/>
              </a:rPr>
              <a:t>どこに住んでいても、その人にとって適切な医療・介護サービスが受けられる社会へ</a:t>
            </a:r>
            <a:endParaRPr lang="en-US" altLang="ja-JP" sz="1600" dirty="0" smtClean="0">
              <a:latin typeface="HG創英角ｺﾞｼｯｸUB" pitchFamily="49" charset="-128"/>
              <a:ea typeface="HG創英角ｺﾞｼｯｸUB" pitchFamily="49" charset="-128"/>
            </a:endParaRPr>
          </a:p>
        </p:txBody>
      </p:sp>
      <p:sp>
        <p:nvSpPr>
          <p:cNvPr id="104" name="右矢印 103"/>
          <p:cNvSpPr/>
          <p:nvPr/>
        </p:nvSpPr>
        <p:spPr>
          <a:xfrm>
            <a:off x="4953000" y="740702"/>
            <a:ext cx="234026" cy="528058"/>
          </a:xfrm>
          <a:prstGeom prst="rightArrow">
            <a:avLst/>
          </a:prstGeom>
        </p:spPr>
        <p:style>
          <a:lnRef idx="1">
            <a:schemeClr val="accent5"/>
          </a:lnRef>
          <a:fillRef idx="2">
            <a:schemeClr val="accent5"/>
          </a:fillRef>
          <a:effectRef idx="1">
            <a:schemeClr val="accent5"/>
          </a:effectRef>
          <a:fontRef idx="minor">
            <a:schemeClr val="dk1"/>
          </a:fontRef>
        </p:style>
        <p:txBody>
          <a:bodyPr lIns="91423" tIns="45712" rIns="91423" bIns="45712" rtlCol="0" anchor="ctr"/>
          <a:lstStyle/>
          <a:p>
            <a:pPr algn="ctr"/>
            <a:endParaRPr kumimoji="1" lang="ja-JP" altLang="en-US"/>
          </a:p>
        </p:txBody>
      </p:sp>
      <p:sp>
        <p:nvSpPr>
          <p:cNvPr id="106" name="テキスト ボックス 105"/>
          <p:cNvSpPr txBox="1"/>
          <p:nvPr/>
        </p:nvSpPr>
        <p:spPr>
          <a:xfrm>
            <a:off x="0" y="-6892"/>
            <a:ext cx="9906000" cy="56170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医療・介護サービス保障の強化</a:t>
            </a:r>
            <a:endParaRPr lang="ja-JP" altLang="en-US" sz="1400" dirty="0">
              <a:ea typeface="ＤＨＰ特太ゴシック体" pitchFamily="2" charset="-128"/>
            </a:endParaRPr>
          </a:p>
        </p:txBody>
      </p:sp>
      <p:sp>
        <p:nvSpPr>
          <p:cNvPr id="111" name="円/楕円 110"/>
          <p:cNvSpPr/>
          <p:nvPr/>
        </p:nvSpPr>
        <p:spPr>
          <a:xfrm>
            <a:off x="1792294" y="142390"/>
            <a:ext cx="288000" cy="288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en-US" altLang="ja-JP" sz="1600" dirty="0" smtClean="0">
                <a:latin typeface="Arial Rounded MT Bold" pitchFamily="34" charset="0"/>
              </a:rPr>
              <a:t>2</a:t>
            </a:r>
            <a:endParaRPr lang="ja-JP" altLang="en-US" sz="1600" dirty="0">
              <a:latin typeface="Arial Rounded MT Bold" pitchFamily="34" charset="0"/>
            </a:endParaRPr>
          </a:p>
        </p:txBody>
      </p:sp>
      <p:sp>
        <p:nvSpPr>
          <p:cNvPr id="112" name="スライド番号プレースホルダ 29"/>
          <p:cNvSpPr>
            <a:spLocks noGrp="1"/>
          </p:cNvSpPr>
          <p:nvPr>
            <p:ph type="sldNum" sz="quarter" idx="12"/>
          </p:nvPr>
        </p:nvSpPr>
        <p:spPr>
          <a:xfrm>
            <a:off x="7617296" y="6492884"/>
            <a:ext cx="2311400" cy="365125"/>
          </a:xfrm>
        </p:spPr>
        <p:txBody>
          <a:bodyPr/>
          <a:lstStyle/>
          <a:p>
            <a:fld id="{5A02BD7A-635E-43A0-8464-FD5073BFE4FA}" type="slidenum">
              <a:rPr kumimoji="1" lang="ja-JP" altLang="en-US" smtClean="0"/>
              <a:pPr/>
              <a:t>4</a:t>
            </a:fld>
            <a:endParaRPr kumimoji="1" lang="ja-JP" altLang="en-US" dirty="0"/>
          </a:p>
        </p:txBody>
      </p:sp>
      <p:sp>
        <p:nvSpPr>
          <p:cNvPr id="90" name="テキスト ボックス 89"/>
          <p:cNvSpPr txBox="1"/>
          <p:nvPr/>
        </p:nvSpPr>
        <p:spPr>
          <a:xfrm>
            <a:off x="193678" y="107342"/>
            <a:ext cx="1590973"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
        <p:nvSpPr>
          <p:cNvPr id="91" name="テキスト ボックス 90"/>
          <p:cNvSpPr txBox="1"/>
          <p:nvPr/>
        </p:nvSpPr>
        <p:spPr>
          <a:xfrm>
            <a:off x="42808" y="1311748"/>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改革のイメージ</a:t>
            </a:r>
            <a:endParaRPr lang="ja-JP" altLang="en-US" sz="1400" dirty="0">
              <a:solidFill>
                <a:schemeClr val="bg1"/>
              </a:solidFill>
              <a:ea typeface="ＤＨＰ特太ゴシック体" pitchFamily="2" charset="-128"/>
            </a:endParaRPr>
          </a:p>
        </p:txBody>
      </p:sp>
      <p:sp>
        <p:nvSpPr>
          <p:cNvPr id="122" name="AutoShape 70"/>
          <p:cNvSpPr>
            <a:spLocks noChangeArrowheads="1"/>
          </p:cNvSpPr>
          <p:nvPr/>
        </p:nvSpPr>
        <p:spPr bwMode="auto">
          <a:xfrm flipH="1">
            <a:off x="3512843" y="1985872"/>
            <a:ext cx="1656184" cy="79506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643" y="10699"/>
                </a:moveTo>
                <a:cubicBezTo>
                  <a:pt x="19588" y="5854"/>
                  <a:pt x="15645" y="1956"/>
                  <a:pt x="10800" y="1956"/>
                </a:cubicBezTo>
                <a:cubicBezTo>
                  <a:pt x="5915" y="1956"/>
                  <a:pt x="1956" y="5915"/>
                  <a:pt x="1956" y="10800"/>
                </a:cubicBezTo>
                <a:lnTo>
                  <a:pt x="0" y="10800"/>
                </a:lnTo>
                <a:cubicBezTo>
                  <a:pt x="0" y="4835"/>
                  <a:pt x="4835" y="0"/>
                  <a:pt x="10800" y="0"/>
                </a:cubicBezTo>
                <a:cubicBezTo>
                  <a:pt x="16716" y="0"/>
                  <a:pt x="21531" y="4760"/>
                  <a:pt x="21599" y="10676"/>
                </a:cubicBezTo>
                <a:lnTo>
                  <a:pt x="24299" y="10645"/>
                </a:lnTo>
                <a:lnTo>
                  <a:pt x="20663" y="14365"/>
                </a:lnTo>
                <a:lnTo>
                  <a:pt x="16943" y="10729"/>
                </a:lnTo>
                <a:lnTo>
                  <a:pt x="19643" y="10699"/>
                </a:lnTo>
                <a:close/>
              </a:path>
            </a:pathLst>
          </a:cu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123" name="角丸四角形 122"/>
          <p:cNvSpPr/>
          <p:nvPr/>
        </p:nvSpPr>
        <p:spPr>
          <a:xfrm>
            <a:off x="128464" y="1654308"/>
            <a:ext cx="1872208" cy="248010"/>
          </a:xfrm>
          <a:prstGeom prst="roundRect">
            <a:avLst/>
          </a:prstGeom>
        </p:spPr>
        <p:style>
          <a:lnRef idx="2">
            <a:schemeClr val="accent1"/>
          </a:lnRef>
          <a:fillRef idx="1">
            <a:schemeClr val="lt1"/>
          </a:fillRef>
          <a:effectRef idx="0">
            <a:schemeClr val="accent1"/>
          </a:effectRef>
          <a:fontRef idx="minor">
            <a:schemeClr val="dk1"/>
          </a:fontRef>
        </p:style>
        <p:txBody>
          <a:bodyPr lIns="91423" tIns="45712" rIns="91423" bIns="45712" rtlCol="0" anchor="ctr"/>
          <a:lstStyle/>
          <a:p>
            <a:pPr algn="ctr"/>
            <a:r>
              <a:rPr lang="ja-JP" altLang="en-US" sz="1400" dirty="0" smtClean="0">
                <a:effectLst>
                  <a:outerShdw blurRad="38100" dist="38100" dir="2700000" algn="tl">
                    <a:srgbClr val="000000">
                      <a:alpha val="43137"/>
                    </a:srgbClr>
                  </a:outerShdw>
                </a:effectLst>
                <a:latin typeface="メイリオ" pitchFamily="50" charset="-128"/>
                <a:ea typeface="メイリオ" pitchFamily="50" charset="-128"/>
              </a:rPr>
              <a:t>病気になったら</a:t>
            </a:r>
            <a:endParaRPr lang="ja-JP" altLang="en-US" sz="1400" dirty="0">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125" name="角丸四角形 124"/>
          <p:cNvSpPr/>
          <p:nvPr/>
        </p:nvSpPr>
        <p:spPr>
          <a:xfrm>
            <a:off x="3620760" y="5157192"/>
            <a:ext cx="1440160" cy="720080"/>
          </a:xfrm>
          <a:prstGeom prst="roundRect">
            <a:avLst/>
          </a:prstGeom>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r>
              <a:rPr lang="ja-JP" altLang="en-US" sz="1000" dirty="0" smtClean="0">
                <a:latin typeface="メイリオ" pitchFamily="50" charset="-128"/>
                <a:ea typeface="メイリオ" pitchFamily="50" charset="-128"/>
              </a:rPr>
              <a:t>・医療から介護への</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　円滑な移行促進</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・相談業務やサービス</a:t>
            </a:r>
            <a:endParaRPr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　のコーディネート</a:t>
            </a:r>
            <a:endParaRPr lang="ja-JP" altLang="en-US" sz="1000" dirty="0">
              <a:latin typeface="メイリオ" pitchFamily="50" charset="-128"/>
              <a:ea typeface="メイリオ" pitchFamily="50" charset="-128"/>
            </a:endParaRPr>
          </a:p>
        </p:txBody>
      </p:sp>
      <p:pic>
        <p:nvPicPr>
          <p:cNvPr id="128" name="Picture 4" descr="COMML007"/>
          <p:cNvPicPr>
            <a:picLocks noChangeAspect="1" noChangeArrowheads="1"/>
          </p:cNvPicPr>
          <p:nvPr/>
        </p:nvPicPr>
        <p:blipFill>
          <a:blip r:embed="rId13" cstate="print"/>
          <a:srcRect/>
          <a:stretch>
            <a:fillRect/>
          </a:stretch>
        </p:blipFill>
        <p:spPr bwMode="auto">
          <a:xfrm>
            <a:off x="824097" y="2180452"/>
            <a:ext cx="1627431" cy="660006"/>
          </a:xfrm>
          <a:prstGeom prst="rect">
            <a:avLst/>
          </a:prstGeom>
          <a:noFill/>
          <a:ln w="9525">
            <a:noFill/>
            <a:miter lim="800000"/>
            <a:headEnd/>
            <a:tailEnd/>
          </a:ln>
        </p:spPr>
      </p:pic>
      <p:sp>
        <p:nvSpPr>
          <p:cNvPr id="134" name="角丸四角形吹き出し 133"/>
          <p:cNvSpPr>
            <a:spLocks noChangeArrowheads="1"/>
          </p:cNvSpPr>
          <p:nvPr/>
        </p:nvSpPr>
        <p:spPr bwMode="auto">
          <a:xfrm>
            <a:off x="948730" y="4794033"/>
            <a:ext cx="1123950" cy="351803"/>
          </a:xfrm>
          <a:prstGeom prst="wedgeRoundRectCallout">
            <a:avLst>
              <a:gd name="adj1" fmla="val 1461"/>
              <a:gd name="adj2" fmla="val 106261"/>
              <a:gd name="adj3" fmla="val 16667"/>
            </a:avLst>
          </a:prstGeom>
          <a:solidFill>
            <a:schemeClr val="tx2">
              <a:lumMod val="60000"/>
              <a:lumOff val="40000"/>
            </a:schemeClr>
          </a:solidFill>
          <a:ln w="25400" algn="ctr">
            <a:solidFill>
              <a:srgbClr val="89A4A7"/>
            </a:solidFill>
            <a:miter lim="800000"/>
            <a:headEnd/>
            <a:tailEnd/>
          </a:ln>
        </p:spPr>
        <p:txBody>
          <a:bodyPr lIns="91423" tIns="45712" rIns="91423" bIns="45712" anchor="ctr"/>
          <a:lstStyle/>
          <a:p>
            <a:pPr algn="ctr"/>
            <a:r>
              <a:rPr lang="ja-JP" altLang="en-US" sz="1000" dirty="0">
                <a:solidFill>
                  <a:srgbClr val="FFFFFF"/>
                </a:solidFill>
                <a:latin typeface="メイリオ" pitchFamily="50" charset="-128"/>
                <a:ea typeface="メイリオ" pitchFamily="50" charset="-128"/>
              </a:rPr>
              <a:t>元気でうち</a:t>
            </a:r>
            <a:r>
              <a:rPr lang="ja-JP" altLang="en-US" sz="1000" dirty="0" smtClean="0">
                <a:solidFill>
                  <a:srgbClr val="FFFFFF"/>
                </a:solidFill>
                <a:latin typeface="メイリオ" pitchFamily="50" charset="-128"/>
                <a:ea typeface="メイリオ" pitchFamily="50" charset="-128"/>
              </a:rPr>
              <a:t>に</a:t>
            </a:r>
            <a:endParaRPr lang="en-US" altLang="ja-JP" sz="1000" dirty="0" smtClean="0">
              <a:solidFill>
                <a:srgbClr val="FFFFFF"/>
              </a:solidFill>
              <a:latin typeface="メイリオ" pitchFamily="50" charset="-128"/>
              <a:ea typeface="メイリオ" pitchFamily="50" charset="-128"/>
            </a:endParaRPr>
          </a:p>
          <a:p>
            <a:pPr algn="ctr"/>
            <a:r>
              <a:rPr lang="ja-JP" altLang="en-US" sz="1000" dirty="0" smtClean="0">
                <a:solidFill>
                  <a:srgbClr val="FFFFFF"/>
                </a:solidFill>
                <a:latin typeface="メイリオ" pitchFamily="50" charset="-128"/>
                <a:ea typeface="メイリオ" pitchFamily="50" charset="-128"/>
              </a:rPr>
              <a:t>帰れた</a:t>
            </a:r>
            <a:r>
              <a:rPr lang="ja-JP" altLang="en-US" sz="1000" dirty="0">
                <a:solidFill>
                  <a:srgbClr val="FFFFFF"/>
                </a:solidFill>
                <a:latin typeface="メイリオ" pitchFamily="50" charset="-128"/>
                <a:ea typeface="メイリオ" pitchFamily="50" charset="-128"/>
              </a:rPr>
              <a:t>よ</a:t>
            </a:r>
          </a:p>
        </p:txBody>
      </p:sp>
      <p:sp>
        <p:nvSpPr>
          <p:cNvPr id="148" name="Text Box 26"/>
          <p:cNvSpPr txBox="1">
            <a:spLocks noChangeArrowheads="1"/>
          </p:cNvSpPr>
          <p:nvPr/>
        </p:nvSpPr>
        <p:spPr bwMode="auto">
          <a:xfrm>
            <a:off x="416499" y="3356995"/>
            <a:ext cx="1152128" cy="400093"/>
          </a:xfrm>
          <a:prstGeom prst="rect">
            <a:avLst/>
          </a:prstGeom>
          <a:solidFill>
            <a:schemeClr val="tx2">
              <a:lumMod val="20000"/>
              <a:lumOff val="80000"/>
            </a:schemeClr>
          </a:solidFill>
          <a:ln w="9525">
            <a:solidFill>
              <a:schemeClr val="tx1"/>
            </a:solidFill>
            <a:miter lim="800000"/>
            <a:headEnd/>
            <a:tailEnd/>
          </a:ln>
          <a:effectLst/>
        </p:spPr>
        <p:txBody>
          <a:bodyPr wrap="square" lIns="53990" tIns="45712" rIns="53990" bIns="45712">
            <a:spAutoFit/>
          </a:bodyPr>
          <a:lstStyle/>
          <a:p>
            <a:r>
              <a:rPr lang="ja-JP" altLang="en-US" sz="1000" dirty="0" smtClean="0">
                <a:latin typeface="メイリオ" pitchFamily="50" charset="-128"/>
                <a:ea typeface="メイリオ" pitchFamily="50" charset="-128"/>
              </a:rPr>
              <a:t>亜急性期・回復期リハビリ病院</a:t>
            </a:r>
            <a:endParaRPr lang="ja-JP" altLang="en-US" sz="1000" dirty="0">
              <a:latin typeface="メイリオ" pitchFamily="50" charset="-128"/>
              <a:ea typeface="メイリオ" pitchFamily="50" charset="-128"/>
            </a:endParaRPr>
          </a:p>
        </p:txBody>
      </p:sp>
      <p:pic>
        <p:nvPicPr>
          <p:cNvPr id="150" name="Picture 10" descr="MCTN01172_0000[1]"/>
          <p:cNvPicPr>
            <a:picLocks noChangeAspect="1" noChangeArrowheads="1"/>
          </p:cNvPicPr>
          <p:nvPr/>
        </p:nvPicPr>
        <p:blipFill>
          <a:blip r:embed="rId14" cstate="print"/>
          <a:srcRect/>
          <a:stretch>
            <a:fillRect/>
          </a:stretch>
        </p:blipFill>
        <p:spPr bwMode="auto">
          <a:xfrm>
            <a:off x="992561" y="2665378"/>
            <a:ext cx="366981" cy="216024"/>
          </a:xfrm>
          <a:prstGeom prst="rect">
            <a:avLst/>
          </a:prstGeom>
          <a:noFill/>
          <a:ln w="9525">
            <a:noFill/>
            <a:miter lim="800000"/>
            <a:headEnd/>
            <a:tailEnd/>
          </a:ln>
        </p:spPr>
      </p:pic>
      <p:pic>
        <p:nvPicPr>
          <p:cNvPr id="176" name="図 175" descr="work_w01.wmf"/>
          <p:cNvPicPr>
            <a:picLocks noChangeAspect="1"/>
          </p:cNvPicPr>
          <p:nvPr/>
        </p:nvPicPr>
        <p:blipFill>
          <a:blip r:embed="rId11" cstate="print"/>
          <a:stretch>
            <a:fillRect/>
          </a:stretch>
        </p:blipFill>
        <p:spPr>
          <a:xfrm>
            <a:off x="2936781" y="2348886"/>
            <a:ext cx="202411" cy="464577"/>
          </a:xfrm>
          <a:prstGeom prst="rect">
            <a:avLst/>
          </a:prstGeom>
        </p:spPr>
      </p:pic>
      <p:pic>
        <p:nvPicPr>
          <p:cNvPr id="179" name="図 178" descr="work_w01.wmf"/>
          <p:cNvPicPr>
            <a:picLocks noChangeAspect="1"/>
          </p:cNvPicPr>
          <p:nvPr/>
        </p:nvPicPr>
        <p:blipFill>
          <a:blip r:embed="rId11" cstate="print"/>
          <a:stretch>
            <a:fillRect/>
          </a:stretch>
        </p:blipFill>
        <p:spPr>
          <a:xfrm>
            <a:off x="2792765" y="1988846"/>
            <a:ext cx="202411" cy="464577"/>
          </a:xfrm>
          <a:prstGeom prst="rect">
            <a:avLst/>
          </a:prstGeom>
        </p:spPr>
      </p:pic>
      <p:sp>
        <p:nvSpPr>
          <p:cNvPr id="185" name="AutoShape 70"/>
          <p:cNvSpPr>
            <a:spLocks noChangeArrowheads="1"/>
          </p:cNvSpPr>
          <p:nvPr/>
        </p:nvSpPr>
        <p:spPr bwMode="auto">
          <a:xfrm rot="20609911" flipH="1">
            <a:off x="2085636" y="3059783"/>
            <a:ext cx="247898" cy="2155277"/>
          </a:xfrm>
          <a:prstGeom prst="upArrow">
            <a:avLst>
              <a:gd name="adj1" fmla="val 56565"/>
              <a:gd name="adj2" fmla="val 58322"/>
            </a:avLst>
          </a:pr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pic>
        <p:nvPicPr>
          <p:cNvPr id="187" name="図 186" descr="MC900239657.WMF"/>
          <p:cNvPicPr>
            <a:picLocks noChangeAspect="1"/>
          </p:cNvPicPr>
          <p:nvPr/>
        </p:nvPicPr>
        <p:blipFill>
          <a:blip r:embed="rId15" cstate="print"/>
          <a:stretch>
            <a:fillRect/>
          </a:stretch>
        </p:blipFill>
        <p:spPr>
          <a:xfrm>
            <a:off x="2504728" y="2996953"/>
            <a:ext cx="792088" cy="615092"/>
          </a:xfrm>
          <a:prstGeom prst="rect">
            <a:avLst/>
          </a:prstGeom>
        </p:spPr>
      </p:pic>
      <p:pic>
        <p:nvPicPr>
          <p:cNvPr id="189" name="図 188" descr="MC900239657.WMF"/>
          <p:cNvPicPr>
            <a:picLocks noChangeAspect="1"/>
          </p:cNvPicPr>
          <p:nvPr/>
        </p:nvPicPr>
        <p:blipFill>
          <a:blip r:embed="rId15" cstate="print"/>
          <a:stretch>
            <a:fillRect/>
          </a:stretch>
        </p:blipFill>
        <p:spPr>
          <a:xfrm>
            <a:off x="344489" y="3717033"/>
            <a:ext cx="792088" cy="615092"/>
          </a:xfrm>
          <a:prstGeom prst="rect">
            <a:avLst/>
          </a:prstGeom>
        </p:spPr>
      </p:pic>
      <p:pic>
        <p:nvPicPr>
          <p:cNvPr id="190" name="図 189" descr="building02_house1_cl.wmf"/>
          <p:cNvPicPr>
            <a:picLocks noChangeAspect="1"/>
          </p:cNvPicPr>
          <p:nvPr/>
        </p:nvPicPr>
        <p:blipFill>
          <a:blip r:embed="rId2" cstate="print"/>
          <a:stretch>
            <a:fillRect/>
          </a:stretch>
        </p:blipFill>
        <p:spPr>
          <a:xfrm>
            <a:off x="1640634" y="5154283"/>
            <a:ext cx="792088" cy="647856"/>
          </a:xfrm>
          <a:prstGeom prst="rect">
            <a:avLst/>
          </a:prstGeom>
        </p:spPr>
      </p:pic>
      <p:pic>
        <p:nvPicPr>
          <p:cNvPr id="196" name="図 195" descr="MC900056812.WMF"/>
          <p:cNvPicPr>
            <a:picLocks noChangeAspect="1"/>
          </p:cNvPicPr>
          <p:nvPr/>
        </p:nvPicPr>
        <p:blipFill>
          <a:blip r:embed="rId16" cstate="print"/>
          <a:stretch>
            <a:fillRect/>
          </a:stretch>
        </p:blipFill>
        <p:spPr>
          <a:xfrm>
            <a:off x="560514" y="1994384"/>
            <a:ext cx="623625" cy="526985"/>
          </a:xfrm>
          <a:prstGeom prst="rect">
            <a:avLst/>
          </a:prstGeom>
        </p:spPr>
      </p:pic>
      <p:sp>
        <p:nvSpPr>
          <p:cNvPr id="198" name="AutoShape 70"/>
          <p:cNvSpPr>
            <a:spLocks noChangeArrowheads="1"/>
          </p:cNvSpPr>
          <p:nvPr/>
        </p:nvSpPr>
        <p:spPr bwMode="auto">
          <a:xfrm rot="16200000" flipH="1">
            <a:off x="-699626" y="3825050"/>
            <a:ext cx="2448273" cy="936103"/>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643" y="10699"/>
                </a:moveTo>
                <a:cubicBezTo>
                  <a:pt x="19588" y="5854"/>
                  <a:pt x="15645" y="1956"/>
                  <a:pt x="10800" y="1956"/>
                </a:cubicBezTo>
                <a:cubicBezTo>
                  <a:pt x="5915" y="1956"/>
                  <a:pt x="1956" y="5915"/>
                  <a:pt x="1956" y="10800"/>
                </a:cubicBezTo>
                <a:lnTo>
                  <a:pt x="0" y="10800"/>
                </a:lnTo>
                <a:cubicBezTo>
                  <a:pt x="0" y="4835"/>
                  <a:pt x="4835" y="0"/>
                  <a:pt x="10800" y="0"/>
                </a:cubicBezTo>
                <a:cubicBezTo>
                  <a:pt x="16716" y="0"/>
                  <a:pt x="21531" y="4760"/>
                  <a:pt x="21599" y="10676"/>
                </a:cubicBezTo>
                <a:lnTo>
                  <a:pt x="24299" y="10645"/>
                </a:lnTo>
                <a:lnTo>
                  <a:pt x="20663" y="14365"/>
                </a:lnTo>
                <a:lnTo>
                  <a:pt x="16943" y="10729"/>
                </a:lnTo>
                <a:lnTo>
                  <a:pt x="19643" y="10699"/>
                </a:lnTo>
                <a:close/>
              </a:path>
            </a:pathLst>
          </a:cu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140" name="Text Box 42"/>
          <p:cNvSpPr txBox="1">
            <a:spLocks noChangeArrowheads="1"/>
          </p:cNvSpPr>
          <p:nvPr/>
        </p:nvSpPr>
        <p:spPr bwMode="auto">
          <a:xfrm>
            <a:off x="837412" y="2852940"/>
            <a:ext cx="1595274" cy="246205"/>
          </a:xfrm>
          <a:prstGeom prst="rect">
            <a:avLst/>
          </a:prstGeom>
          <a:noFill/>
          <a:ln w="9525">
            <a:noFill/>
            <a:miter lim="800000"/>
            <a:headEnd/>
            <a:tailEnd/>
          </a:ln>
          <a:effectLst/>
        </p:spPr>
        <p:txBody>
          <a:bodyPr wrap="none" lIns="91423" tIns="45712" rIns="91423" bIns="45712">
            <a:spAutoFit/>
          </a:bodyPr>
          <a:lstStyle/>
          <a:p>
            <a:r>
              <a:rPr lang="ja-JP" altLang="en-US" sz="1000" dirty="0">
                <a:latin typeface="メイリオ" pitchFamily="50" charset="-128"/>
                <a:ea typeface="メイリオ" pitchFamily="50" charset="-128"/>
              </a:rPr>
              <a:t>救急・手術など高度医療</a:t>
            </a:r>
          </a:p>
        </p:txBody>
      </p:sp>
      <p:sp>
        <p:nvSpPr>
          <p:cNvPr id="162" name="Text Box 50"/>
          <p:cNvSpPr txBox="1">
            <a:spLocks noChangeArrowheads="1"/>
          </p:cNvSpPr>
          <p:nvPr/>
        </p:nvSpPr>
        <p:spPr bwMode="auto">
          <a:xfrm>
            <a:off x="344489" y="4365107"/>
            <a:ext cx="957064" cy="400093"/>
          </a:xfrm>
          <a:prstGeom prst="rect">
            <a:avLst/>
          </a:prstGeom>
          <a:noFill/>
          <a:ln w="9525">
            <a:noFill/>
            <a:miter lim="800000"/>
            <a:headEnd/>
            <a:tailEnd/>
          </a:ln>
          <a:effectLst/>
        </p:spPr>
        <p:txBody>
          <a:bodyPr wrap="square" lIns="53990" tIns="45712" rIns="53990" bIns="45712">
            <a:spAutoFit/>
          </a:bodyPr>
          <a:lstStyle/>
          <a:p>
            <a:r>
              <a:rPr lang="ja-JP" altLang="en-US" sz="1000" dirty="0">
                <a:latin typeface="メイリオ" pitchFamily="50" charset="-128"/>
                <a:ea typeface="メイリオ" pitchFamily="50" charset="-128"/>
              </a:rPr>
              <a:t>集中リハビリ</a:t>
            </a:r>
          </a:p>
          <a:p>
            <a:r>
              <a:rPr lang="ja-JP" altLang="en-US" sz="1000" dirty="0">
                <a:latin typeface="メイリオ" pitchFamily="50" charset="-128"/>
                <a:ea typeface="メイリオ" pitchFamily="50" charset="-128"/>
              </a:rPr>
              <a:t>→早期回復</a:t>
            </a:r>
          </a:p>
        </p:txBody>
      </p:sp>
      <p:sp>
        <p:nvSpPr>
          <p:cNvPr id="163" name="Text Box 49"/>
          <p:cNvSpPr txBox="1">
            <a:spLocks noChangeArrowheads="1"/>
          </p:cNvSpPr>
          <p:nvPr/>
        </p:nvSpPr>
        <p:spPr bwMode="auto">
          <a:xfrm>
            <a:off x="56456" y="2894752"/>
            <a:ext cx="755576" cy="246205"/>
          </a:xfrm>
          <a:prstGeom prst="rect">
            <a:avLst/>
          </a:prstGeom>
          <a:noFill/>
          <a:ln w="9525">
            <a:noFill/>
            <a:miter lim="800000"/>
            <a:headEnd/>
            <a:tailEnd/>
          </a:ln>
          <a:effectLst/>
        </p:spPr>
        <p:txBody>
          <a:bodyPr wrap="square" lIns="91423" tIns="45712" rIns="91423" bIns="45712">
            <a:spAutoFit/>
          </a:bodyPr>
          <a:lstStyle/>
          <a:p>
            <a:r>
              <a:rPr lang="ja-JP" altLang="en-US" sz="1000" dirty="0">
                <a:latin typeface="メイリオ" pitchFamily="50" charset="-128"/>
                <a:ea typeface="メイリオ" pitchFamily="50" charset="-128"/>
              </a:rPr>
              <a:t>早期退院</a:t>
            </a:r>
          </a:p>
        </p:txBody>
      </p:sp>
      <p:sp>
        <p:nvSpPr>
          <p:cNvPr id="199" name="角丸四角形吹き出し 198"/>
          <p:cNvSpPr/>
          <p:nvPr/>
        </p:nvSpPr>
        <p:spPr>
          <a:xfrm>
            <a:off x="2072681" y="1369234"/>
            <a:ext cx="936104" cy="504056"/>
          </a:xfrm>
          <a:prstGeom prst="wedgeRoundRectCallout">
            <a:avLst>
              <a:gd name="adj1" fmla="val -45303"/>
              <a:gd name="adj2" fmla="val 86120"/>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35994" tIns="0" rIns="0" bIns="0" rtlCol="0" anchor="ctr"/>
          <a:lstStyle/>
          <a:p>
            <a:r>
              <a:rPr lang="ja-JP" altLang="en-US" sz="1000" dirty="0" smtClean="0">
                <a:latin typeface="メイリオ" pitchFamily="50" charset="-128"/>
                <a:ea typeface="メイリオ" pitchFamily="50" charset="-128"/>
              </a:rPr>
              <a:t>（人員</a:t>
            </a:r>
            <a:r>
              <a:rPr lang="ja-JP" altLang="en-US" sz="1000" dirty="0" smtClean="0">
                <a:solidFill>
                  <a:srgbClr val="FF0000"/>
                </a:solidFill>
                <a:latin typeface="メイリオ" pitchFamily="50" charset="-128"/>
                <a:ea typeface="メイリオ" pitchFamily="50" charset="-128"/>
              </a:rPr>
              <a:t>１</a:t>
            </a:r>
            <a:r>
              <a:rPr lang="en-US" altLang="ja-JP" sz="1000" dirty="0" smtClean="0">
                <a:solidFill>
                  <a:srgbClr val="FF0000"/>
                </a:solidFill>
                <a:latin typeface="メイリオ" pitchFamily="50" charset="-128"/>
                <a:ea typeface="メイリオ" pitchFamily="50" charset="-128"/>
              </a:rPr>
              <a:t>.6</a:t>
            </a:r>
            <a:r>
              <a:rPr lang="ja-JP" altLang="en-US" sz="1000" dirty="0" smtClean="0">
                <a:solidFill>
                  <a:srgbClr val="FF0000"/>
                </a:solidFill>
                <a:latin typeface="メイリオ" pitchFamily="50" charset="-128"/>
                <a:ea typeface="メイリオ" pitchFamily="50" charset="-128"/>
              </a:rPr>
              <a:t>倍</a:t>
            </a:r>
            <a:endParaRPr lang="en-US" altLang="ja-JP" sz="1000" dirty="0" smtClean="0">
              <a:solidFill>
                <a:srgbClr val="FF0000"/>
              </a:solidFill>
              <a:latin typeface="メイリオ" pitchFamily="50" charset="-128"/>
              <a:ea typeface="メイリオ" pitchFamily="50" charset="-128"/>
            </a:endParaRPr>
          </a:p>
          <a:p>
            <a:r>
              <a:rPr lang="ja-JP" altLang="en-US" sz="1000" dirty="0" smtClean="0">
                <a:solidFill>
                  <a:srgbClr val="FF0000"/>
                </a:solidFill>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a:t>
            </a:r>
            <a:r>
              <a:rPr lang="en-US" altLang="ja-JP" sz="1000" dirty="0" smtClean="0">
                <a:solidFill>
                  <a:srgbClr val="FF0000"/>
                </a:solidFill>
                <a:latin typeface="メイリオ" pitchFamily="50" charset="-128"/>
                <a:ea typeface="メイリオ" pitchFamily="50" charset="-128"/>
              </a:rPr>
              <a:t>2</a:t>
            </a:r>
            <a:r>
              <a:rPr lang="ja-JP" altLang="en-US" sz="1000" dirty="0" smtClean="0">
                <a:solidFill>
                  <a:srgbClr val="FF0000"/>
                </a:solidFill>
                <a:latin typeface="メイリオ" pitchFamily="50" charset="-128"/>
                <a:ea typeface="メイリオ" pitchFamily="50" charset="-128"/>
              </a:rPr>
              <a:t>倍</a:t>
            </a:r>
            <a:r>
              <a:rPr lang="ja-JP" altLang="en-US" sz="1000" dirty="0" smtClean="0">
                <a:latin typeface="メイリオ" pitchFamily="50" charset="-128"/>
                <a:ea typeface="メイリオ" pitchFamily="50" charset="-128"/>
              </a:rPr>
              <a:t>）</a:t>
            </a:r>
            <a:endParaRPr lang="ja-JP" altLang="en-US" sz="1000" dirty="0">
              <a:latin typeface="メイリオ" pitchFamily="50" charset="-128"/>
              <a:ea typeface="メイリオ" pitchFamily="50" charset="-128"/>
            </a:endParaRPr>
          </a:p>
        </p:txBody>
      </p:sp>
      <p:pic>
        <p:nvPicPr>
          <p:cNvPr id="200" name="図 199" descr="doctor4_3.gif"/>
          <p:cNvPicPr>
            <a:picLocks noChangeAspect="1"/>
          </p:cNvPicPr>
          <p:nvPr/>
        </p:nvPicPr>
        <p:blipFill>
          <a:blip r:embed="rId8" cstate="print"/>
          <a:stretch>
            <a:fillRect/>
          </a:stretch>
        </p:blipFill>
        <p:spPr>
          <a:xfrm>
            <a:off x="2432720" y="2060848"/>
            <a:ext cx="409546" cy="432048"/>
          </a:xfrm>
          <a:prstGeom prst="rect">
            <a:avLst/>
          </a:prstGeom>
        </p:spPr>
      </p:pic>
      <p:pic>
        <p:nvPicPr>
          <p:cNvPr id="201" name="図 200" descr="doctor4_3.gif"/>
          <p:cNvPicPr>
            <a:picLocks noChangeAspect="1"/>
          </p:cNvPicPr>
          <p:nvPr/>
        </p:nvPicPr>
        <p:blipFill>
          <a:blip r:embed="rId8" cstate="print"/>
          <a:stretch>
            <a:fillRect/>
          </a:stretch>
        </p:blipFill>
        <p:spPr>
          <a:xfrm>
            <a:off x="2599240" y="2420888"/>
            <a:ext cx="409546" cy="432048"/>
          </a:xfrm>
          <a:prstGeom prst="rect">
            <a:avLst/>
          </a:prstGeom>
        </p:spPr>
      </p:pic>
      <p:sp>
        <p:nvSpPr>
          <p:cNvPr id="202" name="AutoShape 19"/>
          <p:cNvSpPr>
            <a:spLocks noChangeArrowheads="1"/>
          </p:cNvSpPr>
          <p:nvPr/>
        </p:nvSpPr>
        <p:spPr bwMode="auto">
          <a:xfrm>
            <a:off x="1184138" y="1990010"/>
            <a:ext cx="864096" cy="216024"/>
          </a:xfrm>
          <a:prstGeom prst="foldedCorner">
            <a:avLst>
              <a:gd name="adj" fmla="val 12500"/>
            </a:avLst>
          </a:prstGeom>
          <a:solidFill>
            <a:schemeClr val="tx2">
              <a:lumMod val="20000"/>
              <a:lumOff val="80000"/>
            </a:schemeClr>
          </a:solidFill>
          <a:ln w="9525">
            <a:solidFill>
              <a:schemeClr val="tx1"/>
            </a:solidFill>
            <a:round/>
            <a:headEnd/>
            <a:tailEnd/>
          </a:ln>
        </p:spPr>
        <p:txBody>
          <a:bodyPr wrap="none" lIns="91423" tIns="45712" rIns="91423" bIns="45712" anchor="ctr"/>
          <a:lstStyle/>
          <a:p>
            <a:r>
              <a:rPr lang="ja-JP" altLang="en-US" sz="1100" dirty="0" smtClean="0">
                <a:latin typeface="メイリオ" pitchFamily="50" charset="-128"/>
                <a:ea typeface="メイリオ" pitchFamily="50" charset="-128"/>
              </a:rPr>
              <a:t>急性期病院</a:t>
            </a:r>
            <a:endParaRPr lang="en-US" altLang="ja-JP" sz="1100" dirty="0" smtClean="0">
              <a:latin typeface="メイリオ" pitchFamily="50" charset="-128"/>
              <a:ea typeface="メイリオ" pitchFamily="50" charset="-128"/>
            </a:endParaRPr>
          </a:p>
        </p:txBody>
      </p:sp>
      <p:sp>
        <p:nvSpPr>
          <p:cNvPr id="203" name="角丸四角形 202"/>
          <p:cNvSpPr/>
          <p:nvPr/>
        </p:nvSpPr>
        <p:spPr>
          <a:xfrm>
            <a:off x="35914" y="5949285"/>
            <a:ext cx="3548936" cy="864095"/>
          </a:xfrm>
          <a:prstGeom prst="roundRect">
            <a:avLst/>
          </a:prstGeom>
        </p:spPr>
        <p:style>
          <a:lnRef idx="2">
            <a:schemeClr val="accent1"/>
          </a:lnRef>
          <a:fillRef idx="1">
            <a:schemeClr val="lt1"/>
          </a:fillRef>
          <a:effectRef idx="0">
            <a:schemeClr val="accent1"/>
          </a:effectRef>
          <a:fontRef idx="minor">
            <a:schemeClr val="dk1"/>
          </a:fontRef>
        </p:style>
        <p:txBody>
          <a:bodyPr lIns="91423" tIns="45712" rIns="91423" bIns="45712" rtlCol="0" anchor="ctr"/>
          <a:lstStyle/>
          <a:p>
            <a:endParaRPr lang="ja-JP" altLang="en-US" sz="1200" dirty="0">
              <a:effectLst>
                <a:outerShdw blurRad="38100" dist="38100" dir="2700000" algn="tl">
                  <a:srgbClr val="000000">
                    <a:alpha val="43137"/>
                  </a:srgbClr>
                </a:outerShdw>
              </a:effectLst>
              <a:latin typeface="メイリオ" pitchFamily="50" charset="-128"/>
              <a:ea typeface="メイリオ" pitchFamily="50" charset="-128"/>
            </a:endParaRPr>
          </a:p>
        </p:txBody>
      </p:sp>
      <p:pic>
        <p:nvPicPr>
          <p:cNvPr id="186" name="図 185" descr="MC900445564.WMF"/>
          <p:cNvPicPr>
            <a:picLocks noChangeAspect="1"/>
          </p:cNvPicPr>
          <p:nvPr/>
        </p:nvPicPr>
        <p:blipFill>
          <a:blip r:embed="rId17" cstate="print"/>
          <a:stretch>
            <a:fillRect/>
          </a:stretch>
        </p:blipFill>
        <p:spPr>
          <a:xfrm>
            <a:off x="161958" y="2390696"/>
            <a:ext cx="370091" cy="535961"/>
          </a:xfrm>
          <a:prstGeom prst="rect">
            <a:avLst/>
          </a:prstGeom>
        </p:spPr>
      </p:pic>
      <p:grpSp>
        <p:nvGrpSpPr>
          <p:cNvPr id="116" name="グループ化 115"/>
          <p:cNvGrpSpPr/>
          <p:nvPr/>
        </p:nvGrpSpPr>
        <p:grpSpPr>
          <a:xfrm>
            <a:off x="2720755" y="4293096"/>
            <a:ext cx="465359" cy="653990"/>
            <a:chOff x="2466528" y="3817506"/>
            <a:chExt cx="465359" cy="653990"/>
          </a:xfrm>
        </p:grpSpPr>
        <p:sp>
          <p:nvSpPr>
            <p:cNvPr id="204" name="円/楕円 203"/>
            <p:cNvSpPr/>
            <p:nvPr/>
          </p:nvSpPr>
          <p:spPr>
            <a:xfrm rot="5020742">
              <a:off x="2379302" y="3918911"/>
              <a:ext cx="639811" cy="465359"/>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54" name="Oval 75"/>
            <p:cNvSpPr>
              <a:spLocks noChangeArrowheads="1"/>
            </p:cNvSpPr>
            <p:nvPr/>
          </p:nvSpPr>
          <p:spPr bwMode="auto">
            <a:xfrm>
              <a:off x="2504728" y="3817506"/>
              <a:ext cx="360040" cy="648072"/>
            </a:xfrm>
            <a:prstGeom prst="ellipse">
              <a:avLst/>
            </a:prstGeom>
            <a:noFill/>
            <a:ln w="9525">
              <a:noFill/>
              <a:round/>
              <a:headEnd/>
              <a:tailEnd/>
            </a:ln>
            <a:effectLst/>
          </p:spPr>
          <p:txBody>
            <a:bodyPr vert="eaVert" wrap="none" anchor="ctr"/>
            <a:lstStyle/>
            <a:p>
              <a:pPr algn="ctr"/>
              <a:r>
                <a:rPr lang="ja-JP" altLang="en-US" sz="900" dirty="0">
                  <a:latin typeface="メイリオ" pitchFamily="50" charset="-128"/>
                  <a:ea typeface="メイリオ" pitchFamily="50" charset="-128"/>
                </a:rPr>
                <a:t>日常の医療</a:t>
              </a:r>
            </a:p>
          </p:txBody>
        </p:sp>
      </p:grpSp>
      <p:pic>
        <p:nvPicPr>
          <p:cNvPr id="96" name="図 95" descr="MC900445560.WMF"/>
          <p:cNvPicPr>
            <a:picLocks noChangeAspect="1"/>
          </p:cNvPicPr>
          <p:nvPr/>
        </p:nvPicPr>
        <p:blipFill>
          <a:blip r:embed="rId18" cstate="print"/>
          <a:stretch>
            <a:fillRect/>
          </a:stretch>
        </p:blipFill>
        <p:spPr>
          <a:xfrm>
            <a:off x="992561" y="5154074"/>
            <a:ext cx="648072" cy="651195"/>
          </a:xfrm>
          <a:prstGeom prst="rect">
            <a:avLst/>
          </a:prstGeom>
        </p:spPr>
      </p:pic>
      <p:sp>
        <p:nvSpPr>
          <p:cNvPr id="113" name="テキスト ボックス 112"/>
          <p:cNvSpPr txBox="1"/>
          <p:nvPr/>
        </p:nvSpPr>
        <p:spPr>
          <a:xfrm>
            <a:off x="56456" y="5985380"/>
            <a:ext cx="3456384" cy="830981"/>
          </a:xfrm>
          <a:prstGeom prst="rect">
            <a:avLst/>
          </a:prstGeom>
          <a:noFill/>
        </p:spPr>
        <p:txBody>
          <a:bodyPr wrap="square" lIns="91423" tIns="45712" rIns="91423" bIns="45712" rtlCol="0">
            <a:spAutoFit/>
          </a:bodyPr>
          <a:lstStyle/>
          <a:p>
            <a:r>
              <a:rPr lang="ja-JP" altLang="en-US" sz="1200" dirty="0" smtClean="0">
                <a:latin typeface="メイリオ" pitchFamily="50" charset="-128"/>
                <a:ea typeface="メイリオ" pitchFamily="50" charset="-128"/>
              </a:rPr>
              <a:t>・地域の病院、拠点病院、回復期病院の役割</a:t>
            </a:r>
            <a:r>
              <a:rPr lang="en-US" altLang="ja-JP" sz="1200" dirty="0" smtClean="0">
                <a:latin typeface="メイリオ" pitchFamily="50" charset="-128"/>
                <a:ea typeface="メイリオ" pitchFamily="50" charset="-128"/>
              </a:rPr>
              <a:t/>
            </a:r>
            <a:br>
              <a:rPr lang="en-US" altLang="ja-JP" sz="1200" dirty="0" smtClean="0">
                <a:latin typeface="メイリオ" pitchFamily="50" charset="-128"/>
                <a:ea typeface="メイリオ" pitchFamily="50" charset="-128"/>
              </a:rPr>
            </a:br>
            <a:r>
              <a:rPr lang="ja-JP" altLang="en-US" sz="1200" dirty="0" smtClean="0">
                <a:latin typeface="メイリオ" pitchFamily="50" charset="-128"/>
                <a:ea typeface="メイリオ" pitchFamily="50" charset="-128"/>
              </a:rPr>
              <a:t>　分担が進み、連携が強化。</a:t>
            </a:r>
          </a:p>
          <a:p>
            <a:r>
              <a:rPr lang="ja-JP" altLang="en-US" sz="1200" dirty="0" smtClean="0">
                <a:latin typeface="メイリオ" pitchFamily="50" charset="-128"/>
                <a:ea typeface="メイリオ" pitchFamily="50" charset="-128"/>
              </a:rPr>
              <a:t>・発症から入院、回復期、退院までスムーズ</a:t>
            </a:r>
            <a:r>
              <a:rPr lang="en-US" altLang="ja-JP" sz="1200" dirty="0" smtClean="0">
                <a:latin typeface="メイリオ" pitchFamily="50" charset="-128"/>
                <a:ea typeface="メイリオ" pitchFamily="50" charset="-128"/>
              </a:rPr>
              <a:t/>
            </a:r>
            <a:br>
              <a:rPr lang="en-US" altLang="ja-JP" sz="1200" dirty="0" smtClean="0">
                <a:latin typeface="メイリオ" pitchFamily="50" charset="-128"/>
                <a:ea typeface="メイリオ" pitchFamily="50" charset="-128"/>
              </a:rPr>
            </a:br>
            <a:r>
              <a:rPr lang="ja-JP" altLang="en-US" sz="1200" dirty="0" smtClean="0">
                <a:latin typeface="メイリオ" pitchFamily="50" charset="-128"/>
                <a:ea typeface="メイリオ" pitchFamily="50" charset="-128"/>
              </a:rPr>
              <a:t>　にいくことにより早期の社会復帰が可能に</a:t>
            </a:r>
            <a:endParaRPr lang="ja-JP" altLang="en-US" sz="1200" dirty="0" smtClean="0">
              <a:effectLst>
                <a:outerShdw blurRad="38100" dist="38100" dir="2700000" algn="tl">
                  <a:srgbClr val="000000">
                    <a:alpha val="43137"/>
                  </a:srgbClr>
                </a:outerShdw>
              </a:effectLst>
              <a:latin typeface="メイリオ" pitchFamily="50" charset="-128"/>
              <a:ea typeface="メイリオ" pitchFamily="50" charset="-128"/>
            </a:endParaRPr>
          </a:p>
        </p:txBody>
      </p:sp>
      <p:grpSp>
        <p:nvGrpSpPr>
          <p:cNvPr id="120" name="グループ化 119"/>
          <p:cNvGrpSpPr/>
          <p:nvPr/>
        </p:nvGrpSpPr>
        <p:grpSpPr>
          <a:xfrm>
            <a:off x="3296816" y="2420888"/>
            <a:ext cx="2376264" cy="2736304"/>
            <a:chOff x="3080792" y="1916832"/>
            <a:chExt cx="2376264" cy="2736304"/>
          </a:xfrm>
        </p:grpSpPr>
        <p:sp>
          <p:nvSpPr>
            <p:cNvPr id="164" name="円/楕円 163"/>
            <p:cNvSpPr/>
            <p:nvPr/>
          </p:nvSpPr>
          <p:spPr>
            <a:xfrm>
              <a:off x="3152800" y="1916832"/>
              <a:ext cx="1872208" cy="273630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p:cNvSpPr txBox="1"/>
            <p:nvPr/>
          </p:nvSpPr>
          <p:spPr>
            <a:xfrm>
              <a:off x="3203848" y="2132856"/>
              <a:ext cx="1728192" cy="523220"/>
            </a:xfrm>
            <a:prstGeom prst="rect">
              <a:avLst/>
            </a:prstGeom>
            <a:noFill/>
          </p:spPr>
          <p:txBody>
            <a:bodyPr wrap="square" rtlCol="0">
              <a:spAutoFit/>
            </a:bodyPr>
            <a:lstStyle/>
            <a:p>
              <a:pPr algn="ctr"/>
              <a:r>
                <a:rPr lang="ja-JP" altLang="en-US" sz="1400" dirty="0" smtClean="0">
                  <a:effectLst>
                    <a:outerShdw blurRad="38100" dist="38100" dir="2700000" algn="tl">
                      <a:srgbClr val="000000">
                        <a:alpha val="43137"/>
                      </a:srgbClr>
                    </a:outerShdw>
                  </a:effectLst>
                  <a:latin typeface="メイリオ" pitchFamily="50" charset="-128"/>
                  <a:ea typeface="メイリオ" pitchFamily="50" charset="-128"/>
                </a:rPr>
                <a:t>包括的</a:t>
              </a:r>
              <a:endParaRPr lang="en-US" altLang="ja-JP" sz="1400" dirty="0" smtClean="0">
                <a:effectLst>
                  <a:outerShdw blurRad="38100" dist="38100" dir="2700000" algn="tl">
                    <a:srgbClr val="000000">
                      <a:alpha val="43137"/>
                    </a:srgbClr>
                  </a:outerShdw>
                </a:effectLst>
                <a:latin typeface="メイリオ" pitchFamily="50" charset="-128"/>
                <a:ea typeface="メイリオ" pitchFamily="50" charset="-128"/>
              </a:endParaRPr>
            </a:p>
            <a:p>
              <a:pPr algn="ctr"/>
              <a:r>
                <a:rPr lang="ja-JP" altLang="en-US" sz="1400" dirty="0" smtClean="0">
                  <a:effectLst>
                    <a:outerShdw blurRad="38100" dist="38100" dir="2700000" algn="tl">
                      <a:srgbClr val="000000">
                        <a:alpha val="43137"/>
                      </a:srgbClr>
                    </a:outerShdw>
                  </a:effectLst>
                  <a:latin typeface="メイリオ" pitchFamily="50" charset="-128"/>
                  <a:ea typeface="メイリオ" pitchFamily="50" charset="-128"/>
                </a:rPr>
                <a:t>マネジメント</a:t>
              </a:r>
              <a:endParaRPr lang="ja-JP" altLang="en-US" sz="1400" dirty="0">
                <a:effectLst>
                  <a:outerShdw blurRad="38100" dist="38100" dir="2700000" algn="tl">
                    <a:srgbClr val="000000">
                      <a:alpha val="43137"/>
                    </a:srgbClr>
                  </a:outerShdw>
                </a:effectLst>
                <a:latin typeface="メイリオ" pitchFamily="50" charset="-128"/>
                <a:ea typeface="メイリオ" pitchFamily="50" charset="-128"/>
              </a:endParaRPr>
            </a:p>
          </p:txBody>
        </p:sp>
        <p:pic>
          <p:nvPicPr>
            <p:cNvPr id="121" name="図 120" descr="person_0290.wmf"/>
            <p:cNvPicPr>
              <a:picLocks noChangeAspect="1"/>
            </p:cNvPicPr>
            <p:nvPr/>
          </p:nvPicPr>
          <p:blipFill>
            <a:blip r:embed="rId19" cstate="print"/>
            <a:stretch>
              <a:fillRect/>
            </a:stretch>
          </p:blipFill>
          <p:spPr>
            <a:xfrm flipH="1">
              <a:off x="3504562" y="3709785"/>
              <a:ext cx="349505" cy="652208"/>
            </a:xfrm>
            <a:prstGeom prst="rect">
              <a:avLst/>
            </a:prstGeom>
          </p:spPr>
        </p:pic>
        <p:sp>
          <p:nvSpPr>
            <p:cNvPr id="167" name="テキスト ボックス 45"/>
            <p:cNvSpPr txBox="1"/>
            <p:nvPr/>
          </p:nvSpPr>
          <p:spPr>
            <a:xfrm>
              <a:off x="3080792" y="2564904"/>
              <a:ext cx="2376264" cy="1224136"/>
            </a:xfrm>
            <a:prstGeom prst="rect">
              <a:avLst/>
            </a:prstGeom>
            <a:noFill/>
            <a:ln w="19050" cmpd="sng">
              <a:noFill/>
            </a:ln>
          </p:spPr>
          <p:style>
            <a:lnRef idx="0">
              <a:scrgbClr r="0" g="0" b="0"/>
            </a:lnRef>
            <a:fillRef idx="0">
              <a:scrgbClr r="0" g="0" b="0"/>
            </a:fillRef>
            <a:effectRef idx="0">
              <a:scrgbClr r="0" g="0" b="0"/>
            </a:effectRef>
            <a:fontRef idx="minor">
              <a:schemeClr val="dk1"/>
            </a:fontRef>
          </p:style>
          <p:txBody>
            <a:bodyPr wrap="none" lIns="0" tIns="0" rIns="0" bIns="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ja-JP" altLang="en-US" sz="1200" b="1" dirty="0" smtClean="0">
                  <a:solidFill>
                    <a:prstClr val="black"/>
                  </a:solidFill>
                  <a:latin typeface="+mj-ea"/>
                  <a:ea typeface="+mj-ea"/>
                </a:rPr>
                <a:t>　</a:t>
              </a:r>
              <a:endParaRPr lang="en-US" altLang="ja-JP" sz="1200" b="1" dirty="0" smtClean="0">
                <a:solidFill>
                  <a:prstClr val="black"/>
                </a:solidFill>
                <a:latin typeface="+mj-ea"/>
                <a:ea typeface="+mj-ea"/>
              </a:endParaRPr>
            </a:p>
            <a:p>
              <a:pPr>
                <a:defRPr/>
              </a:pPr>
              <a:r>
                <a:rPr lang="ja-JP" altLang="en-US" sz="1200" b="1" dirty="0" smtClean="0">
                  <a:solidFill>
                    <a:prstClr val="black"/>
                  </a:solidFill>
                  <a:latin typeface="+mj-ea"/>
                  <a:ea typeface="+mj-ea"/>
                </a:rPr>
                <a:t>　　</a:t>
              </a:r>
              <a:r>
                <a:rPr lang="ja-JP" altLang="en-US" sz="1400" b="1" dirty="0" smtClean="0">
                  <a:solidFill>
                    <a:prstClr val="black"/>
                  </a:solidFill>
                  <a:latin typeface="メイリオ" pitchFamily="50" charset="-128"/>
                  <a:ea typeface="メイリオ" pitchFamily="50" charset="-128"/>
                </a:rPr>
                <a:t>・在宅医療連携拠点</a:t>
              </a:r>
              <a:endParaRPr lang="en-US" altLang="ja-JP" sz="1400" b="1" dirty="0" smtClean="0">
                <a:solidFill>
                  <a:prstClr val="black"/>
                </a:solidFill>
                <a:latin typeface="メイリオ" pitchFamily="50" charset="-128"/>
                <a:ea typeface="メイリオ" pitchFamily="50" charset="-128"/>
              </a:endParaRPr>
            </a:p>
            <a:p>
              <a:pPr>
                <a:defRPr/>
              </a:pPr>
              <a:r>
                <a:rPr lang="ja-JP" altLang="en-US" sz="1400" b="1" dirty="0" smtClean="0">
                  <a:solidFill>
                    <a:prstClr val="black"/>
                  </a:solidFill>
                  <a:latin typeface="メイリオ" pitchFamily="50" charset="-128"/>
                  <a:ea typeface="メイリオ" pitchFamily="50" charset="-128"/>
                </a:rPr>
                <a:t>　 ・地域包括</a:t>
              </a:r>
              <a:endParaRPr lang="en-US" altLang="ja-JP" sz="1400" b="1" dirty="0" smtClean="0">
                <a:solidFill>
                  <a:prstClr val="black"/>
                </a:solidFill>
                <a:latin typeface="メイリオ" pitchFamily="50" charset="-128"/>
                <a:ea typeface="メイリオ" pitchFamily="50" charset="-128"/>
              </a:endParaRPr>
            </a:p>
            <a:p>
              <a:pPr>
                <a:defRPr/>
              </a:pPr>
              <a:r>
                <a:rPr lang="ja-JP" altLang="en-US" sz="1400" b="1" dirty="0" smtClean="0">
                  <a:solidFill>
                    <a:prstClr val="black"/>
                  </a:solidFill>
                  <a:latin typeface="メイリオ" pitchFamily="50" charset="-128"/>
                  <a:ea typeface="メイリオ" pitchFamily="50" charset="-128"/>
                </a:rPr>
                <a:t>　　 支援センター　</a:t>
              </a:r>
              <a:endParaRPr lang="en-US" altLang="ja-JP" sz="1400" b="1" dirty="0" smtClean="0">
                <a:solidFill>
                  <a:prstClr val="black"/>
                </a:solidFill>
                <a:latin typeface="メイリオ" pitchFamily="50" charset="-128"/>
                <a:ea typeface="メイリオ" pitchFamily="50" charset="-128"/>
              </a:endParaRPr>
            </a:p>
            <a:p>
              <a:pPr>
                <a:defRPr/>
              </a:pPr>
              <a:r>
                <a:rPr lang="ja-JP" altLang="en-US" sz="1400" b="1" dirty="0" smtClean="0">
                  <a:solidFill>
                    <a:prstClr val="black"/>
                  </a:solidFill>
                  <a:latin typeface="メイリオ" pitchFamily="50" charset="-128"/>
                  <a:ea typeface="メイリオ" pitchFamily="50" charset="-128"/>
                </a:rPr>
                <a:t>　 ・ケアマネジャー</a:t>
              </a:r>
              <a:endParaRPr lang="en-US" altLang="ja-JP" sz="1400" b="1" dirty="0" smtClean="0">
                <a:solidFill>
                  <a:prstClr val="black"/>
                </a:solidFill>
                <a:latin typeface="メイリオ" pitchFamily="50" charset="-128"/>
                <a:ea typeface="メイリオ" pitchFamily="50" charset="-128"/>
              </a:endParaRPr>
            </a:p>
            <a:p>
              <a:pPr>
                <a:defRPr/>
              </a:pPr>
              <a:r>
                <a:rPr lang="ja-JP" altLang="en-US" sz="1400" b="1" dirty="0" smtClean="0">
                  <a:solidFill>
                    <a:prstClr val="black"/>
                  </a:solidFill>
                  <a:latin typeface="メイリオ" pitchFamily="50" charset="-128"/>
                  <a:ea typeface="メイリオ" pitchFamily="50" charset="-128"/>
                </a:rPr>
                <a:t>　</a:t>
              </a:r>
              <a:endParaRPr lang="en-US" altLang="ja-JP" sz="1400" b="1" dirty="0" smtClean="0">
                <a:solidFill>
                  <a:prstClr val="black"/>
                </a:solidFill>
                <a:latin typeface="メイリオ" pitchFamily="50" charset="-128"/>
                <a:ea typeface="メイリオ" pitchFamily="50" charset="-128"/>
              </a:endParaRPr>
            </a:p>
          </p:txBody>
        </p:sp>
        <p:pic>
          <p:nvPicPr>
            <p:cNvPr id="115" name="図 114" descr="MC900311334.WMF"/>
            <p:cNvPicPr>
              <a:picLocks noChangeAspect="1"/>
            </p:cNvPicPr>
            <p:nvPr/>
          </p:nvPicPr>
          <p:blipFill>
            <a:blip r:embed="rId20" cstate="print"/>
            <a:stretch>
              <a:fillRect/>
            </a:stretch>
          </p:blipFill>
          <p:spPr>
            <a:xfrm>
              <a:off x="3800873" y="3645024"/>
              <a:ext cx="865657" cy="532344"/>
            </a:xfrm>
            <a:prstGeom prst="rect">
              <a:avLst/>
            </a:prstGeom>
          </p:spPr>
        </p:pic>
      </p:grpSp>
      <p:sp>
        <p:nvSpPr>
          <p:cNvPr id="127" name="AutoShape 70"/>
          <p:cNvSpPr>
            <a:spLocks noChangeArrowheads="1"/>
          </p:cNvSpPr>
          <p:nvPr/>
        </p:nvSpPr>
        <p:spPr bwMode="auto">
          <a:xfrm flipV="1">
            <a:off x="3512843" y="5478168"/>
            <a:ext cx="1656184" cy="79506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9643" y="10699"/>
                </a:moveTo>
                <a:cubicBezTo>
                  <a:pt x="19588" y="5854"/>
                  <a:pt x="15645" y="1956"/>
                  <a:pt x="10800" y="1956"/>
                </a:cubicBezTo>
                <a:cubicBezTo>
                  <a:pt x="5915" y="1956"/>
                  <a:pt x="1956" y="5915"/>
                  <a:pt x="1956" y="10800"/>
                </a:cubicBezTo>
                <a:lnTo>
                  <a:pt x="0" y="10800"/>
                </a:lnTo>
                <a:cubicBezTo>
                  <a:pt x="0" y="4835"/>
                  <a:pt x="4835" y="0"/>
                  <a:pt x="10800" y="0"/>
                </a:cubicBezTo>
                <a:cubicBezTo>
                  <a:pt x="16716" y="0"/>
                  <a:pt x="21531" y="4760"/>
                  <a:pt x="21599" y="10676"/>
                </a:cubicBezTo>
                <a:lnTo>
                  <a:pt x="24299" y="10645"/>
                </a:lnTo>
                <a:lnTo>
                  <a:pt x="20663" y="14365"/>
                </a:lnTo>
                <a:lnTo>
                  <a:pt x="16943" y="10729"/>
                </a:lnTo>
                <a:lnTo>
                  <a:pt x="19643" y="10699"/>
                </a:lnTo>
                <a:close/>
              </a:path>
            </a:pathLst>
          </a:custGeom>
          <a:solidFill>
            <a:srgbClr val="FF9900"/>
          </a:solidFill>
          <a:ln w="9525">
            <a:solidFill>
              <a:schemeClr val="tx1"/>
            </a:solidFill>
            <a:miter lim="800000"/>
            <a:headEnd/>
            <a:tailEnd/>
          </a:ln>
        </p:spPr>
        <p:txBody>
          <a:bodyPr rot="10800000" wrap="none" lIns="0" tIns="0" rIns="0" bIns="0" anchor="ctr">
            <a:noAutofit/>
          </a:bodyPr>
          <a:lstStyle/>
          <a:p>
            <a:pPr algn="ctr"/>
            <a:endParaRPr lang="ja-JP" altLang="en-US" sz="800" dirty="0">
              <a:solidFill>
                <a:prstClr val="black"/>
              </a:solidFill>
              <a:latin typeface="+mj-ea"/>
              <a:ea typeface="+mj-ea"/>
            </a:endParaRPr>
          </a:p>
        </p:txBody>
      </p:sp>
      <p:sp>
        <p:nvSpPr>
          <p:cNvPr id="137" name="AutoShape 19"/>
          <p:cNvSpPr>
            <a:spLocks noChangeArrowheads="1"/>
          </p:cNvSpPr>
          <p:nvPr/>
        </p:nvSpPr>
        <p:spPr bwMode="auto">
          <a:xfrm>
            <a:off x="2504728" y="5085184"/>
            <a:ext cx="936104" cy="216586"/>
          </a:xfrm>
          <a:prstGeom prst="foldedCorner">
            <a:avLst>
              <a:gd name="adj" fmla="val 12500"/>
            </a:avLst>
          </a:prstGeom>
          <a:solidFill>
            <a:schemeClr val="tx2">
              <a:lumMod val="20000"/>
              <a:lumOff val="80000"/>
            </a:schemeClr>
          </a:solidFill>
          <a:ln w="9525">
            <a:solidFill>
              <a:schemeClr val="tx1"/>
            </a:solidFill>
            <a:round/>
            <a:headEnd/>
            <a:tailEnd/>
          </a:ln>
        </p:spPr>
        <p:txBody>
          <a:bodyPr wrap="none" lIns="91423" tIns="45712" rIns="91423" bIns="45712" anchor="ctr"/>
          <a:lstStyle/>
          <a:p>
            <a:pPr algn="ctr"/>
            <a:r>
              <a:rPr lang="ja-JP" altLang="en-US" sz="1100" dirty="0" smtClean="0">
                <a:latin typeface="メイリオ" pitchFamily="50" charset="-128"/>
                <a:ea typeface="メイリオ" pitchFamily="50" charset="-128"/>
              </a:rPr>
              <a:t>かかりつけ医</a:t>
            </a:r>
            <a:endParaRPr lang="ja-JP" altLang="en-US" sz="1100" dirty="0">
              <a:latin typeface="メイリオ" pitchFamily="50" charset="-128"/>
              <a:ea typeface="メイリオ" pitchFamily="50" charset="-128"/>
            </a:endParaRPr>
          </a:p>
        </p:txBody>
      </p:sp>
      <p:pic>
        <p:nvPicPr>
          <p:cNvPr id="175" name="図 174" descr="doctor4_3.gif"/>
          <p:cNvPicPr>
            <a:picLocks noChangeAspect="1"/>
          </p:cNvPicPr>
          <p:nvPr/>
        </p:nvPicPr>
        <p:blipFill>
          <a:blip r:embed="rId8" cstate="print"/>
          <a:stretch>
            <a:fillRect/>
          </a:stretch>
        </p:blipFill>
        <p:spPr>
          <a:xfrm>
            <a:off x="2720752" y="5258228"/>
            <a:ext cx="504056" cy="531752"/>
          </a:xfrm>
          <a:prstGeom prst="rect">
            <a:avLst/>
          </a:prstGeom>
        </p:spPr>
      </p:pic>
      <p:pic>
        <p:nvPicPr>
          <p:cNvPr id="182" name="図 181" descr="doctor4_3.gif"/>
          <p:cNvPicPr>
            <a:picLocks noChangeAspect="1"/>
          </p:cNvPicPr>
          <p:nvPr/>
        </p:nvPicPr>
        <p:blipFill>
          <a:blip r:embed="rId8" cstate="print"/>
          <a:stretch>
            <a:fillRect/>
          </a:stretch>
        </p:blipFill>
        <p:spPr>
          <a:xfrm>
            <a:off x="992560" y="3933057"/>
            <a:ext cx="409546" cy="432048"/>
          </a:xfrm>
          <a:prstGeom prst="rect">
            <a:avLst/>
          </a:prstGeom>
        </p:spPr>
      </p:pic>
      <p:pic>
        <p:nvPicPr>
          <p:cNvPr id="183" name="図 182" descr="work_w01.wmf"/>
          <p:cNvPicPr>
            <a:picLocks noChangeAspect="1"/>
          </p:cNvPicPr>
          <p:nvPr/>
        </p:nvPicPr>
        <p:blipFill>
          <a:blip r:embed="rId11" cstate="print"/>
          <a:stretch>
            <a:fillRect/>
          </a:stretch>
        </p:blipFill>
        <p:spPr>
          <a:xfrm>
            <a:off x="1352604" y="3861053"/>
            <a:ext cx="202411" cy="464577"/>
          </a:xfrm>
          <a:prstGeom prst="rect">
            <a:avLst/>
          </a:prstGeom>
        </p:spPr>
      </p:pic>
      <p:sp>
        <p:nvSpPr>
          <p:cNvPr id="138" name="AutoShape 19"/>
          <p:cNvSpPr>
            <a:spLocks noChangeArrowheads="1"/>
          </p:cNvSpPr>
          <p:nvPr/>
        </p:nvSpPr>
        <p:spPr bwMode="auto">
          <a:xfrm>
            <a:off x="2288704" y="4005065"/>
            <a:ext cx="1080120" cy="230028"/>
          </a:xfrm>
          <a:prstGeom prst="foldedCorner">
            <a:avLst>
              <a:gd name="adj" fmla="val 12500"/>
            </a:avLst>
          </a:prstGeom>
          <a:solidFill>
            <a:schemeClr val="tx2">
              <a:lumMod val="20000"/>
              <a:lumOff val="80000"/>
            </a:schemeClr>
          </a:solidFill>
          <a:ln w="9525">
            <a:solidFill>
              <a:schemeClr val="tx1"/>
            </a:solidFill>
            <a:round/>
            <a:headEnd/>
            <a:tailEnd/>
          </a:ln>
        </p:spPr>
        <p:txBody>
          <a:bodyPr wrap="none" lIns="91423" tIns="45712" rIns="91423" bIns="45712" anchor="ctr"/>
          <a:lstStyle/>
          <a:p>
            <a:pPr algn="ctr"/>
            <a:r>
              <a:rPr lang="ja-JP" altLang="en-US" sz="1000" dirty="0">
                <a:latin typeface="メイリオ" pitchFamily="50" charset="-128"/>
                <a:ea typeface="メイリオ" pitchFamily="50" charset="-128"/>
              </a:rPr>
              <a:t>地域の連携病院</a:t>
            </a:r>
          </a:p>
        </p:txBody>
      </p:sp>
      <p:pic>
        <p:nvPicPr>
          <p:cNvPr id="180" name="図 179" descr="doctor4_3.gif"/>
          <p:cNvPicPr>
            <a:picLocks noChangeAspect="1"/>
          </p:cNvPicPr>
          <p:nvPr/>
        </p:nvPicPr>
        <p:blipFill>
          <a:blip r:embed="rId8" cstate="print"/>
          <a:stretch>
            <a:fillRect/>
          </a:stretch>
        </p:blipFill>
        <p:spPr>
          <a:xfrm>
            <a:off x="2576736" y="3573017"/>
            <a:ext cx="409546" cy="432048"/>
          </a:xfrm>
          <a:prstGeom prst="rect">
            <a:avLst/>
          </a:prstGeom>
        </p:spPr>
      </p:pic>
      <p:pic>
        <p:nvPicPr>
          <p:cNvPr id="181" name="図 180" descr="work_w01.wmf"/>
          <p:cNvPicPr>
            <a:picLocks noChangeAspect="1"/>
          </p:cNvPicPr>
          <p:nvPr/>
        </p:nvPicPr>
        <p:blipFill>
          <a:blip r:embed="rId11" cstate="print"/>
          <a:stretch>
            <a:fillRect/>
          </a:stretch>
        </p:blipFill>
        <p:spPr>
          <a:xfrm>
            <a:off x="2936780" y="3573023"/>
            <a:ext cx="202411" cy="46457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角丸四角形 70"/>
          <p:cNvSpPr/>
          <p:nvPr/>
        </p:nvSpPr>
        <p:spPr>
          <a:xfrm>
            <a:off x="5685114" y="5229205"/>
            <a:ext cx="4168752" cy="1381413"/>
          </a:xfrm>
          <a:prstGeom prst="roundRect">
            <a:avLst>
              <a:gd name="adj" fmla="val 648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t" anchorCtr="0"/>
          <a:lstStyle/>
          <a:p>
            <a:r>
              <a:rPr lang="ja-JP" altLang="en-US" sz="1400" dirty="0" smtClean="0">
                <a:solidFill>
                  <a:schemeClr val="tx1"/>
                </a:solidFill>
                <a:latin typeface="HGPｺﾞｼｯｸE" pitchFamily="50" charset="-128"/>
                <a:ea typeface="HGPｺﾞｼｯｸE" pitchFamily="50" charset="-128"/>
              </a:rPr>
              <a:t>○ 国保・介護保険の財政基盤の安定化等</a:t>
            </a:r>
            <a:endParaRPr lang="en-US" altLang="ja-JP" sz="1400" dirty="0" smtClean="0">
              <a:solidFill>
                <a:schemeClr val="tx1"/>
              </a:solidFill>
              <a:latin typeface="HGPｺﾞｼｯｸE" pitchFamily="50" charset="-128"/>
              <a:ea typeface="HGPｺﾞｼｯｸE" pitchFamily="50" charset="-128"/>
            </a:endParaRPr>
          </a:p>
          <a:p>
            <a:r>
              <a:rPr lang="ja-JP" altLang="en-US" sz="1400" dirty="0" smtClean="0">
                <a:solidFill>
                  <a:schemeClr val="tx1"/>
                </a:solidFill>
              </a:rPr>
              <a:t>・市町村国保や介護保険の被保険者の低所得者の  </a:t>
            </a:r>
            <a:endParaRPr lang="en-US" altLang="ja-JP" sz="1400" dirty="0" smtClean="0">
              <a:solidFill>
                <a:schemeClr val="tx1"/>
              </a:solidFill>
            </a:endParaRPr>
          </a:p>
          <a:p>
            <a:r>
              <a:rPr lang="en-US" altLang="ja-JP" sz="1400" dirty="0" smtClean="0">
                <a:solidFill>
                  <a:schemeClr val="tx1"/>
                </a:solidFill>
              </a:rPr>
              <a:t>   </a:t>
            </a:r>
            <a:r>
              <a:rPr lang="ja-JP" altLang="en-US" sz="1400" dirty="0" smtClean="0">
                <a:solidFill>
                  <a:schemeClr val="tx1"/>
                </a:solidFill>
              </a:rPr>
              <a:t>保険料負担を軽減する</a:t>
            </a:r>
            <a:endParaRPr lang="en-US" altLang="ja-JP" sz="1400" dirty="0" smtClean="0">
              <a:solidFill>
                <a:schemeClr val="tx1"/>
              </a:solidFill>
            </a:endParaRPr>
          </a:p>
          <a:p>
            <a:r>
              <a:rPr lang="ja-JP" altLang="en-US" sz="1400" dirty="0" smtClean="0">
                <a:solidFill>
                  <a:schemeClr val="tx1"/>
                </a:solidFill>
              </a:rPr>
              <a:t>・国民皆</a:t>
            </a:r>
            <a:r>
              <a:rPr lang="ja-JP" altLang="en-US" sz="1400" smtClean="0">
                <a:solidFill>
                  <a:schemeClr val="tx1"/>
                </a:solidFill>
              </a:rPr>
              <a:t>保険の基礎で</a:t>
            </a:r>
            <a:r>
              <a:rPr lang="ja-JP" altLang="en-US" sz="1400" dirty="0" smtClean="0">
                <a:solidFill>
                  <a:schemeClr val="tx1"/>
                </a:solidFill>
              </a:rPr>
              <a:t>ある市町村国保への</a:t>
            </a:r>
            <a:endParaRPr lang="en-US" altLang="ja-JP" sz="1400" dirty="0" smtClean="0">
              <a:solidFill>
                <a:schemeClr val="tx1"/>
              </a:solidFill>
            </a:endParaRPr>
          </a:p>
          <a:p>
            <a:r>
              <a:rPr lang="ja-JP" altLang="en-US" sz="1400" dirty="0" smtClean="0">
                <a:solidFill>
                  <a:schemeClr val="tx1"/>
                </a:solidFill>
              </a:rPr>
              <a:t>　財政支援の強化と、財政運営の都道府県</a:t>
            </a:r>
            <a:endParaRPr lang="en-US" altLang="ja-JP" sz="1400" dirty="0" smtClean="0">
              <a:solidFill>
                <a:schemeClr val="tx1"/>
              </a:solidFill>
            </a:endParaRPr>
          </a:p>
          <a:p>
            <a:r>
              <a:rPr lang="ja-JP" altLang="en-US" sz="1400" dirty="0" smtClean="0">
                <a:solidFill>
                  <a:schemeClr val="tx1"/>
                </a:solidFill>
              </a:rPr>
              <a:t>　単位化を進め、財政基盤を安定化する</a:t>
            </a:r>
            <a:endParaRPr lang="en-US" altLang="ja-JP" sz="1400" dirty="0" smtClean="0">
              <a:solidFill>
                <a:schemeClr val="tx1"/>
              </a:solidFill>
            </a:endParaRPr>
          </a:p>
          <a:p>
            <a:r>
              <a:rPr lang="ja-JP" altLang="en-US" sz="1600" dirty="0" smtClean="0">
                <a:solidFill>
                  <a:schemeClr val="tx1"/>
                </a:solidFill>
              </a:rPr>
              <a:t>　</a:t>
            </a:r>
            <a:endParaRPr lang="en-US" altLang="ja-JP" sz="1600" dirty="0" smtClean="0">
              <a:solidFill>
                <a:schemeClr val="tx1"/>
              </a:solidFill>
            </a:endParaRPr>
          </a:p>
          <a:p>
            <a:endParaRPr lang="ja-JP" altLang="en-US" sz="1600" dirty="0">
              <a:solidFill>
                <a:schemeClr val="tx1"/>
              </a:solidFill>
            </a:endParaRPr>
          </a:p>
        </p:txBody>
      </p:sp>
      <p:sp>
        <p:nvSpPr>
          <p:cNvPr id="12" name="角丸四角形 11"/>
          <p:cNvSpPr/>
          <p:nvPr/>
        </p:nvSpPr>
        <p:spPr>
          <a:xfrm>
            <a:off x="343469" y="1915024"/>
            <a:ext cx="9504000" cy="2090040"/>
          </a:xfrm>
          <a:prstGeom prst="roundRect">
            <a:avLst>
              <a:gd name="adj" fmla="val 624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t" anchorCtr="0"/>
          <a:lstStyle/>
          <a:p>
            <a:r>
              <a:rPr lang="ja-JP" altLang="en-US" sz="1400" dirty="0" smtClean="0">
                <a:solidFill>
                  <a:schemeClr val="tx1"/>
                </a:solidFill>
                <a:latin typeface="HGPｺﾞｼｯｸE" pitchFamily="50" charset="-128"/>
                <a:ea typeface="HGPｺﾞｼｯｸE" pitchFamily="50" charset="-128"/>
              </a:rPr>
              <a:t>○ 短時間労働者への厚生年金・健康保険の適用拡大</a:t>
            </a:r>
            <a:endParaRPr lang="en-US" altLang="ja-JP" sz="1400" dirty="0" smtClean="0">
              <a:solidFill>
                <a:schemeClr val="tx1"/>
              </a:solidFill>
              <a:latin typeface="HGPｺﾞｼｯｸE" pitchFamily="50" charset="-128"/>
              <a:ea typeface="HGPｺﾞｼｯｸE" pitchFamily="50" charset="-128"/>
            </a:endParaRPr>
          </a:p>
          <a:p>
            <a:endParaRPr lang="en-US" altLang="ja-JP" sz="400" dirty="0" smtClean="0">
              <a:solidFill>
                <a:schemeClr val="tx1"/>
              </a:solidFill>
            </a:endParaRPr>
          </a:p>
          <a:p>
            <a:r>
              <a:rPr lang="ja-JP" altLang="en-US" sz="1400" dirty="0" smtClean="0">
                <a:solidFill>
                  <a:schemeClr val="tx1"/>
                </a:solidFill>
              </a:rPr>
              <a:t>・厚生年金に加入することで、</a:t>
            </a:r>
            <a:r>
              <a:rPr lang="ja-JP" altLang="en-US" sz="1400" u="sng" dirty="0" smtClean="0">
                <a:solidFill>
                  <a:schemeClr val="tx1"/>
                </a:solidFill>
              </a:rPr>
              <a:t>将来、基礎年金に加えて、</a:t>
            </a:r>
            <a:r>
              <a:rPr lang="en-US" altLang="ja-JP" sz="1400" u="sng" dirty="0" smtClean="0">
                <a:solidFill>
                  <a:schemeClr val="tx1"/>
                </a:solidFill>
              </a:rPr>
              <a:t/>
            </a:r>
            <a:br>
              <a:rPr lang="en-US" altLang="ja-JP" sz="1400" u="sng" dirty="0" smtClean="0">
                <a:solidFill>
                  <a:schemeClr val="tx1"/>
                </a:solidFill>
              </a:rPr>
            </a:br>
            <a:r>
              <a:rPr lang="ja-JP" altLang="en-US" sz="1400" dirty="0" smtClean="0">
                <a:solidFill>
                  <a:schemeClr val="tx1"/>
                </a:solidFill>
              </a:rPr>
              <a:t>　</a:t>
            </a:r>
            <a:r>
              <a:rPr lang="ja-JP" altLang="en-US" sz="1400" u="sng" dirty="0" smtClean="0">
                <a:solidFill>
                  <a:schemeClr val="tx1"/>
                </a:solidFill>
              </a:rPr>
              <a:t>厚生年金の支給も受けられる</a:t>
            </a:r>
            <a:r>
              <a:rPr lang="en-US" altLang="ja-JP" sz="1400" u="sng" dirty="0" smtClean="0">
                <a:solidFill>
                  <a:schemeClr val="tx1"/>
                </a:solidFill>
              </a:rPr>
              <a:t/>
            </a:r>
            <a:br>
              <a:rPr lang="en-US" altLang="ja-JP" sz="1400" u="sng" dirty="0" smtClean="0">
                <a:solidFill>
                  <a:schemeClr val="tx1"/>
                </a:solidFill>
              </a:rPr>
            </a:br>
            <a:r>
              <a:rPr lang="ja-JP" altLang="en-US" sz="1400" dirty="0" smtClean="0">
                <a:solidFill>
                  <a:schemeClr val="tx1"/>
                </a:solidFill>
              </a:rPr>
              <a:t>・健康保険に加入することで、</a:t>
            </a:r>
            <a:r>
              <a:rPr lang="ja-JP" altLang="en-US" sz="1400" u="sng" dirty="0" smtClean="0">
                <a:solidFill>
                  <a:schemeClr val="tx1"/>
                </a:solidFill>
              </a:rPr>
              <a:t>傷病手当金、出産手当金を受けられる</a:t>
            </a:r>
            <a:endParaRPr lang="en-US" altLang="ja-JP" sz="1400" dirty="0" smtClean="0">
              <a:solidFill>
                <a:schemeClr val="tx1"/>
              </a:solidFill>
            </a:endParaRPr>
          </a:p>
          <a:p>
            <a:r>
              <a:rPr lang="ja-JP" altLang="en-US" sz="1400" dirty="0" smtClean="0">
                <a:solidFill>
                  <a:schemeClr val="tx1"/>
                </a:solidFill>
              </a:rPr>
              <a:t>・保険料の半分を事業主が負担するため、</a:t>
            </a:r>
            <a:endParaRPr lang="en-US" altLang="ja-JP" sz="1400" dirty="0" smtClean="0">
              <a:solidFill>
                <a:schemeClr val="tx1"/>
              </a:solidFill>
            </a:endParaRPr>
          </a:p>
          <a:p>
            <a:r>
              <a:rPr lang="ja-JP" altLang="en-US" sz="1400" dirty="0" smtClean="0">
                <a:solidFill>
                  <a:schemeClr val="tx1"/>
                </a:solidFill>
              </a:rPr>
              <a:t>　国民年金・国民健康保険に比べて</a:t>
            </a:r>
            <a:r>
              <a:rPr lang="ja-JP" altLang="en-US" sz="1400" u="sng" dirty="0" smtClean="0">
                <a:solidFill>
                  <a:schemeClr val="tx1"/>
                </a:solidFill>
              </a:rPr>
              <a:t>本人の保険料負担は軽減される</a:t>
            </a:r>
            <a:endParaRPr lang="en-US" altLang="ja-JP" sz="1400" u="sng" dirty="0" smtClean="0">
              <a:solidFill>
                <a:schemeClr val="tx1"/>
              </a:solidFill>
            </a:endParaRPr>
          </a:p>
          <a:p>
            <a:endParaRPr lang="en-US" altLang="ja-JP" sz="800" u="sng" dirty="0" smtClean="0">
              <a:solidFill>
                <a:schemeClr val="tx1"/>
              </a:solidFill>
            </a:endParaRPr>
          </a:p>
          <a:p>
            <a:r>
              <a:rPr lang="ja-JP" altLang="en-US" sz="1100" u="sng" dirty="0" smtClean="0">
                <a:solidFill>
                  <a:schemeClr val="tx1"/>
                </a:solidFill>
              </a:rPr>
              <a:t>適用拡大される短時間労働者の要件（対象者数：約</a:t>
            </a:r>
            <a:r>
              <a:rPr lang="en-US" altLang="ja-JP" sz="1100" u="sng" dirty="0" smtClean="0">
                <a:solidFill>
                  <a:schemeClr val="tx1"/>
                </a:solidFill>
              </a:rPr>
              <a:t>45</a:t>
            </a:r>
            <a:r>
              <a:rPr lang="ja-JP" altLang="en-US" sz="1100" u="sng" dirty="0" smtClean="0">
                <a:solidFill>
                  <a:schemeClr val="tx1"/>
                </a:solidFill>
              </a:rPr>
              <a:t>万人）</a:t>
            </a:r>
            <a:endParaRPr lang="en-US" altLang="ja-JP" sz="1100" u="sng" dirty="0" smtClean="0">
              <a:solidFill>
                <a:schemeClr val="tx1"/>
              </a:solidFill>
            </a:endParaRPr>
          </a:p>
          <a:p>
            <a:r>
              <a:rPr lang="ja-JP" altLang="en-US" sz="1100" dirty="0" smtClean="0">
                <a:solidFill>
                  <a:schemeClr val="tx1"/>
                </a:solidFill>
              </a:rPr>
              <a:t>①週</a:t>
            </a:r>
            <a:r>
              <a:rPr lang="en-US" altLang="ja-JP" sz="1100" dirty="0" smtClean="0">
                <a:solidFill>
                  <a:schemeClr val="tx1"/>
                </a:solidFill>
              </a:rPr>
              <a:t>20</a:t>
            </a:r>
            <a:r>
              <a:rPr lang="ja-JP" altLang="en-US" sz="1100" dirty="0" smtClean="0">
                <a:solidFill>
                  <a:schemeClr val="tx1"/>
                </a:solidFill>
              </a:rPr>
              <a:t>時間以上、②月額賃金</a:t>
            </a:r>
            <a:r>
              <a:rPr lang="en-US" altLang="ja-JP" sz="1100" dirty="0" smtClean="0">
                <a:solidFill>
                  <a:schemeClr val="tx1"/>
                </a:solidFill>
              </a:rPr>
              <a:t>7.8</a:t>
            </a:r>
            <a:r>
              <a:rPr lang="ja-JP" altLang="en-US" sz="1100" dirty="0" smtClean="0">
                <a:solidFill>
                  <a:schemeClr val="tx1"/>
                </a:solidFill>
              </a:rPr>
              <a:t>万円以上（年収</a:t>
            </a:r>
            <a:r>
              <a:rPr lang="en-US" altLang="ja-JP" sz="1100" dirty="0" smtClean="0">
                <a:solidFill>
                  <a:schemeClr val="tx1"/>
                </a:solidFill>
              </a:rPr>
              <a:t>94</a:t>
            </a:r>
            <a:r>
              <a:rPr lang="ja-JP" altLang="en-US" sz="1100" dirty="0" smtClean="0">
                <a:solidFill>
                  <a:schemeClr val="tx1"/>
                </a:solidFill>
              </a:rPr>
              <a:t>万円以上）、③勤務期間１年以上</a:t>
            </a:r>
          </a:p>
          <a:p>
            <a:r>
              <a:rPr lang="ja-JP" altLang="en-US" sz="1100" dirty="0" smtClean="0">
                <a:solidFill>
                  <a:schemeClr val="tx1"/>
                </a:solidFill>
              </a:rPr>
              <a:t>④学生は適用除外、⑤従業員　</a:t>
            </a:r>
            <a:r>
              <a:rPr lang="en-US" altLang="ja-JP" sz="1100" dirty="0" smtClean="0">
                <a:solidFill>
                  <a:schemeClr val="tx1"/>
                </a:solidFill>
              </a:rPr>
              <a:t>501</a:t>
            </a:r>
            <a:r>
              <a:rPr lang="ja-JP" altLang="en-US" sz="1100" dirty="0" smtClean="0">
                <a:solidFill>
                  <a:schemeClr val="tx1"/>
                </a:solidFill>
              </a:rPr>
              <a:t>人以上</a:t>
            </a:r>
            <a:endParaRPr lang="en-US" altLang="ja-JP" sz="1100" dirty="0" smtClean="0">
              <a:solidFill>
                <a:schemeClr val="tx1"/>
              </a:solidFill>
            </a:endParaRPr>
          </a:p>
        </p:txBody>
      </p:sp>
      <p:grpSp>
        <p:nvGrpSpPr>
          <p:cNvPr id="2" name="グループ化 44"/>
          <p:cNvGrpSpPr/>
          <p:nvPr/>
        </p:nvGrpSpPr>
        <p:grpSpPr>
          <a:xfrm>
            <a:off x="5889105" y="1981294"/>
            <a:ext cx="3856046" cy="1879757"/>
            <a:chOff x="5411419" y="1276373"/>
            <a:chExt cx="3559428" cy="2466492"/>
          </a:xfrm>
        </p:grpSpPr>
        <p:sp>
          <p:nvSpPr>
            <p:cNvPr id="42" name="角丸四角形 41"/>
            <p:cNvSpPr/>
            <p:nvPr/>
          </p:nvSpPr>
          <p:spPr>
            <a:xfrm>
              <a:off x="5971821" y="1276373"/>
              <a:ext cx="2448272"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1200" dirty="0" smtClean="0">
                  <a:solidFill>
                    <a:schemeClr val="tx1"/>
                  </a:solidFill>
                </a:rPr>
                <a:t>（月収</a:t>
              </a:r>
              <a:r>
                <a:rPr lang="en-US" altLang="ja-JP" sz="1200" dirty="0" smtClean="0">
                  <a:solidFill>
                    <a:schemeClr val="tx1"/>
                  </a:solidFill>
                </a:rPr>
                <a:t>10</a:t>
              </a:r>
              <a:r>
                <a:rPr lang="ja-JP" altLang="en-US" sz="1200" dirty="0" smtClean="0">
                  <a:solidFill>
                    <a:schemeClr val="tx1"/>
                  </a:solidFill>
                </a:rPr>
                <a:t>万円のフリーターの例）</a:t>
              </a:r>
              <a:endParaRPr lang="ja-JP" altLang="en-US" sz="1200" dirty="0">
                <a:solidFill>
                  <a:schemeClr val="tx1"/>
                </a:solidFill>
              </a:endParaRPr>
            </a:p>
          </p:txBody>
        </p:sp>
        <p:sp>
          <p:nvSpPr>
            <p:cNvPr id="43" name="テキスト ボックス 42"/>
            <p:cNvSpPr txBox="1"/>
            <p:nvPr/>
          </p:nvSpPr>
          <p:spPr>
            <a:xfrm>
              <a:off x="5411419" y="1441790"/>
              <a:ext cx="312491" cy="1167266"/>
            </a:xfrm>
            <a:prstGeom prst="rect">
              <a:avLst/>
            </a:prstGeom>
            <a:noFill/>
          </p:spPr>
          <p:txBody>
            <a:bodyPr vert="eaVert" wrap="square" lIns="91429" tIns="45715" rIns="91429" bIns="45715" rtlCol="0">
              <a:spAutoFit/>
            </a:bodyPr>
            <a:lstStyle/>
            <a:p>
              <a:pPr marL="182508" indent="-182508" algn="ctr"/>
              <a:r>
                <a:rPr lang="en-US" altLang="ja-JP" sz="1000" dirty="0" smtClean="0">
                  <a:latin typeface="+mj-ea"/>
                  <a:ea typeface="+mj-ea"/>
                </a:rPr>
                <a:t>【</a:t>
              </a:r>
              <a:r>
                <a:rPr lang="ja-JP" altLang="en-US" sz="1000" dirty="0" smtClean="0">
                  <a:latin typeface="+mj-ea"/>
                  <a:ea typeface="+mj-ea"/>
                </a:rPr>
                <a:t>保険料負担</a:t>
              </a:r>
              <a:r>
                <a:rPr lang="en-US" altLang="ja-JP" sz="1000" dirty="0" smtClean="0">
                  <a:latin typeface="+mj-ea"/>
                  <a:ea typeface="+mj-ea"/>
                </a:rPr>
                <a:t>】</a:t>
              </a:r>
            </a:p>
          </p:txBody>
        </p:sp>
        <p:sp>
          <p:nvSpPr>
            <p:cNvPr id="46" name="テキスト ボックス 45"/>
            <p:cNvSpPr txBox="1"/>
            <p:nvPr/>
          </p:nvSpPr>
          <p:spPr>
            <a:xfrm>
              <a:off x="5416074" y="2514572"/>
              <a:ext cx="312491" cy="1228293"/>
            </a:xfrm>
            <a:prstGeom prst="rect">
              <a:avLst/>
            </a:prstGeom>
            <a:noFill/>
          </p:spPr>
          <p:txBody>
            <a:bodyPr vert="eaVert" wrap="square" lIns="91429" tIns="45715" rIns="91429" bIns="45715" rtlCol="0">
              <a:spAutoFit/>
            </a:bodyPr>
            <a:lstStyle/>
            <a:p>
              <a:pPr marL="182508" indent="-182508" algn="ctr"/>
              <a:r>
                <a:rPr lang="en-US" altLang="ja-JP" sz="1000" dirty="0" smtClean="0">
                  <a:latin typeface="+mj-ea"/>
                  <a:ea typeface="+mj-ea"/>
                </a:rPr>
                <a:t>【</a:t>
              </a:r>
              <a:r>
                <a:rPr lang="ja-JP" altLang="en-US" sz="1000" dirty="0" smtClean="0">
                  <a:latin typeface="+mj-ea"/>
                  <a:ea typeface="+mj-ea"/>
                </a:rPr>
                <a:t>将来の給付</a:t>
              </a:r>
              <a:r>
                <a:rPr lang="en-US" altLang="ja-JP" sz="1000" dirty="0" smtClean="0">
                  <a:latin typeface="+mj-ea"/>
                  <a:ea typeface="+mj-ea"/>
                </a:rPr>
                <a:t>】</a:t>
              </a:r>
            </a:p>
          </p:txBody>
        </p:sp>
        <p:sp>
          <p:nvSpPr>
            <p:cNvPr id="47" name="角丸四角形 46"/>
            <p:cNvSpPr/>
            <p:nvPr/>
          </p:nvSpPr>
          <p:spPr>
            <a:xfrm>
              <a:off x="5702649" y="1726642"/>
              <a:ext cx="864095"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800" dirty="0" smtClean="0">
                  <a:latin typeface="+mj-ea"/>
                  <a:ea typeface="+mj-ea"/>
                </a:rPr>
                <a:t>保険料</a:t>
              </a:r>
              <a:endParaRPr lang="en-US" altLang="ja-JP" sz="800" dirty="0" smtClean="0">
                <a:latin typeface="+mj-ea"/>
                <a:ea typeface="+mj-ea"/>
              </a:endParaRPr>
            </a:p>
            <a:p>
              <a:pPr algn="ctr"/>
              <a:r>
                <a:rPr lang="ja-JP" altLang="en-US" sz="800" dirty="0" smtClean="0">
                  <a:latin typeface="+mj-ea"/>
                  <a:ea typeface="+mj-ea"/>
                </a:rPr>
                <a:t>月約</a:t>
              </a:r>
              <a:r>
                <a:rPr lang="en-US" altLang="ja-JP" sz="800" dirty="0" smtClean="0">
                  <a:latin typeface="+mj-ea"/>
                  <a:ea typeface="+mj-ea"/>
                </a:rPr>
                <a:t>1.5</a:t>
              </a:r>
              <a:r>
                <a:rPr lang="ja-JP" altLang="en-US" sz="800" dirty="0" smtClean="0">
                  <a:latin typeface="+mj-ea"/>
                  <a:ea typeface="+mj-ea"/>
                </a:rPr>
                <a:t>万円</a:t>
              </a:r>
              <a:endParaRPr lang="ja-JP" altLang="en-US" sz="800" dirty="0">
                <a:latin typeface="+mj-ea"/>
                <a:ea typeface="+mj-ea"/>
              </a:endParaRPr>
            </a:p>
          </p:txBody>
        </p:sp>
        <p:sp>
          <p:nvSpPr>
            <p:cNvPr id="48" name="角丸四角形 47"/>
            <p:cNvSpPr/>
            <p:nvPr/>
          </p:nvSpPr>
          <p:spPr>
            <a:xfrm>
              <a:off x="7740360" y="1726641"/>
              <a:ext cx="864095"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800" dirty="0" smtClean="0">
                  <a:latin typeface="+mj-ea"/>
                  <a:ea typeface="+mj-ea"/>
                </a:rPr>
                <a:t>保険料</a:t>
              </a:r>
              <a:endParaRPr lang="en-US" altLang="ja-JP" sz="800" dirty="0" smtClean="0">
                <a:latin typeface="+mj-ea"/>
                <a:ea typeface="+mj-ea"/>
              </a:endParaRPr>
            </a:p>
            <a:p>
              <a:pPr algn="ctr"/>
              <a:r>
                <a:rPr lang="ja-JP" altLang="en-US" sz="800" dirty="0" smtClean="0">
                  <a:latin typeface="+mj-ea"/>
                  <a:ea typeface="+mj-ea"/>
                </a:rPr>
                <a:t>月約</a:t>
              </a:r>
              <a:r>
                <a:rPr lang="en-US" altLang="ja-JP" sz="800" dirty="0" smtClean="0">
                  <a:latin typeface="+mj-ea"/>
                  <a:ea typeface="+mj-ea"/>
                </a:rPr>
                <a:t>0.8</a:t>
              </a:r>
              <a:r>
                <a:rPr lang="ja-JP" altLang="en-US" sz="800" dirty="0" smtClean="0">
                  <a:latin typeface="+mj-ea"/>
                  <a:ea typeface="+mj-ea"/>
                </a:rPr>
                <a:t>万円</a:t>
              </a:r>
              <a:endParaRPr lang="ja-JP" altLang="en-US" sz="800" dirty="0">
                <a:latin typeface="+mj-ea"/>
                <a:ea typeface="+mj-ea"/>
              </a:endParaRPr>
            </a:p>
          </p:txBody>
        </p:sp>
        <p:sp>
          <p:nvSpPr>
            <p:cNvPr id="49" name="角丸四角形 48"/>
            <p:cNvSpPr/>
            <p:nvPr/>
          </p:nvSpPr>
          <p:spPr>
            <a:xfrm>
              <a:off x="7740359" y="2139639"/>
              <a:ext cx="864095" cy="360040"/>
            </a:xfrm>
            <a:prstGeom prst="roundRect">
              <a:avLst/>
            </a:prstGeom>
            <a:solidFill>
              <a:schemeClr val="bg1"/>
            </a:solid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800" dirty="0" smtClean="0">
                  <a:solidFill>
                    <a:srgbClr val="002060"/>
                  </a:solidFill>
                  <a:latin typeface="+mj-ea"/>
                  <a:ea typeface="+mj-ea"/>
                </a:rPr>
                <a:t>保険料</a:t>
              </a:r>
              <a:endParaRPr lang="en-US" altLang="ja-JP" sz="800" dirty="0" smtClean="0">
                <a:solidFill>
                  <a:srgbClr val="002060"/>
                </a:solidFill>
                <a:latin typeface="+mj-ea"/>
                <a:ea typeface="+mj-ea"/>
              </a:endParaRPr>
            </a:p>
            <a:p>
              <a:pPr algn="ctr"/>
              <a:r>
                <a:rPr lang="ja-JP" altLang="en-US" sz="800" dirty="0" smtClean="0">
                  <a:solidFill>
                    <a:srgbClr val="002060"/>
                  </a:solidFill>
                  <a:latin typeface="+mj-ea"/>
                  <a:ea typeface="+mj-ea"/>
                </a:rPr>
                <a:t>月約</a:t>
              </a:r>
              <a:r>
                <a:rPr lang="en-US" altLang="ja-JP" sz="800" dirty="0" smtClean="0">
                  <a:solidFill>
                    <a:srgbClr val="002060"/>
                  </a:solidFill>
                  <a:latin typeface="+mj-ea"/>
                  <a:ea typeface="+mj-ea"/>
                </a:rPr>
                <a:t>0.8</a:t>
              </a:r>
              <a:r>
                <a:rPr lang="ja-JP" altLang="en-US" sz="800" dirty="0" smtClean="0">
                  <a:solidFill>
                    <a:srgbClr val="002060"/>
                  </a:solidFill>
                  <a:latin typeface="+mj-ea"/>
                  <a:ea typeface="+mj-ea"/>
                </a:rPr>
                <a:t>万円</a:t>
              </a:r>
              <a:endParaRPr lang="ja-JP" altLang="en-US" sz="800" dirty="0">
                <a:solidFill>
                  <a:srgbClr val="002060"/>
                </a:solidFill>
                <a:latin typeface="+mj-ea"/>
                <a:ea typeface="+mj-ea"/>
              </a:endParaRPr>
            </a:p>
          </p:txBody>
        </p:sp>
        <p:sp>
          <p:nvSpPr>
            <p:cNvPr id="50" name="正方形/長方形 49"/>
            <p:cNvSpPr/>
            <p:nvPr/>
          </p:nvSpPr>
          <p:spPr>
            <a:xfrm>
              <a:off x="5702643" y="3067241"/>
              <a:ext cx="864096" cy="51746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1000" dirty="0" smtClean="0">
                  <a:solidFill>
                    <a:schemeClr val="tx1"/>
                  </a:solidFill>
                  <a:latin typeface="+mj-ea"/>
                  <a:ea typeface="+mj-ea"/>
                </a:rPr>
                <a:t>基礎年金</a:t>
              </a:r>
              <a:endParaRPr lang="en-US" altLang="ja-JP" sz="1000" dirty="0" smtClean="0">
                <a:solidFill>
                  <a:schemeClr val="tx1"/>
                </a:solidFill>
                <a:latin typeface="+mj-ea"/>
                <a:ea typeface="+mj-ea"/>
              </a:endParaRPr>
            </a:p>
            <a:p>
              <a:pPr algn="ctr"/>
              <a:r>
                <a:rPr lang="ja-JP" altLang="en-US" sz="1000" dirty="0" smtClean="0">
                  <a:solidFill>
                    <a:schemeClr val="tx1"/>
                  </a:solidFill>
                  <a:latin typeface="+mj-ea"/>
                  <a:ea typeface="+mj-ea"/>
                </a:rPr>
                <a:t>月約</a:t>
              </a:r>
              <a:r>
                <a:rPr lang="en-US" altLang="ja-JP" sz="1000" dirty="0" smtClean="0">
                  <a:solidFill>
                    <a:schemeClr val="tx1"/>
                  </a:solidFill>
                  <a:latin typeface="+mj-ea"/>
                  <a:ea typeface="+mj-ea"/>
                </a:rPr>
                <a:t>6.6</a:t>
              </a:r>
              <a:r>
                <a:rPr lang="ja-JP" altLang="en-US" sz="1000" dirty="0" smtClean="0">
                  <a:solidFill>
                    <a:schemeClr val="tx1"/>
                  </a:solidFill>
                  <a:latin typeface="+mj-ea"/>
                  <a:ea typeface="+mj-ea"/>
                </a:rPr>
                <a:t>万円</a:t>
              </a:r>
              <a:endParaRPr lang="ja-JP" altLang="en-US" sz="1000" dirty="0">
                <a:solidFill>
                  <a:schemeClr val="tx1"/>
                </a:solidFill>
                <a:latin typeface="+mj-ea"/>
                <a:ea typeface="+mj-ea"/>
              </a:endParaRPr>
            </a:p>
          </p:txBody>
        </p:sp>
        <p:sp>
          <p:nvSpPr>
            <p:cNvPr id="52" name="正方形/長方形 51"/>
            <p:cNvSpPr/>
            <p:nvPr/>
          </p:nvSpPr>
          <p:spPr>
            <a:xfrm>
              <a:off x="7740352" y="2807787"/>
              <a:ext cx="864096" cy="216731"/>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800" dirty="0" smtClean="0">
                  <a:solidFill>
                    <a:schemeClr val="tx1"/>
                  </a:solidFill>
                  <a:latin typeface="+mj-ea"/>
                  <a:ea typeface="+mj-ea"/>
                </a:rPr>
                <a:t>月約</a:t>
              </a:r>
              <a:r>
                <a:rPr lang="en-US" altLang="ja-JP" sz="800" dirty="0" smtClean="0">
                  <a:solidFill>
                    <a:schemeClr val="tx1"/>
                  </a:solidFill>
                  <a:latin typeface="+mj-ea"/>
                  <a:ea typeface="+mj-ea"/>
                </a:rPr>
                <a:t>2.1</a:t>
              </a:r>
              <a:r>
                <a:rPr lang="ja-JP" altLang="en-US" sz="800" dirty="0" smtClean="0">
                  <a:solidFill>
                    <a:schemeClr val="tx1"/>
                  </a:solidFill>
                  <a:latin typeface="+mj-ea"/>
                  <a:ea typeface="+mj-ea"/>
                </a:rPr>
                <a:t>万円</a:t>
              </a:r>
              <a:endParaRPr lang="ja-JP" altLang="en-US" sz="800" dirty="0">
                <a:solidFill>
                  <a:schemeClr val="tx1"/>
                </a:solidFill>
                <a:latin typeface="+mj-ea"/>
                <a:ea typeface="+mj-ea"/>
              </a:endParaRPr>
            </a:p>
          </p:txBody>
        </p:sp>
        <p:cxnSp>
          <p:nvCxnSpPr>
            <p:cNvPr id="53" name="直線矢印コネクタ 52"/>
            <p:cNvCxnSpPr/>
            <p:nvPr/>
          </p:nvCxnSpPr>
          <p:spPr>
            <a:xfrm>
              <a:off x="6156176" y="2532176"/>
              <a:ext cx="0" cy="418601"/>
            </a:xfrm>
            <a:prstGeom prst="straightConnector1">
              <a:avLst/>
            </a:prstGeom>
            <a:ln w="50800">
              <a:gradFill flip="none" rotWithShape="1">
                <a:gsLst>
                  <a:gs pos="0">
                    <a:schemeClr val="tx2"/>
                  </a:gs>
                  <a:gs pos="50000">
                    <a:schemeClr val="tx2"/>
                  </a:gs>
                  <a:gs pos="100000">
                    <a:schemeClr val="accent1">
                      <a:alpha val="0"/>
                    </a:schemeClr>
                  </a:gs>
                </a:gsLst>
                <a:lin ang="16200000" scaled="1"/>
                <a:tileRect/>
              </a:gra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8172400" y="2554769"/>
              <a:ext cx="0" cy="251992"/>
            </a:xfrm>
            <a:prstGeom prst="straightConnector1">
              <a:avLst/>
            </a:prstGeom>
            <a:ln w="50800">
              <a:gradFill flip="none" rotWithShape="1">
                <a:gsLst>
                  <a:gs pos="0">
                    <a:schemeClr val="tx2"/>
                  </a:gs>
                  <a:gs pos="50000">
                    <a:schemeClr val="tx2"/>
                  </a:gs>
                  <a:gs pos="100000">
                    <a:schemeClr val="accent1">
                      <a:alpha val="0"/>
                    </a:schemeClr>
                  </a:gs>
                </a:gsLst>
                <a:lin ang="16200000" scaled="1"/>
                <a:tileRect/>
              </a:gradFill>
              <a:prstDash val="solid"/>
              <a:tailEnd type="arrow"/>
            </a:ln>
          </p:spPr>
          <p:style>
            <a:lnRef idx="1">
              <a:schemeClr val="accent1"/>
            </a:lnRef>
            <a:fillRef idx="0">
              <a:schemeClr val="accent1"/>
            </a:fillRef>
            <a:effectRef idx="0">
              <a:schemeClr val="accent1"/>
            </a:effectRef>
            <a:fontRef idx="minor">
              <a:schemeClr val="tx1"/>
            </a:fontRef>
          </p:style>
        </p:cxnSp>
        <p:sp>
          <p:nvSpPr>
            <p:cNvPr id="56" name="角丸四角形 55"/>
            <p:cNvSpPr/>
            <p:nvPr/>
          </p:nvSpPr>
          <p:spPr>
            <a:xfrm>
              <a:off x="5580112" y="1510617"/>
              <a:ext cx="1080120"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1200" dirty="0" smtClean="0">
                  <a:solidFill>
                    <a:schemeClr val="tx1"/>
                  </a:solidFill>
                </a:rPr>
                <a:t>国民年金</a:t>
              </a:r>
              <a:endParaRPr lang="ja-JP" altLang="en-US" sz="1200" dirty="0">
                <a:solidFill>
                  <a:schemeClr val="tx1"/>
                </a:solidFill>
              </a:endParaRPr>
            </a:p>
          </p:txBody>
        </p:sp>
        <p:sp>
          <p:nvSpPr>
            <p:cNvPr id="57" name="正方形/長方形 56"/>
            <p:cNvSpPr/>
            <p:nvPr/>
          </p:nvSpPr>
          <p:spPr>
            <a:xfrm>
              <a:off x="7740352" y="3067241"/>
              <a:ext cx="864096" cy="51746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1000" dirty="0" smtClean="0">
                  <a:solidFill>
                    <a:schemeClr val="tx1"/>
                  </a:solidFill>
                  <a:latin typeface="+mj-ea"/>
                  <a:ea typeface="+mj-ea"/>
                </a:rPr>
                <a:t>基礎年金</a:t>
              </a:r>
              <a:endParaRPr lang="en-US" altLang="ja-JP" sz="1000" dirty="0" smtClean="0">
                <a:solidFill>
                  <a:schemeClr val="tx1"/>
                </a:solidFill>
                <a:latin typeface="+mj-ea"/>
                <a:ea typeface="+mj-ea"/>
              </a:endParaRPr>
            </a:p>
            <a:p>
              <a:pPr algn="ctr"/>
              <a:r>
                <a:rPr lang="ja-JP" altLang="en-US" sz="1000" dirty="0" smtClean="0">
                  <a:solidFill>
                    <a:schemeClr val="tx1"/>
                  </a:solidFill>
                  <a:latin typeface="+mj-ea"/>
                  <a:ea typeface="+mj-ea"/>
                </a:rPr>
                <a:t>月約</a:t>
              </a:r>
              <a:r>
                <a:rPr lang="en-US" altLang="ja-JP" sz="1000" dirty="0" smtClean="0">
                  <a:solidFill>
                    <a:schemeClr val="tx1"/>
                  </a:solidFill>
                  <a:latin typeface="+mj-ea"/>
                  <a:ea typeface="+mj-ea"/>
                </a:rPr>
                <a:t>6.6</a:t>
              </a:r>
              <a:r>
                <a:rPr lang="ja-JP" altLang="en-US" sz="1000" dirty="0" smtClean="0">
                  <a:solidFill>
                    <a:schemeClr val="tx1"/>
                  </a:solidFill>
                  <a:latin typeface="+mj-ea"/>
                  <a:ea typeface="+mj-ea"/>
                </a:rPr>
                <a:t>万円</a:t>
              </a:r>
              <a:endParaRPr lang="ja-JP" altLang="en-US" sz="1000" dirty="0">
                <a:solidFill>
                  <a:schemeClr val="tx1"/>
                </a:solidFill>
                <a:latin typeface="+mj-ea"/>
                <a:ea typeface="+mj-ea"/>
              </a:endParaRPr>
            </a:p>
          </p:txBody>
        </p:sp>
        <p:sp>
          <p:nvSpPr>
            <p:cNvPr id="58" name="角丸四角形 57"/>
            <p:cNvSpPr/>
            <p:nvPr/>
          </p:nvSpPr>
          <p:spPr>
            <a:xfrm>
              <a:off x="7596336" y="1510617"/>
              <a:ext cx="1080120"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1200" dirty="0" smtClean="0">
                  <a:solidFill>
                    <a:schemeClr val="tx1"/>
                  </a:solidFill>
                </a:rPr>
                <a:t>厚生年金</a:t>
              </a:r>
              <a:endParaRPr lang="ja-JP" altLang="en-US" sz="1200" dirty="0">
                <a:solidFill>
                  <a:schemeClr val="tx1"/>
                </a:solidFill>
              </a:endParaRPr>
            </a:p>
          </p:txBody>
        </p:sp>
        <p:sp>
          <p:nvSpPr>
            <p:cNvPr id="59" name="テキスト ボックス 58"/>
            <p:cNvSpPr txBox="1"/>
            <p:nvPr/>
          </p:nvSpPr>
          <p:spPr>
            <a:xfrm>
              <a:off x="8591868" y="1633426"/>
              <a:ext cx="255671" cy="576065"/>
            </a:xfrm>
            <a:prstGeom prst="rect">
              <a:avLst/>
            </a:prstGeom>
            <a:noFill/>
          </p:spPr>
          <p:txBody>
            <a:bodyPr vert="eaVert" wrap="square" lIns="91429" tIns="45715" rIns="91429" bIns="45715" rtlCol="0">
              <a:spAutoFit/>
            </a:bodyPr>
            <a:lstStyle/>
            <a:p>
              <a:pPr marL="182508" indent="-182508" algn="ctr"/>
              <a:r>
                <a:rPr lang="ja-JP" altLang="en-US" sz="600" dirty="0" smtClean="0">
                  <a:latin typeface="+mj-ea"/>
                  <a:ea typeface="+mj-ea"/>
                </a:rPr>
                <a:t>本人負担</a:t>
              </a:r>
              <a:endParaRPr lang="en-US" altLang="ja-JP" sz="600" dirty="0" smtClean="0">
                <a:latin typeface="+mj-ea"/>
                <a:ea typeface="+mj-ea"/>
              </a:endParaRPr>
            </a:p>
          </p:txBody>
        </p:sp>
        <p:sp>
          <p:nvSpPr>
            <p:cNvPr id="60" name="テキスト ボックス 59"/>
            <p:cNvSpPr txBox="1"/>
            <p:nvPr/>
          </p:nvSpPr>
          <p:spPr>
            <a:xfrm>
              <a:off x="8599839" y="2048581"/>
              <a:ext cx="255671" cy="749443"/>
            </a:xfrm>
            <a:prstGeom prst="rect">
              <a:avLst/>
            </a:prstGeom>
            <a:noFill/>
          </p:spPr>
          <p:txBody>
            <a:bodyPr vert="eaVert" wrap="square" lIns="91429" tIns="45715" rIns="91429" bIns="45715" rtlCol="0">
              <a:spAutoFit/>
            </a:bodyPr>
            <a:lstStyle/>
            <a:p>
              <a:pPr marL="182508" indent="-182508" algn="ctr"/>
              <a:r>
                <a:rPr lang="ja-JP" altLang="en-US" sz="600" dirty="0" smtClean="0">
                  <a:latin typeface="+mj-ea"/>
                  <a:ea typeface="+mj-ea"/>
                </a:rPr>
                <a:t>事業主負担</a:t>
              </a:r>
              <a:endParaRPr lang="en-US" altLang="ja-JP" sz="600" dirty="0" smtClean="0">
                <a:latin typeface="+mj-ea"/>
                <a:ea typeface="+mj-ea"/>
              </a:endParaRPr>
            </a:p>
          </p:txBody>
        </p:sp>
        <p:sp>
          <p:nvSpPr>
            <p:cNvPr id="61" name="テキスト ボックス 60"/>
            <p:cNvSpPr txBox="1"/>
            <p:nvPr/>
          </p:nvSpPr>
          <p:spPr>
            <a:xfrm>
              <a:off x="8686766" y="2662746"/>
              <a:ext cx="284081" cy="702183"/>
            </a:xfrm>
            <a:prstGeom prst="rect">
              <a:avLst/>
            </a:prstGeom>
            <a:noFill/>
          </p:spPr>
          <p:txBody>
            <a:bodyPr vert="eaVert" wrap="square" lIns="91429" tIns="45715" rIns="91429" bIns="45715" rtlCol="0">
              <a:spAutoFit/>
            </a:bodyPr>
            <a:lstStyle/>
            <a:p>
              <a:pPr marL="182508" indent="-182508" algn="ctr"/>
              <a:r>
                <a:rPr lang="ja-JP" altLang="en-US" sz="800" dirty="0" smtClean="0">
                  <a:latin typeface="+mj-ea"/>
                  <a:ea typeface="+mj-ea"/>
                </a:rPr>
                <a:t>厚生年金</a:t>
              </a:r>
              <a:endParaRPr lang="en-US" altLang="ja-JP" sz="800" dirty="0" smtClean="0">
                <a:latin typeface="+mj-ea"/>
                <a:ea typeface="+mj-ea"/>
              </a:endParaRPr>
            </a:p>
          </p:txBody>
        </p:sp>
        <p:cxnSp>
          <p:nvCxnSpPr>
            <p:cNvPr id="63" name="直線矢印コネクタ 62"/>
            <p:cNvCxnSpPr/>
            <p:nvPr/>
          </p:nvCxnSpPr>
          <p:spPr>
            <a:xfrm flipH="1">
              <a:off x="8460435" y="2923219"/>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右矢印 64"/>
            <p:cNvSpPr/>
            <p:nvPr/>
          </p:nvSpPr>
          <p:spPr>
            <a:xfrm>
              <a:off x="6804248" y="2446721"/>
              <a:ext cx="720080" cy="576064"/>
            </a:xfrm>
            <a:prstGeom prst="rightArrow">
              <a:avLst>
                <a:gd name="adj1" fmla="val 50000"/>
                <a:gd name="adj2" fmla="val 25723"/>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800" dirty="0" smtClean="0">
                  <a:solidFill>
                    <a:srgbClr val="002060"/>
                  </a:solidFill>
                </a:rPr>
                <a:t>適用拡大</a:t>
              </a:r>
              <a:endParaRPr lang="ja-JP" altLang="en-US" sz="800" dirty="0">
                <a:solidFill>
                  <a:srgbClr val="002060"/>
                </a:solidFill>
              </a:endParaRPr>
            </a:p>
          </p:txBody>
        </p:sp>
        <p:cxnSp>
          <p:nvCxnSpPr>
            <p:cNvPr id="68" name="直線コネクタ 67"/>
            <p:cNvCxnSpPr/>
            <p:nvPr/>
          </p:nvCxnSpPr>
          <p:spPr>
            <a:xfrm>
              <a:off x="6516216" y="1726641"/>
              <a:ext cx="122413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6502769" y="2073235"/>
              <a:ext cx="1296144" cy="43204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flipV="1">
              <a:off x="6516216" y="2779203"/>
              <a:ext cx="1224136" cy="288032"/>
            </a:xfrm>
            <a:prstGeom prst="line">
              <a:avLst/>
            </a:prstGeom>
            <a:ln>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528110" y="3571292"/>
              <a:ext cx="1296144" cy="0"/>
            </a:xfrm>
            <a:prstGeom prst="line">
              <a:avLst/>
            </a:prstGeom>
            <a:ln>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75" name="角丸四角形 74"/>
            <p:cNvSpPr/>
            <p:nvPr/>
          </p:nvSpPr>
          <p:spPr>
            <a:xfrm>
              <a:off x="6615118" y="1803422"/>
              <a:ext cx="1080120"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1200" dirty="0" smtClean="0">
                  <a:solidFill>
                    <a:srgbClr val="002060"/>
                  </a:solidFill>
                </a:rPr>
                <a:t>負担減</a:t>
              </a:r>
              <a:endParaRPr lang="ja-JP" altLang="en-US" sz="1200" dirty="0">
                <a:solidFill>
                  <a:srgbClr val="002060"/>
                </a:solidFill>
              </a:endParaRPr>
            </a:p>
          </p:txBody>
        </p:sp>
        <p:sp>
          <p:nvSpPr>
            <p:cNvPr id="76" name="角丸四角形 75"/>
            <p:cNvSpPr/>
            <p:nvPr/>
          </p:nvSpPr>
          <p:spPr>
            <a:xfrm>
              <a:off x="6628565" y="3139243"/>
              <a:ext cx="1080120"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a:r>
                <a:rPr lang="ja-JP" altLang="en-US" sz="1200" dirty="0" smtClean="0">
                  <a:solidFill>
                    <a:srgbClr val="C00000"/>
                  </a:solidFill>
                </a:rPr>
                <a:t>給付増</a:t>
              </a:r>
              <a:endParaRPr lang="ja-JP" altLang="en-US" sz="1200" dirty="0">
                <a:solidFill>
                  <a:srgbClr val="C00000"/>
                </a:solidFill>
              </a:endParaRPr>
            </a:p>
          </p:txBody>
        </p:sp>
      </p:grpSp>
      <p:pic>
        <p:nvPicPr>
          <p:cNvPr id="1027" name="Picture 3" descr="C:\Users\TKBXO\AppData\Local\Microsoft\Windows\Temporary Internet Files\Content.IE5\XBSXZDFH\MC900445590[1].wmf"/>
          <p:cNvPicPr>
            <a:picLocks noChangeAspect="1" noChangeArrowheads="1"/>
          </p:cNvPicPr>
          <p:nvPr/>
        </p:nvPicPr>
        <p:blipFill>
          <a:blip r:embed="rId2" cstate="print"/>
          <a:srcRect/>
          <a:stretch>
            <a:fillRect/>
          </a:stretch>
        </p:blipFill>
        <p:spPr bwMode="auto">
          <a:xfrm>
            <a:off x="8985449" y="6154138"/>
            <a:ext cx="652533" cy="612105"/>
          </a:xfrm>
          <a:prstGeom prst="rect">
            <a:avLst/>
          </a:prstGeom>
          <a:noFill/>
        </p:spPr>
      </p:pic>
      <p:sp>
        <p:nvSpPr>
          <p:cNvPr id="40" name="角丸四角形 39"/>
          <p:cNvSpPr/>
          <p:nvPr/>
        </p:nvSpPr>
        <p:spPr>
          <a:xfrm>
            <a:off x="6826005" y="620718"/>
            <a:ext cx="2886321" cy="970479"/>
          </a:xfrm>
          <a:prstGeom prst="roundRect">
            <a:avLst/>
          </a:prstGeom>
          <a:ln w="38100" cmpd="dbl"/>
        </p:spPr>
        <p:style>
          <a:lnRef idx="2">
            <a:schemeClr val="accent5"/>
          </a:lnRef>
          <a:fillRef idx="1">
            <a:schemeClr val="lt1"/>
          </a:fillRef>
          <a:effectRef idx="0">
            <a:schemeClr val="accent5"/>
          </a:effectRef>
          <a:fontRef idx="minor">
            <a:schemeClr val="dk1"/>
          </a:fontRef>
        </p:style>
        <p:txBody>
          <a:bodyPr lIns="91423" tIns="45712" rIns="91423" bIns="45712" rtlCol="0" anchor="ctr"/>
          <a:lstStyle/>
          <a:p>
            <a:r>
              <a:rPr lang="ja-JP" altLang="en-US" dirty="0" smtClean="0">
                <a:latin typeface="HG創英角ｺﾞｼｯｸUB" pitchFamily="49" charset="-128"/>
                <a:ea typeface="HG創英角ｺﾞｼｯｸUB" pitchFamily="49" charset="-128"/>
              </a:rPr>
              <a:t>共助＝社会保険の</a:t>
            </a:r>
            <a:r>
              <a:rPr lang="en-US" altLang="ja-JP" dirty="0" smtClean="0">
                <a:latin typeface="HG創英角ｺﾞｼｯｸUB" pitchFamily="49" charset="-128"/>
                <a:ea typeface="HG創英角ｺﾞｼｯｸUB" pitchFamily="49" charset="-128"/>
              </a:rPr>
              <a:t/>
            </a:r>
            <a:br>
              <a:rPr lang="en-US" altLang="ja-JP" dirty="0" smtClean="0">
                <a:latin typeface="HG創英角ｺﾞｼｯｸUB" pitchFamily="49" charset="-128"/>
                <a:ea typeface="HG創英角ｺﾞｼｯｸUB" pitchFamily="49" charset="-128"/>
              </a:rPr>
            </a:br>
            <a:r>
              <a:rPr lang="ja-JP" altLang="en-US" dirty="0" smtClean="0">
                <a:latin typeface="HG創英角ｺﾞｼｯｸUB" pitchFamily="49" charset="-128"/>
                <a:ea typeface="HG創英角ｺﾞｼｯｸUB" pitchFamily="49" charset="-128"/>
              </a:rPr>
              <a:t>セーフティネット機能が</a:t>
            </a:r>
            <a:r>
              <a:rPr lang="en-US" altLang="ja-JP" dirty="0" smtClean="0">
                <a:latin typeface="HG創英角ｺﾞｼｯｸUB" pitchFamily="49" charset="-128"/>
                <a:ea typeface="HG創英角ｺﾞｼｯｸUB" pitchFamily="49" charset="-128"/>
              </a:rPr>
              <a:t/>
            </a:r>
            <a:br>
              <a:rPr lang="en-US" altLang="ja-JP" dirty="0" smtClean="0">
                <a:latin typeface="HG創英角ｺﾞｼｯｸUB" pitchFamily="49" charset="-128"/>
                <a:ea typeface="HG創英角ｺﾞｼｯｸUB" pitchFamily="49" charset="-128"/>
              </a:rPr>
            </a:br>
            <a:r>
              <a:rPr lang="ja-JP" altLang="en-US" dirty="0" smtClean="0">
                <a:latin typeface="HG創英角ｺﾞｼｯｸUB" pitchFamily="49" charset="-128"/>
                <a:ea typeface="HG創英角ｺﾞｼｯｸUB" pitchFamily="49" charset="-128"/>
              </a:rPr>
              <a:t>より強固に</a:t>
            </a:r>
            <a:endParaRPr lang="en-US" altLang="ja-JP" dirty="0" smtClean="0">
              <a:latin typeface="HG創英角ｺﾞｼｯｸUB" pitchFamily="49" charset="-128"/>
              <a:ea typeface="HG創英角ｺﾞｼｯｸUB" pitchFamily="49" charset="-128"/>
            </a:endParaRPr>
          </a:p>
        </p:txBody>
      </p:sp>
      <p:sp>
        <p:nvSpPr>
          <p:cNvPr id="41" name="右矢印 40"/>
          <p:cNvSpPr/>
          <p:nvPr/>
        </p:nvSpPr>
        <p:spPr>
          <a:xfrm>
            <a:off x="6249144" y="812710"/>
            <a:ext cx="504056" cy="528058"/>
          </a:xfrm>
          <a:prstGeom prst="rightArrow">
            <a:avLst/>
          </a:prstGeom>
        </p:spPr>
        <p:style>
          <a:lnRef idx="1">
            <a:schemeClr val="accent5"/>
          </a:lnRef>
          <a:fillRef idx="2">
            <a:schemeClr val="accent5"/>
          </a:fillRef>
          <a:effectRef idx="1">
            <a:schemeClr val="accent5"/>
          </a:effectRef>
          <a:fontRef idx="minor">
            <a:schemeClr val="dk1"/>
          </a:fontRef>
        </p:style>
        <p:txBody>
          <a:bodyPr lIns="91423" tIns="45712" rIns="91423" bIns="45712" rtlCol="0" anchor="ctr"/>
          <a:lstStyle/>
          <a:p>
            <a:pPr algn="ctr"/>
            <a:endParaRPr kumimoji="1" lang="ja-JP" altLang="en-US"/>
          </a:p>
        </p:txBody>
      </p:sp>
      <p:sp>
        <p:nvSpPr>
          <p:cNvPr id="44" name="正方形/長方形 43"/>
          <p:cNvSpPr/>
          <p:nvPr/>
        </p:nvSpPr>
        <p:spPr>
          <a:xfrm>
            <a:off x="128590" y="620713"/>
            <a:ext cx="6006667" cy="982354"/>
          </a:xfrm>
          <a:prstGeom prst="rect">
            <a:avLst/>
          </a:prstGeom>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r>
              <a:rPr lang="ja-JP" altLang="en-US" sz="1400" dirty="0" smtClean="0">
                <a:latin typeface="HG創英角ｺﾞｼｯｸUB" pitchFamily="49" charset="-128"/>
                <a:ea typeface="HG創英角ｺﾞｼｯｸUB" pitchFamily="49" charset="-128"/>
              </a:rPr>
              <a:t>■ 働き方にかかわらず、保障を提供</a:t>
            </a:r>
            <a:endParaRPr lang="en-US" altLang="ja-JP" sz="1400" dirty="0" smtClean="0">
              <a:latin typeface="HG創英角ｺﾞｼｯｸUB" pitchFamily="49" charset="-128"/>
              <a:ea typeface="HG創英角ｺﾞｼｯｸUB" pitchFamily="49" charset="-128"/>
            </a:endParaRPr>
          </a:p>
          <a:p>
            <a:r>
              <a:rPr lang="ja-JP" altLang="en-US" sz="1400" dirty="0" smtClean="0">
                <a:latin typeface="HG創英角ｺﾞｼｯｸUB" pitchFamily="49" charset="-128"/>
                <a:ea typeface="HG創英角ｺﾞｼｯｸUB" pitchFamily="49" charset="-128"/>
              </a:rPr>
              <a:t>■ 長期にわたり、高額な医療を受ける患者の負担を軽減</a:t>
            </a:r>
            <a:endParaRPr lang="en-US" altLang="ja-JP" sz="1400" dirty="0" smtClean="0">
              <a:latin typeface="HG創英角ｺﾞｼｯｸUB" pitchFamily="49" charset="-128"/>
              <a:ea typeface="HG創英角ｺﾞｼｯｸUB" pitchFamily="49" charset="-128"/>
            </a:endParaRPr>
          </a:p>
          <a:p>
            <a:r>
              <a:rPr lang="ja-JP" altLang="en-US" sz="1400" dirty="0" smtClean="0">
                <a:latin typeface="HG創英角ｺﾞｼｯｸUB" pitchFamily="49" charset="-128"/>
                <a:ea typeface="HG創英角ｺﾞｼｯｸUB" pitchFamily="49" charset="-128"/>
              </a:rPr>
              <a:t>■ 所得格差を踏まえた財政基盤の強化・保険者機能の強化</a:t>
            </a:r>
            <a:endParaRPr lang="en-US" altLang="ja-JP" sz="1400" dirty="0" smtClean="0">
              <a:latin typeface="HG創英角ｺﾞｼｯｸUB" pitchFamily="49" charset="-128"/>
              <a:ea typeface="HG創英角ｺﾞｼｯｸUB" pitchFamily="49" charset="-128"/>
            </a:endParaRPr>
          </a:p>
          <a:p>
            <a:r>
              <a:rPr lang="ja-JP" altLang="en-US" sz="1400" dirty="0" smtClean="0">
                <a:latin typeface="HG創英角ｺﾞｼｯｸUB" pitchFamily="49" charset="-128"/>
                <a:ea typeface="HG創英角ｺﾞｼｯｸUB" pitchFamily="49" charset="-128"/>
              </a:rPr>
              <a:t>■ 世代間・世代内の負担の公平化</a:t>
            </a:r>
            <a:endParaRPr lang="en-US" altLang="ja-JP" sz="1400" dirty="0" smtClean="0">
              <a:latin typeface="HG創英角ｺﾞｼｯｸUB" pitchFamily="49" charset="-128"/>
              <a:ea typeface="HG創英角ｺﾞｼｯｸUB" pitchFamily="49" charset="-128"/>
            </a:endParaRPr>
          </a:p>
        </p:txBody>
      </p:sp>
      <p:sp>
        <p:nvSpPr>
          <p:cNvPr id="45" name="角丸四角形 44"/>
          <p:cNvSpPr/>
          <p:nvPr/>
        </p:nvSpPr>
        <p:spPr>
          <a:xfrm>
            <a:off x="344488" y="4080967"/>
            <a:ext cx="9504562" cy="1056056"/>
          </a:xfrm>
          <a:prstGeom prst="roundRect">
            <a:avLst>
              <a:gd name="adj" fmla="val 624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t" anchorCtr="0"/>
          <a:lstStyle/>
          <a:p>
            <a:pPr marL="177768" indent="-177768"/>
            <a:r>
              <a:rPr lang="ja-JP" altLang="en-US" sz="1400" dirty="0" smtClean="0">
                <a:solidFill>
                  <a:schemeClr val="tx1"/>
                </a:solidFill>
                <a:latin typeface="HGPｺﾞｼｯｸE" pitchFamily="50" charset="-128"/>
                <a:ea typeface="HGPｺﾞｼｯｸE" pitchFamily="50" charset="-128"/>
              </a:rPr>
              <a:t>○ 低所得の基礎年金受給者等へ給付を加算する</a:t>
            </a:r>
            <a:endParaRPr lang="en-US" altLang="ja-JP" sz="1400" dirty="0" smtClean="0">
              <a:solidFill>
                <a:schemeClr val="tx1"/>
              </a:solidFill>
              <a:latin typeface="HGPｺﾞｼｯｸE" pitchFamily="50" charset="-128"/>
              <a:ea typeface="HGPｺﾞｼｯｸE" pitchFamily="50" charset="-128"/>
            </a:endParaRPr>
          </a:p>
          <a:p>
            <a:pPr marL="174593" indent="-174593"/>
            <a:r>
              <a:rPr lang="ja-JP" altLang="en-US" sz="1400" dirty="0" smtClean="0">
                <a:solidFill>
                  <a:schemeClr val="tx1"/>
                </a:solidFill>
                <a:latin typeface="HGPｺﾞｼｯｸE" pitchFamily="50" charset="-128"/>
                <a:ea typeface="HGPｺﾞｼｯｸE" pitchFamily="50" charset="-128"/>
              </a:rPr>
              <a:t>○ 受給資格期間を短縮し、納付した保険料を年金受給につなげやすくする</a:t>
            </a:r>
            <a:endParaRPr lang="en-US" altLang="ja-JP" sz="1400" dirty="0" smtClean="0">
              <a:solidFill>
                <a:schemeClr val="tx1"/>
              </a:solidFill>
              <a:latin typeface="HGPｺﾞｼｯｸE" pitchFamily="50" charset="-128"/>
              <a:ea typeface="HGPｺﾞｼｯｸE" pitchFamily="50" charset="-128"/>
            </a:endParaRPr>
          </a:p>
          <a:p>
            <a:pPr marL="174593" indent="-174593"/>
            <a:r>
              <a:rPr lang="ja-JP" altLang="en-US" sz="1400" dirty="0" smtClean="0">
                <a:solidFill>
                  <a:schemeClr val="tx1"/>
                </a:solidFill>
                <a:latin typeface="HGPｺﾞｼｯｸE" pitchFamily="50" charset="-128"/>
                <a:ea typeface="HGPｺﾞｼｯｸE" pitchFamily="50" charset="-128"/>
              </a:rPr>
              <a:t>○ 特例法により物価スライドを行わず、本来の年金額より高い水準の年金額を支給している措置を解消する</a:t>
            </a:r>
            <a:endParaRPr lang="en-US" altLang="ja-JP" sz="1400" dirty="0" smtClean="0">
              <a:solidFill>
                <a:schemeClr val="tx1"/>
              </a:solidFill>
              <a:latin typeface="HGPｺﾞｼｯｸE" pitchFamily="50" charset="-128"/>
              <a:ea typeface="HGPｺﾞｼｯｸE" pitchFamily="50" charset="-128"/>
            </a:endParaRPr>
          </a:p>
          <a:p>
            <a:pPr marL="174593" indent="-174593"/>
            <a:r>
              <a:rPr lang="ja-JP" altLang="en-US" sz="1400" dirty="0" smtClean="0">
                <a:solidFill>
                  <a:schemeClr val="tx1"/>
                </a:solidFill>
                <a:latin typeface="HGPｺﾞｼｯｸE" pitchFamily="50" charset="-128"/>
                <a:ea typeface="HGPｺﾞｼｯｸE" pitchFamily="50" charset="-128"/>
              </a:rPr>
              <a:t>○ 産前・産後の休業期間中、厚生年金保険料の負担を免除する</a:t>
            </a:r>
            <a:endParaRPr lang="en-US" altLang="ja-JP" sz="1400" dirty="0" smtClean="0">
              <a:solidFill>
                <a:schemeClr val="tx1"/>
              </a:solidFill>
              <a:latin typeface="HGPｺﾞｼｯｸE" pitchFamily="50" charset="-128"/>
              <a:ea typeface="HGPｺﾞｼｯｸE" pitchFamily="50" charset="-128"/>
            </a:endParaRPr>
          </a:p>
        </p:txBody>
      </p:sp>
      <p:sp>
        <p:nvSpPr>
          <p:cNvPr id="64" name="テキスト ボックス 63"/>
          <p:cNvSpPr txBox="1"/>
          <p:nvPr/>
        </p:nvSpPr>
        <p:spPr>
          <a:xfrm>
            <a:off x="21135" y="2276872"/>
            <a:ext cx="369298" cy="1152128"/>
          </a:xfrm>
          <a:prstGeom prst="rect">
            <a:avLst/>
          </a:prstGeom>
          <a:solidFill>
            <a:schemeClr val="accent2">
              <a:lumMod val="20000"/>
              <a:lumOff val="80000"/>
            </a:schemeClr>
          </a:solidFill>
          <a:ln w="12700"/>
        </p:spPr>
        <p:style>
          <a:lnRef idx="2">
            <a:schemeClr val="accent2"/>
          </a:lnRef>
          <a:fillRef idx="1">
            <a:schemeClr val="lt1"/>
          </a:fillRef>
          <a:effectRef idx="0">
            <a:schemeClr val="accent2"/>
          </a:effectRef>
          <a:fontRef idx="minor">
            <a:schemeClr val="dk1"/>
          </a:fontRef>
        </p:style>
        <p:txBody>
          <a:bodyPr vert="eaVert" wrap="square" lIns="91423" tIns="45712" rIns="91423" bIns="45712" rtlCol="0">
            <a:spAutoFit/>
          </a:bodyPr>
          <a:lstStyle/>
          <a:p>
            <a:pPr algn="ctr"/>
            <a:r>
              <a:rPr lang="ja-JP" altLang="en-US" sz="1200" dirty="0" smtClean="0">
                <a:latin typeface="HGPｺﾞｼｯｸE" pitchFamily="50" charset="-128"/>
                <a:ea typeface="HGPｺﾞｼｯｸE" pitchFamily="50" charset="-128"/>
              </a:rPr>
              <a:t>年金・医療</a:t>
            </a:r>
            <a:endParaRPr lang="ja-JP" altLang="en-US" sz="1200" dirty="0">
              <a:latin typeface="HGPｺﾞｼｯｸE" pitchFamily="50" charset="-128"/>
              <a:ea typeface="HGPｺﾞｼｯｸE" pitchFamily="50" charset="-128"/>
            </a:endParaRPr>
          </a:p>
        </p:txBody>
      </p:sp>
      <p:sp>
        <p:nvSpPr>
          <p:cNvPr id="66" name="テキスト ボックス 65"/>
          <p:cNvSpPr txBox="1"/>
          <p:nvPr/>
        </p:nvSpPr>
        <p:spPr>
          <a:xfrm>
            <a:off x="21135" y="4244551"/>
            <a:ext cx="370800" cy="648072"/>
          </a:xfrm>
          <a:prstGeom prst="rect">
            <a:avLst/>
          </a:prstGeom>
          <a:solidFill>
            <a:schemeClr val="accent2">
              <a:lumMod val="20000"/>
              <a:lumOff val="80000"/>
            </a:schemeClr>
          </a:solidFill>
          <a:ln w="12700"/>
        </p:spPr>
        <p:style>
          <a:lnRef idx="2">
            <a:schemeClr val="accent2"/>
          </a:lnRef>
          <a:fillRef idx="1">
            <a:schemeClr val="lt1"/>
          </a:fillRef>
          <a:effectRef idx="0">
            <a:schemeClr val="accent2"/>
          </a:effectRef>
          <a:fontRef idx="minor">
            <a:schemeClr val="dk1"/>
          </a:fontRef>
        </p:style>
        <p:txBody>
          <a:bodyPr vert="eaVert" wrap="square" lIns="91423" tIns="45712" rIns="91423" bIns="45712" rtlCol="0">
            <a:spAutoFit/>
          </a:bodyPr>
          <a:lstStyle/>
          <a:p>
            <a:pPr algn="ctr"/>
            <a:r>
              <a:rPr lang="ja-JP" altLang="en-US" sz="1200" dirty="0" smtClean="0">
                <a:latin typeface="HGPｺﾞｼｯｸE" pitchFamily="50" charset="-128"/>
                <a:ea typeface="HGPｺﾞｼｯｸE" pitchFamily="50" charset="-128"/>
              </a:rPr>
              <a:t>年金</a:t>
            </a:r>
            <a:endParaRPr lang="ja-JP" altLang="en-US" sz="1200" dirty="0">
              <a:latin typeface="HGPｺﾞｼｯｸE" pitchFamily="50" charset="-128"/>
              <a:ea typeface="HGPｺﾞｼｯｸE" pitchFamily="50" charset="-128"/>
            </a:endParaRPr>
          </a:p>
        </p:txBody>
      </p:sp>
      <p:sp>
        <p:nvSpPr>
          <p:cNvPr id="73" name="スライド番号プレースホルダ 72"/>
          <p:cNvSpPr>
            <a:spLocks noGrp="1"/>
          </p:cNvSpPr>
          <p:nvPr>
            <p:ph type="sldNum" sz="quarter" idx="12"/>
          </p:nvPr>
        </p:nvSpPr>
        <p:spPr>
          <a:xfrm>
            <a:off x="7594600" y="6525349"/>
            <a:ext cx="2311400" cy="365125"/>
          </a:xfrm>
        </p:spPr>
        <p:txBody>
          <a:bodyPr/>
          <a:lstStyle/>
          <a:p>
            <a:fld id="{5A02BD7A-635E-43A0-8464-FD5073BFE4FA}" type="slidenum">
              <a:rPr kumimoji="1" lang="ja-JP" altLang="en-US" smtClean="0"/>
              <a:pPr/>
              <a:t>5</a:t>
            </a:fld>
            <a:endParaRPr kumimoji="1" lang="ja-JP" altLang="en-US" dirty="0"/>
          </a:p>
        </p:txBody>
      </p:sp>
      <p:sp>
        <p:nvSpPr>
          <p:cNvPr id="77" name="テキスト ボックス 76"/>
          <p:cNvSpPr txBox="1"/>
          <p:nvPr/>
        </p:nvSpPr>
        <p:spPr>
          <a:xfrm>
            <a:off x="0" y="-27384"/>
            <a:ext cx="9906000" cy="56170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社会保険制度のセーフティネット機能の強化</a:t>
            </a:r>
            <a:endParaRPr lang="ja-JP" altLang="en-US" sz="1400" dirty="0">
              <a:ea typeface="ＤＨＰ特太ゴシック体" pitchFamily="2" charset="-128"/>
            </a:endParaRPr>
          </a:p>
        </p:txBody>
      </p:sp>
      <p:sp>
        <p:nvSpPr>
          <p:cNvPr id="54" name="テキスト ボックス 53"/>
          <p:cNvSpPr txBox="1"/>
          <p:nvPr/>
        </p:nvSpPr>
        <p:spPr>
          <a:xfrm>
            <a:off x="128590" y="1628803"/>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主な改革検討項目</a:t>
            </a:r>
            <a:endParaRPr lang="ja-JP" altLang="en-US" sz="1400" dirty="0">
              <a:solidFill>
                <a:schemeClr val="bg1"/>
              </a:solidFill>
              <a:ea typeface="ＤＨＰ特太ゴシック体" pitchFamily="2" charset="-128"/>
            </a:endParaRPr>
          </a:p>
        </p:txBody>
      </p:sp>
      <p:sp>
        <p:nvSpPr>
          <p:cNvPr id="62" name="円/楕円 61"/>
          <p:cNvSpPr/>
          <p:nvPr/>
        </p:nvSpPr>
        <p:spPr>
          <a:xfrm>
            <a:off x="1792294" y="142390"/>
            <a:ext cx="288000" cy="288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en-US" altLang="ja-JP" sz="1600" dirty="0" smtClean="0">
                <a:latin typeface="Arial Rounded MT Bold" pitchFamily="34" charset="0"/>
              </a:rPr>
              <a:t>2</a:t>
            </a:r>
            <a:endParaRPr lang="ja-JP" altLang="en-US" sz="1600" dirty="0">
              <a:latin typeface="Arial Rounded MT Bold" pitchFamily="34" charset="0"/>
            </a:endParaRPr>
          </a:p>
        </p:txBody>
      </p:sp>
      <p:sp>
        <p:nvSpPr>
          <p:cNvPr id="79" name="テキスト ボックス 78"/>
          <p:cNvSpPr txBox="1"/>
          <p:nvPr/>
        </p:nvSpPr>
        <p:spPr>
          <a:xfrm>
            <a:off x="193677" y="107342"/>
            <a:ext cx="1590973"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
        <p:nvSpPr>
          <p:cNvPr id="13" name="角丸四角形 12"/>
          <p:cNvSpPr/>
          <p:nvPr/>
        </p:nvSpPr>
        <p:spPr>
          <a:xfrm>
            <a:off x="344489" y="5229228"/>
            <a:ext cx="4968553" cy="1513033"/>
          </a:xfrm>
          <a:prstGeom prst="roundRect">
            <a:avLst>
              <a:gd name="adj" fmla="val 7717"/>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t" anchorCtr="0"/>
          <a:lstStyle/>
          <a:p>
            <a:r>
              <a:rPr lang="ja-JP" altLang="en-US" sz="1400" dirty="0" smtClean="0">
                <a:solidFill>
                  <a:schemeClr val="tx1"/>
                </a:solidFill>
                <a:latin typeface="HGPｺﾞｼｯｸE" pitchFamily="50" charset="-128"/>
                <a:ea typeface="HGPｺﾞｼｯｸE" pitchFamily="50" charset="-128"/>
              </a:rPr>
              <a:t>○ 高額療養費制度の見直し</a:t>
            </a:r>
            <a:endParaRPr lang="en-US" altLang="ja-JP" sz="1400" dirty="0" smtClean="0">
              <a:solidFill>
                <a:schemeClr val="tx1"/>
              </a:solidFill>
              <a:latin typeface="HGPｺﾞｼｯｸE" pitchFamily="50" charset="-128"/>
              <a:ea typeface="HGPｺﾞｼｯｸE" pitchFamily="50" charset="-128"/>
            </a:endParaRPr>
          </a:p>
          <a:p>
            <a:pPr>
              <a:lnSpc>
                <a:spcPts val="500"/>
              </a:lnSpc>
            </a:pPr>
            <a:endParaRPr lang="en-US" altLang="ja-JP" sz="1600" dirty="0" smtClean="0">
              <a:solidFill>
                <a:schemeClr val="tx1"/>
              </a:solidFill>
            </a:endParaRPr>
          </a:p>
          <a:p>
            <a:r>
              <a:rPr lang="ja-JP" altLang="en-US" sz="1000" dirty="0" smtClean="0">
                <a:solidFill>
                  <a:schemeClr val="tx1"/>
                </a:solidFill>
              </a:rPr>
              <a:t>　</a:t>
            </a:r>
            <a:r>
              <a:rPr lang="ja-JP" altLang="en-US" sz="1500" dirty="0" smtClean="0">
                <a:solidFill>
                  <a:schemeClr val="tx1"/>
                </a:solidFill>
              </a:rPr>
              <a:t>　　　　　</a:t>
            </a:r>
            <a:endParaRPr lang="ja-JP" altLang="en-US" sz="1200" dirty="0">
              <a:solidFill>
                <a:schemeClr val="tx1"/>
              </a:solidFill>
            </a:endParaRPr>
          </a:p>
        </p:txBody>
      </p:sp>
      <p:pic>
        <p:nvPicPr>
          <p:cNvPr id="1032" name="Picture 8" descr="C:\Users\TKBXO\AppData\Local\Microsoft\Windows\Temporary Internet Files\Content.IE5\ADV5CF2Q\MC900239657[1].wmf"/>
          <p:cNvPicPr>
            <a:picLocks noChangeAspect="1" noChangeArrowheads="1"/>
          </p:cNvPicPr>
          <p:nvPr/>
        </p:nvPicPr>
        <p:blipFill>
          <a:blip r:embed="rId3" cstate="print"/>
          <a:srcRect/>
          <a:stretch>
            <a:fillRect/>
          </a:stretch>
        </p:blipFill>
        <p:spPr bwMode="auto">
          <a:xfrm>
            <a:off x="4448946" y="5373217"/>
            <a:ext cx="877461" cy="720080"/>
          </a:xfrm>
          <a:prstGeom prst="rect">
            <a:avLst/>
          </a:prstGeom>
          <a:noFill/>
        </p:spPr>
      </p:pic>
      <p:pic>
        <p:nvPicPr>
          <p:cNvPr id="1033" name="Picture 9" descr="C:\Users\TKBXO\AppData\Local\Microsoft\Windows\Temporary Internet Files\Content.IE5\PZA43NQV\MC900215255[1].wmf"/>
          <p:cNvPicPr>
            <a:picLocks noChangeAspect="1" noChangeArrowheads="1"/>
          </p:cNvPicPr>
          <p:nvPr/>
        </p:nvPicPr>
        <p:blipFill>
          <a:blip r:embed="rId4" cstate="print"/>
          <a:srcRect/>
          <a:stretch>
            <a:fillRect/>
          </a:stretch>
        </p:blipFill>
        <p:spPr bwMode="auto">
          <a:xfrm>
            <a:off x="4160914" y="5229201"/>
            <a:ext cx="665366" cy="504056"/>
          </a:xfrm>
          <a:prstGeom prst="rect">
            <a:avLst/>
          </a:prstGeom>
          <a:noFill/>
        </p:spPr>
      </p:pic>
      <p:sp>
        <p:nvSpPr>
          <p:cNvPr id="51" name="テキスト ボックス 50"/>
          <p:cNvSpPr txBox="1"/>
          <p:nvPr/>
        </p:nvSpPr>
        <p:spPr>
          <a:xfrm>
            <a:off x="344491" y="5805265"/>
            <a:ext cx="3960441" cy="615553"/>
          </a:xfrm>
          <a:prstGeom prst="rect">
            <a:avLst/>
          </a:prstGeom>
          <a:noFill/>
        </p:spPr>
        <p:txBody>
          <a:bodyPr wrap="square" rtlCol="0">
            <a:spAutoFit/>
          </a:bodyPr>
          <a:lstStyle/>
          <a:p>
            <a:r>
              <a:rPr lang="ja-JP" altLang="en-US" sz="1400" dirty="0" smtClean="0">
                <a:latin typeface="HGPｺﾞｼｯｸE" pitchFamily="50" charset="-128"/>
                <a:ea typeface="HGPｺﾞｼｯｸE" pitchFamily="50" charset="-128"/>
              </a:rPr>
              <a:t>○ 高齢者医療制度の見直し</a:t>
            </a:r>
            <a:endParaRPr lang="en-US" altLang="ja-JP" sz="1400" dirty="0" smtClean="0">
              <a:latin typeface="HGPｺﾞｼｯｸE" pitchFamily="50" charset="-128"/>
              <a:ea typeface="HGPｺﾞｼｯｸE" pitchFamily="50" charset="-128"/>
            </a:endParaRPr>
          </a:p>
          <a:p>
            <a:r>
              <a:rPr lang="ja-JP" altLang="en-US" sz="1000" dirty="0" smtClean="0">
                <a:latin typeface="+mj-ea"/>
              </a:rPr>
              <a:t>　　・高齢者医療制度改革会議の取りまとめ等を踏まえ、高齢者医</a:t>
            </a:r>
            <a:endParaRPr lang="en-US" altLang="ja-JP" sz="1000" dirty="0" smtClean="0">
              <a:latin typeface="+mj-ea"/>
            </a:endParaRPr>
          </a:p>
          <a:p>
            <a:r>
              <a:rPr lang="ja-JP" altLang="en-US" sz="1000" dirty="0" smtClean="0">
                <a:latin typeface="+mj-ea"/>
              </a:rPr>
              <a:t>　　　療制度の見直しを行う</a:t>
            </a:r>
            <a:endParaRPr lang="ja-JP" altLang="en-US" sz="1000" strike="sngStrike" dirty="0">
              <a:latin typeface="+mj-ea"/>
            </a:endParaRPr>
          </a:p>
        </p:txBody>
      </p:sp>
      <p:sp>
        <p:nvSpPr>
          <p:cNvPr id="67" name="テキスト ボックス 66"/>
          <p:cNvSpPr txBox="1"/>
          <p:nvPr/>
        </p:nvSpPr>
        <p:spPr>
          <a:xfrm>
            <a:off x="21135" y="5590108"/>
            <a:ext cx="370800" cy="648072"/>
          </a:xfrm>
          <a:prstGeom prst="rect">
            <a:avLst/>
          </a:prstGeom>
          <a:solidFill>
            <a:schemeClr val="accent2">
              <a:lumMod val="20000"/>
              <a:lumOff val="80000"/>
            </a:schemeClr>
          </a:solidFill>
          <a:ln w="12700"/>
        </p:spPr>
        <p:style>
          <a:lnRef idx="2">
            <a:schemeClr val="accent2"/>
          </a:lnRef>
          <a:fillRef idx="1">
            <a:schemeClr val="lt1"/>
          </a:fillRef>
          <a:effectRef idx="0">
            <a:schemeClr val="accent2"/>
          </a:effectRef>
          <a:fontRef idx="minor">
            <a:schemeClr val="dk1"/>
          </a:fontRef>
        </p:style>
        <p:txBody>
          <a:bodyPr vert="eaVert" wrap="square" rtlCol="0">
            <a:spAutoFit/>
          </a:bodyPr>
          <a:lstStyle/>
          <a:p>
            <a:pPr algn="ctr"/>
            <a:r>
              <a:rPr lang="ja-JP" altLang="en-US" sz="1200" dirty="0" smtClean="0">
                <a:latin typeface="HGPｺﾞｼｯｸE" pitchFamily="50" charset="-128"/>
                <a:ea typeface="HGPｺﾞｼｯｸE" pitchFamily="50" charset="-128"/>
              </a:rPr>
              <a:t>医療</a:t>
            </a:r>
            <a:endParaRPr lang="ja-JP" altLang="en-US" sz="1200" dirty="0">
              <a:latin typeface="HGPｺﾞｼｯｸE" pitchFamily="50" charset="-128"/>
              <a:ea typeface="HGPｺﾞｼｯｸE" pitchFamily="50" charset="-128"/>
            </a:endParaRPr>
          </a:p>
        </p:txBody>
      </p:sp>
      <p:sp>
        <p:nvSpPr>
          <p:cNvPr id="115" name="テキスト ボックス 114"/>
          <p:cNvSpPr txBox="1"/>
          <p:nvPr/>
        </p:nvSpPr>
        <p:spPr>
          <a:xfrm>
            <a:off x="334367" y="6361786"/>
            <a:ext cx="4762652" cy="400110"/>
          </a:xfrm>
          <a:prstGeom prst="rect">
            <a:avLst/>
          </a:prstGeom>
          <a:noFill/>
        </p:spPr>
        <p:txBody>
          <a:bodyPr wrap="square" rtlCol="0">
            <a:spAutoFit/>
          </a:bodyPr>
          <a:lstStyle/>
          <a:p>
            <a:pPr marL="179968" indent="-457117"/>
            <a:r>
              <a:rPr lang="ja-JP" altLang="en-US" sz="1000" dirty="0" smtClean="0">
                <a:latin typeface="+mj-ea"/>
                <a:ea typeface="+mj-ea"/>
              </a:rPr>
              <a:t>○　難病患者の医療費助成について、法制化も視野に入れ、助成対象の希少・</a:t>
            </a:r>
            <a:endParaRPr lang="en-US" altLang="ja-JP" sz="1000" dirty="0" smtClean="0">
              <a:latin typeface="+mj-ea"/>
              <a:ea typeface="+mj-ea"/>
            </a:endParaRPr>
          </a:p>
          <a:p>
            <a:pPr marL="179968" indent="-457117"/>
            <a:r>
              <a:rPr lang="ja-JP" altLang="en-US" sz="1000" dirty="0" smtClean="0">
                <a:latin typeface="+mj-ea"/>
                <a:ea typeface="+mj-ea"/>
              </a:rPr>
              <a:t>　難治性疾患の範囲の拡大を含め、より公平・安定的な支援の仕組みの構築を目指す。</a:t>
            </a:r>
            <a:endParaRPr lang="ja-JP" altLang="en-US" sz="1000" dirty="0">
              <a:latin typeface="+mj-ea"/>
              <a:ea typeface="+mj-ea"/>
            </a:endParaRPr>
          </a:p>
        </p:txBody>
      </p:sp>
      <p:sp>
        <p:nvSpPr>
          <p:cNvPr id="80" name="テキスト ボックス 79"/>
          <p:cNvSpPr txBox="1"/>
          <p:nvPr/>
        </p:nvSpPr>
        <p:spPr>
          <a:xfrm>
            <a:off x="416498" y="5477164"/>
            <a:ext cx="3816424" cy="400110"/>
          </a:xfrm>
          <a:prstGeom prst="rect">
            <a:avLst/>
          </a:prstGeom>
          <a:noFill/>
        </p:spPr>
        <p:txBody>
          <a:bodyPr wrap="square" rtlCol="0">
            <a:spAutoFit/>
          </a:bodyPr>
          <a:lstStyle/>
          <a:p>
            <a:pPr marL="179968" indent="-457117"/>
            <a:r>
              <a:rPr lang="ja-JP" altLang="en-US" sz="1000" dirty="0" smtClean="0">
                <a:solidFill>
                  <a:srgbClr val="FF0000"/>
                </a:solidFill>
                <a:latin typeface="+mj-ea"/>
                <a:ea typeface="+mj-ea"/>
              </a:rPr>
              <a:t>　</a:t>
            </a:r>
            <a:r>
              <a:rPr lang="ja-JP" altLang="en-US" sz="1000" dirty="0" smtClean="0">
                <a:latin typeface="+mj-ea"/>
                <a:ea typeface="+mj-ea"/>
              </a:rPr>
              <a:t>・高額療養費の改善に必要な財源と方策を検討する（外来現物給付化に引き続き、年間での負担上限等を設けることを目指す）</a:t>
            </a:r>
            <a:endParaRPr lang="en-US" altLang="ja-JP" sz="1000" dirty="0" smtClean="0">
              <a:latin typeface="+mj-ea"/>
              <a:ea typeface="+mj-ea"/>
            </a:endParaRPr>
          </a:p>
        </p:txBody>
      </p:sp>
      <p:sp>
        <p:nvSpPr>
          <p:cNvPr id="69" name="テキスト ボックス 68"/>
          <p:cNvSpPr txBox="1"/>
          <p:nvPr/>
        </p:nvSpPr>
        <p:spPr>
          <a:xfrm>
            <a:off x="5375790" y="5445225"/>
            <a:ext cx="369298" cy="1008112"/>
          </a:xfrm>
          <a:prstGeom prst="rect">
            <a:avLst/>
          </a:prstGeom>
          <a:solidFill>
            <a:schemeClr val="accent2">
              <a:lumMod val="20000"/>
              <a:lumOff val="80000"/>
            </a:schemeClr>
          </a:solidFill>
          <a:ln w="12700"/>
        </p:spPr>
        <p:style>
          <a:lnRef idx="2">
            <a:schemeClr val="accent2"/>
          </a:lnRef>
          <a:fillRef idx="1">
            <a:schemeClr val="lt1"/>
          </a:fillRef>
          <a:effectRef idx="0">
            <a:schemeClr val="accent2"/>
          </a:effectRef>
          <a:fontRef idx="minor">
            <a:schemeClr val="dk1"/>
          </a:fontRef>
        </p:style>
        <p:txBody>
          <a:bodyPr vert="eaVert" wrap="square" lIns="91423" tIns="45712" rIns="91423" bIns="45712" rtlCol="0">
            <a:spAutoFit/>
          </a:bodyPr>
          <a:lstStyle/>
          <a:p>
            <a:pPr algn="ctr"/>
            <a:r>
              <a:rPr lang="ja-JP" altLang="en-US" sz="1200" dirty="0" smtClean="0">
                <a:latin typeface="HGPｺﾞｼｯｸE" pitchFamily="50" charset="-128"/>
                <a:ea typeface="HGPｺﾞｼｯｸE" pitchFamily="50" charset="-128"/>
              </a:rPr>
              <a:t>医療・介護</a:t>
            </a:r>
            <a:endParaRPr lang="ja-JP" altLang="en-US" sz="1200" dirty="0">
              <a:latin typeface="HGPｺﾞｼｯｸE" pitchFamily="50" charset="-128"/>
              <a:ea typeface="HGPｺﾞｼｯｸE"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フローチャート: データ 60"/>
          <p:cNvSpPr/>
          <p:nvPr/>
        </p:nvSpPr>
        <p:spPr>
          <a:xfrm>
            <a:off x="507698" y="5085184"/>
            <a:ext cx="4085262" cy="1326786"/>
          </a:xfrm>
          <a:prstGeom prst="flowChartInputOutput">
            <a:avLst/>
          </a:prstGeom>
          <a:solidFill>
            <a:schemeClr val="accent3"/>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59" name="フローチャート: データ 58"/>
          <p:cNvSpPr/>
          <p:nvPr/>
        </p:nvSpPr>
        <p:spPr>
          <a:xfrm>
            <a:off x="560512" y="3581276"/>
            <a:ext cx="4248472" cy="1359892"/>
          </a:xfrm>
          <a:prstGeom prst="flowChartInputOutput">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24" name="テキスト ボックス 23"/>
          <p:cNvSpPr txBox="1"/>
          <p:nvPr/>
        </p:nvSpPr>
        <p:spPr>
          <a:xfrm>
            <a:off x="0" y="1"/>
            <a:ext cx="9906000" cy="47667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latin typeface="HGP創英角ｺﾞｼｯｸUB" pitchFamily="50" charset="-128"/>
                <a:ea typeface="HGP創英角ｺﾞｼｯｸUB" pitchFamily="50" charset="-128"/>
              </a:rPr>
              <a:t>貧困・格差対策の強化（重層的セーフティネットの構築）</a:t>
            </a:r>
            <a:endParaRPr lang="ja-JP" altLang="en-US" dirty="0">
              <a:latin typeface="HGP創英角ｺﾞｼｯｸUB" pitchFamily="50" charset="-128"/>
              <a:ea typeface="HGP創英角ｺﾞｼｯｸUB" pitchFamily="50" charset="-128"/>
            </a:endParaRPr>
          </a:p>
        </p:txBody>
      </p:sp>
      <p:sp>
        <p:nvSpPr>
          <p:cNvPr id="25" name="正方形/長方形 24"/>
          <p:cNvSpPr/>
          <p:nvPr/>
        </p:nvSpPr>
        <p:spPr>
          <a:xfrm>
            <a:off x="40942" y="620713"/>
            <a:ext cx="6568242" cy="647700"/>
          </a:xfrm>
          <a:prstGeom prst="rect">
            <a:avLst/>
          </a:prstGeom>
          <a:ln>
            <a:solidFill>
              <a:schemeClr val="accent2"/>
            </a:solidFill>
          </a:ln>
        </p:spPr>
        <p:style>
          <a:lnRef idx="2">
            <a:schemeClr val="accent6"/>
          </a:lnRef>
          <a:fillRef idx="1">
            <a:schemeClr val="lt1"/>
          </a:fillRef>
          <a:effectRef idx="0">
            <a:schemeClr val="accent6"/>
          </a:effectRef>
          <a:fontRef idx="minor">
            <a:schemeClr val="dk1"/>
          </a:fontRef>
        </p:style>
        <p:txBody>
          <a:bodyPr lIns="91423" tIns="45712" rIns="91423" bIns="45712" rtlCol="0" anchor="ctr"/>
          <a:lstStyle/>
          <a:p>
            <a:r>
              <a:rPr lang="ja-JP" altLang="en-US" sz="1600" dirty="0" smtClean="0">
                <a:solidFill>
                  <a:schemeClr val="tx1"/>
                </a:solidFill>
                <a:latin typeface="HGP創英角ｺﾞｼｯｸUB" pitchFamily="50" charset="-128"/>
                <a:ea typeface="HGP創英角ｺﾞｼｯｸUB" pitchFamily="50" charset="-128"/>
              </a:rPr>
              <a:t>■ 働くことを希望するすべての人が仕事に就けるよう支援</a:t>
            </a:r>
            <a:endParaRPr lang="en-US" altLang="ja-JP" sz="1600" dirty="0" smtClean="0">
              <a:solidFill>
                <a:schemeClr val="tx1"/>
              </a:solidFill>
              <a:latin typeface="HGP創英角ｺﾞｼｯｸUB" pitchFamily="50" charset="-128"/>
              <a:ea typeface="HGP創英角ｺﾞｼｯｸUB" pitchFamily="50" charset="-128"/>
            </a:endParaRPr>
          </a:p>
          <a:p>
            <a:r>
              <a:rPr lang="ja-JP" altLang="en-US" sz="1600" dirty="0" smtClean="0">
                <a:solidFill>
                  <a:schemeClr val="tx1"/>
                </a:solidFill>
                <a:latin typeface="HGP創英角ｺﾞｼｯｸUB" pitchFamily="50" charset="-128"/>
                <a:ea typeface="HGP創英角ｺﾞｼｯｸUB" pitchFamily="50" charset="-128"/>
              </a:rPr>
              <a:t>■ 低所得者へきめ細かに配慮</a:t>
            </a:r>
            <a:r>
              <a:rPr lang="ja-JP" altLang="en-US" sz="1400" b="1" dirty="0" smtClean="0">
                <a:solidFill>
                  <a:schemeClr val="tx1"/>
                </a:solidFill>
                <a:latin typeface="HGS創英角ｺﾞｼｯｸUB" pitchFamily="50" charset="-128"/>
                <a:ea typeface="HGS創英角ｺﾞｼｯｸUB" pitchFamily="50" charset="-128"/>
              </a:rPr>
              <a:t>（</a:t>
            </a:r>
            <a:r>
              <a:rPr lang="ja-JP" altLang="en-US" sz="1400" b="1" dirty="0" smtClean="0">
                <a:latin typeface="HGS創英角ｺﾞｼｯｸUB" pitchFamily="50" charset="-128"/>
                <a:ea typeface="HGS創英角ｺﾞｼｯｸUB" pitchFamily="50" charset="-128"/>
              </a:rPr>
              <a:t>社会保障の給付等によるきめ細やかな対策</a:t>
            </a:r>
            <a:r>
              <a:rPr lang="ja-JP" altLang="en-US" sz="1400" b="1" dirty="0" smtClean="0">
                <a:solidFill>
                  <a:schemeClr val="tx1"/>
                </a:solidFill>
                <a:latin typeface="HGS創英角ｺﾞｼｯｸUB" pitchFamily="50" charset="-128"/>
                <a:ea typeface="HGS創英角ｺﾞｼｯｸUB" pitchFamily="50" charset="-128"/>
              </a:rPr>
              <a:t>）</a:t>
            </a:r>
            <a:endParaRPr lang="en-US" altLang="ja-JP" sz="1200" b="1" dirty="0" smtClean="0">
              <a:solidFill>
                <a:schemeClr val="tx1"/>
              </a:solidFill>
              <a:latin typeface="HGS創英角ｺﾞｼｯｸUB" pitchFamily="50" charset="-128"/>
              <a:ea typeface="HGS創英角ｺﾞｼｯｸUB" pitchFamily="50" charset="-128"/>
            </a:endParaRPr>
          </a:p>
        </p:txBody>
      </p:sp>
      <p:sp>
        <p:nvSpPr>
          <p:cNvPr id="26" name="角丸四角形 25"/>
          <p:cNvSpPr/>
          <p:nvPr/>
        </p:nvSpPr>
        <p:spPr>
          <a:xfrm>
            <a:off x="6663639" y="620713"/>
            <a:ext cx="3042338" cy="601152"/>
          </a:xfrm>
          <a:prstGeom prst="roundRect">
            <a:avLst/>
          </a:prstGeom>
          <a:ln w="38100" cmpd="dbl"/>
        </p:spPr>
        <p:style>
          <a:lnRef idx="2">
            <a:schemeClr val="accent5"/>
          </a:lnRef>
          <a:fillRef idx="1">
            <a:schemeClr val="lt1"/>
          </a:fillRef>
          <a:effectRef idx="0">
            <a:schemeClr val="accent5"/>
          </a:effectRef>
          <a:fontRef idx="minor">
            <a:schemeClr val="dk1"/>
          </a:fontRef>
        </p:style>
        <p:txBody>
          <a:bodyPr lIns="91423" tIns="45712" rIns="91423" bIns="45712" rtlCol="0" anchor="ctr"/>
          <a:lstStyle/>
          <a:p>
            <a:pPr marL="268239" indent="-268239"/>
            <a:r>
              <a:rPr lang="ja-JP" altLang="en-US" dirty="0" smtClean="0">
                <a:latin typeface="HGP創英角ｺﾞｼｯｸUB" pitchFamily="50" charset="-128"/>
                <a:ea typeface="HGP創英角ｺﾞｼｯｸUB" pitchFamily="50" charset="-128"/>
              </a:rPr>
              <a:t>すべての国民が</a:t>
            </a:r>
            <a:r>
              <a:rPr lang="en-US" altLang="ja-JP" dirty="0" smtClean="0">
                <a:latin typeface="HGP創英角ｺﾞｼｯｸUB" pitchFamily="50" charset="-128"/>
                <a:ea typeface="HGP創英角ｺﾞｼｯｸUB" pitchFamily="50" charset="-128"/>
              </a:rPr>
              <a:t/>
            </a:r>
            <a:br>
              <a:rPr lang="en-US" altLang="ja-JP" dirty="0" smtClean="0">
                <a:latin typeface="HGP創英角ｺﾞｼｯｸUB" pitchFamily="50" charset="-128"/>
                <a:ea typeface="HGP創英角ｺﾞｼｯｸUB" pitchFamily="50" charset="-128"/>
              </a:rPr>
            </a:br>
            <a:r>
              <a:rPr lang="ja-JP" altLang="en-US" dirty="0" smtClean="0">
                <a:latin typeface="HGP創英角ｺﾞｼｯｸUB" pitchFamily="50" charset="-128"/>
                <a:ea typeface="HGP創英角ｺﾞｼｯｸUB" pitchFamily="50" charset="-128"/>
              </a:rPr>
              <a:t>参加できる社会へ</a:t>
            </a:r>
            <a:endParaRPr lang="en-US" altLang="ja-JP" dirty="0" smtClean="0">
              <a:latin typeface="HGP創英角ｺﾞｼｯｸUB" pitchFamily="50" charset="-128"/>
              <a:ea typeface="HGP創英角ｺﾞｼｯｸUB" pitchFamily="50" charset="-128"/>
            </a:endParaRPr>
          </a:p>
        </p:txBody>
      </p:sp>
      <p:sp>
        <p:nvSpPr>
          <p:cNvPr id="27" name="右矢印 26"/>
          <p:cNvSpPr/>
          <p:nvPr/>
        </p:nvSpPr>
        <p:spPr>
          <a:xfrm>
            <a:off x="6472231" y="638108"/>
            <a:ext cx="312035" cy="576263"/>
          </a:xfrm>
          <a:prstGeom prst="rightArrow">
            <a:avLst/>
          </a:prstGeom>
        </p:spPr>
        <p:style>
          <a:lnRef idx="1">
            <a:schemeClr val="accent5"/>
          </a:lnRef>
          <a:fillRef idx="2">
            <a:schemeClr val="accent5"/>
          </a:fillRef>
          <a:effectRef idx="1">
            <a:schemeClr val="accent5"/>
          </a:effectRef>
          <a:fontRef idx="minor">
            <a:schemeClr val="dk1"/>
          </a:fontRef>
        </p:style>
        <p:txBody>
          <a:bodyPr lIns="91423" tIns="45712" rIns="91423" bIns="45712" rtlCol="0" anchor="ctr"/>
          <a:lstStyle/>
          <a:p>
            <a:pPr algn="ctr"/>
            <a:endParaRPr kumimoji="1" lang="ja-JP" altLang="en-US"/>
          </a:p>
        </p:txBody>
      </p:sp>
      <p:sp>
        <p:nvSpPr>
          <p:cNvPr id="31" name="テキスト ボックス 30"/>
          <p:cNvSpPr txBox="1"/>
          <p:nvPr/>
        </p:nvSpPr>
        <p:spPr>
          <a:xfrm>
            <a:off x="10725646" y="2420888"/>
            <a:ext cx="184696" cy="369316"/>
          </a:xfrm>
          <a:prstGeom prst="rect">
            <a:avLst/>
          </a:prstGeom>
          <a:noFill/>
        </p:spPr>
        <p:txBody>
          <a:bodyPr wrap="none" lIns="91423" tIns="45712" rIns="91423" bIns="45712" rtlCol="0">
            <a:spAutoFit/>
          </a:bodyPr>
          <a:lstStyle/>
          <a:p>
            <a:endParaRPr kumimoji="1" lang="ja-JP" altLang="en-US" dirty="0"/>
          </a:p>
        </p:txBody>
      </p:sp>
      <p:grpSp>
        <p:nvGrpSpPr>
          <p:cNvPr id="2" name="グループ化 20"/>
          <p:cNvGrpSpPr/>
          <p:nvPr/>
        </p:nvGrpSpPr>
        <p:grpSpPr>
          <a:xfrm>
            <a:off x="6949715" y="1412776"/>
            <a:ext cx="2613386" cy="1986756"/>
            <a:chOff x="7033949" y="1393032"/>
            <a:chExt cx="2613386" cy="2063469"/>
          </a:xfrm>
        </p:grpSpPr>
        <p:sp>
          <p:nvSpPr>
            <p:cNvPr id="29" name="角丸四角形 28"/>
            <p:cNvSpPr/>
            <p:nvPr/>
          </p:nvSpPr>
          <p:spPr>
            <a:xfrm>
              <a:off x="7033949" y="1578737"/>
              <a:ext cx="2556932" cy="1877764"/>
            </a:xfrm>
            <a:prstGeom prst="roundRect">
              <a:avLst/>
            </a:prstGeom>
            <a:solidFill>
              <a:schemeClr val="bg1"/>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7423992" y="1393032"/>
              <a:ext cx="1756037" cy="319661"/>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ja-JP" altLang="en-US" sz="1400" dirty="0" smtClean="0">
                  <a:latin typeface="HGPｺﾞｼｯｸE" pitchFamily="50" charset="-128"/>
                  <a:ea typeface="HGPｺﾞｼｯｸE" pitchFamily="50" charset="-128"/>
                </a:rPr>
                <a:t>保険料の軽減措置</a:t>
              </a:r>
              <a:endParaRPr lang="ja-JP" altLang="en-US" sz="1400" dirty="0">
                <a:latin typeface="HGPｺﾞｼｯｸE" pitchFamily="50" charset="-128"/>
                <a:ea typeface="HGPｺﾞｼｯｸE" pitchFamily="50" charset="-128"/>
              </a:endParaRPr>
            </a:p>
          </p:txBody>
        </p:sp>
        <p:sp>
          <p:nvSpPr>
            <p:cNvPr id="33" name="テキスト ボックス 32"/>
            <p:cNvSpPr txBox="1"/>
            <p:nvPr/>
          </p:nvSpPr>
          <p:spPr>
            <a:xfrm>
              <a:off x="7070600" y="1661580"/>
              <a:ext cx="2576735" cy="1760797"/>
            </a:xfrm>
            <a:prstGeom prst="rect">
              <a:avLst/>
            </a:prstGeom>
            <a:noFill/>
          </p:spPr>
          <p:txBody>
            <a:bodyPr wrap="square" rtlCol="0">
              <a:spAutoFit/>
            </a:bodyPr>
            <a:lstStyle/>
            <a:p>
              <a:r>
                <a:rPr lang="en-US" altLang="ja-JP" sz="1400" dirty="0" smtClean="0">
                  <a:latin typeface="HGPｺﾞｼｯｸE" pitchFamily="50" charset="-128"/>
                  <a:ea typeface="HGPｺﾞｼｯｸE" pitchFamily="50" charset="-128"/>
                </a:rPr>
                <a:t>【</a:t>
              </a:r>
              <a:r>
                <a:rPr lang="ja-JP" altLang="en-US" sz="1400" dirty="0" smtClean="0">
                  <a:latin typeface="HGPｺﾞｼｯｸE" pitchFamily="50" charset="-128"/>
                  <a:ea typeface="HGPｺﾞｼｯｸE" pitchFamily="50" charset="-128"/>
                </a:rPr>
                <a:t>医療保険</a:t>
              </a:r>
              <a:r>
                <a:rPr lang="en-US" altLang="ja-JP" sz="1400" dirty="0" smtClean="0">
                  <a:latin typeface="HGPｺﾞｼｯｸE" pitchFamily="50" charset="-128"/>
                  <a:ea typeface="HGPｺﾞｼｯｸE" pitchFamily="50" charset="-128"/>
                </a:rPr>
                <a:t>】</a:t>
              </a:r>
            </a:p>
            <a:p>
              <a:r>
                <a:rPr lang="ja-JP" altLang="en-US" sz="1200" dirty="0" smtClean="0"/>
                <a:t>○　市町村国保の低所得者保険料</a:t>
              </a:r>
              <a:endParaRPr lang="en-US" altLang="ja-JP" sz="1200" dirty="0" smtClean="0"/>
            </a:p>
            <a:p>
              <a:r>
                <a:rPr lang="ja-JP" altLang="en-US" sz="1200" dirty="0" smtClean="0"/>
                <a:t>　軽減の拡充等</a:t>
              </a:r>
              <a:endParaRPr lang="en-US" altLang="ja-JP" sz="1200" dirty="0" smtClean="0"/>
            </a:p>
            <a:p>
              <a:r>
                <a:rPr lang="ja-JP" altLang="en-US" sz="1200" dirty="0" smtClean="0"/>
                <a:t>（～約</a:t>
              </a:r>
              <a:r>
                <a:rPr lang="en-US" altLang="ja-JP" sz="1200" dirty="0" smtClean="0"/>
                <a:t>2,200</a:t>
              </a:r>
              <a:r>
                <a:rPr lang="ja-JP" altLang="en-US" sz="1200" dirty="0" smtClean="0"/>
                <a:t>億円程度）</a:t>
              </a:r>
              <a:endParaRPr lang="en-US" altLang="ja-JP" sz="1200" dirty="0" smtClean="0"/>
            </a:p>
            <a:p>
              <a:pPr>
                <a:lnSpc>
                  <a:spcPts val="500"/>
                </a:lnSpc>
              </a:pPr>
              <a:endParaRPr lang="en-US" altLang="ja-JP" sz="1400" dirty="0" smtClean="0"/>
            </a:p>
            <a:p>
              <a:r>
                <a:rPr lang="en-US" altLang="ja-JP" sz="1400" dirty="0" smtClean="0">
                  <a:latin typeface="HGPｺﾞｼｯｸE" pitchFamily="50" charset="-128"/>
                  <a:ea typeface="HGPｺﾞｼｯｸE" pitchFamily="50" charset="-128"/>
                </a:rPr>
                <a:t>【</a:t>
              </a:r>
              <a:r>
                <a:rPr lang="ja-JP" altLang="en-US" sz="1400" dirty="0" smtClean="0">
                  <a:latin typeface="HGPｺﾞｼｯｸE" pitchFamily="50" charset="-128"/>
                  <a:ea typeface="HGPｺﾞｼｯｸE" pitchFamily="50" charset="-128"/>
                </a:rPr>
                <a:t>介護保険</a:t>
              </a:r>
              <a:r>
                <a:rPr lang="en-US" altLang="ja-JP" sz="1400" dirty="0" smtClean="0">
                  <a:latin typeface="HGPｺﾞｼｯｸE" pitchFamily="50" charset="-128"/>
                  <a:ea typeface="HGPｺﾞｼｯｸE" pitchFamily="50" charset="-128"/>
                </a:rPr>
                <a:t>】</a:t>
              </a:r>
            </a:p>
            <a:p>
              <a:r>
                <a:rPr lang="ja-JP" altLang="en-US" sz="1200" dirty="0" smtClean="0"/>
                <a:t>○　１号保険料の低所得者保険料</a:t>
              </a:r>
              <a:endParaRPr lang="en-US" altLang="ja-JP" sz="1200" dirty="0" smtClean="0"/>
            </a:p>
            <a:p>
              <a:r>
                <a:rPr lang="ja-JP" altLang="en-US" sz="1200" dirty="0" smtClean="0"/>
                <a:t>　軽減強化</a:t>
              </a:r>
              <a:endParaRPr lang="en-US" altLang="ja-JP" sz="1200" dirty="0" smtClean="0"/>
            </a:p>
            <a:p>
              <a:r>
                <a:rPr lang="ja-JP" altLang="en-US" sz="1200" dirty="0" smtClean="0"/>
                <a:t>（～約</a:t>
              </a:r>
              <a:r>
                <a:rPr lang="en-US" altLang="ja-JP" sz="1200" dirty="0" smtClean="0"/>
                <a:t>1,300</a:t>
              </a:r>
              <a:r>
                <a:rPr lang="ja-JP" altLang="en-US" sz="1200" dirty="0" smtClean="0"/>
                <a:t>億円程度）</a:t>
              </a:r>
              <a:endParaRPr lang="ja-JP" altLang="en-US" sz="1200" dirty="0"/>
            </a:p>
          </p:txBody>
        </p:sp>
      </p:grpSp>
      <p:pic>
        <p:nvPicPr>
          <p:cNvPr id="44" name="図 43" descr="MC900445706.WMF"/>
          <p:cNvPicPr>
            <a:picLocks noChangeAspect="1"/>
          </p:cNvPicPr>
          <p:nvPr/>
        </p:nvPicPr>
        <p:blipFill>
          <a:blip r:embed="rId2" cstate="print"/>
          <a:stretch>
            <a:fillRect/>
          </a:stretch>
        </p:blipFill>
        <p:spPr>
          <a:xfrm>
            <a:off x="8925755" y="764706"/>
            <a:ext cx="780222" cy="661183"/>
          </a:xfrm>
          <a:prstGeom prst="rect">
            <a:avLst/>
          </a:prstGeom>
        </p:spPr>
      </p:pic>
      <p:sp>
        <p:nvSpPr>
          <p:cNvPr id="18" name="左大かっこ 17"/>
          <p:cNvSpPr/>
          <p:nvPr/>
        </p:nvSpPr>
        <p:spPr>
          <a:xfrm>
            <a:off x="247679" y="2391048"/>
            <a:ext cx="236634" cy="3888432"/>
          </a:xfrm>
          <a:prstGeom prst="leftBracke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91423" tIns="45712" rIns="91423" bIns="45712" rtlCol="0" anchor="ctr"/>
          <a:lstStyle/>
          <a:p>
            <a:pPr algn="ctr"/>
            <a:endParaRPr lang="ja-JP" altLang="en-US" sz="1600" dirty="0">
              <a:solidFill>
                <a:schemeClr val="tx1"/>
              </a:solidFill>
              <a:latin typeface="HGPｺﾞｼｯｸE" pitchFamily="50" charset="-128"/>
              <a:ea typeface="HGPｺﾞｼｯｸE" pitchFamily="50" charset="-128"/>
            </a:endParaRPr>
          </a:p>
        </p:txBody>
      </p:sp>
      <p:sp>
        <p:nvSpPr>
          <p:cNvPr id="19" name="正方形/長方形 18"/>
          <p:cNvSpPr/>
          <p:nvPr/>
        </p:nvSpPr>
        <p:spPr>
          <a:xfrm>
            <a:off x="52300" y="3358024"/>
            <a:ext cx="400075" cy="1911725"/>
          </a:xfrm>
          <a:prstGeom prst="rect">
            <a:avLst/>
          </a:prstGeom>
          <a:solidFill>
            <a:schemeClr val="tx2">
              <a:lumMod val="40000"/>
              <a:lumOff val="60000"/>
            </a:schemeClr>
          </a:solidFill>
        </p:spPr>
        <p:txBody>
          <a:bodyPr vert="eaVert" wrap="none" lIns="91423" tIns="45712" rIns="91423" bIns="45712">
            <a:spAutoFit/>
          </a:bodyPr>
          <a:lstStyle/>
          <a:p>
            <a:pPr algn="ctr"/>
            <a:r>
              <a:rPr lang="ja-JP" altLang="en-US" sz="1400" dirty="0" smtClean="0">
                <a:latin typeface="HGPｺﾞｼｯｸE" pitchFamily="50" charset="-128"/>
                <a:ea typeface="HGPｺﾞｼｯｸE" pitchFamily="50" charset="-128"/>
              </a:rPr>
              <a:t>重層的セーフティネット</a:t>
            </a:r>
            <a:endParaRPr lang="ja-JP" altLang="en-US" sz="1400" dirty="0">
              <a:latin typeface="HGPｺﾞｼｯｸE" pitchFamily="50" charset="-128"/>
              <a:ea typeface="HGPｺﾞｼｯｸE" pitchFamily="50" charset="-128"/>
            </a:endParaRPr>
          </a:p>
        </p:txBody>
      </p:sp>
      <p:sp>
        <p:nvSpPr>
          <p:cNvPr id="22" name="スライド番号プレースホルダ 21"/>
          <p:cNvSpPr>
            <a:spLocks noGrp="1"/>
          </p:cNvSpPr>
          <p:nvPr>
            <p:ph type="sldNum" sz="quarter" idx="12"/>
          </p:nvPr>
        </p:nvSpPr>
        <p:spPr/>
        <p:txBody>
          <a:bodyPr/>
          <a:lstStyle/>
          <a:p>
            <a:fld id="{5A02BD7A-635E-43A0-8464-FD5073BFE4FA}" type="slidenum">
              <a:rPr kumimoji="1" lang="ja-JP" altLang="en-US" smtClean="0"/>
              <a:pPr/>
              <a:t>6</a:t>
            </a:fld>
            <a:endParaRPr kumimoji="1" lang="ja-JP" altLang="en-US" dirty="0"/>
          </a:p>
        </p:txBody>
      </p:sp>
      <p:sp>
        <p:nvSpPr>
          <p:cNvPr id="30" name="円/楕円 29"/>
          <p:cNvSpPr/>
          <p:nvPr/>
        </p:nvSpPr>
        <p:spPr>
          <a:xfrm>
            <a:off x="1792294" y="93322"/>
            <a:ext cx="288000" cy="288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en-US" altLang="ja-JP" sz="1600" dirty="0" smtClean="0">
                <a:latin typeface="Arial Rounded MT Bold" pitchFamily="34" charset="0"/>
              </a:rPr>
              <a:t>3</a:t>
            </a:r>
            <a:endParaRPr lang="ja-JP" altLang="en-US" sz="1600" dirty="0">
              <a:latin typeface="Arial Rounded MT Bold" pitchFamily="34" charset="0"/>
            </a:endParaRPr>
          </a:p>
        </p:txBody>
      </p:sp>
      <p:sp>
        <p:nvSpPr>
          <p:cNvPr id="34" name="テキスト ボックス 33"/>
          <p:cNvSpPr txBox="1"/>
          <p:nvPr/>
        </p:nvSpPr>
        <p:spPr>
          <a:xfrm>
            <a:off x="193678" y="58274"/>
            <a:ext cx="1590973"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
        <p:nvSpPr>
          <p:cNvPr id="35" name="テキスト ボックス 34"/>
          <p:cNvSpPr txBox="1"/>
          <p:nvPr/>
        </p:nvSpPr>
        <p:spPr>
          <a:xfrm>
            <a:off x="128464" y="1465044"/>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主な改革検討項目</a:t>
            </a:r>
            <a:endParaRPr lang="ja-JP" altLang="en-US" sz="1400" dirty="0">
              <a:solidFill>
                <a:schemeClr val="bg1"/>
              </a:solidFill>
              <a:ea typeface="ＤＨＰ特太ゴシック体" pitchFamily="2" charset="-128"/>
            </a:endParaRPr>
          </a:p>
        </p:txBody>
      </p:sp>
      <p:sp>
        <p:nvSpPr>
          <p:cNvPr id="47" name="円/楕円 46"/>
          <p:cNvSpPr/>
          <p:nvPr/>
        </p:nvSpPr>
        <p:spPr bwMode="auto">
          <a:xfrm>
            <a:off x="2115469" y="1768520"/>
            <a:ext cx="3641232" cy="313412"/>
          </a:xfrm>
          <a:prstGeom prst="ellipse">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wrap="none" lIns="91413" tIns="45707" rIns="91413" bIns="45707" anchor="ctr"/>
          <a:lstStyle>
            <a:defPPr>
              <a:defRPr lang="ja-JP"/>
            </a:defPPr>
            <a:lvl1pPr algn="l" rtl="0" fontAlgn="base">
              <a:spcBef>
                <a:spcPct val="0"/>
              </a:spcBef>
              <a:spcAft>
                <a:spcPct val="0"/>
              </a:spcAft>
              <a:defRPr kumimoji="1" sz="12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2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2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2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200" kern="1200">
                <a:solidFill>
                  <a:schemeClr val="tx1"/>
                </a:solidFill>
                <a:latin typeface="Arial"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charset="0"/>
                <a:ea typeface="ＭＳ Ｐゴシック" pitchFamily="50" charset="-128"/>
                <a:cs typeface="+mn-cs"/>
              </a:defRPr>
            </a:lvl9pPr>
          </a:lstStyle>
          <a:p>
            <a:pPr algn="ctr">
              <a:defRPr/>
            </a:pPr>
            <a:r>
              <a:rPr lang="ja-JP" altLang="en-US" sz="1400" dirty="0">
                <a:latin typeface="HGPｺﾞｼｯｸE" pitchFamily="50" charset="-128"/>
                <a:ea typeface="HGPｺﾞｼｯｸE" pitchFamily="50" charset="-128"/>
              </a:rPr>
              <a:t>雇用対策</a:t>
            </a:r>
          </a:p>
        </p:txBody>
      </p:sp>
      <p:sp>
        <p:nvSpPr>
          <p:cNvPr id="57" name="フローチャート: データ 56"/>
          <p:cNvSpPr/>
          <p:nvPr/>
        </p:nvSpPr>
        <p:spPr>
          <a:xfrm>
            <a:off x="543620" y="2204867"/>
            <a:ext cx="6222280" cy="1265335"/>
          </a:xfrm>
          <a:prstGeom prst="flowChartInputOutput">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nSpc>
                <a:spcPts val="1400"/>
              </a:lnSpc>
              <a:buFont typeface="Wingdings" pitchFamily="2" charset="2"/>
              <a:buChar char="l"/>
            </a:pPr>
            <a:endParaRPr lang="ja-JP" altLang="en-US" sz="1200" dirty="0" smtClean="0">
              <a:solidFill>
                <a:schemeClr val="tx1"/>
              </a:solidFill>
              <a:latin typeface="HGPｺﾞｼｯｸE" pitchFamily="50" charset="-128"/>
              <a:ea typeface="HGPｺﾞｼｯｸE" pitchFamily="50" charset="-128"/>
            </a:endParaRPr>
          </a:p>
        </p:txBody>
      </p:sp>
      <p:sp>
        <p:nvSpPr>
          <p:cNvPr id="45" name="正方形/長方形 44"/>
          <p:cNvSpPr/>
          <p:nvPr/>
        </p:nvSpPr>
        <p:spPr>
          <a:xfrm>
            <a:off x="1286804" y="2520268"/>
            <a:ext cx="4712409" cy="844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nSpc>
                <a:spcPts val="1400"/>
              </a:lnSpc>
              <a:buFont typeface="Wingdings" pitchFamily="2" charset="2"/>
              <a:buChar char="l"/>
            </a:pPr>
            <a:r>
              <a:rPr lang="ja-JP" altLang="en-US" sz="1200" dirty="0" smtClean="0">
                <a:solidFill>
                  <a:schemeClr val="tx1"/>
                </a:solidFill>
                <a:latin typeface="HGPｺﾞｼｯｸE" pitchFamily="50" charset="-128"/>
                <a:ea typeface="HGPｺﾞｼｯｸE" pitchFamily="50" charset="-128"/>
              </a:rPr>
              <a:t>総合合算制度の創設</a:t>
            </a:r>
            <a:r>
              <a:rPr lang="ja-JP" altLang="en-US" sz="1200" dirty="0" smtClean="0">
                <a:solidFill>
                  <a:schemeClr val="tx1"/>
                </a:solidFill>
                <a:latin typeface="ＭＳ Ｐ明朝" pitchFamily="18" charset="-128"/>
                <a:ea typeface="ＭＳ Ｐ明朝" pitchFamily="18" charset="-128"/>
              </a:rPr>
              <a:t>　</a:t>
            </a:r>
            <a:r>
              <a:rPr lang="ja-JP" altLang="en-US" sz="1200" dirty="0" smtClean="0">
                <a:solidFill>
                  <a:schemeClr val="tx1"/>
                </a:solidFill>
                <a:latin typeface="+mn-ea"/>
              </a:rPr>
              <a:t>（番号制度等の情報連携基盤の導入が前提）</a:t>
            </a:r>
            <a:endParaRPr lang="en-US" altLang="ja-JP" sz="1200" dirty="0" smtClean="0">
              <a:solidFill>
                <a:schemeClr val="tx1"/>
              </a:solidFill>
              <a:latin typeface="+mn-ea"/>
            </a:endParaRPr>
          </a:p>
          <a:p>
            <a:pPr>
              <a:lnSpc>
                <a:spcPts val="1400"/>
              </a:lnSpc>
            </a:pPr>
            <a:r>
              <a:rPr lang="ja-JP" altLang="en-US" sz="1200" dirty="0" smtClean="0">
                <a:solidFill>
                  <a:schemeClr val="tx1"/>
                </a:solidFill>
              </a:rPr>
              <a:t>・医療・介護・保育・障害など制度単位でなく家計全体に着目した限度額の設定で、負担を軽減</a:t>
            </a:r>
            <a:endParaRPr lang="en-US" altLang="ja-JP" sz="1200" dirty="0" smtClean="0">
              <a:solidFill>
                <a:schemeClr val="tx1"/>
              </a:solidFill>
            </a:endParaRPr>
          </a:p>
          <a:p>
            <a:pPr>
              <a:lnSpc>
                <a:spcPts val="1400"/>
              </a:lnSpc>
              <a:buFont typeface="Wingdings" pitchFamily="2" charset="2"/>
              <a:buChar char="l"/>
            </a:pPr>
            <a:r>
              <a:rPr lang="ja-JP" altLang="en-US" sz="1200" dirty="0" smtClean="0">
                <a:solidFill>
                  <a:schemeClr val="tx1"/>
                </a:solidFill>
                <a:latin typeface="HGPｺﾞｼｯｸE" pitchFamily="50" charset="-128"/>
                <a:ea typeface="HGPｺﾞｼｯｸE" pitchFamily="50" charset="-128"/>
              </a:rPr>
              <a:t>　社会保険の短時間労働者への適用拡大、低所得者対策の強化</a:t>
            </a:r>
            <a:endParaRPr lang="ja-JP" altLang="en-US" sz="1200" dirty="0"/>
          </a:p>
        </p:txBody>
      </p:sp>
      <p:sp>
        <p:nvSpPr>
          <p:cNvPr id="48" name="正方形/長方形 47"/>
          <p:cNvSpPr/>
          <p:nvPr/>
        </p:nvSpPr>
        <p:spPr>
          <a:xfrm>
            <a:off x="1136577" y="3645024"/>
            <a:ext cx="3168352"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nSpc>
                <a:spcPts val="1400"/>
              </a:lnSpc>
              <a:buFont typeface="Wingdings" pitchFamily="2" charset="2"/>
              <a:buChar char="l"/>
            </a:pPr>
            <a:r>
              <a:rPr lang="ja-JP" altLang="en-US" sz="1200" dirty="0" smtClean="0">
                <a:solidFill>
                  <a:schemeClr val="tx1"/>
                </a:solidFill>
                <a:latin typeface="HGPｺﾞｼｯｸE" pitchFamily="50" charset="-128"/>
                <a:ea typeface="HGPｺﾞｼｯｸE" pitchFamily="50" charset="-128"/>
              </a:rPr>
              <a:t>　求職者支援制度の実施</a:t>
            </a:r>
            <a:endParaRPr lang="en-US" altLang="ja-JP" sz="1200" strike="sngStrike" dirty="0" smtClean="0">
              <a:solidFill>
                <a:schemeClr val="tx1"/>
              </a:solidFill>
              <a:latin typeface="HGPｺﾞｼｯｸE" pitchFamily="50" charset="-128"/>
              <a:ea typeface="HGPｺﾞｼｯｸE" pitchFamily="50" charset="-128"/>
            </a:endParaRPr>
          </a:p>
          <a:p>
            <a:pPr>
              <a:lnSpc>
                <a:spcPts val="1400"/>
              </a:lnSpc>
            </a:pPr>
            <a:r>
              <a:rPr lang="ja-JP" altLang="en-US" sz="1200" dirty="0" smtClean="0">
                <a:solidFill>
                  <a:schemeClr val="tx1"/>
                </a:solidFill>
              </a:rPr>
              <a:t>・雇用保険を受給できない人に対して、職業訓練をしながら給付金を受けられる制度で支援し、 早期の就職を実現</a:t>
            </a:r>
            <a:endParaRPr lang="en-US" altLang="ja-JP" sz="1200" dirty="0" smtClean="0">
              <a:solidFill>
                <a:schemeClr val="tx1"/>
              </a:solidFill>
            </a:endParaRPr>
          </a:p>
        </p:txBody>
      </p:sp>
      <p:sp>
        <p:nvSpPr>
          <p:cNvPr id="50" name="正方形/長方形 49"/>
          <p:cNvSpPr/>
          <p:nvPr/>
        </p:nvSpPr>
        <p:spPr>
          <a:xfrm>
            <a:off x="910734" y="5355419"/>
            <a:ext cx="3384376" cy="9619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nSpc>
                <a:spcPts val="1400"/>
              </a:lnSpc>
              <a:buFont typeface="Wingdings" pitchFamily="2" charset="2"/>
              <a:buChar char="l"/>
            </a:pPr>
            <a:r>
              <a:rPr lang="ja-JP" altLang="en-US" sz="1200" dirty="0" smtClean="0">
                <a:solidFill>
                  <a:schemeClr val="tx1"/>
                </a:solidFill>
                <a:latin typeface="HGPｺﾞｼｯｸE" pitchFamily="50" charset="-128"/>
                <a:ea typeface="HGPｺﾞｼｯｸE" pitchFamily="50" charset="-128"/>
              </a:rPr>
              <a:t>　生活保護を受けている人の就労支援</a:t>
            </a:r>
            <a:endParaRPr lang="en-US" altLang="ja-JP" sz="1200" dirty="0" smtClean="0">
              <a:solidFill>
                <a:schemeClr val="tx1"/>
              </a:solidFill>
              <a:latin typeface="HGPｺﾞｼｯｸE" pitchFamily="50" charset="-128"/>
              <a:ea typeface="HGPｺﾞｼｯｸE" pitchFamily="50" charset="-128"/>
            </a:endParaRPr>
          </a:p>
          <a:p>
            <a:pPr>
              <a:lnSpc>
                <a:spcPts val="1400"/>
              </a:lnSpc>
            </a:pPr>
            <a:r>
              <a:rPr lang="ja-JP" altLang="en-US" sz="1200" dirty="0" smtClean="0">
                <a:solidFill>
                  <a:schemeClr val="tx1"/>
                </a:solidFill>
              </a:rPr>
              <a:t>・</a:t>
            </a:r>
            <a:r>
              <a:rPr lang="ja-JP" altLang="ja-JP" sz="1200" dirty="0" smtClean="0">
                <a:solidFill>
                  <a:schemeClr val="tx1"/>
                </a:solidFill>
              </a:rPr>
              <a:t>生活保護を受</a:t>
            </a:r>
            <a:r>
              <a:rPr lang="ja-JP" altLang="en-US" sz="1200" dirty="0" smtClean="0">
                <a:solidFill>
                  <a:schemeClr val="tx1"/>
                </a:solidFill>
              </a:rPr>
              <a:t>けて</a:t>
            </a:r>
            <a:r>
              <a:rPr lang="ja-JP" altLang="ja-JP" sz="1200" dirty="0" smtClean="0">
                <a:solidFill>
                  <a:schemeClr val="tx1"/>
                </a:solidFill>
              </a:rPr>
              <a:t>いる</a:t>
            </a:r>
            <a:r>
              <a:rPr lang="ja-JP" altLang="en-US" sz="1200" dirty="0" smtClean="0">
                <a:solidFill>
                  <a:schemeClr val="tx1"/>
                </a:solidFill>
              </a:rPr>
              <a:t>人に対して、ハローワークと連携した支援により、早期の就労・自立を実現</a:t>
            </a:r>
            <a:r>
              <a:rPr lang="en-US" altLang="ja-JP" sz="1200" dirty="0" smtClean="0">
                <a:solidFill>
                  <a:schemeClr val="tx1"/>
                </a:solidFill>
              </a:rPr>
              <a:t> </a:t>
            </a:r>
          </a:p>
          <a:p>
            <a:pPr>
              <a:lnSpc>
                <a:spcPts val="1400"/>
              </a:lnSpc>
            </a:pPr>
            <a:r>
              <a:rPr lang="en-US" altLang="ja-JP" sz="1200" dirty="0" smtClean="0">
                <a:solidFill>
                  <a:schemeClr val="tx1"/>
                </a:solidFill>
              </a:rPr>
              <a:t>※</a:t>
            </a:r>
            <a:r>
              <a:rPr lang="ja-JP" altLang="en-US" sz="1200" dirty="0" smtClean="0">
                <a:solidFill>
                  <a:schemeClr val="tx1"/>
                </a:solidFill>
              </a:rPr>
              <a:t>生活保護の不適正な受給の防止対策を強化</a:t>
            </a:r>
            <a:endParaRPr lang="ja-JP" altLang="en-US" sz="1200" dirty="0">
              <a:solidFill>
                <a:schemeClr val="tx1"/>
              </a:solidFill>
            </a:endParaRPr>
          </a:p>
        </p:txBody>
      </p:sp>
      <p:sp>
        <p:nvSpPr>
          <p:cNvPr id="66" name="正方形/長方形 65"/>
          <p:cNvSpPr/>
          <p:nvPr/>
        </p:nvSpPr>
        <p:spPr>
          <a:xfrm>
            <a:off x="1640384" y="2272432"/>
            <a:ext cx="3024584" cy="2882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r>
              <a:rPr lang="en-US" altLang="ja-JP" sz="1400" b="1" dirty="0" smtClean="0">
                <a:solidFill>
                  <a:schemeClr val="tx1"/>
                </a:solidFill>
              </a:rPr>
              <a:t>【</a:t>
            </a:r>
            <a:r>
              <a:rPr lang="ja-JP" altLang="en-US" sz="1400" b="1" dirty="0" smtClean="0">
                <a:solidFill>
                  <a:schemeClr val="tx1"/>
                </a:solidFill>
              </a:rPr>
              <a:t>第１のネット：社会保険・労働保険</a:t>
            </a:r>
            <a:r>
              <a:rPr lang="en-US" altLang="ja-JP" sz="1400" b="1" dirty="0" smtClean="0">
                <a:solidFill>
                  <a:schemeClr val="tx1"/>
                </a:solidFill>
              </a:rPr>
              <a:t>】</a:t>
            </a:r>
            <a:endParaRPr lang="ja-JP" altLang="en-US" sz="1400" b="1" dirty="0">
              <a:solidFill>
                <a:schemeClr val="tx1"/>
              </a:solidFill>
            </a:endParaRPr>
          </a:p>
        </p:txBody>
      </p:sp>
      <p:sp>
        <p:nvSpPr>
          <p:cNvPr id="67" name="正方形/長方形 66"/>
          <p:cNvSpPr/>
          <p:nvPr/>
        </p:nvSpPr>
        <p:spPr>
          <a:xfrm>
            <a:off x="1640509" y="3606676"/>
            <a:ext cx="4617020" cy="326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r>
              <a:rPr lang="en-US" altLang="ja-JP" sz="1400" b="1" dirty="0" smtClean="0">
                <a:solidFill>
                  <a:schemeClr val="tx1"/>
                </a:solidFill>
              </a:rPr>
              <a:t>【</a:t>
            </a:r>
            <a:r>
              <a:rPr lang="ja-JP" altLang="en-US" sz="1400" b="1" dirty="0" smtClean="0">
                <a:solidFill>
                  <a:schemeClr val="tx1"/>
                </a:solidFill>
              </a:rPr>
              <a:t>第２のネット：求職者支援制度</a:t>
            </a:r>
            <a:r>
              <a:rPr lang="en-US" altLang="ja-JP" sz="1400" b="1" dirty="0" smtClean="0">
                <a:solidFill>
                  <a:schemeClr val="tx1"/>
                </a:solidFill>
              </a:rPr>
              <a:t>】</a:t>
            </a:r>
            <a:endParaRPr lang="ja-JP" altLang="en-US" sz="1400" b="1" dirty="0">
              <a:solidFill>
                <a:schemeClr val="tx1"/>
              </a:solidFill>
            </a:endParaRPr>
          </a:p>
        </p:txBody>
      </p:sp>
      <p:sp>
        <p:nvSpPr>
          <p:cNvPr id="68" name="正方形/長方形 67"/>
          <p:cNvSpPr/>
          <p:nvPr/>
        </p:nvSpPr>
        <p:spPr>
          <a:xfrm>
            <a:off x="1640508" y="5157193"/>
            <a:ext cx="2952452" cy="216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r>
              <a:rPr lang="en-US" altLang="ja-JP" sz="1400" b="1" dirty="0" smtClean="0">
                <a:solidFill>
                  <a:schemeClr val="tx1"/>
                </a:solidFill>
              </a:rPr>
              <a:t>【</a:t>
            </a:r>
            <a:r>
              <a:rPr lang="ja-JP" altLang="en-US" sz="1400" b="1" dirty="0" smtClean="0">
                <a:solidFill>
                  <a:schemeClr val="tx1"/>
                </a:solidFill>
              </a:rPr>
              <a:t>第３のネット：生活保護</a:t>
            </a:r>
            <a:r>
              <a:rPr lang="en-US" altLang="ja-JP" sz="1400" b="1" dirty="0" smtClean="0">
                <a:solidFill>
                  <a:schemeClr val="tx1"/>
                </a:solidFill>
              </a:rPr>
              <a:t>】</a:t>
            </a:r>
            <a:endParaRPr lang="ja-JP" altLang="en-US" sz="1400" b="1" dirty="0">
              <a:solidFill>
                <a:schemeClr val="tx1"/>
              </a:solidFill>
            </a:endParaRPr>
          </a:p>
        </p:txBody>
      </p:sp>
      <p:sp>
        <p:nvSpPr>
          <p:cNvPr id="36" name="フローチャート: データ 35"/>
          <p:cNvSpPr/>
          <p:nvPr/>
        </p:nvSpPr>
        <p:spPr>
          <a:xfrm>
            <a:off x="5262320" y="3575716"/>
            <a:ext cx="4592960" cy="2949631"/>
          </a:xfrm>
          <a:prstGeom prst="flowChartInputOutput">
            <a:avLst/>
          </a:prstGeom>
          <a:solidFill>
            <a:schemeClr val="accent6">
              <a:lumMod val="40000"/>
              <a:lumOff val="60000"/>
            </a:schemeClr>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dirty="0"/>
          </a:p>
        </p:txBody>
      </p:sp>
      <p:sp>
        <p:nvSpPr>
          <p:cNvPr id="41" name="正方形/長方形 40"/>
          <p:cNvSpPr/>
          <p:nvPr/>
        </p:nvSpPr>
        <p:spPr>
          <a:xfrm>
            <a:off x="4948870" y="4077072"/>
            <a:ext cx="2812442"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nSpc>
                <a:spcPts val="1400"/>
              </a:lnSpc>
              <a:buFont typeface="Wingdings" pitchFamily="2" charset="2"/>
              <a:buChar char="l"/>
            </a:pPr>
            <a:endParaRPr lang="en-US" altLang="ja-JP" sz="1200" dirty="0" smtClean="0">
              <a:solidFill>
                <a:schemeClr val="tx1"/>
              </a:solidFill>
            </a:endParaRPr>
          </a:p>
        </p:txBody>
      </p:sp>
      <p:sp>
        <p:nvSpPr>
          <p:cNvPr id="42" name="正方形/長方形 41"/>
          <p:cNvSpPr/>
          <p:nvPr/>
        </p:nvSpPr>
        <p:spPr>
          <a:xfrm>
            <a:off x="6465168" y="3645024"/>
            <a:ext cx="295232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nSpc>
                <a:spcPts val="1400"/>
              </a:lnSpc>
            </a:pPr>
            <a:r>
              <a:rPr lang="ja-JP" altLang="en-US" sz="1400" dirty="0" smtClean="0">
                <a:solidFill>
                  <a:schemeClr val="tx1"/>
                </a:solidFill>
                <a:latin typeface="HGPｺﾞｼｯｸE" pitchFamily="50" charset="-128"/>
                <a:ea typeface="HGPｺﾞｼｯｸE" pitchFamily="50" charset="-128"/>
              </a:rPr>
              <a:t>「生活支援戦略」（仮称）の策定・推進</a:t>
            </a:r>
            <a:endParaRPr lang="en-US" altLang="ja-JP" sz="1200" dirty="0" smtClean="0">
              <a:solidFill>
                <a:schemeClr val="tx1"/>
              </a:solidFill>
            </a:endParaRPr>
          </a:p>
        </p:txBody>
      </p:sp>
      <p:sp>
        <p:nvSpPr>
          <p:cNvPr id="43" name="右中かっこ 42"/>
          <p:cNvSpPr/>
          <p:nvPr/>
        </p:nvSpPr>
        <p:spPr>
          <a:xfrm>
            <a:off x="4880993" y="3573016"/>
            <a:ext cx="360040" cy="2880320"/>
          </a:xfrm>
          <a:prstGeom prst="rightBrace">
            <a:avLst/>
          </a:prstGeom>
          <a:noFill/>
          <a:ln w="222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lIns="91423" tIns="45712" rIns="91423" bIns="45712" rtlCol="0" anchor="ctr"/>
          <a:lstStyle/>
          <a:p>
            <a:pPr algn="ctr"/>
            <a:endParaRPr lang="ja-JP" altLang="en-US" sz="1600" dirty="0">
              <a:latin typeface="HGPｺﾞｼｯｸE" pitchFamily="50" charset="-128"/>
              <a:ea typeface="HGPｺﾞｼｯｸE" pitchFamily="50" charset="-128"/>
            </a:endParaRPr>
          </a:p>
        </p:txBody>
      </p:sp>
      <p:sp>
        <p:nvSpPr>
          <p:cNvPr id="37" name="角丸四角形 36"/>
          <p:cNvSpPr/>
          <p:nvPr/>
        </p:nvSpPr>
        <p:spPr>
          <a:xfrm>
            <a:off x="5817097" y="4437112"/>
            <a:ext cx="3816424" cy="1080120"/>
          </a:xfrm>
          <a:prstGeom prst="roundRect">
            <a:avLst>
              <a:gd name="adj" fmla="val 456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5994" tIns="45712" rIns="35994" bIns="45712" rtlCol="0" anchor="ctr"/>
          <a:lstStyle/>
          <a:p>
            <a:pPr marL="177768" indent="-177768">
              <a:spcBef>
                <a:spcPts val="100"/>
              </a:spcBef>
            </a:pPr>
            <a:r>
              <a:rPr lang="ja-JP" altLang="en-US" sz="1200" dirty="0" smtClean="0">
                <a:solidFill>
                  <a:schemeClr val="tx1"/>
                </a:solidFill>
              </a:rPr>
              <a:t>　　</a:t>
            </a:r>
            <a:endParaRPr lang="en-US" altLang="ja-JP" sz="1200" dirty="0" smtClean="0">
              <a:solidFill>
                <a:schemeClr val="tx1"/>
              </a:solidFill>
            </a:endParaRPr>
          </a:p>
          <a:p>
            <a:pPr marL="177768" indent="-177768">
              <a:spcBef>
                <a:spcPts val="100"/>
              </a:spcBef>
            </a:pPr>
            <a:r>
              <a:rPr lang="ja-JP" altLang="en-US" sz="1200" dirty="0" smtClean="0">
                <a:solidFill>
                  <a:schemeClr val="tx1"/>
                </a:solidFill>
              </a:rPr>
              <a:t>  ①　生活困窮者対策の推進</a:t>
            </a:r>
            <a:endParaRPr lang="en-US" altLang="ja-JP" sz="1200" dirty="0" smtClean="0">
              <a:solidFill>
                <a:schemeClr val="tx1"/>
              </a:solidFill>
            </a:endParaRPr>
          </a:p>
          <a:p>
            <a:pPr marL="177768" indent="-177768">
              <a:spcBef>
                <a:spcPts val="100"/>
              </a:spcBef>
            </a:pPr>
            <a:r>
              <a:rPr lang="ja-JP" altLang="en-US" sz="1200" dirty="0" smtClean="0">
                <a:solidFill>
                  <a:schemeClr val="tx1"/>
                </a:solidFill>
              </a:rPr>
              <a:t>　</a:t>
            </a:r>
            <a:r>
              <a:rPr lang="en-US" altLang="ja-JP" sz="1200" dirty="0" smtClean="0">
                <a:solidFill>
                  <a:schemeClr val="tx1"/>
                </a:solidFill>
              </a:rPr>
              <a:t>ⅰ)</a:t>
            </a:r>
            <a:r>
              <a:rPr lang="ja-JP" altLang="en-US" sz="1200" dirty="0" smtClean="0">
                <a:solidFill>
                  <a:schemeClr val="tx1"/>
                </a:solidFill>
              </a:rPr>
              <a:t>　生活困窮者に対する支援のための国の中期</a:t>
            </a:r>
            <a:endParaRPr lang="en-US" altLang="ja-JP" sz="1200" dirty="0" smtClean="0">
              <a:solidFill>
                <a:schemeClr val="tx1"/>
              </a:solidFill>
            </a:endParaRPr>
          </a:p>
          <a:p>
            <a:pPr marL="177768" indent="-177768">
              <a:spcBef>
                <a:spcPts val="100"/>
              </a:spcBef>
            </a:pPr>
            <a:r>
              <a:rPr lang="ja-JP" altLang="en-US" sz="1200" dirty="0" smtClean="0">
                <a:solidFill>
                  <a:schemeClr val="tx1"/>
                </a:solidFill>
              </a:rPr>
              <a:t>　　　　プランを策定</a:t>
            </a:r>
            <a:endParaRPr lang="en-US" altLang="ja-JP" sz="1200" dirty="0" smtClean="0">
              <a:solidFill>
                <a:schemeClr val="tx1"/>
              </a:solidFill>
            </a:endParaRPr>
          </a:p>
          <a:p>
            <a:pPr marL="177768" indent="-177768">
              <a:spcBef>
                <a:spcPts val="100"/>
              </a:spcBef>
            </a:pPr>
            <a:r>
              <a:rPr lang="ja-JP" altLang="en-US" sz="1200" dirty="0" smtClean="0">
                <a:solidFill>
                  <a:schemeClr val="tx1"/>
                </a:solidFill>
              </a:rPr>
              <a:t>　</a:t>
            </a:r>
            <a:r>
              <a:rPr lang="en-US" altLang="ja-JP" sz="1200" dirty="0" smtClean="0">
                <a:solidFill>
                  <a:schemeClr val="tx1"/>
                </a:solidFill>
              </a:rPr>
              <a:t>ⅱ)</a:t>
            </a:r>
            <a:r>
              <a:rPr lang="ja-JP" altLang="en-US" sz="1200" dirty="0" smtClean="0">
                <a:solidFill>
                  <a:schemeClr val="tx1"/>
                </a:solidFill>
              </a:rPr>
              <a:t>　生活困窮者の自立に向けた生活自立支援</a:t>
            </a:r>
            <a:endParaRPr lang="en-US" altLang="ja-JP" sz="1200" dirty="0" smtClean="0">
              <a:solidFill>
                <a:schemeClr val="tx1"/>
              </a:solidFill>
            </a:endParaRPr>
          </a:p>
          <a:p>
            <a:pPr marL="177768" indent="-177768">
              <a:spcBef>
                <a:spcPts val="100"/>
              </a:spcBef>
            </a:pPr>
            <a:r>
              <a:rPr lang="ja-JP" altLang="en-US" sz="1200" dirty="0" smtClean="0">
                <a:solidFill>
                  <a:schemeClr val="tx1"/>
                </a:solidFill>
              </a:rPr>
              <a:t>　　　　サービスの体系化等を図る。</a:t>
            </a:r>
            <a:endParaRPr lang="ja-JP" altLang="en-US" sz="1200" dirty="0">
              <a:solidFill>
                <a:schemeClr val="tx1"/>
              </a:solidFill>
            </a:endParaRPr>
          </a:p>
        </p:txBody>
      </p:sp>
      <p:sp>
        <p:nvSpPr>
          <p:cNvPr id="51" name="正方形/長方形 50"/>
          <p:cNvSpPr/>
          <p:nvPr/>
        </p:nvSpPr>
        <p:spPr>
          <a:xfrm>
            <a:off x="5673080" y="5517232"/>
            <a:ext cx="3672408"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marL="177768" indent="-177768">
              <a:spcBef>
                <a:spcPts val="100"/>
              </a:spcBef>
            </a:pPr>
            <a:r>
              <a:rPr lang="ja-JP" altLang="en-US" sz="1200" dirty="0" smtClean="0">
                <a:solidFill>
                  <a:schemeClr val="tx1"/>
                </a:solidFill>
              </a:rPr>
              <a:t>②　生活保護制度の見直し</a:t>
            </a:r>
            <a:endParaRPr lang="en-US" altLang="ja-JP" sz="1200" dirty="0" smtClean="0">
              <a:solidFill>
                <a:schemeClr val="tx1"/>
              </a:solidFill>
            </a:endParaRPr>
          </a:p>
          <a:p>
            <a:pPr marL="88884" indent="88884">
              <a:spcBef>
                <a:spcPts val="100"/>
              </a:spcBef>
            </a:pPr>
            <a:r>
              <a:rPr lang="ja-JP" altLang="en-US" sz="1200" dirty="0" smtClean="0">
                <a:solidFill>
                  <a:schemeClr val="tx1"/>
                </a:solidFill>
              </a:rPr>
              <a:t>法改正も含めた生活保護制度の見直しについて、地方自治体とともに具体的に検討</a:t>
            </a:r>
            <a:r>
              <a:rPr lang="ja-JP" altLang="en-US" sz="1200" smtClean="0">
                <a:solidFill>
                  <a:schemeClr val="tx1"/>
                </a:solidFill>
              </a:rPr>
              <a:t>し、取り組む。</a:t>
            </a:r>
            <a:endParaRPr kumimoji="1" lang="ja-JP" altLang="en-US" dirty="0">
              <a:solidFill>
                <a:schemeClr val="tx1"/>
              </a:solidFill>
            </a:endParaRPr>
          </a:p>
        </p:txBody>
      </p:sp>
      <p:pic>
        <p:nvPicPr>
          <p:cNvPr id="39" name="Picture 2" descr="C:\Users\OYCSA\AppData\Local\Microsoft\Windows\Temporary Internet Files\Content.IE5\XBSXZDFH\MC900195248[1].wmf"/>
          <p:cNvPicPr>
            <a:picLocks noChangeAspect="1" noChangeArrowheads="1"/>
          </p:cNvPicPr>
          <p:nvPr/>
        </p:nvPicPr>
        <p:blipFill>
          <a:blip r:embed="rId3" cstate="print"/>
          <a:srcRect/>
          <a:stretch>
            <a:fillRect/>
          </a:stretch>
        </p:blipFill>
        <p:spPr bwMode="auto">
          <a:xfrm>
            <a:off x="8913441" y="5871403"/>
            <a:ext cx="1012428" cy="1013983"/>
          </a:xfrm>
          <a:prstGeom prst="rect">
            <a:avLst/>
          </a:prstGeom>
          <a:noFill/>
        </p:spPr>
      </p:pic>
      <p:sp>
        <p:nvSpPr>
          <p:cNvPr id="52" name="右矢印 51"/>
          <p:cNvSpPr/>
          <p:nvPr/>
        </p:nvSpPr>
        <p:spPr>
          <a:xfrm>
            <a:off x="5061890" y="4149080"/>
            <a:ext cx="611190" cy="1656184"/>
          </a:xfrm>
          <a:prstGeom prst="rightArrow">
            <a:avLst>
              <a:gd name="adj1" fmla="val 50000"/>
              <a:gd name="adj2" fmla="val 55416"/>
            </a:avLst>
          </a:prstGeom>
          <a:solidFill>
            <a:schemeClr val="accent6">
              <a:lumMod val="40000"/>
              <a:lumOff val="60000"/>
            </a:schemeClr>
          </a:solidFill>
          <a:ln w="222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53" name="正方形/長方形 52"/>
          <p:cNvSpPr/>
          <p:nvPr/>
        </p:nvSpPr>
        <p:spPr>
          <a:xfrm>
            <a:off x="6090027" y="4005064"/>
            <a:ext cx="361550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nSpc>
                <a:spcPts val="1400"/>
              </a:lnSpc>
            </a:pPr>
            <a:r>
              <a:rPr lang="ja-JP" altLang="en-US" sz="1400" dirty="0" smtClean="0">
                <a:solidFill>
                  <a:schemeClr val="tx1"/>
                </a:solidFill>
              </a:rPr>
              <a:t>・生活困窮者対策と生活保護制度の見直しを</a:t>
            </a:r>
            <a:endParaRPr lang="en-US" altLang="ja-JP" sz="1400" dirty="0" smtClean="0">
              <a:solidFill>
                <a:schemeClr val="tx1"/>
              </a:solidFill>
            </a:endParaRPr>
          </a:p>
          <a:p>
            <a:pPr>
              <a:lnSpc>
                <a:spcPts val="1400"/>
              </a:lnSpc>
            </a:pPr>
            <a:r>
              <a:rPr lang="ja-JP" altLang="en-US" sz="1400" dirty="0" smtClean="0">
                <a:solidFill>
                  <a:schemeClr val="tx1"/>
                </a:solidFill>
              </a:rPr>
              <a:t>　総合的に推進</a:t>
            </a:r>
            <a:endParaRPr lang="en-US" altLang="ja-JP" sz="1400" dirty="0" smtClean="0">
              <a:solidFill>
                <a:schemeClr val="tx1"/>
              </a:solidFill>
            </a:endParaRPr>
          </a:p>
        </p:txBody>
      </p:sp>
      <p:sp>
        <p:nvSpPr>
          <p:cNvPr id="38" name="スライド番号プレースホルダ 29"/>
          <p:cNvSpPr txBox="1">
            <a:spLocks/>
          </p:cNvSpPr>
          <p:nvPr/>
        </p:nvSpPr>
        <p:spPr>
          <a:xfrm>
            <a:off x="7342912" y="6564971"/>
            <a:ext cx="2311400" cy="365125"/>
          </a:xfrm>
          <a:prstGeom prst="rect">
            <a:avLst/>
          </a:prstGeom>
        </p:spPr>
        <p:txBody>
          <a:bodyPr vert="horz" lIns="91413" tIns="45707" rIns="91413" bIns="45707" rtlCol="0" anchor="ctr"/>
          <a:lstStyle/>
          <a:p>
            <a:pPr marL="0" marR="0" lvl="0" indent="0" algn="r" defTabSz="914125" rtl="0" eaLnBrk="1" fontAlgn="auto" latinLnBrk="0" hangingPunct="1">
              <a:lnSpc>
                <a:spcPct val="100000"/>
              </a:lnSpc>
              <a:spcBef>
                <a:spcPts val="0"/>
              </a:spcBef>
              <a:spcAft>
                <a:spcPts val="0"/>
              </a:spcAft>
              <a:buClrTx/>
              <a:buSzTx/>
              <a:buFontTx/>
              <a:buNone/>
              <a:tabLst/>
              <a:defRPr/>
            </a:pPr>
            <a:fld id="{5A02BD7A-635E-43A0-8464-FD5073BFE4FA}" type="slidenum">
              <a:rPr kumimoji="1" lang="ja-JP"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125"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194472" y="2564905"/>
            <a:ext cx="9511057" cy="1749888"/>
          </a:xfrm>
          <a:prstGeom prst="roundRect">
            <a:avLst>
              <a:gd name="adj" fmla="val 648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ctr" anchorCtr="0"/>
          <a:lstStyle/>
          <a:p>
            <a:pPr>
              <a:lnSpc>
                <a:spcPts val="2000"/>
              </a:lnSpc>
            </a:pPr>
            <a:r>
              <a:rPr lang="ja-JP" altLang="en-US" sz="1400" dirty="0" smtClean="0">
                <a:solidFill>
                  <a:schemeClr val="tx1"/>
                </a:solidFill>
                <a:latin typeface="HGPｺﾞｼｯｸE" pitchFamily="50" charset="-128"/>
                <a:ea typeface="HGPｺﾞｼｯｸE" pitchFamily="50" charset="-128"/>
              </a:rPr>
              <a:t>○ 短時間労働者への厚生年金・健康保険の適用拡大</a:t>
            </a:r>
            <a:endParaRPr lang="en-US" altLang="ja-JP" sz="1400" dirty="0" smtClean="0">
              <a:solidFill>
                <a:schemeClr val="tx1"/>
              </a:solidFill>
              <a:latin typeface="HGPｺﾞｼｯｸE" pitchFamily="50" charset="-128"/>
              <a:ea typeface="HGPｺﾞｼｯｸE" pitchFamily="50" charset="-128"/>
            </a:endParaRPr>
          </a:p>
          <a:p>
            <a:r>
              <a:rPr lang="ja-JP" altLang="en-US" sz="1100" dirty="0" smtClean="0">
                <a:solidFill>
                  <a:schemeClr val="tx1"/>
                </a:solidFill>
              </a:rPr>
              <a:t>　　</a:t>
            </a:r>
            <a:r>
              <a:rPr lang="ja-JP" altLang="en-US" sz="1100" u="sng" dirty="0" smtClean="0">
                <a:solidFill>
                  <a:schemeClr val="tx1"/>
                </a:solidFill>
              </a:rPr>
              <a:t>適用拡大される短時間労働者の要件（対象者数：約</a:t>
            </a:r>
            <a:r>
              <a:rPr lang="en-US" altLang="ja-JP" sz="1100" u="sng" dirty="0" smtClean="0">
                <a:solidFill>
                  <a:schemeClr val="tx1"/>
                </a:solidFill>
              </a:rPr>
              <a:t>45</a:t>
            </a:r>
            <a:r>
              <a:rPr lang="ja-JP" altLang="en-US" sz="1100" u="sng" dirty="0" smtClean="0">
                <a:solidFill>
                  <a:schemeClr val="tx1"/>
                </a:solidFill>
              </a:rPr>
              <a:t>万人）</a:t>
            </a:r>
            <a:endParaRPr lang="en-US" altLang="ja-JP" sz="1100" u="sng" dirty="0" smtClean="0">
              <a:solidFill>
                <a:schemeClr val="tx1"/>
              </a:solidFill>
            </a:endParaRPr>
          </a:p>
          <a:p>
            <a:r>
              <a:rPr lang="ja-JP" altLang="en-US" sz="1100" dirty="0" smtClean="0">
                <a:solidFill>
                  <a:schemeClr val="tx1"/>
                </a:solidFill>
              </a:rPr>
              <a:t>　　①週</a:t>
            </a:r>
            <a:r>
              <a:rPr lang="en-US" altLang="ja-JP" sz="1100" dirty="0" smtClean="0">
                <a:solidFill>
                  <a:schemeClr val="tx1"/>
                </a:solidFill>
              </a:rPr>
              <a:t>20</a:t>
            </a:r>
            <a:r>
              <a:rPr lang="ja-JP" altLang="en-US" sz="1100" dirty="0" smtClean="0">
                <a:solidFill>
                  <a:schemeClr val="tx1"/>
                </a:solidFill>
              </a:rPr>
              <a:t>時間以上、②月額賃金</a:t>
            </a:r>
            <a:r>
              <a:rPr lang="en-US" altLang="ja-JP" sz="1100" dirty="0" smtClean="0">
                <a:solidFill>
                  <a:schemeClr val="tx1"/>
                </a:solidFill>
              </a:rPr>
              <a:t>7.8</a:t>
            </a:r>
            <a:r>
              <a:rPr lang="ja-JP" altLang="en-US" sz="1100" dirty="0" smtClean="0">
                <a:solidFill>
                  <a:schemeClr val="tx1"/>
                </a:solidFill>
              </a:rPr>
              <a:t>万円以上（年収</a:t>
            </a:r>
            <a:r>
              <a:rPr lang="en-US" altLang="ja-JP" sz="1100" dirty="0" smtClean="0">
                <a:solidFill>
                  <a:schemeClr val="tx1"/>
                </a:solidFill>
              </a:rPr>
              <a:t>94</a:t>
            </a:r>
            <a:r>
              <a:rPr lang="ja-JP" altLang="en-US" sz="1100" dirty="0" smtClean="0">
                <a:solidFill>
                  <a:schemeClr val="tx1"/>
                </a:solidFill>
              </a:rPr>
              <a:t>万円以上）、③勤務期間１年以上、④学生は適用除外、⑤従業員　</a:t>
            </a:r>
            <a:r>
              <a:rPr lang="en-US" altLang="ja-JP" sz="1100" dirty="0" smtClean="0">
                <a:solidFill>
                  <a:schemeClr val="tx1"/>
                </a:solidFill>
              </a:rPr>
              <a:t>501</a:t>
            </a:r>
            <a:r>
              <a:rPr lang="ja-JP" altLang="en-US" sz="1100" dirty="0" smtClean="0">
                <a:solidFill>
                  <a:schemeClr val="tx1"/>
                </a:solidFill>
              </a:rPr>
              <a:t>人以上</a:t>
            </a:r>
            <a:endParaRPr lang="en-US" altLang="ja-JP" sz="1100" dirty="0" smtClean="0">
              <a:solidFill>
                <a:schemeClr val="tx1"/>
              </a:solidFill>
            </a:endParaRPr>
          </a:p>
          <a:p>
            <a:endParaRPr lang="en-US" altLang="ja-JP" sz="600" dirty="0" smtClean="0">
              <a:solidFill>
                <a:schemeClr val="tx1"/>
              </a:solidFill>
            </a:endParaRPr>
          </a:p>
          <a:p>
            <a:pPr>
              <a:lnSpc>
                <a:spcPts val="2000"/>
              </a:lnSpc>
            </a:pPr>
            <a:r>
              <a:rPr lang="ja-JP" altLang="en-US" sz="1400" dirty="0" smtClean="0">
                <a:solidFill>
                  <a:schemeClr val="tx1"/>
                </a:solidFill>
                <a:latin typeface="HGPｺﾞｼｯｸE" pitchFamily="50" charset="-128"/>
                <a:ea typeface="HGPｺﾞｼｯｸE" pitchFamily="50" charset="-128"/>
              </a:rPr>
              <a:t>○ 産前・産後休業期間中、厚生年金保険料の負担を免除する</a:t>
            </a:r>
            <a:endParaRPr lang="en-US" altLang="ja-JP" sz="1400" dirty="0" smtClean="0">
              <a:solidFill>
                <a:schemeClr val="tx1"/>
              </a:solidFill>
              <a:latin typeface="HGPｺﾞｼｯｸE" pitchFamily="50" charset="-128"/>
              <a:ea typeface="HGPｺﾞｼｯｸE" pitchFamily="50" charset="-128"/>
            </a:endParaRPr>
          </a:p>
          <a:p>
            <a:pPr>
              <a:lnSpc>
                <a:spcPts val="2000"/>
              </a:lnSpc>
            </a:pPr>
            <a:r>
              <a:rPr lang="ja-JP" altLang="en-US" sz="1400" dirty="0" smtClean="0">
                <a:solidFill>
                  <a:schemeClr val="tx1"/>
                </a:solidFill>
              </a:rPr>
              <a:t> ・出産前後の経済的負担が軽減され、子どもを生みながら働きやすい環境を整える</a:t>
            </a:r>
            <a:endParaRPr lang="en-US" altLang="ja-JP" sz="1400" dirty="0" smtClean="0">
              <a:solidFill>
                <a:schemeClr val="tx1"/>
              </a:solidFill>
            </a:endParaRPr>
          </a:p>
          <a:p>
            <a:pPr marL="177768" indent="-177768">
              <a:lnSpc>
                <a:spcPts val="2200"/>
              </a:lnSpc>
            </a:pPr>
            <a:r>
              <a:rPr lang="ja-JP" altLang="en-US" sz="1400" dirty="0" smtClean="0">
                <a:solidFill>
                  <a:schemeClr val="tx1"/>
                </a:solidFill>
                <a:latin typeface="HGPｺﾞｼｯｸE" pitchFamily="50" charset="-128"/>
                <a:ea typeface="HGPｺﾞｼｯｸE" pitchFamily="50" charset="-128"/>
              </a:rPr>
              <a:t>○ 被用者年金の一元化</a:t>
            </a:r>
            <a:endParaRPr lang="en-US" altLang="ja-JP" sz="1400" dirty="0" smtClean="0">
              <a:solidFill>
                <a:schemeClr val="tx1"/>
              </a:solidFill>
              <a:latin typeface="+mn-ea"/>
            </a:endParaRPr>
          </a:p>
          <a:p>
            <a:pPr marL="177768" indent="-177768">
              <a:lnSpc>
                <a:spcPts val="2000"/>
              </a:lnSpc>
            </a:pPr>
            <a:r>
              <a:rPr lang="ja-JP" altLang="en-US" sz="1400" dirty="0" smtClean="0">
                <a:solidFill>
                  <a:schemeClr val="tx1"/>
                </a:solidFill>
                <a:latin typeface="+mn-ea"/>
              </a:rPr>
              <a:t> ・厚生年金に、公務員及び私学教職員も加入する</a:t>
            </a:r>
            <a:endParaRPr lang="en-US" altLang="ja-JP" sz="1400" dirty="0" smtClean="0">
              <a:solidFill>
                <a:schemeClr val="tx1"/>
              </a:solidFill>
              <a:latin typeface="+mn-ea"/>
            </a:endParaRPr>
          </a:p>
        </p:txBody>
      </p:sp>
      <p:sp>
        <p:nvSpPr>
          <p:cNvPr id="6" name="角丸四角形 5"/>
          <p:cNvSpPr/>
          <p:nvPr/>
        </p:nvSpPr>
        <p:spPr>
          <a:xfrm>
            <a:off x="49248" y="1096069"/>
            <a:ext cx="9662283" cy="5320979"/>
          </a:xfrm>
          <a:prstGeom prst="roundRect">
            <a:avLst>
              <a:gd name="adj" fmla="val 624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t" anchorCtr="0"/>
          <a:lstStyle/>
          <a:p>
            <a:pPr>
              <a:lnSpc>
                <a:spcPts val="1300"/>
              </a:lnSpc>
            </a:pPr>
            <a:endParaRPr lang="en-US" altLang="ja-JP" sz="1400" dirty="0" smtClean="0">
              <a:solidFill>
                <a:schemeClr val="tx1"/>
              </a:solidFill>
            </a:endParaRPr>
          </a:p>
          <a:p>
            <a:endParaRPr lang="en-US" altLang="ja-JP" sz="1400" dirty="0" smtClean="0">
              <a:solidFill>
                <a:schemeClr val="tx1"/>
              </a:solidFill>
            </a:endParaRPr>
          </a:p>
          <a:p>
            <a:endParaRPr lang="en-US" altLang="ja-JP" sz="1400" dirty="0" smtClean="0">
              <a:solidFill>
                <a:schemeClr val="tx1"/>
              </a:solidFill>
            </a:endParaRPr>
          </a:p>
          <a:p>
            <a:endParaRPr lang="en-US" altLang="ja-JP" sz="1400" dirty="0" smtClean="0">
              <a:solidFill>
                <a:schemeClr val="tx1"/>
              </a:solidFill>
            </a:endParaRPr>
          </a:p>
          <a:p>
            <a:endParaRPr lang="ja-JP" altLang="en-US" sz="1400" dirty="0">
              <a:solidFill>
                <a:schemeClr val="tx1"/>
              </a:solidFill>
            </a:endParaRPr>
          </a:p>
        </p:txBody>
      </p:sp>
      <p:grpSp>
        <p:nvGrpSpPr>
          <p:cNvPr id="2" name="グループ化 93"/>
          <p:cNvGrpSpPr/>
          <p:nvPr/>
        </p:nvGrpSpPr>
        <p:grpSpPr>
          <a:xfrm>
            <a:off x="8073348" y="2929585"/>
            <a:ext cx="1407908" cy="1003472"/>
            <a:chOff x="60633" y="700784"/>
            <a:chExt cx="1299607" cy="1003472"/>
          </a:xfrm>
        </p:grpSpPr>
        <p:pic>
          <p:nvPicPr>
            <p:cNvPr id="67" name="Picture 2" descr="C:\Users\YYYSS\AppData\Local\Microsoft\Windows\Temporary Internet Files\Content.IE5\ADV5CF2Q\MC900446198[1].wmf"/>
            <p:cNvPicPr>
              <a:picLocks noChangeAspect="1" noChangeArrowheads="1"/>
            </p:cNvPicPr>
            <p:nvPr/>
          </p:nvPicPr>
          <p:blipFill>
            <a:blip r:embed="rId2" cstate="print"/>
            <a:stretch>
              <a:fillRect/>
            </a:stretch>
          </p:blipFill>
          <p:spPr bwMode="auto">
            <a:xfrm>
              <a:off x="60633" y="984804"/>
              <a:ext cx="435511" cy="419962"/>
            </a:xfrm>
            <a:prstGeom prst="rect">
              <a:avLst/>
            </a:prstGeom>
            <a:noFill/>
          </p:spPr>
        </p:pic>
        <p:pic>
          <p:nvPicPr>
            <p:cNvPr id="68" name="Picture 4" descr="C:\Users\YYYSS\AppData\Local\Microsoft\Windows\Temporary Internet Files\Content.IE5\CTBVOFOZ\MC900446184[1].wmf"/>
            <p:cNvPicPr>
              <a:picLocks noChangeAspect="1" noChangeArrowheads="1"/>
            </p:cNvPicPr>
            <p:nvPr/>
          </p:nvPicPr>
          <p:blipFill>
            <a:blip r:embed="rId3" cstate="print"/>
            <a:stretch>
              <a:fillRect/>
            </a:stretch>
          </p:blipFill>
          <p:spPr bwMode="auto">
            <a:xfrm>
              <a:off x="411272" y="700784"/>
              <a:ext cx="444912" cy="427408"/>
            </a:xfrm>
            <a:prstGeom prst="rect">
              <a:avLst/>
            </a:prstGeom>
            <a:noFill/>
          </p:spPr>
        </p:pic>
        <p:pic>
          <p:nvPicPr>
            <p:cNvPr id="69" name="Picture 5" descr="C:\Users\YYYSS\AppData\Local\Microsoft\Windows\Temporary Internet Files\Content.IE5\XBSXZDFH\MC900446194[1].wmf"/>
            <p:cNvPicPr>
              <a:picLocks noChangeAspect="1" noChangeArrowheads="1"/>
            </p:cNvPicPr>
            <p:nvPr/>
          </p:nvPicPr>
          <p:blipFill>
            <a:blip r:embed="rId4" cstate="print"/>
            <a:stretch>
              <a:fillRect/>
            </a:stretch>
          </p:blipFill>
          <p:spPr bwMode="auto">
            <a:xfrm>
              <a:off x="409396" y="1321298"/>
              <a:ext cx="464433" cy="382958"/>
            </a:xfrm>
            <a:prstGeom prst="rect">
              <a:avLst/>
            </a:prstGeom>
            <a:noFill/>
          </p:spPr>
        </p:pic>
        <p:pic>
          <p:nvPicPr>
            <p:cNvPr id="70" name="Picture 6" descr="C:\Users\YYYSS\AppData\Local\Microsoft\Windows\Temporary Internet Files\Content.IE5\ADV5CF2Q\MC900446318[1].wmf"/>
            <p:cNvPicPr>
              <a:picLocks noChangeAspect="1" noChangeArrowheads="1"/>
            </p:cNvPicPr>
            <p:nvPr/>
          </p:nvPicPr>
          <p:blipFill>
            <a:blip r:embed="rId5" cstate="print"/>
            <a:stretch>
              <a:fillRect/>
            </a:stretch>
          </p:blipFill>
          <p:spPr bwMode="auto">
            <a:xfrm>
              <a:off x="893399" y="1223243"/>
              <a:ext cx="466841" cy="430472"/>
            </a:xfrm>
            <a:prstGeom prst="rect">
              <a:avLst/>
            </a:prstGeom>
            <a:noFill/>
          </p:spPr>
        </p:pic>
        <p:pic>
          <p:nvPicPr>
            <p:cNvPr id="71" name="Picture 3" descr="C:\Users\YYYSS\AppData\Local\Microsoft\Windows\Temporary Internet Files\Content.IE5\PZA43NQV\MC900446196[1].wmf"/>
            <p:cNvPicPr>
              <a:picLocks noChangeAspect="1" noChangeArrowheads="1"/>
            </p:cNvPicPr>
            <p:nvPr/>
          </p:nvPicPr>
          <p:blipFill>
            <a:blip r:embed="rId6" cstate="print"/>
            <a:stretch>
              <a:fillRect/>
            </a:stretch>
          </p:blipFill>
          <p:spPr bwMode="auto">
            <a:xfrm>
              <a:off x="908099" y="782207"/>
              <a:ext cx="452141" cy="417993"/>
            </a:xfrm>
            <a:prstGeom prst="rect">
              <a:avLst/>
            </a:prstGeom>
            <a:noFill/>
          </p:spPr>
        </p:pic>
      </p:grpSp>
      <p:sp>
        <p:nvSpPr>
          <p:cNvPr id="73" name="角丸四角形 72"/>
          <p:cNvSpPr/>
          <p:nvPr/>
        </p:nvSpPr>
        <p:spPr>
          <a:xfrm>
            <a:off x="200473" y="4390156"/>
            <a:ext cx="9504760" cy="1368152"/>
          </a:xfrm>
          <a:prstGeom prst="roundRect">
            <a:avLst>
              <a:gd name="adj" fmla="val 648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ctr" anchorCtr="0"/>
          <a:lstStyle/>
          <a:p>
            <a:pPr marL="177768" indent="-177768">
              <a:lnSpc>
                <a:spcPts val="2200"/>
              </a:lnSpc>
            </a:pPr>
            <a:r>
              <a:rPr lang="ja-JP" altLang="en-US" sz="1400" dirty="0" smtClean="0">
                <a:solidFill>
                  <a:schemeClr val="tx1"/>
                </a:solidFill>
                <a:latin typeface="HGPｺﾞｼｯｸE" pitchFamily="50" charset="-128"/>
                <a:ea typeface="HGPｺﾞｼｯｸE" pitchFamily="50" charset="-128"/>
              </a:rPr>
              <a:t>○ 第３号被保険者制度の見直し</a:t>
            </a:r>
            <a:endParaRPr lang="en-US" altLang="ja-JP" sz="1400" dirty="0" smtClean="0">
              <a:solidFill>
                <a:schemeClr val="tx1"/>
              </a:solidFill>
              <a:latin typeface="HGPｺﾞｼｯｸE" pitchFamily="50" charset="-128"/>
              <a:ea typeface="HGPｺﾞｼｯｸE" pitchFamily="50" charset="-128"/>
            </a:endParaRPr>
          </a:p>
          <a:p>
            <a:pPr marL="177768" indent="-177768">
              <a:lnSpc>
                <a:spcPts val="2200"/>
              </a:lnSpc>
            </a:pPr>
            <a:r>
              <a:rPr lang="ja-JP" altLang="en-US" sz="1400" dirty="0" smtClean="0">
                <a:solidFill>
                  <a:schemeClr val="tx1"/>
                </a:solidFill>
                <a:latin typeface="+mn-ea"/>
              </a:rPr>
              <a:t> ・新しい年金制度の方向性（二分二乗）を踏まえつつ、不公平感を解消するための方策について引き続き検討</a:t>
            </a:r>
            <a:endParaRPr lang="en-US" altLang="ja-JP" sz="1400" dirty="0" smtClean="0">
              <a:solidFill>
                <a:schemeClr val="tx1"/>
              </a:solidFill>
              <a:latin typeface="+mn-ea"/>
            </a:endParaRPr>
          </a:p>
          <a:p>
            <a:pPr marL="177768" indent="-177768">
              <a:lnSpc>
                <a:spcPts val="2200"/>
              </a:lnSpc>
            </a:pPr>
            <a:r>
              <a:rPr lang="ja-JP" altLang="en-US" sz="1400" dirty="0" smtClean="0">
                <a:solidFill>
                  <a:schemeClr val="tx1"/>
                </a:solidFill>
                <a:latin typeface="HGPｺﾞｼｯｸE" pitchFamily="50" charset="-128"/>
                <a:ea typeface="HGPｺﾞｼｯｸE" pitchFamily="50" charset="-128"/>
              </a:rPr>
              <a:t>○ 在職老齢年金の見直し</a:t>
            </a:r>
            <a:r>
              <a:rPr lang="ja-JP" altLang="en-US" sz="1400" dirty="0" smtClean="0">
                <a:solidFill>
                  <a:schemeClr val="tx1"/>
                </a:solidFill>
                <a:latin typeface="+mn-ea"/>
              </a:rPr>
              <a:t> </a:t>
            </a:r>
            <a:endParaRPr lang="en-US" altLang="ja-JP" sz="1400" dirty="0" smtClean="0">
              <a:solidFill>
                <a:schemeClr val="tx1"/>
              </a:solidFill>
              <a:latin typeface="+mn-ea"/>
            </a:endParaRPr>
          </a:p>
          <a:p>
            <a:pPr marL="177768" indent="-177768">
              <a:lnSpc>
                <a:spcPts val="2000"/>
              </a:lnSpc>
            </a:pPr>
            <a:r>
              <a:rPr lang="ja-JP" altLang="en-US" sz="1400" dirty="0" smtClean="0">
                <a:solidFill>
                  <a:schemeClr val="tx1"/>
                </a:solidFill>
                <a:latin typeface="+mn-ea"/>
              </a:rPr>
              <a:t> ・６０代前半の人に関する調整限度額を、６０代後半の人と同じとすることを引き続き検討</a:t>
            </a:r>
            <a:endParaRPr lang="en-US" altLang="ja-JP" sz="1400" dirty="0" smtClean="0">
              <a:solidFill>
                <a:schemeClr val="tx1"/>
              </a:solidFill>
              <a:latin typeface="+mn-ea"/>
            </a:endParaRPr>
          </a:p>
        </p:txBody>
      </p:sp>
      <p:sp>
        <p:nvSpPr>
          <p:cNvPr id="74" name="角丸四角形 73"/>
          <p:cNvSpPr/>
          <p:nvPr/>
        </p:nvSpPr>
        <p:spPr>
          <a:xfrm>
            <a:off x="199866" y="5805268"/>
            <a:ext cx="9444754" cy="972543"/>
          </a:xfrm>
          <a:prstGeom prst="roundRect">
            <a:avLst>
              <a:gd name="adj" fmla="val 648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t" anchorCtr="0"/>
          <a:lstStyle/>
          <a:p>
            <a:pPr marL="177768" indent="-177768">
              <a:lnSpc>
                <a:spcPts val="1799"/>
              </a:lnSpc>
            </a:pPr>
            <a:endParaRPr lang="ja-JP" altLang="en-US" sz="1600" dirty="0">
              <a:solidFill>
                <a:schemeClr val="tx1"/>
              </a:solidFill>
            </a:endParaRPr>
          </a:p>
        </p:txBody>
      </p:sp>
      <p:sp>
        <p:nvSpPr>
          <p:cNvPr id="39" name="角丸四角形 38"/>
          <p:cNvSpPr/>
          <p:nvPr/>
        </p:nvSpPr>
        <p:spPr>
          <a:xfrm>
            <a:off x="5259349" y="692150"/>
            <a:ext cx="4446629" cy="1224682"/>
          </a:xfrm>
          <a:prstGeom prst="roundRect">
            <a:avLst/>
          </a:prstGeom>
          <a:ln w="38100" cmpd="dbl"/>
        </p:spPr>
        <p:style>
          <a:lnRef idx="2">
            <a:schemeClr val="accent5"/>
          </a:lnRef>
          <a:fillRef idx="1">
            <a:schemeClr val="lt1"/>
          </a:fillRef>
          <a:effectRef idx="0">
            <a:schemeClr val="accent5"/>
          </a:effectRef>
          <a:fontRef idx="minor">
            <a:schemeClr val="dk1"/>
          </a:fontRef>
        </p:style>
        <p:txBody>
          <a:bodyPr lIns="91423" tIns="45712" rIns="91423" bIns="45712" rtlCol="0" anchor="ctr"/>
          <a:lstStyle/>
          <a:p>
            <a:r>
              <a:rPr lang="ja-JP" altLang="en-US" dirty="0" smtClean="0">
                <a:solidFill>
                  <a:schemeClr val="tx1"/>
                </a:solidFill>
                <a:latin typeface="HGPｺﾞｼｯｸE" pitchFamily="50" charset="-128"/>
                <a:ea typeface="HGPｺﾞｼｯｸE" pitchFamily="50" charset="-128"/>
              </a:rPr>
              <a:t>出産・子育てを含めた多様な生き方</a:t>
            </a:r>
            <a:endParaRPr lang="en-US" altLang="ja-JP" dirty="0" smtClean="0">
              <a:solidFill>
                <a:schemeClr val="tx1"/>
              </a:solidFill>
              <a:latin typeface="HGPｺﾞｼｯｸE" pitchFamily="50" charset="-128"/>
              <a:ea typeface="HGPｺﾞｼｯｸE" pitchFamily="50" charset="-128"/>
            </a:endParaRPr>
          </a:p>
          <a:p>
            <a:r>
              <a:rPr lang="en-US" altLang="ja-JP" sz="400" dirty="0" smtClean="0">
                <a:solidFill>
                  <a:schemeClr val="tx1"/>
                </a:solidFill>
                <a:latin typeface="HGPｺﾞｼｯｸE" pitchFamily="50" charset="-128"/>
                <a:ea typeface="HGPｺﾞｼｯｸE" pitchFamily="50" charset="-128"/>
              </a:rPr>
              <a:t/>
            </a:r>
            <a:br>
              <a:rPr lang="en-US" altLang="ja-JP" sz="400" dirty="0" smtClean="0">
                <a:solidFill>
                  <a:schemeClr val="tx1"/>
                </a:solidFill>
                <a:latin typeface="HGPｺﾞｼｯｸE" pitchFamily="50" charset="-128"/>
                <a:ea typeface="HGPｺﾞｼｯｸE" pitchFamily="50" charset="-128"/>
              </a:rPr>
            </a:br>
            <a:r>
              <a:rPr lang="ja-JP" altLang="en-US" dirty="0" smtClean="0">
                <a:solidFill>
                  <a:schemeClr val="tx1"/>
                </a:solidFill>
                <a:latin typeface="HGPｺﾞｼｯｸE" pitchFamily="50" charset="-128"/>
                <a:ea typeface="HGPｺﾞｼｯｸE" pitchFamily="50" charset="-128"/>
              </a:rPr>
              <a:t>や働き方に公平な社会保障制度へ</a:t>
            </a:r>
            <a:endParaRPr lang="ja-JP" altLang="en-US" dirty="0">
              <a:solidFill>
                <a:schemeClr val="tx1"/>
              </a:solidFill>
              <a:latin typeface="HGPｺﾞｼｯｸE" pitchFamily="50" charset="-128"/>
              <a:ea typeface="HGPｺﾞｼｯｸE" pitchFamily="50" charset="-128"/>
            </a:endParaRPr>
          </a:p>
        </p:txBody>
      </p:sp>
      <p:sp>
        <p:nvSpPr>
          <p:cNvPr id="40" name="正方形/長方形 39"/>
          <p:cNvSpPr/>
          <p:nvPr/>
        </p:nvSpPr>
        <p:spPr>
          <a:xfrm>
            <a:off x="128590" y="692150"/>
            <a:ext cx="4290611" cy="1260252"/>
          </a:xfrm>
          <a:prstGeom prst="rect">
            <a:avLst/>
          </a:prstGeom>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endParaRPr lang="en-US" altLang="ja-JP" sz="1600" dirty="0" smtClean="0">
              <a:latin typeface="HG創英角ｺﾞｼｯｸUB" pitchFamily="49" charset="-128"/>
              <a:ea typeface="HG創英角ｺﾞｼｯｸUB" pitchFamily="49" charset="-128"/>
            </a:endParaRPr>
          </a:p>
          <a:p>
            <a:endParaRPr lang="en-US" altLang="ja-JP" sz="1600" dirty="0" smtClean="0">
              <a:latin typeface="HG創英角ｺﾞｼｯｸUB" pitchFamily="49" charset="-128"/>
              <a:ea typeface="HG創英角ｺﾞｼｯｸUB" pitchFamily="49" charset="-128"/>
            </a:endParaRPr>
          </a:p>
          <a:p>
            <a:r>
              <a:rPr lang="ja-JP" altLang="en-US" sz="1600" dirty="0" smtClean="0">
                <a:latin typeface="HG創英角ｺﾞｼｯｸUB" pitchFamily="49" charset="-128"/>
                <a:ea typeface="HG創英角ｺﾞｼｯｸUB" pitchFamily="49" charset="-128"/>
              </a:rPr>
              <a:t>■ 短時間労働者への社会保険の</a:t>
            </a:r>
            <a:r>
              <a:rPr lang="ja-JP" altLang="en-US" sz="1600" dirty="0" smtClean="0">
                <a:solidFill>
                  <a:schemeClr val="tx1"/>
                </a:solidFill>
                <a:latin typeface="HG創英角ｺﾞｼｯｸUB" pitchFamily="49" charset="-128"/>
                <a:ea typeface="HG創英角ｺﾞｼｯｸUB" pitchFamily="49" charset="-128"/>
              </a:rPr>
              <a:t>適用</a:t>
            </a:r>
            <a:r>
              <a:rPr lang="ja-JP" altLang="en-US" sz="1600" dirty="0" smtClean="0">
                <a:latin typeface="HG創英角ｺﾞｼｯｸUB" pitchFamily="49" charset="-128"/>
                <a:ea typeface="HG創英角ｺﾞｼｯｸUB" pitchFamily="49" charset="-128"/>
              </a:rPr>
              <a:t>拡大</a:t>
            </a:r>
            <a:endParaRPr lang="en-US" altLang="ja-JP" sz="1600" dirty="0" smtClean="0">
              <a:latin typeface="HG創英角ｺﾞｼｯｸUB" pitchFamily="49" charset="-128"/>
              <a:ea typeface="HG創英角ｺﾞｼｯｸUB" pitchFamily="49" charset="-128"/>
            </a:endParaRPr>
          </a:p>
          <a:p>
            <a:r>
              <a:rPr lang="ja-JP" altLang="en-US" sz="1600" dirty="0" smtClean="0">
                <a:solidFill>
                  <a:schemeClr val="tx1"/>
                </a:solidFill>
                <a:latin typeface="HG創英角ｺﾞｼｯｸUB" pitchFamily="49" charset="-128"/>
                <a:ea typeface="HG創英角ｺﾞｼｯｸUB" pitchFamily="49" charset="-128"/>
              </a:rPr>
              <a:t>■ 産休期間中の保険料負担免除</a:t>
            </a:r>
            <a:endParaRPr lang="en-US" altLang="ja-JP" sz="1600" dirty="0" smtClean="0">
              <a:solidFill>
                <a:schemeClr val="tx1"/>
              </a:solidFill>
              <a:latin typeface="HG創英角ｺﾞｼｯｸUB" pitchFamily="49" charset="-128"/>
              <a:ea typeface="HG創英角ｺﾞｼｯｸUB" pitchFamily="49" charset="-128"/>
            </a:endParaRPr>
          </a:p>
          <a:p>
            <a:r>
              <a:rPr lang="ja-JP" altLang="en-US" sz="1600" dirty="0" smtClean="0">
                <a:latin typeface="HG創英角ｺﾞｼｯｸUB" pitchFamily="49" charset="-128"/>
                <a:ea typeface="HG創英角ｺﾞｼｯｸUB" pitchFamily="49" charset="-128"/>
              </a:rPr>
              <a:t>■ 被用者年金の一元化</a:t>
            </a:r>
            <a:endParaRPr lang="en-US" altLang="ja-JP" sz="1600" dirty="0" smtClean="0">
              <a:latin typeface="HG創英角ｺﾞｼｯｸUB" pitchFamily="49" charset="-128"/>
              <a:ea typeface="HG創英角ｺﾞｼｯｸUB" pitchFamily="49" charset="-128"/>
            </a:endParaRPr>
          </a:p>
          <a:p>
            <a:r>
              <a:rPr lang="ja-JP" altLang="en-US" sz="1600" dirty="0" smtClean="0">
                <a:latin typeface="HG創英角ｺﾞｼｯｸUB" pitchFamily="49" charset="-128"/>
                <a:ea typeface="HG創英角ｺﾞｼｯｸUB" pitchFamily="49" charset="-128"/>
              </a:rPr>
              <a:t>■ 年金の第３号被保険者制度の見直し</a:t>
            </a:r>
            <a:endParaRPr lang="en-US" altLang="ja-JP" sz="1600" dirty="0" smtClean="0">
              <a:latin typeface="HG創英角ｺﾞｼｯｸUB" pitchFamily="49" charset="-128"/>
              <a:ea typeface="HG創英角ｺﾞｼｯｸUB" pitchFamily="49" charset="-128"/>
            </a:endParaRPr>
          </a:p>
          <a:p>
            <a:r>
              <a:rPr lang="ja-JP" altLang="en-US" sz="1600" dirty="0" smtClean="0">
                <a:latin typeface="HG創英角ｺﾞｼｯｸUB" pitchFamily="49" charset="-128"/>
                <a:ea typeface="HG創英角ｺﾞｼｯｸUB" pitchFamily="49" charset="-128"/>
              </a:rPr>
              <a:t>■ 在職老齢年金の見直し</a:t>
            </a:r>
            <a:endParaRPr lang="en-US" altLang="ja-JP" sz="1600" dirty="0" smtClean="0">
              <a:latin typeface="HG創英角ｺﾞｼｯｸUB" pitchFamily="49" charset="-128"/>
              <a:ea typeface="HG創英角ｺﾞｼｯｸUB" pitchFamily="49" charset="-128"/>
            </a:endParaRPr>
          </a:p>
          <a:p>
            <a:endParaRPr lang="en-US" altLang="ja-JP" sz="1600" dirty="0" smtClean="0">
              <a:latin typeface="HG創英角ｺﾞｼｯｸUB" pitchFamily="49" charset="-128"/>
              <a:ea typeface="HG創英角ｺﾞｼｯｸUB" pitchFamily="49" charset="-128"/>
            </a:endParaRPr>
          </a:p>
          <a:p>
            <a:endParaRPr lang="en-US" altLang="ja-JP" sz="1600" dirty="0" smtClean="0">
              <a:latin typeface="HG創英角ｺﾞｼｯｸUB" pitchFamily="49" charset="-128"/>
              <a:ea typeface="HG創英角ｺﾞｼｯｸUB" pitchFamily="49" charset="-128"/>
            </a:endParaRPr>
          </a:p>
        </p:txBody>
      </p:sp>
      <p:sp>
        <p:nvSpPr>
          <p:cNvPr id="41" name="右矢印 40"/>
          <p:cNvSpPr/>
          <p:nvPr/>
        </p:nvSpPr>
        <p:spPr>
          <a:xfrm>
            <a:off x="4569531" y="1004385"/>
            <a:ext cx="599496" cy="528058"/>
          </a:xfrm>
          <a:prstGeom prst="rightArrow">
            <a:avLst/>
          </a:prstGeom>
        </p:spPr>
        <p:style>
          <a:lnRef idx="1">
            <a:schemeClr val="accent5"/>
          </a:lnRef>
          <a:fillRef idx="2">
            <a:schemeClr val="accent5"/>
          </a:fillRef>
          <a:effectRef idx="1">
            <a:schemeClr val="accent5"/>
          </a:effectRef>
          <a:fontRef idx="minor">
            <a:schemeClr val="dk1"/>
          </a:fontRef>
        </p:style>
        <p:txBody>
          <a:bodyPr lIns="91423" tIns="45712" rIns="91423" bIns="45712" rtlCol="0" anchor="ctr"/>
          <a:lstStyle/>
          <a:p>
            <a:pPr algn="ctr"/>
            <a:endParaRPr kumimoji="1" lang="ja-JP" altLang="en-US"/>
          </a:p>
        </p:txBody>
      </p:sp>
      <p:sp>
        <p:nvSpPr>
          <p:cNvPr id="17" name="スライド番号プレースホルダ 16"/>
          <p:cNvSpPr>
            <a:spLocks noGrp="1"/>
          </p:cNvSpPr>
          <p:nvPr>
            <p:ph type="sldNum" sz="quarter" idx="12"/>
          </p:nvPr>
        </p:nvSpPr>
        <p:spPr/>
        <p:txBody>
          <a:bodyPr/>
          <a:lstStyle/>
          <a:p>
            <a:fld id="{5A02BD7A-635E-43A0-8464-FD5073BFE4FA}" type="slidenum">
              <a:rPr kumimoji="1" lang="ja-JP" altLang="en-US" smtClean="0">
                <a:solidFill>
                  <a:schemeClr val="tx1"/>
                </a:solidFill>
              </a:rPr>
              <a:pPr/>
              <a:t>7</a:t>
            </a:fld>
            <a:endParaRPr kumimoji="1" lang="ja-JP" altLang="en-US" dirty="0">
              <a:solidFill>
                <a:schemeClr val="tx1"/>
              </a:solidFill>
            </a:endParaRPr>
          </a:p>
        </p:txBody>
      </p:sp>
      <p:sp>
        <p:nvSpPr>
          <p:cNvPr id="18" name="テキスト ボックス 17"/>
          <p:cNvSpPr txBox="1"/>
          <p:nvPr/>
        </p:nvSpPr>
        <p:spPr>
          <a:xfrm>
            <a:off x="0" y="-27384"/>
            <a:ext cx="9906000" cy="56170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多様な働き方を支える社会保障制度へ</a:t>
            </a:r>
            <a:endParaRPr lang="ja-JP" altLang="en-US" sz="1400" dirty="0">
              <a:ea typeface="ＤＨＰ特太ゴシック体" pitchFamily="2" charset="-128"/>
            </a:endParaRPr>
          </a:p>
        </p:txBody>
      </p:sp>
      <p:sp>
        <p:nvSpPr>
          <p:cNvPr id="20" name="円/楕円 19"/>
          <p:cNvSpPr/>
          <p:nvPr/>
        </p:nvSpPr>
        <p:spPr>
          <a:xfrm>
            <a:off x="1792294" y="93322"/>
            <a:ext cx="288000" cy="288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en-US" altLang="ja-JP" sz="1600" dirty="0" smtClean="0">
                <a:latin typeface="Arial Rounded MT Bold" pitchFamily="34" charset="0"/>
              </a:rPr>
              <a:t>4</a:t>
            </a:r>
            <a:endParaRPr lang="ja-JP" altLang="en-US" sz="1600" dirty="0">
              <a:latin typeface="Arial Rounded MT Bold" pitchFamily="34" charset="0"/>
            </a:endParaRPr>
          </a:p>
        </p:txBody>
      </p:sp>
      <p:sp>
        <p:nvSpPr>
          <p:cNvPr id="21" name="テキスト ボックス 20"/>
          <p:cNvSpPr txBox="1"/>
          <p:nvPr/>
        </p:nvSpPr>
        <p:spPr>
          <a:xfrm>
            <a:off x="193677" y="58274"/>
            <a:ext cx="1590973"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
        <p:nvSpPr>
          <p:cNvPr id="22" name="テキスト ボックス 21"/>
          <p:cNvSpPr txBox="1"/>
          <p:nvPr/>
        </p:nvSpPr>
        <p:spPr>
          <a:xfrm>
            <a:off x="191848" y="2185121"/>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主な改革検討項目</a:t>
            </a:r>
            <a:endParaRPr lang="ja-JP" altLang="en-US" sz="1400" dirty="0">
              <a:solidFill>
                <a:schemeClr val="bg1"/>
              </a:solidFill>
              <a:ea typeface="ＤＨＰ特太ゴシック体" pitchFamily="2" charset="-128"/>
            </a:endParaRPr>
          </a:p>
        </p:txBody>
      </p:sp>
      <p:sp>
        <p:nvSpPr>
          <p:cNvPr id="23" name="角丸四角形 22"/>
          <p:cNvSpPr/>
          <p:nvPr/>
        </p:nvSpPr>
        <p:spPr>
          <a:xfrm>
            <a:off x="200473" y="5839694"/>
            <a:ext cx="9504760" cy="936104"/>
          </a:xfrm>
          <a:prstGeom prst="roundRect">
            <a:avLst>
              <a:gd name="adj" fmla="val 648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ctr" anchorCtr="0"/>
          <a:lstStyle/>
          <a:p>
            <a:r>
              <a:rPr lang="ja-JP" altLang="en-US" sz="1400" dirty="0" smtClean="0">
                <a:solidFill>
                  <a:schemeClr val="tx1"/>
                </a:solidFill>
                <a:latin typeface="HGPｺﾞｼｯｸE" pitchFamily="50" charset="-128"/>
                <a:ea typeface="HGPｺﾞｼｯｸE" pitchFamily="50" charset="-128"/>
              </a:rPr>
              <a:t>○ 新しい年金制度の創設</a:t>
            </a:r>
            <a:endParaRPr lang="en-US" altLang="ja-JP" sz="1400" dirty="0" smtClean="0">
              <a:solidFill>
                <a:schemeClr val="tx1"/>
              </a:solidFill>
              <a:latin typeface="HGPｺﾞｼｯｸE" pitchFamily="50" charset="-128"/>
              <a:ea typeface="HGPｺﾞｼｯｸE" pitchFamily="50" charset="-128"/>
            </a:endParaRPr>
          </a:p>
          <a:p>
            <a:r>
              <a:rPr lang="ja-JP" altLang="en-US" sz="1400" dirty="0" smtClean="0">
                <a:solidFill>
                  <a:schemeClr val="tx1"/>
                </a:solidFill>
                <a:latin typeface="+mn-ea"/>
              </a:rPr>
              <a:t> ・「所得比例年金」と「最低保障年金」の組合せからなる新しい年金制度の創設に向け、国民的な合意に向けた議論や環境整備を進め、平成２５年の国会に法案を提出。</a:t>
            </a:r>
            <a:endParaRPr lang="en-US" altLang="ja-JP" sz="1400" dirty="0" smtClean="0">
              <a:solidFill>
                <a:schemeClr val="tx1"/>
              </a:solidFill>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 y="2553370"/>
            <a:ext cx="9517057" cy="411599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t"/>
          <a:lstStyle/>
          <a:p>
            <a:pPr marL="355536" indent="-355536"/>
            <a:r>
              <a:rPr lang="ja-JP" altLang="en-US" sz="1600" dirty="0" smtClean="0">
                <a:solidFill>
                  <a:schemeClr val="tx1"/>
                </a:solidFill>
                <a:latin typeface="HGPｺﾞｼｯｸE" pitchFamily="50" charset="-128"/>
                <a:ea typeface="HGPｺﾞｼｯｸE" pitchFamily="50" charset="-128"/>
              </a:rPr>
              <a:t>　○　非正規労働者の雇用の安定や処遇の改善に向けて、公正な待遇の確保に必要な施策の方向性を理念と</a:t>
            </a:r>
            <a:r>
              <a:rPr lang="ja-JP" altLang="en-US" sz="1600" smtClean="0">
                <a:solidFill>
                  <a:schemeClr val="tx1"/>
                </a:solidFill>
                <a:latin typeface="HGPｺﾞｼｯｸE" pitchFamily="50" charset="-128"/>
                <a:ea typeface="HGPｺﾞｼｯｸE" pitchFamily="50" charset="-128"/>
              </a:rPr>
              <a:t>して示す総合的ビジョンを</a:t>
            </a:r>
            <a:r>
              <a:rPr lang="ja-JP" altLang="en-US" sz="1600" dirty="0" smtClean="0">
                <a:solidFill>
                  <a:schemeClr val="tx1"/>
                </a:solidFill>
                <a:latin typeface="HGPｺﾞｼｯｸE" pitchFamily="50" charset="-128"/>
                <a:ea typeface="HGPｺﾞｼｯｸE" pitchFamily="50" charset="-128"/>
              </a:rPr>
              <a:t>策定</a:t>
            </a:r>
            <a:endParaRPr lang="en-US" altLang="ja-JP" sz="1600" dirty="0" smtClean="0">
              <a:solidFill>
                <a:schemeClr val="tx1"/>
              </a:solidFill>
              <a:latin typeface="HGPｺﾞｼｯｸE" pitchFamily="50" charset="-128"/>
              <a:ea typeface="HGPｺﾞｼｯｸE" pitchFamily="50" charset="-128"/>
            </a:endParaRPr>
          </a:p>
          <a:p>
            <a:pPr marL="355536" indent="-355536"/>
            <a:endParaRPr lang="en-US" altLang="ja-JP" sz="4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有期労働契約の利用ルールを明確化</a:t>
            </a:r>
            <a:endParaRPr lang="en-US" altLang="ja-JP" sz="1600" dirty="0" smtClean="0">
              <a:solidFill>
                <a:schemeClr val="tx1"/>
              </a:solidFill>
              <a:latin typeface="HGPｺﾞｼｯｸE" pitchFamily="50" charset="-128"/>
              <a:ea typeface="HGPｺﾞｼｯｸE" pitchFamily="50" charset="-128"/>
            </a:endParaRPr>
          </a:p>
          <a:p>
            <a:endParaRPr lang="en-US" altLang="ja-JP" sz="8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パートタイム労働者の均等・均衡待遇をさらに推進</a:t>
            </a:r>
            <a:endParaRPr lang="en-US" altLang="ja-JP" sz="1600" dirty="0" smtClean="0">
              <a:solidFill>
                <a:schemeClr val="tx1"/>
              </a:solidFill>
              <a:latin typeface="HGPｺﾞｼｯｸE" pitchFamily="50" charset="-128"/>
              <a:ea typeface="HGPｺﾞｼｯｸE" pitchFamily="50" charset="-128"/>
            </a:endParaRPr>
          </a:p>
          <a:p>
            <a:endParaRPr lang="en-US" altLang="ja-JP" sz="7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希望者全員の６５歳までの雇用確保策を実施</a:t>
            </a:r>
            <a:endParaRPr lang="en-US" altLang="ja-JP" sz="1600" dirty="0" smtClean="0">
              <a:solidFill>
                <a:schemeClr val="tx1"/>
              </a:solidFill>
              <a:latin typeface="HGPｺﾞｼｯｸE" pitchFamily="50" charset="-128"/>
              <a:ea typeface="HGPｺﾞｼｯｸE" pitchFamily="50" charset="-128"/>
            </a:endParaRPr>
          </a:p>
          <a:p>
            <a:endParaRPr lang="en-US" altLang="ja-JP" sz="5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新卒者やフリーター等の就職支援を強化</a:t>
            </a:r>
            <a:endParaRPr lang="en-US" altLang="ja-JP" sz="1600" dirty="0" smtClean="0">
              <a:solidFill>
                <a:schemeClr val="tx1"/>
              </a:solidFill>
              <a:latin typeface="HGPｺﾞｼｯｸE" pitchFamily="50" charset="-128"/>
              <a:ea typeface="HGPｺﾞｼｯｸE" pitchFamily="50" charset="-128"/>
            </a:endParaRPr>
          </a:p>
          <a:p>
            <a:endParaRPr lang="en-US" altLang="ja-JP" sz="6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求職者支援制度で早期の就職を支援</a:t>
            </a:r>
            <a:endParaRPr lang="en-US" altLang="ja-JP" sz="16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rPr>
              <a:t>　</a:t>
            </a:r>
            <a:endParaRPr lang="en-US" altLang="ja-JP" dirty="0" smtClean="0">
              <a:solidFill>
                <a:schemeClr val="tx1"/>
              </a:solidFill>
            </a:endParaRPr>
          </a:p>
          <a:p>
            <a:endParaRPr lang="en-US" altLang="ja-JP"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非正規労働者が、十分に能力を発揮し、安心して働くことができる</a:t>
            </a:r>
            <a:endParaRPr lang="en-US" altLang="ja-JP" sz="1600" dirty="0" smtClean="0">
              <a:solidFill>
                <a:schemeClr val="tx1"/>
              </a:solidFill>
              <a:latin typeface="HGPｺﾞｼｯｸE" pitchFamily="50" charset="-128"/>
              <a:ea typeface="HGPｺﾞｼｯｸE" pitchFamily="50" charset="-128"/>
            </a:endParaRPr>
          </a:p>
          <a:p>
            <a:endParaRPr lang="en-US" altLang="ja-JP" sz="4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希望者全員の６５歳までの雇用が確保される制度へ</a:t>
            </a:r>
            <a:endParaRPr lang="en-US" altLang="ja-JP" sz="1600" dirty="0" smtClean="0">
              <a:solidFill>
                <a:schemeClr val="tx1"/>
              </a:solidFill>
              <a:latin typeface="HGPｺﾞｼｯｸE" pitchFamily="50" charset="-128"/>
              <a:ea typeface="HGPｺﾞｼｯｸE" pitchFamily="50" charset="-128"/>
            </a:endParaRPr>
          </a:p>
          <a:p>
            <a:endParaRPr lang="en-US" altLang="ja-JP" sz="4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未来を担う若者の安定雇用を確保</a:t>
            </a:r>
            <a:endParaRPr lang="en-US" altLang="ja-JP" sz="1600" dirty="0" smtClean="0">
              <a:solidFill>
                <a:schemeClr val="tx1"/>
              </a:solidFill>
              <a:latin typeface="HGPｺﾞｼｯｸE" pitchFamily="50" charset="-128"/>
              <a:ea typeface="HGPｺﾞｼｯｸE" pitchFamily="50" charset="-128"/>
            </a:endParaRPr>
          </a:p>
          <a:p>
            <a:endParaRPr lang="en-US" altLang="ja-JP" sz="5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latin typeface="HGPｺﾞｼｯｸE" pitchFamily="50" charset="-128"/>
                <a:ea typeface="HGPｺﾞｼｯｸE" pitchFamily="50" charset="-128"/>
              </a:rPr>
              <a:t>　○　求職者支援制度で早期の就職を支援し、安定した雇用につなげる</a:t>
            </a:r>
            <a:endParaRPr lang="en-US" altLang="ja-JP" sz="1600" dirty="0" smtClean="0">
              <a:solidFill>
                <a:schemeClr val="tx1"/>
              </a:solidFill>
              <a:latin typeface="HGPｺﾞｼｯｸE" pitchFamily="50" charset="-128"/>
              <a:ea typeface="HGPｺﾞｼｯｸE" pitchFamily="50" charset="-128"/>
            </a:endParaRPr>
          </a:p>
          <a:p>
            <a:r>
              <a:rPr lang="ja-JP" altLang="en-US" sz="1600" dirty="0" smtClean="0">
                <a:solidFill>
                  <a:schemeClr val="tx1"/>
                </a:solidFill>
              </a:rPr>
              <a:t>　　</a:t>
            </a:r>
            <a:endParaRPr lang="en-US" altLang="ja-JP" sz="1600" dirty="0" smtClean="0">
              <a:solidFill>
                <a:schemeClr val="tx1"/>
              </a:solidFill>
            </a:endParaRPr>
          </a:p>
          <a:p>
            <a:r>
              <a:rPr lang="ja-JP" altLang="en-US" sz="1600" dirty="0" smtClean="0">
                <a:solidFill>
                  <a:schemeClr val="tx1"/>
                </a:solidFill>
              </a:rPr>
              <a:t>　</a:t>
            </a:r>
          </a:p>
        </p:txBody>
      </p:sp>
      <p:pic>
        <p:nvPicPr>
          <p:cNvPr id="12" name="Picture 2" descr="いす,カップ,グラフ,テーブル,ノートPC,ミーティング,事務所,人,作業,商売,男性,着席,軽食"/>
          <p:cNvPicPr>
            <a:picLocks noChangeAspect="1" noChangeArrowheads="1"/>
          </p:cNvPicPr>
          <p:nvPr/>
        </p:nvPicPr>
        <p:blipFill>
          <a:blip r:embed="rId3" cstate="print"/>
          <a:srcRect/>
          <a:stretch>
            <a:fillRect/>
          </a:stretch>
        </p:blipFill>
        <p:spPr bwMode="auto">
          <a:xfrm>
            <a:off x="7449283" y="2996953"/>
            <a:ext cx="2028225" cy="1728192"/>
          </a:xfrm>
          <a:prstGeom prst="rect">
            <a:avLst/>
          </a:prstGeom>
          <a:noFill/>
        </p:spPr>
      </p:pic>
      <p:pic>
        <p:nvPicPr>
          <p:cNvPr id="15" name="Picture 3" descr="C:\Users\YYYSS\AppData\Local\Microsoft\Windows\Temporary Internet Files\Content.IE5\ADV5CF2Q\MC900416674[1].wmf"/>
          <p:cNvPicPr>
            <a:picLocks noChangeAspect="1" noChangeArrowheads="1"/>
          </p:cNvPicPr>
          <p:nvPr/>
        </p:nvPicPr>
        <p:blipFill>
          <a:blip r:embed="rId4" cstate="print"/>
          <a:srcRect/>
          <a:stretch>
            <a:fillRect/>
          </a:stretch>
        </p:blipFill>
        <p:spPr bwMode="auto">
          <a:xfrm>
            <a:off x="7371269" y="5217666"/>
            <a:ext cx="2128434" cy="1451694"/>
          </a:xfrm>
          <a:prstGeom prst="rect">
            <a:avLst/>
          </a:prstGeom>
          <a:noFill/>
        </p:spPr>
      </p:pic>
      <p:sp>
        <p:nvSpPr>
          <p:cNvPr id="11" name="正方形/長方形 10"/>
          <p:cNvSpPr/>
          <p:nvPr/>
        </p:nvSpPr>
        <p:spPr>
          <a:xfrm>
            <a:off x="194337" y="693174"/>
            <a:ext cx="4992689" cy="719609"/>
          </a:xfrm>
          <a:prstGeom prst="rect">
            <a:avLst/>
          </a:prstGeom>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r>
              <a:rPr lang="ja-JP" altLang="en-US" sz="1600" dirty="0" smtClean="0">
                <a:latin typeface="HG創英角ｺﾞｼｯｸUB" pitchFamily="49" charset="-128"/>
                <a:ea typeface="HG創英角ｺﾞｼｯｸUB" pitchFamily="49" charset="-128"/>
              </a:rPr>
              <a:t>■ 若者をはじめとした雇用対策の強化</a:t>
            </a:r>
            <a:endParaRPr lang="en-US" altLang="ja-JP" sz="1600" dirty="0" smtClean="0">
              <a:latin typeface="HG創英角ｺﾞｼｯｸUB" pitchFamily="49" charset="-128"/>
              <a:ea typeface="HG創英角ｺﾞｼｯｸUB" pitchFamily="49" charset="-128"/>
            </a:endParaRPr>
          </a:p>
          <a:p>
            <a:r>
              <a:rPr lang="ja-JP" altLang="en-US" sz="1600" dirty="0" smtClean="0">
                <a:latin typeface="HG創英角ｺﾞｼｯｸUB" pitchFamily="49" charset="-128"/>
                <a:ea typeface="HG創英角ｺﾞｼｯｸUB" pitchFamily="49" charset="-128"/>
              </a:rPr>
              <a:t>■ 非正規労働者の雇用の安定・処遇の改善　等</a:t>
            </a:r>
            <a:endParaRPr lang="en-US" altLang="ja-JP" sz="1600" dirty="0" smtClean="0">
              <a:latin typeface="HG創英角ｺﾞｼｯｸUB" pitchFamily="49" charset="-128"/>
              <a:ea typeface="HG創英角ｺﾞｼｯｸUB" pitchFamily="49" charset="-128"/>
            </a:endParaRPr>
          </a:p>
        </p:txBody>
      </p:sp>
      <p:sp>
        <p:nvSpPr>
          <p:cNvPr id="16" name="角丸四角形 15"/>
          <p:cNvSpPr/>
          <p:nvPr/>
        </p:nvSpPr>
        <p:spPr>
          <a:xfrm>
            <a:off x="5811101" y="693174"/>
            <a:ext cx="3588263" cy="719609"/>
          </a:xfrm>
          <a:prstGeom prst="roundRect">
            <a:avLst/>
          </a:prstGeom>
          <a:ln w="38100" cmpd="dbl"/>
        </p:spPr>
        <p:style>
          <a:lnRef idx="2">
            <a:schemeClr val="accent5"/>
          </a:lnRef>
          <a:fillRef idx="1">
            <a:schemeClr val="lt1"/>
          </a:fillRef>
          <a:effectRef idx="0">
            <a:schemeClr val="accent5"/>
          </a:effectRef>
          <a:fontRef idx="minor">
            <a:schemeClr val="dk1"/>
          </a:fontRef>
        </p:style>
        <p:txBody>
          <a:bodyPr lIns="91423" tIns="45712" rIns="91423" bIns="45712" rtlCol="0" anchor="ctr"/>
          <a:lstStyle/>
          <a:p>
            <a:r>
              <a:rPr lang="ja-JP" altLang="en-US" dirty="0" smtClean="0">
                <a:latin typeface="HG創英角ｺﾞｼｯｸUB" pitchFamily="49" charset="-128"/>
                <a:ea typeface="HG創英角ｺﾞｼｯｸUB" pitchFamily="49" charset="-128"/>
              </a:rPr>
              <a:t>誰もが働き、安定した生活を</a:t>
            </a:r>
            <a:r>
              <a:rPr lang="en-US" altLang="ja-JP" dirty="0" smtClean="0">
                <a:latin typeface="HG創英角ｺﾞｼｯｸUB" pitchFamily="49" charset="-128"/>
                <a:ea typeface="HG創英角ｺﾞｼｯｸUB" pitchFamily="49" charset="-128"/>
              </a:rPr>
              <a:t/>
            </a:r>
            <a:br>
              <a:rPr lang="en-US" altLang="ja-JP" dirty="0" smtClean="0">
                <a:latin typeface="HG創英角ｺﾞｼｯｸUB" pitchFamily="49" charset="-128"/>
                <a:ea typeface="HG創英角ｺﾞｼｯｸUB" pitchFamily="49" charset="-128"/>
              </a:rPr>
            </a:br>
            <a:r>
              <a:rPr lang="ja-JP" altLang="en-US" dirty="0" smtClean="0">
                <a:latin typeface="HG創英角ｺﾞｼｯｸUB" pitchFamily="49" charset="-128"/>
                <a:ea typeface="HG創英角ｺﾞｼｯｸUB" pitchFamily="49" charset="-128"/>
              </a:rPr>
              <a:t>　　　営むことができる環境へ</a:t>
            </a:r>
            <a:endParaRPr lang="en-US" altLang="ja-JP" dirty="0" smtClean="0">
              <a:latin typeface="HG創英角ｺﾞｼｯｸUB" pitchFamily="49" charset="-128"/>
              <a:ea typeface="HG創英角ｺﾞｼｯｸUB" pitchFamily="49" charset="-128"/>
            </a:endParaRPr>
          </a:p>
        </p:txBody>
      </p:sp>
      <p:sp>
        <p:nvSpPr>
          <p:cNvPr id="17" name="右矢印 16"/>
          <p:cNvSpPr/>
          <p:nvPr/>
        </p:nvSpPr>
        <p:spPr>
          <a:xfrm>
            <a:off x="5421052" y="741370"/>
            <a:ext cx="234026" cy="528058"/>
          </a:xfrm>
          <a:prstGeom prst="rightArrow">
            <a:avLst/>
          </a:prstGeom>
        </p:spPr>
        <p:style>
          <a:lnRef idx="1">
            <a:schemeClr val="accent5"/>
          </a:lnRef>
          <a:fillRef idx="2">
            <a:schemeClr val="accent5"/>
          </a:fillRef>
          <a:effectRef idx="1">
            <a:schemeClr val="accent5"/>
          </a:effectRef>
          <a:fontRef idx="minor">
            <a:schemeClr val="dk1"/>
          </a:fontRef>
        </p:style>
        <p:txBody>
          <a:bodyPr lIns="91423" tIns="45712" rIns="91423" bIns="45712" rtlCol="0" anchor="ctr"/>
          <a:lstStyle/>
          <a:p>
            <a:pPr algn="ctr"/>
            <a:endParaRPr kumimoji="1" lang="ja-JP" altLang="en-US"/>
          </a:p>
        </p:txBody>
      </p:sp>
      <p:sp>
        <p:nvSpPr>
          <p:cNvPr id="5" name="正方形/長方形 4"/>
          <p:cNvSpPr/>
          <p:nvPr/>
        </p:nvSpPr>
        <p:spPr>
          <a:xfrm>
            <a:off x="194477" y="1484784"/>
            <a:ext cx="647471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t"/>
          <a:lstStyle/>
          <a:p>
            <a:r>
              <a:rPr lang="ja-JP" altLang="en-US" sz="1100" dirty="0" smtClean="0">
                <a:solidFill>
                  <a:schemeClr val="tx1"/>
                </a:solidFill>
              </a:rPr>
              <a:t>　・　特に、近年増加している非正規労働者への対応が重要。</a:t>
            </a:r>
            <a:endParaRPr lang="en-US" altLang="ja-JP" sz="1100" dirty="0" smtClean="0">
              <a:solidFill>
                <a:schemeClr val="tx1"/>
              </a:solidFill>
            </a:endParaRPr>
          </a:p>
          <a:p>
            <a:r>
              <a:rPr lang="ja-JP" altLang="en-US" sz="1100" dirty="0" smtClean="0">
                <a:solidFill>
                  <a:schemeClr val="tx1"/>
                </a:solidFill>
              </a:rPr>
              <a:t>　</a:t>
            </a:r>
            <a:r>
              <a:rPr lang="en-US" altLang="ja-JP" sz="1100" dirty="0" smtClean="0">
                <a:solidFill>
                  <a:schemeClr val="tx1"/>
                </a:solidFill>
              </a:rPr>
              <a:t>※</a:t>
            </a:r>
            <a:r>
              <a:rPr lang="ja-JP" altLang="en-US" sz="1100" dirty="0" smtClean="0">
                <a:solidFill>
                  <a:schemeClr val="tx1"/>
                </a:solidFill>
              </a:rPr>
              <a:t>　</a:t>
            </a:r>
            <a:r>
              <a:rPr lang="en-US" altLang="ja-JP" sz="1100" dirty="0" smtClean="0">
                <a:solidFill>
                  <a:schemeClr val="tx1"/>
                </a:solidFill>
              </a:rPr>
              <a:t>2010</a:t>
            </a:r>
            <a:r>
              <a:rPr lang="ja-JP" altLang="en-US" sz="1100" dirty="0" smtClean="0">
                <a:solidFill>
                  <a:schemeClr val="tx1"/>
                </a:solidFill>
              </a:rPr>
              <a:t>年の非正規の職員・従業員割合は、比較可能な</a:t>
            </a:r>
            <a:r>
              <a:rPr lang="en-US" altLang="ja-JP" sz="1100" dirty="0" smtClean="0">
                <a:solidFill>
                  <a:schemeClr val="tx1"/>
                </a:solidFill>
              </a:rPr>
              <a:t>2002</a:t>
            </a:r>
            <a:r>
              <a:rPr lang="ja-JP" altLang="en-US" sz="1100" dirty="0" smtClean="0">
                <a:solidFill>
                  <a:schemeClr val="tx1"/>
                </a:solidFill>
              </a:rPr>
              <a:t>年以降で最高の水準（</a:t>
            </a:r>
            <a:r>
              <a:rPr lang="en-US" altLang="ja-JP" sz="1100" dirty="0" smtClean="0">
                <a:solidFill>
                  <a:schemeClr val="tx1"/>
                </a:solidFill>
              </a:rPr>
              <a:t>34.4</a:t>
            </a:r>
            <a:r>
              <a:rPr lang="ja-JP" altLang="en-US" sz="1100" dirty="0" smtClean="0">
                <a:solidFill>
                  <a:schemeClr val="tx1"/>
                </a:solidFill>
              </a:rPr>
              <a:t>％）。 </a:t>
            </a:r>
            <a:endParaRPr lang="en-US" altLang="ja-JP" sz="1100" dirty="0" smtClean="0">
              <a:solidFill>
                <a:schemeClr val="tx1"/>
              </a:solidFill>
            </a:endParaRPr>
          </a:p>
          <a:p>
            <a:endParaRPr lang="ja-JP" altLang="en-US" sz="1100" dirty="0" smtClean="0">
              <a:solidFill>
                <a:schemeClr val="tx1"/>
              </a:solidFill>
            </a:endParaRPr>
          </a:p>
        </p:txBody>
      </p:sp>
      <p:pic>
        <p:nvPicPr>
          <p:cNvPr id="14" name="Picture 11" descr="C:\Users\YYYSS\AppData\Local\Microsoft\Windows\Temporary Internet Files\Content.IE5\CTBVOFOZ\MC900223440[1].wmf"/>
          <p:cNvPicPr>
            <a:picLocks noChangeAspect="1" noChangeArrowheads="1"/>
          </p:cNvPicPr>
          <p:nvPr/>
        </p:nvPicPr>
        <p:blipFill>
          <a:blip r:embed="rId5" cstate="print"/>
          <a:srcRect/>
          <a:stretch>
            <a:fillRect/>
          </a:stretch>
        </p:blipFill>
        <p:spPr bwMode="auto">
          <a:xfrm>
            <a:off x="9087597" y="1546620"/>
            <a:ext cx="624069" cy="730252"/>
          </a:xfrm>
          <a:prstGeom prst="rect">
            <a:avLst/>
          </a:prstGeom>
          <a:noFill/>
        </p:spPr>
      </p:pic>
      <p:sp>
        <p:nvSpPr>
          <p:cNvPr id="20" name="スライド番号プレースホルダ 19"/>
          <p:cNvSpPr>
            <a:spLocks noGrp="1"/>
          </p:cNvSpPr>
          <p:nvPr>
            <p:ph type="sldNum" sz="quarter" idx="12"/>
          </p:nvPr>
        </p:nvSpPr>
        <p:spPr/>
        <p:txBody>
          <a:bodyPr/>
          <a:lstStyle/>
          <a:p>
            <a:fld id="{5A02BD7A-635E-43A0-8464-FD5073BFE4FA}" type="slidenum">
              <a:rPr kumimoji="1" lang="ja-JP" altLang="en-US" smtClean="0"/>
              <a:pPr/>
              <a:t>8</a:t>
            </a:fld>
            <a:endParaRPr kumimoji="1" lang="ja-JP" altLang="en-US"/>
          </a:p>
        </p:txBody>
      </p:sp>
      <p:sp>
        <p:nvSpPr>
          <p:cNvPr id="21" name="テキスト ボックス 20"/>
          <p:cNvSpPr txBox="1"/>
          <p:nvPr/>
        </p:nvSpPr>
        <p:spPr>
          <a:xfrm>
            <a:off x="0" y="-27384"/>
            <a:ext cx="9906000" cy="56170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全員参加型社会、ディーセント・ワークの実現</a:t>
            </a:r>
            <a:endParaRPr lang="ja-JP" altLang="en-US" sz="1400" dirty="0">
              <a:ea typeface="ＤＨＰ特太ゴシック体" pitchFamily="2" charset="-128"/>
            </a:endParaRPr>
          </a:p>
        </p:txBody>
      </p:sp>
      <p:sp>
        <p:nvSpPr>
          <p:cNvPr id="13" name="円/楕円 12"/>
          <p:cNvSpPr/>
          <p:nvPr/>
        </p:nvSpPr>
        <p:spPr>
          <a:xfrm>
            <a:off x="1792294" y="93322"/>
            <a:ext cx="288000" cy="288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en-US" altLang="ja-JP" sz="1600" dirty="0" smtClean="0">
                <a:latin typeface="Arial Rounded MT Bold" pitchFamily="34" charset="0"/>
              </a:rPr>
              <a:t>5</a:t>
            </a:r>
            <a:endParaRPr lang="ja-JP" altLang="en-US" sz="1600" dirty="0">
              <a:latin typeface="Arial Rounded MT Bold" pitchFamily="34" charset="0"/>
            </a:endParaRPr>
          </a:p>
        </p:txBody>
      </p:sp>
      <p:sp>
        <p:nvSpPr>
          <p:cNvPr id="18" name="テキスト ボックス 17"/>
          <p:cNvSpPr txBox="1"/>
          <p:nvPr/>
        </p:nvSpPr>
        <p:spPr>
          <a:xfrm>
            <a:off x="193677" y="58274"/>
            <a:ext cx="1590973"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
        <p:nvSpPr>
          <p:cNvPr id="19" name="テキスト ボックス 18"/>
          <p:cNvSpPr txBox="1"/>
          <p:nvPr/>
        </p:nvSpPr>
        <p:spPr>
          <a:xfrm>
            <a:off x="191848" y="2185124"/>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主な改革検討項目</a:t>
            </a:r>
            <a:endParaRPr lang="ja-JP" altLang="en-US" sz="1400" dirty="0">
              <a:solidFill>
                <a:schemeClr val="bg1"/>
              </a:solidFill>
              <a:ea typeface="ＤＨＰ特太ゴシック体" pitchFamily="2" charset="-128"/>
            </a:endParaRPr>
          </a:p>
        </p:txBody>
      </p:sp>
      <p:sp>
        <p:nvSpPr>
          <p:cNvPr id="23" name="テキスト ボックス 22"/>
          <p:cNvSpPr txBox="1"/>
          <p:nvPr/>
        </p:nvSpPr>
        <p:spPr>
          <a:xfrm>
            <a:off x="200472" y="4921428"/>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改革のイメージ</a:t>
            </a:r>
            <a:endParaRPr lang="ja-JP" altLang="en-US" sz="1400" dirty="0">
              <a:solidFill>
                <a:schemeClr val="bg1"/>
              </a:solidFill>
              <a:ea typeface="ＤＨＰ特太ゴシック体" pitchFamily="2"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93677" y="4509120"/>
            <a:ext cx="2959126" cy="2160240"/>
          </a:xfrm>
          <a:prstGeom prst="roundRect">
            <a:avLst/>
          </a:prstGeom>
          <a:solidFill>
            <a:schemeClr val="accent6">
              <a:lumMod val="20000"/>
              <a:lumOff val="80000"/>
            </a:schemeClr>
          </a:solidFill>
          <a:ln w="12700">
            <a:solidFill>
              <a:schemeClr val="accent2"/>
            </a:solidFill>
          </a:ln>
        </p:spPr>
        <p:txBody>
          <a:bodyPr wrap="square" lIns="91423" tIns="45712" rIns="91423" bIns="45712" rtlCol="0">
            <a:noAutofit/>
          </a:bodyPr>
          <a:lstStyle/>
          <a:p>
            <a:r>
              <a:rPr lang="ja-JP" altLang="en-US" dirty="0" smtClean="0">
                <a:latin typeface="HGPｺﾞｼｯｸE" pitchFamily="50" charset="-128"/>
                <a:ea typeface="HGPｺﾞｼｯｸE" pitchFamily="50" charset="-128"/>
              </a:rPr>
              <a:t>子ども・子育て</a:t>
            </a:r>
            <a:r>
              <a:rPr lang="ja-JP" altLang="en-US" dirty="0" smtClean="0">
                <a:solidFill>
                  <a:prstClr val="black"/>
                </a:solidFill>
                <a:latin typeface="HGPｺﾞｼｯｸE" pitchFamily="50" charset="-128"/>
                <a:ea typeface="HGPｺﾞｼｯｸE" pitchFamily="50" charset="-128"/>
              </a:rPr>
              <a:t>に関係する</a:t>
            </a:r>
            <a:r>
              <a:rPr lang="en-US" altLang="ja-JP" dirty="0" smtClean="0">
                <a:solidFill>
                  <a:prstClr val="black"/>
                </a:solidFill>
                <a:latin typeface="HGPｺﾞｼｯｸE" pitchFamily="50" charset="-128"/>
                <a:ea typeface="HGPｺﾞｼｯｸE" pitchFamily="50" charset="-128"/>
              </a:rPr>
              <a:t/>
            </a:r>
            <a:br>
              <a:rPr lang="en-US" altLang="ja-JP" dirty="0" smtClean="0">
                <a:solidFill>
                  <a:prstClr val="black"/>
                </a:solidFill>
                <a:latin typeface="HGPｺﾞｼｯｸE" pitchFamily="50" charset="-128"/>
                <a:ea typeface="HGPｺﾞｼｯｸE" pitchFamily="50" charset="-128"/>
              </a:rPr>
            </a:br>
            <a:r>
              <a:rPr lang="ja-JP" altLang="en-US" dirty="0" smtClean="0">
                <a:solidFill>
                  <a:prstClr val="black"/>
                </a:solidFill>
                <a:latin typeface="HGPｺﾞｼｯｸE" pitchFamily="50" charset="-128"/>
                <a:ea typeface="HGPｺﾞｼｯｸE" pitchFamily="50" charset="-128"/>
              </a:rPr>
              <a:t>支出を拡大し、すべての</a:t>
            </a:r>
            <a:endParaRPr lang="en-US" altLang="ja-JP" dirty="0" smtClean="0">
              <a:solidFill>
                <a:prstClr val="black"/>
              </a:solidFill>
              <a:latin typeface="HGPｺﾞｼｯｸE" pitchFamily="50" charset="-128"/>
              <a:ea typeface="HGPｺﾞｼｯｸE" pitchFamily="50" charset="-128"/>
            </a:endParaRPr>
          </a:p>
          <a:p>
            <a:r>
              <a:rPr lang="ja-JP" altLang="en-US" dirty="0" smtClean="0">
                <a:solidFill>
                  <a:prstClr val="black"/>
                </a:solidFill>
                <a:latin typeface="HGPｺﾞｼｯｸE" pitchFamily="50" charset="-128"/>
                <a:ea typeface="HGPｺﾞｼｯｸE" pitchFamily="50" charset="-128"/>
              </a:rPr>
              <a:t>世代が、負担に納得感を</a:t>
            </a:r>
            <a:endParaRPr lang="en-US" altLang="ja-JP" dirty="0" smtClean="0">
              <a:solidFill>
                <a:prstClr val="black"/>
              </a:solidFill>
              <a:latin typeface="HGPｺﾞｼｯｸE" pitchFamily="50" charset="-128"/>
              <a:ea typeface="HGPｺﾞｼｯｸE" pitchFamily="50" charset="-128"/>
            </a:endParaRPr>
          </a:p>
          <a:p>
            <a:r>
              <a:rPr lang="ja-JP" altLang="en-US" dirty="0" smtClean="0">
                <a:solidFill>
                  <a:prstClr val="black"/>
                </a:solidFill>
                <a:latin typeface="HGPｺﾞｼｯｸE" pitchFamily="50" charset="-128"/>
                <a:ea typeface="HGPｺﾞｼｯｸE" pitchFamily="50" charset="-128"/>
              </a:rPr>
              <a:t>持てる</a:t>
            </a:r>
            <a:endParaRPr lang="en-US" altLang="ja-JP" dirty="0" smtClean="0">
              <a:solidFill>
                <a:prstClr val="black"/>
              </a:solidFill>
              <a:latin typeface="HGPｺﾞｼｯｸE" pitchFamily="50" charset="-128"/>
              <a:ea typeface="HGPｺﾞｼｯｸE" pitchFamily="50" charset="-128"/>
            </a:endParaRPr>
          </a:p>
          <a:p>
            <a:endParaRPr lang="en-US" altLang="ja-JP" dirty="0" smtClean="0">
              <a:solidFill>
                <a:prstClr val="black"/>
              </a:solidFill>
            </a:endParaRPr>
          </a:p>
          <a:p>
            <a:endParaRPr lang="en-US" altLang="ja-JP" dirty="0" smtClean="0">
              <a:solidFill>
                <a:prstClr val="black"/>
              </a:solidFill>
            </a:endParaRPr>
          </a:p>
        </p:txBody>
      </p:sp>
      <p:sp>
        <p:nvSpPr>
          <p:cNvPr id="5" name="正方形/長方形 4"/>
          <p:cNvSpPr/>
          <p:nvPr/>
        </p:nvSpPr>
        <p:spPr>
          <a:xfrm>
            <a:off x="128588" y="692150"/>
            <a:ext cx="5616624" cy="1296144"/>
          </a:xfrm>
          <a:prstGeom prst="rect">
            <a:avLst/>
          </a:prstGeom>
          <a:ln/>
        </p:spPr>
        <p:style>
          <a:lnRef idx="2">
            <a:schemeClr val="accent2"/>
          </a:lnRef>
          <a:fillRef idx="1">
            <a:schemeClr val="lt1"/>
          </a:fillRef>
          <a:effectRef idx="0">
            <a:schemeClr val="accent2"/>
          </a:effectRef>
          <a:fontRef idx="minor">
            <a:schemeClr val="dk1"/>
          </a:fontRef>
        </p:style>
        <p:txBody>
          <a:bodyPr lIns="91423" tIns="45712" rIns="91423" bIns="45712" rtlCol="0" anchor="ctr"/>
          <a:lstStyle/>
          <a:p>
            <a:r>
              <a:rPr lang="ja-JP" altLang="en-US" sz="1600" dirty="0" smtClean="0">
                <a:solidFill>
                  <a:prstClr val="black"/>
                </a:solidFill>
                <a:latin typeface="HG創英角ｺﾞｼｯｸUB" pitchFamily="49" charset="-128"/>
                <a:ea typeface="HG創英角ｺﾞｼｯｸUB" pitchFamily="49" charset="-128"/>
              </a:rPr>
              <a:t>■ 消費税の使い途を、現役</a:t>
            </a:r>
            <a:r>
              <a:rPr lang="ja-JP" altLang="en-US" sz="1600" dirty="0" smtClean="0">
                <a:solidFill>
                  <a:schemeClr val="tx1"/>
                </a:solidFill>
                <a:latin typeface="HG創英角ｺﾞｼｯｸUB" pitchFamily="49" charset="-128"/>
                <a:ea typeface="HG創英角ｺﾞｼｯｸUB" pitchFamily="49" charset="-128"/>
              </a:rPr>
              <a:t>世代の医療や子育てにも拡大</a:t>
            </a:r>
            <a:endParaRPr lang="en-US" altLang="ja-JP" sz="1600" dirty="0" smtClean="0">
              <a:solidFill>
                <a:schemeClr val="tx1"/>
              </a:solidFill>
              <a:latin typeface="HG創英角ｺﾞｼｯｸUB" pitchFamily="49" charset="-128"/>
              <a:ea typeface="HG創英角ｺﾞｼｯｸUB" pitchFamily="49" charset="-128"/>
            </a:endParaRPr>
          </a:p>
          <a:p>
            <a:r>
              <a:rPr lang="ja-JP" altLang="en-US" sz="1600" dirty="0" smtClean="0">
                <a:solidFill>
                  <a:schemeClr val="tx1"/>
                </a:solidFill>
                <a:latin typeface="HG創英角ｺﾞｼｯｸUB" pitchFamily="49" charset="-128"/>
                <a:ea typeface="HG創英角ｺﾞｼｯｸUB" pitchFamily="49" charset="-128"/>
              </a:rPr>
              <a:t>■ 基礎年金の国庫負担割合２分の１の確保</a:t>
            </a:r>
            <a:r>
              <a:rPr lang="en-US" altLang="ja-JP" sz="1600" dirty="0" smtClean="0">
                <a:solidFill>
                  <a:schemeClr val="tx1"/>
                </a:solidFill>
                <a:latin typeface="HG創英角ｺﾞｼｯｸUB" pitchFamily="49" charset="-128"/>
                <a:ea typeface="HG創英角ｺﾞｼｯｸUB" pitchFamily="49" charset="-128"/>
              </a:rPr>
              <a:t/>
            </a:r>
            <a:br>
              <a:rPr lang="en-US" altLang="ja-JP" sz="1600" dirty="0" smtClean="0">
                <a:solidFill>
                  <a:schemeClr val="tx1"/>
                </a:solidFill>
                <a:latin typeface="HG創英角ｺﾞｼｯｸUB" pitchFamily="49" charset="-128"/>
                <a:ea typeface="HG創英角ｺﾞｼｯｸUB" pitchFamily="49" charset="-128"/>
              </a:rPr>
            </a:br>
            <a:r>
              <a:rPr lang="ja-JP" altLang="en-US" sz="1600" dirty="0" smtClean="0">
                <a:solidFill>
                  <a:schemeClr val="tx1"/>
                </a:solidFill>
                <a:latin typeface="HG創英角ｺﾞｼｯｸUB" pitchFamily="49" charset="-128"/>
                <a:ea typeface="HG創英角ｺﾞｼｯｸUB" pitchFamily="49" charset="-128"/>
              </a:rPr>
              <a:t>■ 医療・介護の社会保険料軽減などの低所得者</a:t>
            </a:r>
            <a:r>
              <a:rPr lang="ja-JP" altLang="en-US" sz="1600" dirty="0" smtClean="0">
                <a:solidFill>
                  <a:prstClr val="black"/>
                </a:solidFill>
                <a:latin typeface="HG創英角ｺﾞｼｯｸUB" pitchFamily="49" charset="-128"/>
                <a:ea typeface="HG創英角ｺﾞｼｯｸUB" pitchFamily="49" charset="-128"/>
              </a:rPr>
              <a:t>対策</a:t>
            </a:r>
            <a:endParaRPr lang="en-US" altLang="ja-JP" sz="1600" dirty="0" smtClean="0">
              <a:solidFill>
                <a:prstClr val="black"/>
              </a:solidFill>
              <a:latin typeface="HG創英角ｺﾞｼｯｸUB" pitchFamily="49" charset="-128"/>
              <a:ea typeface="HG創英角ｺﾞｼｯｸUB" pitchFamily="49" charset="-128"/>
            </a:endParaRPr>
          </a:p>
          <a:p>
            <a:r>
              <a:rPr lang="ja-JP" altLang="en-US" sz="1600" dirty="0" smtClean="0">
                <a:solidFill>
                  <a:prstClr val="black"/>
                </a:solidFill>
                <a:latin typeface="HG創英角ｺﾞｼｯｸUB" pitchFamily="49" charset="-128"/>
                <a:ea typeface="HG創英角ｺﾞｼｯｸUB" pitchFamily="49" charset="-128"/>
              </a:rPr>
              <a:t>■ 社会保障の費用は、消費税収を主要な財源として確保</a:t>
            </a:r>
            <a:endParaRPr lang="en-US" altLang="ja-JP" sz="1600" dirty="0" smtClean="0">
              <a:solidFill>
                <a:prstClr val="black"/>
              </a:solidFill>
              <a:latin typeface="HG創英角ｺﾞｼｯｸUB" pitchFamily="49" charset="-128"/>
              <a:ea typeface="HG創英角ｺﾞｼｯｸUB" pitchFamily="49" charset="-128"/>
            </a:endParaRPr>
          </a:p>
        </p:txBody>
      </p:sp>
      <p:sp>
        <p:nvSpPr>
          <p:cNvPr id="9" name="正方形/長方形 8"/>
          <p:cNvSpPr/>
          <p:nvPr/>
        </p:nvSpPr>
        <p:spPr>
          <a:xfrm>
            <a:off x="194476" y="2492896"/>
            <a:ext cx="9517057" cy="144016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t"/>
          <a:lstStyle/>
          <a:p>
            <a:r>
              <a:rPr lang="ja-JP" altLang="en-US" dirty="0" smtClean="0">
                <a:solidFill>
                  <a:prstClr val="black"/>
                </a:solidFill>
                <a:latin typeface="HGPｺﾞｼｯｸE" pitchFamily="50" charset="-128"/>
                <a:ea typeface="HGPｺﾞｼｯｸE" pitchFamily="50" charset="-128"/>
              </a:rPr>
              <a:t>　○　国分の消費税収の使い途を、現在の高齢者３経費（基礎年金、老人医療、介護）から、</a:t>
            </a:r>
            <a:r>
              <a:rPr lang="en-US" altLang="ja-JP" dirty="0" smtClean="0">
                <a:solidFill>
                  <a:prstClr val="black"/>
                </a:solidFill>
                <a:latin typeface="HGPｺﾞｼｯｸE" pitchFamily="50" charset="-128"/>
                <a:ea typeface="HGPｺﾞｼｯｸE" pitchFamily="50" charset="-128"/>
              </a:rPr>
              <a:t/>
            </a:r>
            <a:br>
              <a:rPr lang="en-US" altLang="ja-JP" dirty="0" smtClean="0">
                <a:solidFill>
                  <a:prstClr val="black"/>
                </a:solidFill>
                <a:latin typeface="HGPｺﾞｼｯｸE" pitchFamily="50" charset="-128"/>
                <a:ea typeface="HGPｺﾞｼｯｸE" pitchFamily="50" charset="-128"/>
              </a:rPr>
            </a:br>
            <a:r>
              <a:rPr lang="ja-JP" altLang="en-US" dirty="0" smtClean="0">
                <a:solidFill>
                  <a:prstClr val="black"/>
                </a:solidFill>
                <a:latin typeface="HGPｺﾞｼｯｸE" pitchFamily="50" charset="-128"/>
                <a:ea typeface="HGPｺﾞｼｯｸE" pitchFamily="50" charset="-128"/>
              </a:rPr>
              <a:t>　　　社会保障４経費（年金、医療、介護、子育て）に拡大</a:t>
            </a:r>
            <a:endParaRPr lang="en-US" altLang="ja-JP" dirty="0" smtClean="0">
              <a:solidFill>
                <a:prstClr val="black"/>
              </a:solidFill>
              <a:latin typeface="HGPｺﾞｼｯｸE" pitchFamily="50" charset="-128"/>
              <a:ea typeface="HGPｺﾞｼｯｸE" pitchFamily="50" charset="-128"/>
            </a:endParaRPr>
          </a:p>
          <a:p>
            <a:endParaRPr lang="en-US" altLang="ja-JP" sz="500" dirty="0" smtClean="0">
              <a:solidFill>
                <a:prstClr val="black"/>
              </a:solidFill>
              <a:latin typeface="HGPｺﾞｼｯｸE" pitchFamily="50" charset="-128"/>
              <a:ea typeface="HGPｺﾞｼｯｸE" pitchFamily="50" charset="-128"/>
            </a:endParaRPr>
          </a:p>
          <a:p>
            <a:r>
              <a:rPr lang="ja-JP" altLang="en-US" dirty="0" smtClean="0">
                <a:solidFill>
                  <a:prstClr val="black"/>
                </a:solidFill>
                <a:latin typeface="HGPｺﾞｼｯｸE" pitchFamily="50" charset="-128"/>
                <a:ea typeface="HGPｺﾞｼｯｸE" pitchFamily="50" charset="-128"/>
              </a:rPr>
              <a:t>　○　基礎年金の国庫負担割合２分</a:t>
            </a:r>
            <a:r>
              <a:rPr lang="ja-JP" altLang="en-US" dirty="0" smtClean="0">
                <a:solidFill>
                  <a:schemeClr val="tx1"/>
                </a:solidFill>
                <a:latin typeface="HGPｺﾞｼｯｸE" pitchFamily="50" charset="-128"/>
                <a:ea typeface="HGPｺﾞｼｯｸE" pitchFamily="50" charset="-128"/>
              </a:rPr>
              <a:t>の１を確保</a:t>
            </a:r>
            <a:endParaRPr lang="en-US" altLang="ja-JP" dirty="0" smtClean="0">
              <a:solidFill>
                <a:schemeClr val="tx1"/>
              </a:solidFill>
              <a:latin typeface="HGPｺﾞｼｯｸE" pitchFamily="50" charset="-128"/>
              <a:ea typeface="HGPｺﾞｼｯｸE" pitchFamily="50" charset="-128"/>
            </a:endParaRPr>
          </a:p>
          <a:p>
            <a:r>
              <a:rPr lang="ja-JP" altLang="en-US" dirty="0">
                <a:solidFill>
                  <a:schemeClr val="tx1"/>
                </a:solidFill>
                <a:latin typeface="HGPｺﾞｼｯｸE" pitchFamily="50" charset="-128"/>
                <a:ea typeface="HGPｺﾞｼｯｸE" pitchFamily="50" charset="-128"/>
              </a:rPr>
              <a:t>　</a:t>
            </a:r>
            <a:r>
              <a:rPr lang="ja-JP" altLang="en-US" dirty="0" smtClean="0">
                <a:solidFill>
                  <a:schemeClr val="tx1"/>
                </a:solidFill>
                <a:latin typeface="HGPｺﾞｼｯｸE" pitchFamily="50" charset="-128"/>
                <a:ea typeface="HGPｺﾞｼｯｸE" pitchFamily="50" charset="-128"/>
              </a:rPr>
              <a:t>○　低所得者の医療・介護保険料軽減など</a:t>
            </a:r>
            <a:endParaRPr lang="en-US" altLang="ja-JP" dirty="0" smtClean="0">
              <a:solidFill>
                <a:schemeClr val="tx1"/>
              </a:solidFill>
              <a:latin typeface="HGPｺﾞｼｯｸE" pitchFamily="50" charset="-128"/>
              <a:ea typeface="HGPｺﾞｼｯｸE" pitchFamily="50" charset="-128"/>
            </a:endParaRPr>
          </a:p>
          <a:p>
            <a:endParaRPr lang="en-US" altLang="ja-JP" sz="600" dirty="0" smtClean="0">
              <a:solidFill>
                <a:prstClr val="black"/>
              </a:solidFill>
              <a:latin typeface="HGPｺﾞｼｯｸE" pitchFamily="50" charset="-128"/>
              <a:ea typeface="HGPｺﾞｼｯｸE" pitchFamily="50" charset="-128"/>
            </a:endParaRPr>
          </a:p>
          <a:p>
            <a:r>
              <a:rPr lang="ja-JP" altLang="en-US" dirty="0" smtClean="0">
                <a:solidFill>
                  <a:prstClr val="black"/>
                </a:solidFill>
                <a:latin typeface="HGPｺﾞｼｯｸE" pitchFamily="50" charset="-128"/>
                <a:ea typeface="HGPｺﾞｼｯｸE" pitchFamily="50" charset="-128"/>
              </a:rPr>
              <a:t>　○　消費税率（国・地方）を、</a:t>
            </a:r>
            <a:r>
              <a:rPr lang="en-US" altLang="ja-JP" dirty="0" smtClean="0">
                <a:solidFill>
                  <a:prstClr val="black"/>
                </a:solidFill>
                <a:latin typeface="HGPｺﾞｼｯｸE" pitchFamily="50" charset="-128"/>
                <a:ea typeface="HGPｺﾞｼｯｸE" pitchFamily="50" charset="-128"/>
              </a:rPr>
              <a:t>2014</a:t>
            </a:r>
            <a:r>
              <a:rPr lang="ja-JP" altLang="en-US" dirty="0" smtClean="0">
                <a:solidFill>
                  <a:prstClr val="black"/>
                </a:solidFill>
                <a:latin typeface="HGPｺﾞｼｯｸE" pitchFamily="50" charset="-128"/>
                <a:ea typeface="HGPｺﾞｼｯｸE" pitchFamily="50" charset="-128"/>
              </a:rPr>
              <a:t>年４月より８％へ、</a:t>
            </a:r>
            <a:r>
              <a:rPr lang="en-US" altLang="ja-JP" dirty="0" smtClean="0">
                <a:solidFill>
                  <a:prstClr val="black"/>
                </a:solidFill>
                <a:latin typeface="HGPｺﾞｼｯｸE" pitchFamily="50" charset="-128"/>
                <a:ea typeface="HGPｺﾞｼｯｸE" pitchFamily="50" charset="-128"/>
              </a:rPr>
              <a:t>2015</a:t>
            </a:r>
            <a:r>
              <a:rPr lang="ja-JP" altLang="en-US" dirty="0" smtClean="0">
                <a:solidFill>
                  <a:prstClr val="black"/>
                </a:solidFill>
                <a:latin typeface="HGPｺﾞｼｯｸE" pitchFamily="50" charset="-128"/>
                <a:ea typeface="HGPｺﾞｼｯｸE" pitchFamily="50" charset="-128"/>
              </a:rPr>
              <a:t>年</a:t>
            </a:r>
            <a:r>
              <a:rPr lang="en-US" altLang="ja-JP" dirty="0" smtClean="0">
                <a:solidFill>
                  <a:prstClr val="black"/>
                </a:solidFill>
                <a:latin typeface="HGPｺﾞｼｯｸE" pitchFamily="50" charset="-128"/>
                <a:ea typeface="HGPｺﾞｼｯｸE" pitchFamily="50" charset="-128"/>
              </a:rPr>
              <a:t>10</a:t>
            </a:r>
            <a:r>
              <a:rPr lang="ja-JP" altLang="en-US" dirty="0" smtClean="0">
                <a:solidFill>
                  <a:prstClr val="black"/>
                </a:solidFill>
                <a:latin typeface="HGPｺﾞｼｯｸE" pitchFamily="50" charset="-128"/>
                <a:ea typeface="HGPｺﾞｼｯｸE" pitchFamily="50" charset="-128"/>
              </a:rPr>
              <a:t>月より</a:t>
            </a:r>
            <a:r>
              <a:rPr lang="en-US" altLang="ja-JP" dirty="0" smtClean="0">
                <a:solidFill>
                  <a:prstClr val="black"/>
                </a:solidFill>
                <a:latin typeface="HGPｺﾞｼｯｸE" pitchFamily="50" charset="-128"/>
                <a:ea typeface="HGPｺﾞｼｯｸE" pitchFamily="50" charset="-128"/>
              </a:rPr>
              <a:t>10</a:t>
            </a:r>
            <a:r>
              <a:rPr lang="ja-JP" altLang="en-US" dirty="0" smtClean="0">
                <a:solidFill>
                  <a:prstClr val="black"/>
                </a:solidFill>
                <a:latin typeface="HGPｺﾞｼｯｸE" pitchFamily="50" charset="-128"/>
                <a:ea typeface="HGPｺﾞｼｯｸE" pitchFamily="50" charset="-128"/>
              </a:rPr>
              <a:t>％へ段階的に引上げ</a:t>
            </a:r>
            <a:endParaRPr lang="en-US" altLang="ja-JP" dirty="0" smtClean="0">
              <a:solidFill>
                <a:prstClr val="black"/>
              </a:solidFill>
            </a:endParaRPr>
          </a:p>
        </p:txBody>
      </p:sp>
      <p:sp>
        <p:nvSpPr>
          <p:cNvPr id="12" name="テキスト ボックス 11"/>
          <p:cNvSpPr txBox="1"/>
          <p:nvPr/>
        </p:nvSpPr>
        <p:spPr>
          <a:xfrm>
            <a:off x="3332822" y="4509124"/>
            <a:ext cx="3240361" cy="2160241"/>
          </a:xfrm>
          <a:prstGeom prst="roundRect">
            <a:avLst/>
          </a:prstGeom>
          <a:solidFill>
            <a:schemeClr val="accent6">
              <a:lumMod val="20000"/>
              <a:lumOff val="80000"/>
            </a:schemeClr>
          </a:solidFill>
          <a:ln w="12700">
            <a:solidFill>
              <a:schemeClr val="accent2"/>
            </a:solidFill>
          </a:ln>
        </p:spPr>
        <p:txBody>
          <a:bodyPr wrap="square" lIns="91423" tIns="45712" rIns="91423" bIns="45712" rtlCol="0">
            <a:noAutofit/>
          </a:bodyPr>
          <a:lstStyle/>
          <a:p>
            <a:r>
              <a:rPr lang="ja-JP" altLang="en-US" dirty="0" smtClean="0">
                <a:solidFill>
                  <a:prstClr val="black"/>
                </a:solidFill>
                <a:latin typeface="HGPｺﾞｼｯｸE" pitchFamily="50" charset="-128"/>
                <a:ea typeface="HGPｺﾞｼｯｸE" pitchFamily="50" charset="-128"/>
              </a:rPr>
              <a:t>社会保障制度を持続可能な</a:t>
            </a:r>
            <a:r>
              <a:rPr lang="en-US" altLang="ja-JP" dirty="0" smtClean="0">
                <a:solidFill>
                  <a:prstClr val="black"/>
                </a:solidFill>
                <a:latin typeface="HGPｺﾞｼｯｸE" pitchFamily="50" charset="-128"/>
                <a:ea typeface="HGPｺﾞｼｯｸE" pitchFamily="50" charset="-128"/>
              </a:rPr>
              <a:t/>
            </a:r>
            <a:br>
              <a:rPr lang="en-US" altLang="ja-JP" dirty="0" smtClean="0">
                <a:solidFill>
                  <a:prstClr val="black"/>
                </a:solidFill>
                <a:latin typeface="HGPｺﾞｼｯｸE" pitchFamily="50" charset="-128"/>
                <a:ea typeface="HGPｺﾞｼｯｸE" pitchFamily="50" charset="-128"/>
              </a:rPr>
            </a:br>
            <a:r>
              <a:rPr lang="ja-JP" altLang="en-US" dirty="0" smtClean="0">
                <a:solidFill>
                  <a:prstClr val="black"/>
                </a:solidFill>
                <a:latin typeface="HGPｺﾞｼｯｸE" pitchFamily="50" charset="-128"/>
                <a:ea typeface="HGPｺﾞｼｯｸE" pitchFamily="50" charset="-128"/>
              </a:rPr>
              <a:t>ものにし、また機能を強化して、安心して暮らせる社会に</a:t>
            </a:r>
          </a:p>
          <a:p>
            <a:endParaRPr lang="en-US" altLang="ja-JP" dirty="0" smtClean="0">
              <a:solidFill>
                <a:prstClr val="black"/>
              </a:solidFill>
            </a:endParaRPr>
          </a:p>
          <a:p>
            <a:endParaRPr lang="en-US" altLang="ja-JP" dirty="0" smtClean="0">
              <a:solidFill>
                <a:prstClr val="black"/>
              </a:solidFill>
            </a:endParaRPr>
          </a:p>
        </p:txBody>
      </p:sp>
      <p:sp>
        <p:nvSpPr>
          <p:cNvPr id="13" name="テキスト ボックス 12"/>
          <p:cNvSpPr txBox="1"/>
          <p:nvPr/>
        </p:nvSpPr>
        <p:spPr>
          <a:xfrm>
            <a:off x="6753200" y="4509124"/>
            <a:ext cx="2808312" cy="2160241"/>
          </a:xfrm>
          <a:prstGeom prst="roundRect">
            <a:avLst/>
          </a:prstGeom>
          <a:solidFill>
            <a:schemeClr val="accent6">
              <a:lumMod val="20000"/>
              <a:lumOff val="80000"/>
            </a:schemeClr>
          </a:solidFill>
          <a:ln w="12700">
            <a:solidFill>
              <a:schemeClr val="accent2"/>
            </a:solidFill>
          </a:ln>
        </p:spPr>
        <p:txBody>
          <a:bodyPr wrap="square" lIns="91423" tIns="45712" rIns="91423" bIns="45712" rtlCol="0">
            <a:noAutofit/>
          </a:bodyPr>
          <a:lstStyle/>
          <a:p>
            <a:r>
              <a:rPr lang="ja-JP" altLang="en-US" dirty="0" smtClean="0">
                <a:solidFill>
                  <a:prstClr val="black"/>
                </a:solidFill>
                <a:latin typeface="HGPｺﾞｼｯｸE" pitchFamily="50" charset="-128"/>
                <a:ea typeface="HGPｺﾞｼｯｸE" pitchFamily="50" charset="-128"/>
              </a:rPr>
              <a:t>負担をあらゆる世代で</a:t>
            </a:r>
            <a:r>
              <a:rPr lang="en-US" altLang="ja-JP" dirty="0" smtClean="0">
                <a:solidFill>
                  <a:prstClr val="black"/>
                </a:solidFill>
                <a:latin typeface="HGPｺﾞｼｯｸE" pitchFamily="50" charset="-128"/>
                <a:ea typeface="HGPｺﾞｼｯｸE" pitchFamily="50" charset="-128"/>
              </a:rPr>
              <a:t/>
            </a:r>
            <a:br>
              <a:rPr lang="en-US" altLang="ja-JP" dirty="0" smtClean="0">
                <a:solidFill>
                  <a:prstClr val="black"/>
                </a:solidFill>
                <a:latin typeface="HGPｺﾞｼｯｸE" pitchFamily="50" charset="-128"/>
                <a:ea typeface="HGPｺﾞｼｯｸE" pitchFamily="50" charset="-128"/>
              </a:rPr>
            </a:br>
            <a:r>
              <a:rPr lang="ja-JP" altLang="en-US" dirty="0" smtClean="0">
                <a:solidFill>
                  <a:prstClr val="black"/>
                </a:solidFill>
                <a:latin typeface="HGPｺﾞｼｯｸE" pitchFamily="50" charset="-128"/>
                <a:ea typeface="HGPｺﾞｼｯｸE" pitchFamily="50" charset="-128"/>
              </a:rPr>
              <a:t>分かち合い、将来世代に</a:t>
            </a:r>
            <a:r>
              <a:rPr lang="en-US" altLang="ja-JP" dirty="0" smtClean="0">
                <a:solidFill>
                  <a:prstClr val="black"/>
                </a:solidFill>
                <a:latin typeface="HGPｺﾞｼｯｸE" pitchFamily="50" charset="-128"/>
                <a:ea typeface="HGPｺﾞｼｯｸE" pitchFamily="50" charset="-128"/>
              </a:rPr>
              <a:t/>
            </a:r>
            <a:br>
              <a:rPr lang="en-US" altLang="ja-JP" dirty="0" smtClean="0">
                <a:solidFill>
                  <a:prstClr val="black"/>
                </a:solidFill>
                <a:latin typeface="HGPｺﾞｼｯｸE" pitchFamily="50" charset="-128"/>
                <a:ea typeface="HGPｺﾞｼｯｸE" pitchFamily="50" charset="-128"/>
              </a:rPr>
            </a:br>
            <a:r>
              <a:rPr lang="ja-JP" altLang="en-US" dirty="0" smtClean="0">
                <a:solidFill>
                  <a:prstClr val="black"/>
                </a:solidFill>
                <a:latin typeface="HGPｺﾞｼｯｸE" pitchFamily="50" charset="-128"/>
                <a:ea typeface="HGPｺﾞｼｯｸE" pitchFamily="50" charset="-128"/>
              </a:rPr>
              <a:t>先送りにしない</a:t>
            </a:r>
          </a:p>
          <a:p>
            <a:endParaRPr lang="en-US" altLang="ja-JP" dirty="0" smtClean="0">
              <a:solidFill>
                <a:prstClr val="black"/>
              </a:solidFill>
            </a:endParaRPr>
          </a:p>
          <a:p>
            <a:endParaRPr lang="en-US" altLang="ja-JP" dirty="0" smtClean="0">
              <a:solidFill>
                <a:prstClr val="black"/>
              </a:solidFill>
            </a:endParaRPr>
          </a:p>
        </p:txBody>
      </p:sp>
      <p:pic>
        <p:nvPicPr>
          <p:cNvPr id="14" name="Picture 2" descr="C:\Users\HMKXS\Downloads\illust2605.png"/>
          <p:cNvPicPr>
            <a:picLocks noChangeAspect="1" noChangeArrowheads="1"/>
          </p:cNvPicPr>
          <p:nvPr/>
        </p:nvPicPr>
        <p:blipFill>
          <a:blip r:embed="rId2" cstate="print"/>
          <a:srcRect t="29111"/>
          <a:stretch>
            <a:fillRect/>
          </a:stretch>
        </p:blipFill>
        <p:spPr bwMode="auto">
          <a:xfrm>
            <a:off x="7265356" y="5517976"/>
            <a:ext cx="1716191" cy="1079376"/>
          </a:xfrm>
          <a:prstGeom prst="rect">
            <a:avLst/>
          </a:prstGeom>
          <a:noFill/>
        </p:spPr>
      </p:pic>
      <p:pic>
        <p:nvPicPr>
          <p:cNvPr id="1026" name="Picture 2"/>
          <p:cNvPicPr>
            <a:picLocks noChangeAspect="1" noChangeArrowheads="1"/>
          </p:cNvPicPr>
          <p:nvPr/>
        </p:nvPicPr>
        <p:blipFill>
          <a:blip r:embed="rId3" cstate="print"/>
          <a:srcRect b="19235"/>
          <a:stretch>
            <a:fillRect/>
          </a:stretch>
        </p:blipFill>
        <p:spPr bwMode="auto">
          <a:xfrm>
            <a:off x="4293639" y="5589985"/>
            <a:ext cx="1318731" cy="983148"/>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b="16342"/>
          <a:stretch>
            <a:fillRect/>
          </a:stretch>
        </p:blipFill>
        <p:spPr bwMode="auto">
          <a:xfrm>
            <a:off x="1130580" y="5593801"/>
            <a:ext cx="1248138" cy="965667"/>
          </a:xfrm>
          <a:prstGeom prst="rect">
            <a:avLst/>
          </a:prstGeom>
          <a:noFill/>
          <a:ln w="9525">
            <a:noFill/>
            <a:miter lim="800000"/>
            <a:headEnd/>
            <a:tailEnd/>
          </a:ln>
          <a:effectLst/>
        </p:spPr>
      </p:pic>
      <p:sp>
        <p:nvSpPr>
          <p:cNvPr id="11" name="角丸四角形 10"/>
          <p:cNvSpPr/>
          <p:nvPr/>
        </p:nvSpPr>
        <p:spPr>
          <a:xfrm>
            <a:off x="6201138" y="692696"/>
            <a:ext cx="3510390" cy="1296144"/>
          </a:xfrm>
          <a:prstGeom prst="roundRect">
            <a:avLst/>
          </a:prstGeom>
          <a:ln w="38100" cmpd="dbl"/>
        </p:spPr>
        <p:style>
          <a:lnRef idx="2">
            <a:schemeClr val="accent5"/>
          </a:lnRef>
          <a:fillRef idx="1">
            <a:schemeClr val="lt1"/>
          </a:fillRef>
          <a:effectRef idx="0">
            <a:schemeClr val="accent5"/>
          </a:effectRef>
          <a:fontRef idx="minor">
            <a:schemeClr val="dk1"/>
          </a:fontRef>
        </p:style>
        <p:txBody>
          <a:bodyPr lIns="91423" tIns="45712" rIns="91423" bIns="45712" rtlCol="0" anchor="ctr"/>
          <a:lstStyle/>
          <a:p>
            <a:r>
              <a:rPr lang="ja-JP" altLang="en-US" dirty="0" smtClean="0">
                <a:latin typeface="HG創英角ｺﾞｼｯｸUB" pitchFamily="49" charset="-128"/>
                <a:ea typeface="HG創英角ｺﾞｼｯｸUB" pitchFamily="49" charset="-128"/>
              </a:rPr>
              <a:t>現役世代への支援を強化し、</a:t>
            </a:r>
            <a:endParaRPr lang="en-US" altLang="ja-JP" dirty="0" smtClean="0">
              <a:latin typeface="HG創英角ｺﾞｼｯｸUB" pitchFamily="49" charset="-128"/>
              <a:ea typeface="HG創英角ｺﾞｼｯｸUB" pitchFamily="49" charset="-128"/>
            </a:endParaRPr>
          </a:p>
          <a:p>
            <a:r>
              <a:rPr lang="ja-JP" altLang="en-US" dirty="0" smtClean="0">
                <a:latin typeface="HG創英角ｺﾞｼｯｸUB" pitchFamily="49" charset="-128"/>
                <a:ea typeface="HG創英角ｺﾞｼｯｸUB" pitchFamily="49" charset="-128"/>
              </a:rPr>
              <a:t>あらゆる世代が広く公平に</a:t>
            </a:r>
            <a:endParaRPr lang="en-US" altLang="ja-JP" dirty="0" smtClean="0">
              <a:latin typeface="HG創英角ｺﾞｼｯｸUB" pitchFamily="49" charset="-128"/>
              <a:ea typeface="HG創英角ｺﾞｼｯｸUB" pitchFamily="49" charset="-128"/>
            </a:endParaRPr>
          </a:p>
          <a:p>
            <a:r>
              <a:rPr lang="ja-JP" altLang="en-US" dirty="0" smtClean="0">
                <a:latin typeface="HG創英角ｺﾞｼｯｸUB" pitchFamily="49" charset="-128"/>
                <a:ea typeface="HG創英角ｺﾞｼｯｸUB" pitchFamily="49" charset="-128"/>
              </a:rPr>
              <a:t>社会保障の負担を分かち合う</a:t>
            </a:r>
            <a:endParaRPr lang="en-US" altLang="ja-JP" dirty="0" smtClean="0">
              <a:latin typeface="HG創英角ｺﾞｼｯｸUB" pitchFamily="49" charset="-128"/>
              <a:ea typeface="HG創英角ｺﾞｼｯｸUB" pitchFamily="49" charset="-128"/>
            </a:endParaRPr>
          </a:p>
        </p:txBody>
      </p:sp>
      <p:sp>
        <p:nvSpPr>
          <p:cNvPr id="16" name="右矢印 15"/>
          <p:cNvSpPr/>
          <p:nvPr/>
        </p:nvSpPr>
        <p:spPr>
          <a:xfrm>
            <a:off x="5889104" y="1005402"/>
            <a:ext cx="234026" cy="528058"/>
          </a:xfrm>
          <a:prstGeom prst="rightArrow">
            <a:avLst/>
          </a:prstGeom>
        </p:spPr>
        <p:style>
          <a:lnRef idx="1">
            <a:schemeClr val="accent5"/>
          </a:lnRef>
          <a:fillRef idx="2">
            <a:schemeClr val="accent5"/>
          </a:fillRef>
          <a:effectRef idx="1">
            <a:schemeClr val="accent5"/>
          </a:effectRef>
          <a:fontRef idx="minor">
            <a:schemeClr val="dk1"/>
          </a:fontRef>
        </p:style>
        <p:txBody>
          <a:bodyPr lIns="91423" tIns="45712" rIns="91423" bIns="45712" rtlCol="0" anchor="ctr"/>
          <a:lstStyle/>
          <a:p>
            <a:pPr algn="ctr"/>
            <a:endParaRPr kumimoji="1" lang="ja-JP" altLang="en-US"/>
          </a:p>
        </p:txBody>
      </p:sp>
      <p:sp>
        <p:nvSpPr>
          <p:cNvPr id="17" name="スライド番号プレースホルダ 16"/>
          <p:cNvSpPr>
            <a:spLocks noGrp="1"/>
          </p:cNvSpPr>
          <p:nvPr>
            <p:ph type="sldNum" sz="quarter" idx="12"/>
          </p:nvPr>
        </p:nvSpPr>
        <p:spPr/>
        <p:txBody>
          <a:bodyPr/>
          <a:lstStyle/>
          <a:p>
            <a:fld id="{5A02BD7A-635E-43A0-8464-FD5073BFE4FA}" type="slidenum">
              <a:rPr kumimoji="1" lang="ja-JP" altLang="en-US" smtClean="0"/>
              <a:pPr/>
              <a:t>9</a:t>
            </a:fld>
            <a:endParaRPr kumimoji="1" lang="ja-JP" altLang="en-US" dirty="0"/>
          </a:p>
        </p:txBody>
      </p:sp>
      <p:sp>
        <p:nvSpPr>
          <p:cNvPr id="18" name="テキスト ボックス 17"/>
          <p:cNvSpPr txBox="1"/>
          <p:nvPr/>
        </p:nvSpPr>
        <p:spPr>
          <a:xfrm>
            <a:off x="0" y="-27384"/>
            <a:ext cx="9906000" cy="561702"/>
          </a:xfrm>
          <a:prstGeom prst="bevel">
            <a:avLst/>
          </a:prstGeom>
          <a:solidFill>
            <a:schemeClr val="accent6">
              <a:lumMod val="20000"/>
              <a:lumOff val="80000"/>
            </a:schemeClr>
          </a:solidFill>
          <a:ln>
            <a:solidFill>
              <a:srgbClr val="C00000"/>
            </a:solidFill>
          </a:ln>
        </p:spPr>
        <p:txBody>
          <a:bodyPr wrap="none" lIns="0" tIns="0" rIns="0" bIns="0" rtlCol="0" anchor="ctr">
            <a:noAutofit/>
          </a:bodyPr>
          <a:lstStyle/>
          <a:p>
            <a:pPr algn="ctr"/>
            <a:r>
              <a:rPr lang="ja-JP" altLang="en-US" dirty="0" smtClean="0">
                <a:ea typeface="ＤＨＰ特太ゴシック体" pitchFamily="2" charset="-128"/>
              </a:rPr>
              <a:t>社会保障制度の安定財源確保</a:t>
            </a:r>
            <a:endParaRPr lang="ja-JP" altLang="en-US" sz="1400" dirty="0">
              <a:ea typeface="ＤＨＰ特太ゴシック体" pitchFamily="2" charset="-128"/>
            </a:endParaRPr>
          </a:p>
        </p:txBody>
      </p:sp>
      <p:sp>
        <p:nvSpPr>
          <p:cNvPr id="15" name="円/楕円 14"/>
          <p:cNvSpPr/>
          <p:nvPr/>
        </p:nvSpPr>
        <p:spPr>
          <a:xfrm>
            <a:off x="1792294" y="93322"/>
            <a:ext cx="288000" cy="288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en-US" altLang="ja-JP" sz="1600" dirty="0" smtClean="0">
                <a:latin typeface="Arial Rounded MT Bold" pitchFamily="34" charset="0"/>
              </a:rPr>
              <a:t>6</a:t>
            </a:r>
            <a:endParaRPr lang="ja-JP" altLang="en-US" sz="1600" dirty="0">
              <a:latin typeface="Arial Rounded MT Bold" pitchFamily="34" charset="0"/>
            </a:endParaRPr>
          </a:p>
        </p:txBody>
      </p:sp>
      <p:sp>
        <p:nvSpPr>
          <p:cNvPr id="20" name="テキスト ボックス 19"/>
          <p:cNvSpPr txBox="1"/>
          <p:nvPr/>
        </p:nvSpPr>
        <p:spPr>
          <a:xfrm>
            <a:off x="193677" y="58274"/>
            <a:ext cx="1590973" cy="369316"/>
          </a:xfrm>
          <a:prstGeom prst="rect">
            <a:avLst/>
          </a:prstGeom>
          <a:noFill/>
        </p:spPr>
        <p:txBody>
          <a:bodyPr wrap="square" lIns="91423" tIns="45712" rIns="91423" bIns="45712" rtlCol="0">
            <a:spAutoFit/>
          </a:bodyPr>
          <a:lstStyle/>
          <a:p>
            <a:r>
              <a:rPr kumimoji="1" lang="ja-JP" altLang="en-US" dirty="0" smtClean="0">
                <a:solidFill>
                  <a:srgbClr val="C00000"/>
                </a:solidFill>
                <a:ea typeface="ＤＨＰ特太ゴシック体" pitchFamily="2" charset="-128"/>
              </a:rPr>
              <a:t>改革の方向性</a:t>
            </a:r>
            <a:endParaRPr kumimoji="1" lang="ja-JP" altLang="en-US" dirty="0">
              <a:solidFill>
                <a:srgbClr val="C00000"/>
              </a:solidFill>
              <a:ea typeface="ＤＨＰ特太ゴシック体" pitchFamily="2" charset="-128"/>
            </a:endParaRPr>
          </a:p>
        </p:txBody>
      </p:sp>
      <p:sp>
        <p:nvSpPr>
          <p:cNvPr id="21" name="テキスト ボックス 20"/>
          <p:cNvSpPr txBox="1"/>
          <p:nvPr/>
        </p:nvSpPr>
        <p:spPr>
          <a:xfrm>
            <a:off x="191848" y="2204869"/>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主な改革検討項目</a:t>
            </a:r>
            <a:endParaRPr lang="ja-JP" altLang="en-US" sz="1400" dirty="0">
              <a:solidFill>
                <a:schemeClr val="bg1"/>
              </a:solidFill>
              <a:ea typeface="ＤＨＰ特太ゴシック体" pitchFamily="2" charset="-128"/>
            </a:endParaRPr>
          </a:p>
        </p:txBody>
      </p:sp>
      <p:sp>
        <p:nvSpPr>
          <p:cNvPr id="22" name="テキスト ボックス 21"/>
          <p:cNvSpPr txBox="1"/>
          <p:nvPr/>
        </p:nvSpPr>
        <p:spPr>
          <a:xfrm>
            <a:off x="193677" y="4077076"/>
            <a:ext cx="1800200" cy="307777"/>
          </a:xfrm>
          <a:prstGeom prst="rect">
            <a:avLst/>
          </a:prstGeom>
          <a:solidFill>
            <a:schemeClr val="accent2"/>
          </a:solidFill>
        </p:spPr>
        <p:txBody>
          <a:bodyPr wrap="square" lIns="91423" tIns="45712" rIns="91423" bIns="45712" rtlCol="0">
            <a:spAutoFit/>
          </a:bodyPr>
          <a:lstStyle/>
          <a:p>
            <a:pPr algn="ctr"/>
            <a:r>
              <a:rPr lang="ja-JP" altLang="en-US" sz="1400" dirty="0" smtClean="0">
                <a:solidFill>
                  <a:schemeClr val="bg1"/>
                </a:solidFill>
                <a:ea typeface="ＤＨＰ特太ゴシック体" pitchFamily="2" charset="-128"/>
              </a:rPr>
              <a:t>改革のイメージ</a:t>
            </a:r>
            <a:endParaRPr lang="ja-JP" altLang="en-US" sz="1400" dirty="0">
              <a:solidFill>
                <a:schemeClr val="bg1"/>
              </a:solidFill>
              <a:ea typeface="ＤＨＰ特太ゴシック体" pitchFamily="2"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4CD0BCFF4FE0F14BBE0B5B20B9C1DBCC" ma:contentTypeVersion="11" ma:contentTypeDescription="" ma:contentTypeScope="" ma:versionID="4c45b6da21fe863433c7ce8da9e96dcf">
  <xsd:schema xmlns:xsd="http://www.w3.org/2001/XMLSchema" xmlns:p="http://schemas.microsoft.com/office/2006/metadata/properties" xmlns:ns2="8B97BE19-CDDD-400E-817A-CFDD13F7EC12" xmlns:ns3="e485712b-fb1f-43b6-8dd9-2259c372da3e" targetNamespace="http://schemas.microsoft.com/office/2006/metadata/properties" ma:root="true" ma:fieldsID="2c768d37f680bda06ab17892132f9c01" ns2:_="" ns3:_="">
    <xsd:import namespace="8B97BE19-CDDD-400E-817A-CFDD13F7EC12"/>
    <xsd:import namespace="e485712b-fb1f-43b6-8dd9-2259c372da3e"/>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e485712b-fb1f-43b6-8dd9-2259c372da3e"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11805EE-2B77-4671-9959-30C460F91271}">
  <ds:schemaRefs>
    <ds:schemaRef ds:uri="http://schemas.microsoft.com/sharepoint/v3/contenttype/forms"/>
  </ds:schemaRefs>
</ds:datastoreItem>
</file>

<file path=customXml/itemProps2.xml><?xml version="1.0" encoding="utf-8"?>
<ds:datastoreItem xmlns:ds="http://schemas.openxmlformats.org/officeDocument/2006/customXml" ds:itemID="{D62FCEC8-2302-41AE-981C-6030C340CDFA}">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8B97BE19-CDDD-400E-817A-CFDD13F7EC12"/>
    <ds:schemaRef ds:uri="e485712b-fb1f-43b6-8dd9-2259c372da3e"/>
    <ds:schemaRef ds:uri="http://schemas.openxmlformats.org/package/2006/metadata/core-properties"/>
  </ds:schemaRefs>
</ds:datastoreItem>
</file>

<file path=customXml/itemProps3.xml><?xml version="1.0" encoding="utf-8"?>
<ds:datastoreItem xmlns:ds="http://schemas.openxmlformats.org/officeDocument/2006/customXml" ds:itemID="{C65670DB-AE16-47CC-95FB-7EFECC4CCA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e485712b-fb1f-43b6-8dd9-2259c372da3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4332</TotalTime>
  <Words>2805</Words>
  <Application>Microsoft Office PowerPoint</Application>
  <PresentationFormat>A4 210 x 297 mm</PresentationFormat>
  <Paragraphs>737</Paragraphs>
  <Slides>13</Slides>
  <Notes>4</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453</cp:revision>
  <cp:lastPrinted>2012-01-04T09:47:37Z</cp:lastPrinted>
  <dcterms:created xsi:type="dcterms:W3CDTF">2011-10-25T09:10:24Z</dcterms:created>
  <dcterms:modified xsi:type="dcterms:W3CDTF">2012-04-11T10:13:43Z</dcterms:modified>
</cp:coreProperties>
</file>