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60" r:id="rId5"/>
    <p:sldId id="261" r:id="rId6"/>
    <p:sldId id="259" r:id="rId7"/>
    <p:sldId id="266" r:id="rId8"/>
    <p:sldId id="267" r:id="rId9"/>
    <p:sldId id="262" r:id="rId10"/>
    <p:sldId id="268" r:id="rId11"/>
    <p:sldId id="264" r:id="rId12"/>
    <p:sldId id="265" r:id="rId13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6977F37D-89BB-4178-87B9-560C56D7E70C}" type="datetimeFigureOut">
              <a:rPr lang="ja-JP" altLang="en-US"/>
              <a:pPr>
                <a:defRPr/>
              </a:pPr>
              <a:t>2013/10/21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2BD4F594-A00D-4C0D-A6A6-73C13CAEEDF6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DF867C9D-5DAE-4BB3-B3F7-2CBBA379B115}" type="datetimeFigureOut">
              <a:rPr lang="ja-JP" altLang="en-US"/>
              <a:pPr>
                <a:defRPr/>
              </a:pPr>
              <a:t>2013/10/21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  <a:endParaRPr lang="ja-JP" altLang="en-US" noProof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E1550A85-3694-453C-8BD2-94257011FE5D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20483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B505172-1B04-41AE-A63F-26359B2F46A5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ja-JP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38C0B-6C39-461D-BB72-1D8F6D53645F}" type="datetimeFigureOut">
              <a:rPr lang="ja-JP" altLang="en-US"/>
              <a:pPr>
                <a:defRPr/>
              </a:pPr>
              <a:t>2013/10/21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2FCAF-0412-425C-9563-F0CCA1F53718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26608-18CD-4F3F-8203-9D082332DD88}" type="datetimeFigureOut">
              <a:rPr lang="ja-JP" altLang="en-US"/>
              <a:pPr>
                <a:defRPr/>
              </a:pPr>
              <a:t>2013/10/21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EEA67-60C0-43E3-B027-51ECC5C75D6D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83E5B-356C-44ED-813B-C8301A2524BD}" type="datetimeFigureOut">
              <a:rPr lang="ja-JP" altLang="en-US"/>
              <a:pPr>
                <a:defRPr/>
              </a:pPr>
              <a:t>2013/10/21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78CD5-8D66-49BC-B97A-2F31E06C6D8A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FB694-4F08-4162-AEBD-F0690BC83A73}" type="datetimeFigureOut">
              <a:rPr lang="ja-JP" altLang="en-US"/>
              <a:pPr>
                <a:defRPr/>
              </a:pPr>
              <a:t>2013/10/21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0D456-FBAE-4964-BD6A-DBD96F359618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F6BA0-8F5D-463A-93D1-99EB6E7C99C8}" type="datetimeFigureOut">
              <a:rPr lang="ja-JP" altLang="en-US"/>
              <a:pPr>
                <a:defRPr/>
              </a:pPr>
              <a:t>2013/10/21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19F47-4CC3-4383-BFF9-E58FC5585516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E48B2-02FA-4D30-B51D-1119B7CABE9C}" type="datetimeFigureOut">
              <a:rPr lang="ja-JP" altLang="en-US"/>
              <a:pPr>
                <a:defRPr/>
              </a:pPr>
              <a:t>2013/10/21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94C25-F25E-424C-95AB-1ACD79494F5D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823E0-CB32-43A3-91BC-3CA74F581796}" type="datetimeFigureOut">
              <a:rPr lang="ja-JP" altLang="en-US"/>
              <a:pPr>
                <a:defRPr/>
              </a:pPr>
              <a:t>2013/10/21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BC511-49FB-4560-AC85-438723AB30AF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21EBD-001B-4FEC-A5E4-877485AE6964}" type="datetimeFigureOut">
              <a:rPr lang="ja-JP" altLang="en-US"/>
              <a:pPr>
                <a:defRPr/>
              </a:pPr>
              <a:t>2013/10/21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EAD0A-7EF5-45B7-B85A-E5AE376DBC5D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5BC3C-524E-495D-A561-C910184037E6}" type="datetimeFigureOut">
              <a:rPr lang="ja-JP" altLang="en-US"/>
              <a:pPr>
                <a:defRPr/>
              </a:pPr>
              <a:t>2013/10/21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AF193-8146-4590-B4A4-9EEB46107AF5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74BBB-79A2-4BC2-91E9-2772BFDC68CE}" type="datetimeFigureOut">
              <a:rPr lang="ja-JP" altLang="en-US"/>
              <a:pPr>
                <a:defRPr/>
              </a:pPr>
              <a:t>2013/10/21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01D71-E449-4DD8-9CF0-44B0D91D648D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FF2DD-ED32-4FB1-B8F4-BE263D12EC04}" type="datetimeFigureOut">
              <a:rPr lang="ja-JP" altLang="en-US"/>
              <a:pPr>
                <a:defRPr/>
              </a:pPr>
              <a:t>2013/10/21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C90CE-B8E5-4B03-993D-5C6D6EBA7002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134F08B-F109-4F57-833D-66B1AA380D61}" type="datetimeFigureOut">
              <a:rPr lang="ja-JP" altLang="en-US"/>
              <a:pPr>
                <a:defRPr/>
              </a:pPr>
              <a:t>2013/10/21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9BAB073-A5D2-4DB8-8A18-6A19B0A7F79C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タイトル 1"/>
          <p:cNvSpPr>
            <a:spLocks noGrp="1"/>
          </p:cNvSpPr>
          <p:nvPr>
            <p:ph type="ctrTitle"/>
          </p:nvPr>
        </p:nvSpPr>
        <p:spPr>
          <a:xfrm>
            <a:off x="395288" y="2130425"/>
            <a:ext cx="8424862" cy="1470025"/>
          </a:xfrm>
          <a:solidFill>
            <a:srgbClr val="FFFF00"/>
          </a:solidFill>
        </p:spPr>
        <p:txBody>
          <a:bodyPr/>
          <a:lstStyle/>
          <a:p>
            <a:r>
              <a:rPr lang="ja-JP" altLang="en-US" sz="4800" smtClean="0">
                <a:solidFill>
                  <a:srgbClr val="0000FF"/>
                </a:solidFill>
                <a:latin typeface="HGS創英角ﾎﾟｯﾌﾟ体" pitchFamily="50" charset="-128"/>
                <a:ea typeface="HGS創英角ﾎﾟｯﾌﾟ体" pitchFamily="50" charset="-128"/>
              </a:rPr>
              <a:t>次世代にどんな社会を残すか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03350" y="4292600"/>
            <a:ext cx="6400800" cy="11525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ja-JP" altLang="en-US" smtClean="0">
                <a:solidFill>
                  <a:srgbClr val="898989"/>
                </a:solidFill>
              </a:rPr>
              <a:t>　ホスピタリティ☆プラネット</a:t>
            </a:r>
            <a:endParaRPr lang="en-US" altLang="ja-JP" smtClean="0">
              <a:solidFill>
                <a:srgbClr val="898989"/>
              </a:solidFill>
            </a:endParaRPr>
          </a:p>
          <a:p>
            <a:pPr>
              <a:lnSpc>
                <a:spcPct val="90000"/>
              </a:lnSpc>
            </a:pPr>
            <a:r>
              <a:rPr lang="ja-JP" altLang="en-US" smtClean="0">
                <a:solidFill>
                  <a:srgbClr val="898989"/>
                </a:solidFill>
              </a:rPr>
              <a:t>藤原瑠美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4356100" y="6237288"/>
            <a:ext cx="4572000" cy="2778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©RUMI Fujiwara Hospitality 2013</a:t>
            </a:r>
            <a:r>
              <a:rPr lang="ja-JP" alt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 </a:t>
            </a:r>
            <a:r>
              <a:rPr lang="en-US" altLang="ja-JP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All Rights reserved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タイトル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ja-JP" altLang="en-US" smtClean="0">
                <a:solidFill>
                  <a:srgbClr val="0000FF"/>
                </a:solidFill>
                <a:latin typeface="HGS創英角ﾎﾟｯﾌﾟ体" pitchFamily="50" charset="-128"/>
                <a:ea typeface="HGS創英角ﾎﾟｯﾌﾟ体" pitchFamily="50" charset="-128"/>
              </a:rPr>
              <a:t>地域のデザイン</a:t>
            </a:r>
            <a:endParaRPr lang="ja-JP" altLang="en-US" smtClean="0"/>
          </a:p>
        </p:txBody>
      </p:sp>
      <p:sp>
        <p:nvSpPr>
          <p:cNvPr id="25602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ja-JP" altLang="en-US" sz="4400" smtClean="0">
                <a:solidFill>
                  <a:srgbClr val="FF0000"/>
                </a:solidFill>
                <a:latin typeface="HGS創英角ﾎﾟｯﾌﾟ体" pitchFamily="50" charset="-128"/>
                <a:ea typeface="HGS創英角ﾎﾟｯﾌﾟ体" pitchFamily="50" charset="-128"/>
              </a:rPr>
              <a:t>８５％　；　５％ ；　１０％</a:t>
            </a:r>
            <a:endParaRPr lang="en-US" altLang="ja-JP" sz="4400" smtClean="0">
              <a:solidFill>
                <a:srgbClr val="FF0000"/>
              </a:solidFill>
            </a:endParaRPr>
          </a:p>
          <a:p>
            <a:pPr algn="ctr">
              <a:buFont typeface="Arial" charset="0"/>
              <a:buNone/>
            </a:pPr>
            <a:r>
              <a:rPr lang="ja-JP" altLang="en-US" sz="4400" smtClean="0">
                <a:solidFill>
                  <a:srgbClr val="FF0000"/>
                </a:solidFill>
              </a:rPr>
              <a:t>暮らし；医療；家族</a:t>
            </a:r>
            <a:endParaRPr lang="en-US" altLang="ja-JP" sz="4400" smtClean="0">
              <a:solidFill>
                <a:srgbClr val="FF0000"/>
              </a:solidFill>
            </a:endParaRPr>
          </a:p>
        </p:txBody>
      </p:sp>
      <p:pic>
        <p:nvPicPr>
          <p:cNvPr id="25603" name="図 3" descr="20050816_IMG_091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3213100"/>
            <a:ext cx="4535488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正方形/長方形 4"/>
          <p:cNvSpPr/>
          <p:nvPr/>
        </p:nvSpPr>
        <p:spPr>
          <a:xfrm>
            <a:off x="2411413" y="6381750"/>
            <a:ext cx="6445250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©RUMI Fujiwara Hospitality 2013</a:t>
            </a:r>
            <a:r>
              <a:rPr lang="ja-JP" alt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 </a:t>
            </a:r>
            <a:r>
              <a:rPr lang="en-US" altLang="ja-JP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All Rights reserved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037"/>
          </a:xfrm>
          <a:solidFill>
            <a:srgbClr val="FFFF00"/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ja-JP" dirty="0" smtClean="0">
                <a:solidFill>
                  <a:srgbClr val="0000FF"/>
                </a:solidFill>
                <a:latin typeface="HGS創英角ﾎﾟｯﾌﾟ体" pitchFamily="50" charset="-128"/>
                <a:ea typeface="HGS創英角ﾎﾟｯﾌﾟ体" pitchFamily="50" charset="-128"/>
              </a:rPr>
              <a:t/>
            </a:r>
            <a:br>
              <a:rPr lang="en-US" altLang="ja-JP" dirty="0" smtClean="0">
                <a:solidFill>
                  <a:srgbClr val="0000FF"/>
                </a:solidFill>
                <a:latin typeface="HGS創英角ﾎﾟｯﾌﾟ体" pitchFamily="50" charset="-128"/>
                <a:ea typeface="HGS創英角ﾎﾟｯﾌﾟ体" pitchFamily="50" charset="-128"/>
              </a:rPr>
            </a:br>
            <a:r>
              <a:rPr lang="ja-JP" altLang="en-US" dirty="0" smtClean="0">
                <a:solidFill>
                  <a:srgbClr val="0000FF"/>
                </a:solidFill>
                <a:latin typeface="HGS創英角ﾎﾟｯﾌﾟ体" pitchFamily="50" charset="-128"/>
                <a:ea typeface="HGS創英角ﾎﾟｯﾌﾟ体" pitchFamily="50" charset="-128"/>
              </a:rPr>
              <a:t>民主主義と分権で健康に</a:t>
            </a:r>
            <a:r>
              <a:rPr lang="en-US" altLang="ja-JP" dirty="0" smtClean="0">
                <a:solidFill>
                  <a:srgbClr val="0000FF"/>
                </a:solidFill>
                <a:latin typeface="HGS創英角ﾎﾟｯﾌﾟ体" pitchFamily="50" charset="-128"/>
                <a:ea typeface="HGS創英角ﾎﾟｯﾌﾟ体" pitchFamily="50" charset="-128"/>
              </a:rPr>
              <a:t/>
            </a:r>
            <a:br>
              <a:rPr lang="en-US" altLang="ja-JP" dirty="0" smtClean="0">
                <a:solidFill>
                  <a:srgbClr val="0000FF"/>
                </a:solidFill>
                <a:latin typeface="HGS創英角ﾎﾟｯﾌﾟ体" pitchFamily="50" charset="-128"/>
                <a:ea typeface="HGS創英角ﾎﾟｯﾌﾟ体" pitchFamily="50" charset="-128"/>
              </a:rPr>
            </a:br>
            <a:r>
              <a:rPr lang="ja-JP" altLang="en-US" dirty="0" smtClean="0">
                <a:solidFill>
                  <a:srgbClr val="0000FF"/>
                </a:solidFill>
                <a:latin typeface="HGS創英角ﾎﾟｯﾌﾟ体" pitchFamily="50" charset="-128"/>
                <a:ea typeface="HGS創英角ﾎﾟｯﾌﾟ体" pitchFamily="50" charset="-128"/>
              </a:rPr>
              <a:t>パーソンセンタード</a:t>
            </a:r>
            <a:r>
              <a:rPr lang="en-US" altLang="ja-JP" dirty="0" smtClean="0">
                <a:solidFill>
                  <a:srgbClr val="0000FF"/>
                </a:solidFill>
                <a:latin typeface="HGS創英角ﾎﾟｯﾌﾟ体" pitchFamily="50" charset="-128"/>
                <a:ea typeface="HGS創英角ﾎﾟｯﾌﾟ体" pitchFamily="50" charset="-128"/>
              </a:rPr>
              <a:t/>
            </a:r>
            <a:br>
              <a:rPr lang="en-US" altLang="ja-JP" dirty="0" smtClean="0">
                <a:solidFill>
                  <a:srgbClr val="0000FF"/>
                </a:solidFill>
                <a:latin typeface="HGS創英角ﾎﾟｯﾌﾟ体" pitchFamily="50" charset="-128"/>
                <a:ea typeface="HGS創英角ﾎﾟｯﾌﾟ体" pitchFamily="50" charset="-128"/>
              </a:rPr>
            </a:br>
            <a:endParaRPr lang="ja-JP" altLang="en-US" dirty="0">
              <a:solidFill>
                <a:srgbClr val="0000FF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pic>
        <p:nvPicPr>
          <p:cNvPr id="26626" name="Picture 5" descr="84　高齢者の演奏活動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58888" y="1916113"/>
            <a:ext cx="6481762" cy="4321175"/>
          </a:xfrm>
        </p:spPr>
      </p:pic>
      <p:sp>
        <p:nvSpPr>
          <p:cNvPr id="5" name="爆発 2 4"/>
          <p:cNvSpPr/>
          <p:nvPr/>
        </p:nvSpPr>
        <p:spPr>
          <a:xfrm>
            <a:off x="0" y="2133600"/>
            <a:ext cx="3816350" cy="1562100"/>
          </a:xfrm>
          <a:prstGeom prst="irregularSeal2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>
                <a:solidFill>
                  <a:schemeClr val="tx1"/>
                </a:solidFill>
              </a:rPr>
              <a:t>当事者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2627313" y="6453188"/>
            <a:ext cx="6229350" cy="2778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©RUMI Fujiwara Hospitality 2013</a:t>
            </a:r>
            <a:r>
              <a:rPr lang="ja-JP" alt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 </a:t>
            </a:r>
            <a:r>
              <a:rPr lang="en-US" altLang="ja-JP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All Rights reserved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タイトル 1"/>
          <p:cNvSpPr>
            <a:spLocks noGrp="1"/>
          </p:cNvSpPr>
          <p:nvPr>
            <p:ph type="title"/>
          </p:nvPr>
        </p:nvSpPr>
        <p:spPr>
          <a:xfrm>
            <a:off x="179388" y="274638"/>
            <a:ext cx="8507412" cy="1143000"/>
          </a:xfrm>
          <a:solidFill>
            <a:srgbClr val="FFFF00"/>
          </a:solidFill>
        </p:spPr>
        <p:txBody>
          <a:bodyPr/>
          <a:lstStyle/>
          <a:p>
            <a:r>
              <a:rPr lang="ja-JP" altLang="en-US" smtClean="0">
                <a:solidFill>
                  <a:srgbClr val="0000FF"/>
                </a:solidFill>
                <a:latin typeface="HGS創英角ﾎﾟｯﾌﾟ体" pitchFamily="50" charset="-128"/>
                <a:ea typeface="HGS創英角ﾎﾟｯﾌﾟ体" pitchFamily="50" charset="-128"/>
              </a:rPr>
              <a:t>　わけあって生きる</a:t>
            </a:r>
          </a:p>
        </p:txBody>
      </p:sp>
      <p:sp>
        <p:nvSpPr>
          <p:cNvPr id="27650" name="コンテンツ プレースホルダ 2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ja-JP" altLang="en-US" smtClean="0"/>
              <a:t>　　　　　　　</a:t>
            </a:r>
            <a:r>
              <a:rPr lang="ja-JP" altLang="en-US" sz="4400" smtClean="0"/>
              <a:t>Ｏｍｓｏｒｇ　オムソーリ</a:t>
            </a:r>
          </a:p>
        </p:txBody>
      </p:sp>
      <p:pic>
        <p:nvPicPr>
          <p:cNvPr id="27651" name="図 3" descr="110631918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938" y="2565400"/>
            <a:ext cx="2376487" cy="336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正方形/長方形 4"/>
          <p:cNvSpPr/>
          <p:nvPr/>
        </p:nvSpPr>
        <p:spPr>
          <a:xfrm>
            <a:off x="2700338" y="6237288"/>
            <a:ext cx="6156325" cy="2778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©RUMI Fujiwara Hospitality 2013</a:t>
            </a:r>
            <a:r>
              <a:rPr lang="ja-JP" alt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 </a:t>
            </a:r>
            <a:r>
              <a:rPr lang="en-US" altLang="ja-JP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All Rights reserved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700"/>
          </a:xfrm>
          <a:solidFill>
            <a:srgbClr val="FFFF00"/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ja-JP" dirty="0" smtClean="0">
                <a:solidFill>
                  <a:srgbClr val="0000FF"/>
                </a:solidFill>
                <a:latin typeface="HGS創英角ﾎﾟｯﾌﾟ体" pitchFamily="50" charset="-128"/>
                <a:ea typeface="HGS創英角ﾎﾟｯﾌﾟ体" pitchFamily="50" charset="-128"/>
              </a:rPr>
              <a:t>1990</a:t>
            </a:r>
            <a:r>
              <a:rPr lang="ja-JP" altLang="en-US" dirty="0" smtClean="0">
                <a:solidFill>
                  <a:srgbClr val="0000FF"/>
                </a:solidFill>
                <a:latin typeface="HGS創英角ﾎﾟｯﾌﾟ体" pitchFamily="50" charset="-128"/>
                <a:ea typeface="HGS創英角ﾎﾟｯﾌﾟ体" pitchFamily="50" charset="-128"/>
              </a:rPr>
              <a:t>～</a:t>
            </a:r>
            <a:r>
              <a:rPr lang="en-US" altLang="ja-JP" dirty="0" smtClean="0">
                <a:solidFill>
                  <a:srgbClr val="0000FF"/>
                </a:solidFill>
                <a:latin typeface="HGS創英角ﾎﾟｯﾌﾟ体" pitchFamily="50" charset="-128"/>
                <a:ea typeface="HGS創英角ﾎﾟｯﾌﾟ体" pitchFamily="50" charset="-128"/>
              </a:rPr>
              <a:t>2000</a:t>
            </a:r>
            <a:br>
              <a:rPr lang="en-US" altLang="ja-JP" dirty="0" smtClean="0">
                <a:solidFill>
                  <a:srgbClr val="0000FF"/>
                </a:solidFill>
                <a:latin typeface="HGS創英角ﾎﾟｯﾌﾟ体" pitchFamily="50" charset="-128"/>
                <a:ea typeface="HGS創英角ﾎﾟｯﾌﾟ体" pitchFamily="50" charset="-128"/>
              </a:rPr>
            </a:br>
            <a:r>
              <a:rPr lang="ja-JP" altLang="en-US" dirty="0" smtClean="0">
                <a:solidFill>
                  <a:srgbClr val="0000FF"/>
                </a:solidFill>
                <a:latin typeface="HGS創英角ﾎﾟｯﾌﾟ体" pitchFamily="50" charset="-128"/>
                <a:ea typeface="HGS創英角ﾎﾟｯﾌﾟ体" pitchFamily="50" charset="-128"/>
              </a:rPr>
              <a:t>働きながらの在宅介護</a:t>
            </a:r>
            <a:endParaRPr lang="ja-JP" altLang="en-US" dirty="0">
              <a:solidFill>
                <a:srgbClr val="0000FF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pic>
        <p:nvPicPr>
          <p:cNvPr id="16386" name="コンテンツ プレースホルダ 3" descr="お雛様の日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28663" y="1600200"/>
            <a:ext cx="7686675" cy="4525963"/>
          </a:xfrm>
        </p:spPr>
      </p:pic>
      <p:sp>
        <p:nvSpPr>
          <p:cNvPr id="5" name="正方形/長方形 4"/>
          <p:cNvSpPr/>
          <p:nvPr/>
        </p:nvSpPr>
        <p:spPr>
          <a:xfrm>
            <a:off x="4356100" y="6237288"/>
            <a:ext cx="4572000" cy="2778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©RUMI Fujiwara Hospitality 2013</a:t>
            </a:r>
            <a:r>
              <a:rPr lang="ja-JP" alt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 </a:t>
            </a:r>
            <a:r>
              <a:rPr lang="en-US" altLang="ja-JP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All Rights reserved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タイトル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ja-JP" altLang="en-US" smtClean="0">
                <a:solidFill>
                  <a:srgbClr val="0000FF"/>
                </a:solidFill>
                <a:latin typeface="HGS創英角ﾎﾟｯﾌﾟ体" pitchFamily="50" charset="-128"/>
                <a:ea typeface="HGS創英角ﾎﾟｯﾌﾟ体" pitchFamily="50" charset="-128"/>
              </a:rPr>
              <a:t>スウェーデンの定点観測 </a:t>
            </a:r>
            <a:r>
              <a:rPr lang="en-US" altLang="ja-JP" smtClean="0">
                <a:solidFill>
                  <a:srgbClr val="0000FF"/>
                </a:solidFill>
                <a:latin typeface="HGS創英角ﾎﾟｯﾌﾟ体" pitchFamily="50" charset="-128"/>
                <a:ea typeface="HGS創英角ﾎﾟｯﾌﾟ体" pitchFamily="50" charset="-128"/>
              </a:rPr>
              <a:t>8</a:t>
            </a:r>
            <a:r>
              <a:rPr lang="ja-JP" altLang="en-US" smtClean="0">
                <a:solidFill>
                  <a:srgbClr val="0000FF"/>
                </a:solidFill>
                <a:latin typeface="HGS創英角ﾎﾟｯﾌﾟ体" pitchFamily="50" charset="-128"/>
                <a:ea typeface="HGS創英角ﾎﾟｯﾌﾟ体" pitchFamily="50" charset="-128"/>
              </a:rPr>
              <a:t>年目</a:t>
            </a:r>
          </a:p>
        </p:txBody>
      </p:sp>
      <p:pic>
        <p:nvPicPr>
          <p:cNvPr id="17410" name="コンテンツ プレースホルダ 3" descr="IMG_479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87450" y="1557338"/>
            <a:ext cx="7129463" cy="4751387"/>
          </a:xfrm>
        </p:spPr>
      </p:pic>
      <p:sp>
        <p:nvSpPr>
          <p:cNvPr id="5" name="正方形/長方形 4"/>
          <p:cNvSpPr/>
          <p:nvPr/>
        </p:nvSpPr>
        <p:spPr>
          <a:xfrm>
            <a:off x="4356100" y="6453188"/>
            <a:ext cx="4572000" cy="2778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©RUMI Fujiwara Hospitality 2013</a:t>
            </a:r>
            <a:r>
              <a:rPr lang="ja-JP" alt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 </a:t>
            </a:r>
            <a:r>
              <a:rPr lang="en-US" altLang="ja-JP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All Rights reserved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タイトル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7921625" cy="1152525"/>
          </a:xfrm>
          <a:solidFill>
            <a:srgbClr val="FFFF00"/>
          </a:solidFill>
        </p:spPr>
        <p:txBody>
          <a:bodyPr/>
          <a:lstStyle/>
          <a:p>
            <a:r>
              <a:rPr lang="ja-JP" altLang="en-US" smtClean="0">
                <a:solidFill>
                  <a:srgbClr val="0000FF"/>
                </a:solidFill>
                <a:latin typeface="HG創英角ﾎﾟｯﾌﾟ体" pitchFamily="49" charset="-128"/>
                <a:ea typeface="HG創英角ﾎﾟｯﾌﾟ体" pitchFamily="49" charset="-128"/>
              </a:rPr>
              <a:t>悪化しない認知症　</a:t>
            </a:r>
            <a:r>
              <a:rPr lang="en-US" altLang="ja-JP" sz="4000" smtClean="0">
                <a:solidFill>
                  <a:srgbClr val="0000FF"/>
                </a:solidFill>
                <a:latin typeface="HG創英角ﾎﾟｯﾌﾟ体" pitchFamily="49" charset="-128"/>
                <a:ea typeface="HG創英角ﾎﾟｯﾌﾟ体" pitchFamily="49" charset="-128"/>
              </a:rPr>
              <a:t>2005</a:t>
            </a:r>
            <a:r>
              <a:rPr lang="ja-JP" altLang="en-US" sz="4000" smtClean="0">
                <a:solidFill>
                  <a:srgbClr val="0000FF"/>
                </a:solidFill>
                <a:latin typeface="HG創英角ﾎﾟｯﾌﾟ体" pitchFamily="49" charset="-128"/>
                <a:ea typeface="HG創英角ﾎﾟｯﾌﾟ体" pitchFamily="49" charset="-128"/>
              </a:rPr>
              <a:t>→</a:t>
            </a:r>
            <a:r>
              <a:rPr lang="en-US" altLang="ja-JP" sz="4000" smtClean="0">
                <a:solidFill>
                  <a:srgbClr val="0000FF"/>
                </a:solidFill>
                <a:latin typeface="HG創英角ﾎﾟｯﾌﾟ体" pitchFamily="49" charset="-128"/>
                <a:ea typeface="HG創英角ﾎﾟｯﾌﾟ体" pitchFamily="49" charset="-128"/>
              </a:rPr>
              <a:t>2012</a:t>
            </a:r>
            <a:endParaRPr lang="ja-JP" altLang="en-US" sz="4000" smtClean="0">
              <a:solidFill>
                <a:srgbClr val="0000FF"/>
              </a:solidFill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pic>
        <p:nvPicPr>
          <p:cNvPr id="18434" name="コンテンツ プレースホルダ 3" descr="表紙表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550" y="1628775"/>
            <a:ext cx="7164388" cy="4776788"/>
          </a:xfrm>
        </p:spPr>
      </p:pic>
      <p:sp>
        <p:nvSpPr>
          <p:cNvPr id="5" name="正方形/長方形 4"/>
          <p:cNvSpPr/>
          <p:nvPr/>
        </p:nvSpPr>
        <p:spPr>
          <a:xfrm>
            <a:off x="4284663" y="6381750"/>
            <a:ext cx="4572000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©RUMI Fujiwara Hospitality 2013</a:t>
            </a:r>
            <a:r>
              <a:rPr lang="ja-JP" alt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 </a:t>
            </a:r>
            <a:r>
              <a:rPr lang="en-US" altLang="ja-JP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All Rights reserved</a:t>
            </a:r>
          </a:p>
        </p:txBody>
      </p:sp>
      <p:pic>
        <p:nvPicPr>
          <p:cNvPr id="6" name="コンテンツ プレースホルダ 3" descr="表紙表.JPG"/>
          <p:cNvPicPr>
            <a:picLocks noChangeAspect="1"/>
          </p:cNvPicPr>
          <p:nvPr/>
        </p:nvPicPr>
        <p:blipFill>
          <a:blip r:embed="rId2" cstate="print"/>
          <a:srcRect l="24660" t="31062" r="26750" b="25500"/>
          <a:stretch>
            <a:fillRect/>
          </a:stretch>
        </p:blipFill>
        <p:spPr bwMode="auto">
          <a:xfrm>
            <a:off x="971550" y="1700213"/>
            <a:ext cx="7491413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図 6" descr="IMG_382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1916113"/>
            <a:ext cx="6624638" cy="441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図 9" descr="IMG_3818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1628775"/>
            <a:ext cx="6840537" cy="456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435975" cy="1143000"/>
          </a:xfrm>
          <a:solidFill>
            <a:srgbClr val="FFFF00"/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ja-JP" altLang="en-US" dirty="0" smtClean="0">
                <a:solidFill>
                  <a:srgbClr val="0000FF"/>
                </a:solidFill>
                <a:latin typeface="HG創英角ﾎﾟｯﾌﾟ体" pitchFamily="49" charset="-128"/>
                <a:ea typeface="HG創英角ﾎﾟｯﾌﾟ体" pitchFamily="49" charset="-128"/>
              </a:rPr>
              <a:t>認知症の人の５５％が一人暮らし　</a:t>
            </a:r>
            <a:endParaRPr lang="ja-JP" altLang="en-US" dirty="0">
              <a:solidFill>
                <a:srgbClr val="0000FF"/>
              </a:solidFill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pic>
        <p:nvPicPr>
          <p:cNvPr id="19458" name="図 4" descr="IMG_722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1700213"/>
            <a:ext cx="6697662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正方形/長方形 7"/>
          <p:cNvSpPr/>
          <p:nvPr/>
        </p:nvSpPr>
        <p:spPr>
          <a:xfrm>
            <a:off x="4572000" y="6381750"/>
            <a:ext cx="4572000" cy="261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1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©RUMI Fujiwara Hospitality 2012 All Rights reserved</a:t>
            </a:r>
          </a:p>
        </p:txBody>
      </p:sp>
      <p:pic>
        <p:nvPicPr>
          <p:cNvPr id="11" name="コンテンツ プレースホルダ 3" descr="IMG_7216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042988" y="1628775"/>
            <a:ext cx="7058025" cy="4703763"/>
          </a:xfrm>
        </p:spPr>
      </p:pic>
      <p:pic>
        <p:nvPicPr>
          <p:cNvPr id="12" name="図 11" descr="IMG_7219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2988" y="1412875"/>
            <a:ext cx="7129462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図 12" descr="IMG_0529.JPG"/>
          <p:cNvPicPr>
            <a:picLocks noChangeAspect="1"/>
          </p:cNvPicPr>
          <p:nvPr/>
        </p:nvPicPr>
        <p:blipFill>
          <a:blip r:embed="rId6" cstate="print"/>
          <a:srcRect l="10907" t="17377" r="58167" b="38374"/>
          <a:stretch>
            <a:fillRect/>
          </a:stretch>
        </p:blipFill>
        <p:spPr bwMode="auto">
          <a:xfrm>
            <a:off x="2051050" y="1484313"/>
            <a:ext cx="4906963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37"/>
          </a:xfrm>
          <a:solidFill>
            <a:srgbClr val="FFFF00"/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ja-JP" dirty="0" smtClean="0">
                <a:solidFill>
                  <a:srgbClr val="0000FF"/>
                </a:solidFill>
                <a:latin typeface="HGS創英角ﾎﾟｯﾌﾟ体" pitchFamily="50" charset="-128"/>
                <a:ea typeface="HGS創英角ﾎﾟｯﾌﾟ体" pitchFamily="50" charset="-128"/>
              </a:rPr>
              <a:t>1992</a:t>
            </a:r>
            <a:r>
              <a:rPr lang="ja-JP" altLang="en-US" dirty="0" smtClean="0">
                <a:solidFill>
                  <a:srgbClr val="0000FF"/>
                </a:solidFill>
                <a:latin typeface="HGS創英角ﾎﾟｯﾌﾟ体" pitchFamily="50" charset="-128"/>
                <a:ea typeface="HGS創英角ﾎﾟｯﾌﾟ体" pitchFamily="50" charset="-128"/>
              </a:rPr>
              <a:t>年のエーデル改革</a:t>
            </a:r>
            <a:r>
              <a:rPr lang="en-US" altLang="ja-JP" dirty="0" smtClean="0">
                <a:solidFill>
                  <a:srgbClr val="0000FF"/>
                </a:solidFill>
                <a:latin typeface="HGS創英角ﾎﾟｯﾌﾟ体" pitchFamily="50" charset="-128"/>
                <a:ea typeface="HGS創英角ﾎﾟｯﾌﾟ体" pitchFamily="50" charset="-128"/>
              </a:rPr>
              <a:t/>
            </a:r>
            <a:br>
              <a:rPr lang="en-US" altLang="ja-JP" dirty="0" smtClean="0">
                <a:solidFill>
                  <a:srgbClr val="0000FF"/>
                </a:solidFill>
                <a:latin typeface="HGS創英角ﾎﾟｯﾌﾟ体" pitchFamily="50" charset="-128"/>
                <a:ea typeface="HGS創英角ﾎﾟｯﾌﾟ体" pitchFamily="50" charset="-128"/>
              </a:rPr>
            </a:br>
            <a:r>
              <a:rPr lang="ja-JP" altLang="en-US" dirty="0" smtClean="0">
                <a:solidFill>
                  <a:srgbClr val="0000FF"/>
                </a:solidFill>
                <a:latin typeface="HGS創英角ﾎﾟｯﾌﾟ体" pitchFamily="50" charset="-128"/>
                <a:ea typeface="HGS創英角ﾎﾟｯﾌﾟ体" pitchFamily="50" charset="-128"/>
              </a:rPr>
              <a:t> 社会的</a:t>
            </a:r>
            <a:r>
              <a:rPr lang="ja-JP" altLang="en-US" dirty="0">
                <a:solidFill>
                  <a:srgbClr val="0000FF"/>
                </a:solidFill>
                <a:latin typeface="HGS創英角ﾎﾟｯﾌﾟ体" pitchFamily="50" charset="-128"/>
                <a:ea typeface="HGS創英角ﾎﾟｯﾌﾟ体" pitchFamily="50" charset="-128"/>
              </a:rPr>
              <a:t>入院</a:t>
            </a:r>
            <a:r>
              <a:rPr lang="ja-JP" altLang="en-US" dirty="0" smtClean="0">
                <a:solidFill>
                  <a:srgbClr val="0000FF"/>
                </a:solidFill>
                <a:latin typeface="HGS創英角ﾎﾟｯﾌﾟ体" pitchFamily="50" charset="-128"/>
                <a:ea typeface="HGS創英角ﾎﾟｯﾌﾟ体" pitchFamily="50" charset="-128"/>
              </a:rPr>
              <a:t>を無くす</a:t>
            </a:r>
            <a:endParaRPr lang="ja-JP" altLang="en-US" dirty="0">
              <a:solidFill>
                <a:srgbClr val="0000FF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pic>
        <p:nvPicPr>
          <p:cNvPr id="21506" name="コンテンツ プレースホルダ 3" descr="img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6090" t="15060" r="10362" b="59570"/>
          <a:stretch>
            <a:fillRect/>
          </a:stretch>
        </p:blipFill>
        <p:spPr>
          <a:xfrm>
            <a:off x="323850" y="1700213"/>
            <a:ext cx="8475663" cy="4465637"/>
          </a:xfrm>
        </p:spPr>
      </p:pic>
      <p:pic>
        <p:nvPicPr>
          <p:cNvPr id="5" name="コンテンツ プレースホルダ 3" descr="img002.jpg"/>
          <p:cNvPicPr>
            <a:picLocks noChangeAspect="1"/>
          </p:cNvPicPr>
          <p:nvPr/>
        </p:nvPicPr>
        <p:blipFill>
          <a:blip r:embed="rId2" cstate="print"/>
          <a:srcRect l="78287" t="21970" r="10362" b="65755"/>
          <a:stretch>
            <a:fillRect/>
          </a:stretch>
        </p:blipFill>
        <p:spPr bwMode="auto">
          <a:xfrm>
            <a:off x="2051050" y="1700213"/>
            <a:ext cx="57372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正方形/長方形 5"/>
          <p:cNvSpPr/>
          <p:nvPr/>
        </p:nvSpPr>
        <p:spPr>
          <a:xfrm>
            <a:off x="3132138" y="6381750"/>
            <a:ext cx="5795962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©RUMI Fujiwara Hospitality 2013</a:t>
            </a:r>
            <a:r>
              <a:rPr lang="ja-JP" alt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 </a:t>
            </a:r>
            <a:r>
              <a:rPr lang="en-US" altLang="ja-JP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All Rights reserved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タイトル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ja-JP" altLang="ja-JP" smtClean="0">
                <a:solidFill>
                  <a:srgbClr val="0000FF"/>
                </a:solidFill>
                <a:latin typeface="HGS創英角ﾎﾟｯﾌﾟ体" pitchFamily="50" charset="-128"/>
                <a:ea typeface="HGS創英角ﾎﾟｯﾌﾟ体" pitchFamily="50" charset="-128"/>
              </a:rPr>
              <a:t>高齢者医療福祉政策三原則</a:t>
            </a:r>
            <a:endParaRPr lang="ja-JP" altLang="en-US" smtClean="0">
              <a:solidFill>
                <a:srgbClr val="0000FF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22530" name="コンテンツ プレースホルダ 2"/>
          <p:cNvSpPr>
            <a:spLocks noGrp="1"/>
          </p:cNvSpPr>
          <p:nvPr>
            <p:ph idx="1"/>
          </p:nvPr>
        </p:nvSpPr>
        <p:spPr>
          <a:xfrm>
            <a:off x="323850" y="1600200"/>
            <a:ext cx="8569325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ja-JP" altLang="ja-JP" smtClean="0"/>
              <a:t>①生活をなるべく変えない</a:t>
            </a:r>
            <a:r>
              <a:rPr lang="ja-JP" altLang="ja-JP" smtClean="0">
                <a:solidFill>
                  <a:srgbClr val="0000FF"/>
                </a:solidFill>
                <a:latin typeface="HGS創英角ﾎﾟｯﾌﾟ体" pitchFamily="50" charset="-128"/>
                <a:ea typeface="HGS創英角ﾎﾟｯﾌﾟ体" pitchFamily="50" charset="-128"/>
              </a:rPr>
              <a:t>人生の継続性</a:t>
            </a:r>
            <a:r>
              <a:rPr lang="ja-JP" altLang="ja-JP" smtClean="0"/>
              <a:t>の尊重。</a:t>
            </a:r>
            <a:endParaRPr lang="en-US" altLang="ja-JP" smtClean="0"/>
          </a:p>
          <a:p>
            <a:pPr>
              <a:buFont typeface="Arial" charset="0"/>
              <a:buNone/>
            </a:pPr>
            <a:endParaRPr lang="ja-JP" altLang="ja-JP" smtClean="0"/>
          </a:p>
          <a:p>
            <a:pPr>
              <a:buFont typeface="Arial" charset="0"/>
              <a:buNone/>
            </a:pPr>
            <a:r>
              <a:rPr lang="ja-JP" altLang="ja-JP" smtClean="0"/>
              <a:t>②残された能力をできるだけ引き出す</a:t>
            </a:r>
            <a:r>
              <a:rPr lang="ja-JP" altLang="ja-JP" smtClean="0">
                <a:solidFill>
                  <a:srgbClr val="0000FF"/>
                </a:solidFill>
                <a:latin typeface="HGS創英角ﾎﾟｯﾌﾟ体" pitchFamily="50" charset="-128"/>
                <a:ea typeface="HGS創英角ﾎﾟｯﾌﾟ体" pitchFamily="50" charset="-128"/>
              </a:rPr>
              <a:t>自己資源</a:t>
            </a:r>
            <a:r>
              <a:rPr lang="ja-JP" altLang="en-US" smtClean="0">
                <a:solidFill>
                  <a:srgbClr val="0000FF"/>
                </a:solidFill>
                <a:latin typeface="HGS創英角ﾎﾟｯﾌﾟ体" pitchFamily="50" charset="-128"/>
                <a:ea typeface="HGS創英角ﾎﾟｯﾌﾟ体" pitchFamily="50" charset="-128"/>
              </a:rPr>
              <a:t>・</a:t>
            </a:r>
            <a:r>
              <a:rPr lang="ja-JP" altLang="ja-JP" smtClean="0">
                <a:solidFill>
                  <a:srgbClr val="0000FF"/>
                </a:solidFill>
                <a:latin typeface="HGS創英角ﾎﾟｯﾌﾟ体" pitchFamily="50" charset="-128"/>
                <a:ea typeface="HGS創英角ﾎﾟｯﾌﾟ体" pitchFamily="50" charset="-128"/>
              </a:rPr>
              <a:t>残存能力の活用</a:t>
            </a:r>
            <a:endParaRPr lang="en-US" altLang="ja-JP" smtClean="0">
              <a:solidFill>
                <a:srgbClr val="0000FF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  <a:p>
            <a:pPr>
              <a:buFont typeface="Arial" charset="0"/>
              <a:buNone/>
            </a:pPr>
            <a:endParaRPr lang="ja-JP" altLang="ja-JP" smtClean="0"/>
          </a:p>
          <a:p>
            <a:pPr>
              <a:buFont typeface="Arial" charset="0"/>
              <a:buNone/>
            </a:pPr>
            <a:r>
              <a:rPr lang="ja-JP" altLang="ja-JP" smtClean="0"/>
              <a:t>③自分の人生のありかたは自分で決める。まわりもそれを尊重する</a:t>
            </a:r>
            <a:r>
              <a:rPr lang="ja-JP" altLang="ja-JP" smtClean="0">
                <a:solidFill>
                  <a:srgbClr val="0000FF"/>
                </a:solidFill>
                <a:latin typeface="HGS創英角ﾎﾟｯﾌﾟ体" pitchFamily="50" charset="-128"/>
                <a:ea typeface="HGS創英角ﾎﾟｯﾌﾟ体" pitchFamily="50" charset="-128"/>
              </a:rPr>
              <a:t>自己決定</a:t>
            </a:r>
            <a:r>
              <a:rPr lang="ja-JP" altLang="ja-JP" smtClean="0"/>
              <a:t>の尊重。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2627313" y="5949950"/>
            <a:ext cx="5940425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©</a:t>
            </a:r>
            <a:r>
              <a:rPr lang="en-US" altLang="ja-JP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RUMI Fujiwara Hospitality 2013</a:t>
            </a:r>
            <a:r>
              <a:rPr lang="ja-JP" alt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 </a:t>
            </a:r>
            <a:r>
              <a:rPr lang="en-US" altLang="ja-JP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All Rights reserved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5575"/>
          </a:xfrm>
          <a:solidFill>
            <a:srgbClr val="FFFF00"/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ja-JP" altLang="en-US" sz="4000" dirty="0" smtClean="0">
                <a:solidFill>
                  <a:srgbClr val="0000FF"/>
                </a:solidFill>
                <a:latin typeface="HGS創英角ﾎﾟｯﾌﾟ体" pitchFamily="50" charset="-128"/>
                <a:ea typeface="HGS創英角ﾎﾟｯﾌﾟ体" pitchFamily="50" charset="-128"/>
              </a:rPr>
              <a:t>　</a:t>
            </a:r>
            <a:r>
              <a:rPr lang="ja-JP" altLang="en-US" sz="4000" dirty="0" smtClean="0">
                <a:solidFill>
                  <a:srgbClr val="FF0000"/>
                </a:solidFill>
                <a:latin typeface="HGS創英角ﾎﾟｯﾌﾟ体" pitchFamily="50" charset="-128"/>
                <a:ea typeface="HGS創英角ﾎﾟｯﾌﾟ体" pitchFamily="50" charset="-128"/>
              </a:rPr>
              <a:t>認知症</a:t>
            </a:r>
            <a:r>
              <a:rPr lang="ja-JP" altLang="en-US" sz="4000" dirty="0" smtClean="0">
                <a:solidFill>
                  <a:srgbClr val="0000FF"/>
                </a:solidFill>
                <a:latin typeface="HGS創英角ﾎﾟｯﾌﾟ体" pitchFamily="50" charset="-128"/>
                <a:ea typeface="HGS創英角ﾎﾟｯﾌﾟ体" pitchFamily="50" charset="-128"/>
              </a:rPr>
              <a:t>　</a:t>
            </a:r>
            <a:r>
              <a:rPr lang="ja-JP" altLang="en-US" dirty="0" smtClean="0">
                <a:solidFill>
                  <a:srgbClr val="0000FF"/>
                </a:solidFill>
                <a:latin typeface="HGS創英角ﾎﾟｯﾌﾟ体" pitchFamily="50" charset="-128"/>
                <a:ea typeface="HGS創英角ﾎﾟｯﾌﾟ体" pitchFamily="50" charset="-128"/>
              </a:rPr>
              <a:t>医療から暮らしに転換</a:t>
            </a:r>
            <a:r>
              <a:rPr lang="en-US" altLang="ja-JP" dirty="0" smtClean="0">
                <a:solidFill>
                  <a:srgbClr val="0000FF"/>
                </a:solidFill>
                <a:latin typeface="HGS創英角ﾎﾟｯﾌﾟ体" pitchFamily="50" charset="-128"/>
                <a:ea typeface="HGS創英角ﾎﾟｯﾌﾟ体" pitchFamily="50" charset="-128"/>
              </a:rPr>
              <a:t/>
            </a:r>
            <a:br>
              <a:rPr lang="en-US" altLang="ja-JP" dirty="0" smtClean="0">
                <a:solidFill>
                  <a:srgbClr val="0000FF"/>
                </a:solidFill>
                <a:latin typeface="HGS創英角ﾎﾟｯﾌﾟ体" pitchFamily="50" charset="-128"/>
                <a:ea typeface="HGS創英角ﾎﾟｯﾌﾟ体" pitchFamily="50" charset="-128"/>
              </a:rPr>
            </a:br>
            <a:r>
              <a:rPr lang="ja-JP" altLang="en-US" dirty="0" smtClean="0">
                <a:solidFill>
                  <a:srgbClr val="0000FF"/>
                </a:solidFill>
                <a:latin typeface="HGS創英角ﾎﾟｯﾌﾟ体" pitchFamily="50" charset="-128"/>
                <a:ea typeface="HGS創英角ﾎﾟｯﾌﾟ体" pitchFamily="50" charset="-128"/>
              </a:rPr>
              <a:t>ベッドが終の棲家</a:t>
            </a:r>
            <a:r>
              <a:rPr lang="ja-JP" altLang="en-US" dirty="0" smtClean="0">
                <a:solidFill>
                  <a:srgbClr val="0000FF"/>
                </a:solidFill>
                <a:latin typeface="HGS創英角ﾎﾟｯﾌﾟ体" pitchFamily="50" charset="-128"/>
                <a:ea typeface="HGS創英角ﾎﾟｯﾌﾟ体" pitchFamily="50" charset="-128"/>
              </a:rPr>
              <a:t>＝佩用</a:t>
            </a:r>
            <a:r>
              <a:rPr lang="ja-JP" altLang="en-US" dirty="0" smtClean="0">
                <a:solidFill>
                  <a:srgbClr val="0000FF"/>
                </a:solidFill>
                <a:latin typeface="HGS創英角ﾎﾟｯﾌﾟ体" pitchFamily="50" charset="-128"/>
                <a:ea typeface="HGS創英角ﾎﾟｯﾌﾟ体" pitchFamily="50" charset="-128"/>
              </a:rPr>
              <a:t>症候群</a:t>
            </a:r>
            <a:endParaRPr lang="ja-JP" altLang="en-US" dirty="0">
              <a:solidFill>
                <a:srgbClr val="0000FF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pic>
        <p:nvPicPr>
          <p:cNvPr id="23554" name="Picture 4" descr="31-②　就寝風景　パジャマでくつろぐ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03350" y="1916113"/>
            <a:ext cx="6408738" cy="4275137"/>
          </a:xfrm>
        </p:spPr>
      </p:pic>
      <p:sp>
        <p:nvSpPr>
          <p:cNvPr id="5" name="横巻き 4"/>
          <p:cNvSpPr/>
          <p:nvPr/>
        </p:nvSpPr>
        <p:spPr>
          <a:xfrm>
            <a:off x="250825" y="5229225"/>
            <a:ext cx="3457575" cy="1033463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solidFill>
                  <a:schemeClr val="tx1"/>
                </a:solidFill>
              </a:rPr>
              <a:t>どこに住んでも自宅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4427538" y="6308725"/>
            <a:ext cx="4572000" cy="2778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©RUMI Fujiwara Hospitality 2013</a:t>
            </a:r>
            <a:r>
              <a:rPr lang="ja-JP" alt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 </a:t>
            </a:r>
            <a:r>
              <a:rPr lang="en-US" altLang="ja-JP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All Rights reserved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388" y="274638"/>
            <a:ext cx="8964612" cy="1354137"/>
          </a:xfrm>
          <a:solidFill>
            <a:srgbClr val="FFFF00"/>
          </a:solidFill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ja-JP" altLang="en-US" sz="4900" dirty="0" smtClean="0">
                <a:solidFill>
                  <a:srgbClr val="0000FF"/>
                </a:solidFill>
                <a:latin typeface="HGS創英角ﾎﾟｯﾌﾟ体" pitchFamily="50" charset="-128"/>
                <a:ea typeface="HGS創英角ﾎﾟｯﾌﾟ体" pitchFamily="50" charset="-128"/>
              </a:rPr>
              <a:t>プライマリケア総合医（家庭医）</a:t>
            </a:r>
            <a:r>
              <a:rPr lang="en-US" altLang="ja-JP" dirty="0" smtClean="0">
                <a:solidFill>
                  <a:srgbClr val="0000FF"/>
                </a:solidFill>
                <a:latin typeface="HGS創英角ﾎﾟｯﾌﾟ体" pitchFamily="50" charset="-128"/>
                <a:ea typeface="HGS創英角ﾎﾟｯﾌﾟ体" pitchFamily="50" charset="-128"/>
              </a:rPr>
              <a:t/>
            </a:r>
            <a:br>
              <a:rPr lang="en-US" altLang="ja-JP" dirty="0" smtClean="0">
                <a:solidFill>
                  <a:srgbClr val="0000FF"/>
                </a:solidFill>
                <a:latin typeface="HGS創英角ﾎﾟｯﾌﾟ体" pitchFamily="50" charset="-128"/>
                <a:ea typeface="HGS創英角ﾎﾟｯﾌﾟ体" pitchFamily="50" charset="-128"/>
              </a:rPr>
            </a:br>
            <a:r>
              <a:rPr lang="ja-JP" altLang="en-US" dirty="0" smtClean="0">
                <a:solidFill>
                  <a:srgbClr val="0000FF"/>
                </a:solidFill>
                <a:latin typeface="HGS創英角ﾎﾟｯﾌﾟ体" pitchFamily="50" charset="-128"/>
                <a:ea typeface="HGS創英角ﾎﾟｯﾌﾟ体" pitchFamily="50" charset="-128"/>
              </a:rPr>
              <a:t>　</a:t>
            </a:r>
            <a:r>
              <a:rPr lang="ja-JP" altLang="en-US" sz="4000" dirty="0" smtClean="0">
                <a:solidFill>
                  <a:srgbClr val="0000FF"/>
                </a:solidFill>
                <a:latin typeface="HGS創英角ﾎﾟｯﾌﾟ体" pitchFamily="50" charset="-128"/>
                <a:ea typeface="HGS創英角ﾎﾟｯﾌﾟ体" pitchFamily="50" charset="-128"/>
              </a:rPr>
              <a:t>認知症診断を終えるとケアの出番</a:t>
            </a:r>
            <a:endParaRPr lang="ja-JP" altLang="en-US" sz="4000" dirty="0">
              <a:solidFill>
                <a:srgbClr val="0000FF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pic>
        <p:nvPicPr>
          <p:cNvPr id="24578" name="コンテンツ プレースホルダ 3" descr="IMG_22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1916113"/>
            <a:ext cx="6192838" cy="4130675"/>
          </a:xfrm>
        </p:spPr>
      </p:pic>
      <p:sp>
        <p:nvSpPr>
          <p:cNvPr id="5" name="円形吹き出し 4"/>
          <p:cNvSpPr/>
          <p:nvPr/>
        </p:nvSpPr>
        <p:spPr>
          <a:xfrm>
            <a:off x="4859338" y="1700213"/>
            <a:ext cx="3889375" cy="1512887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/>
              <a:t>し</a:t>
            </a:r>
            <a:r>
              <a:rPr lang="ja-JP" altLang="en-US" sz="2400" dirty="0">
                <a:solidFill>
                  <a:schemeClr val="tx1"/>
                </a:solidFill>
              </a:rPr>
              <a:t>国家ガイドラインに書いてあるでしょ。</a:t>
            </a:r>
            <a:endParaRPr lang="ja-JP" altLang="en-US" sz="2400" dirty="0"/>
          </a:p>
        </p:txBody>
      </p:sp>
      <p:sp>
        <p:nvSpPr>
          <p:cNvPr id="6" name="左矢印 5"/>
          <p:cNvSpPr/>
          <p:nvPr/>
        </p:nvSpPr>
        <p:spPr>
          <a:xfrm>
            <a:off x="5724525" y="4365625"/>
            <a:ext cx="3168650" cy="1150938"/>
          </a:xfrm>
          <a:prstGeom prst="left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800" dirty="0">
                <a:solidFill>
                  <a:schemeClr val="tx1"/>
                </a:solidFill>
              </a:rPr>
              <a:t>6</a:t>
            </a:r>
            <a:r>
              <a:rPr lang="ja-JP" altLang="en-US" sz="2800" dirty="0">
                <a:solidFill>
                  <a:schemeClr val="tx1"/>
                </a:solidFill>
              </a:rPr>
              <a:t>カ月かけて診断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4284663" y="6237288"/>
            <a:ext cx="4572000" cy="2778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©RUMI Fujiwara Hospitality 2013</a:t>
            </a:r>
            <a:r>
              <a:rPr lang="ja-JP" alt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 </a:t>
            </a:r>
            <a:r>
              <a:rPr lang="en-US" altLang="ja-JP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All Rights reserved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207</Words>
  <Application>Microsoft Office PowerPoint</Application>
  <PresentationFormat>画面に合わせる (4:3)</PresentationFormat>
  <Paragraphs>39</Paragraphs>
  <Slides>12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3" baseType="lpstr">
      <vt:lpstr>Office テーマ</vt:lpstr>
      <vt:lpstr>次世代にどんな社会を残すか</vt:lpstr>
      <vt:lpstr>1990～2000 働きながらの在宅介護</vt:lpstr>
      <vt:lpstr>スウェーデンの定点観測 8年目</vt:lpstr>
      <vt:lpstr>悪化しない認知症　2005→2012</vt:lpstr>
      <vt:lpstr>認知症の人の５５％が一人暮らし　</vt:lpstr>
      <vt:lpstr>1992年のエーデル改革  社会的入院を無くす</vt:lpstr>
      <vt:lpstr>高齢者医療福祉政策三原則</vt:lpstr>
      <vt:lpstr>　認知症　医療から暮らしに転換 ベッドが終の棲家＝佩用症候群</vt:lpstr>
      <vt:lpstr>プライマリケア総合医（家庭医） 　認知症診断を終えるとケアの出番</vt:lpstr>
      <vt:lpstr>地域のデザイン</vt:lpstr>
      <vt:lpstr> 民主主義と分権で健康に パーソンセンタード </vt:lpstr>
      <vt:lpstr>　わけあって生きる</vt:lpstr>
    </vt:vector>
  </TitlesOfParts>
  <Company>Dell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次世代にどんな社会を残すか</dc:title>
  <dc:creator>Preferred Customer</dc:creator>
  <cp:lastModifiedBy>Preferred Customer</cp:lastModifiedBy>
  <cp:revision>27</cp:revision>
  <dcterms:created xsi:type="dcterms:W3CDTF">2013-10-20T02:51:53Z</dcterms:created>
  <dcterms:modified xsi:type="dcterms:W3CDTF">2013-10-21T07:32:00Z</dcterms:modified>
</cp:coreProperties>
</file>