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3"/>
  </p:notesMasterIdLst>
  <p:handoutMasterIdLst>
    <p:handoutMasterId r:id="rId14"/>
  </p:handoutMasterIdLst>
  <p:sldIdLst>
    <p:sldId id="256" r:id="rId4"/>
    <p:sldId id="291" r:id="rId5"/>
    <p:sldId id="258" r:id="rId6"/>
    <p:sldId id="290" r:id="rId7"/>
    <p:sldId id="262" r:id="rId8"/>
    <p:sldId id="288" r:id="rId9"/>
    <p:sldId id="292" r:id="rId10"/>
    <p:sldId id="293" r:id="rId11"/>
    <p:sldId id="294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15" autoAdjust="0"/>
    <p:restoredTop sz="75714" autoAdjust="0"/>
  </p:normalViewPr>
  <p:slideViewPr>
    <p:cSldViewPr>
      <p:cViewPr varScale="1">
        <p:scale>
          <a:sx n="55" d="100"/>
          <a:sy n="55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89845-5F19-4A68-AB4B-51CF8E6738C6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78062-7ABA-4B65-AD88-B0CEC5A1C95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8836106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F8D26B-50B2-4784-930F-3798EC0659FA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D3E92E-43D9-406A-A1B0-18EA7E34A13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794075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E92E-43D9-406A-A1B0-18EA7E34A13D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E92E-43D9-406A-A1B0-18EA7E34A13D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50598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0EF0E1E-FC20-471A-BAE4-FEFB612C3A1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F37C14E7-B56A-478E-8FFE-9257629BE952}" type="datetime1">
              <a:rPr lang="ja-JP" altLang="en-US"/>
              <a:pPr>
                <a:defRPr/>
              </a:pPr>
              <a:t>2013/10/22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E92E-43D9-406A-A1B0-18EA7E34A13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716882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・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E92E-43D9-406A-A1B0-18EA7E34A13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D3E92E-43D9-406A-A1B0-18EA7E34A13D}" type="slidenum">
              <a:rPr lang="ja-JP" altLang="en-US" smtClean="0">
                <a:solidFill>
                  <a:prstClr val="black"/>
                </a:solidFill>
              </a:rPr>
              <a:pPr/>
              <a:t>7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5982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2F4DBA-26D7-471C-AA35-FCBC846515E2}" type="slidenum">
              <a:rPr lang="ja-JP" altLang="en-US" smtClean="0">
                <a:solidFill>
                  <a:prstClr val="black"/>
                </a:solidFill>
              </a:rPr>
              <a:pPr/>
              <a:t>8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592ED-674C-47EB-85FD-77A3861C2AC9}" type="slidenum">
              <a:rPr lang="ja-JP" altLang="en-US" smtClean="0">
                <a:solidFill>
                  <a:prstClr val="black"/>
                </a:solidFill>
              </a:rPr>
              <a:pPr/>
              <a:t>9</a:t>
            </a:fld>
            <a:endParaRPr lang="ja-JP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6665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9588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352983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9187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66031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21374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01160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193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30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3829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24285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0169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70329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91094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8847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05053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8327489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89196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207987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267103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864578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37550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19ABF-59DF-4836-B875-ACFB52BE63CE}" type="datetimeFigureOut">
              <a:rPr kumimoji="1" lang="ja-JP" altLang="en-US" smtClean="0"/>
              <a:pPr/>
              <a:t>2013/10/22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4D1F4-E835-40C0-A09C-AB47F7C88C1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20B72-DF1F-4D4B-94AF-C520912EE1C5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43BD5D-BB02-4895-8AB9-6D3A8AFDE86F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256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88CC3-643D-4CCC-8C9D-EB5DDDD8BF03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2013/10/22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5BC69D-8E70-4AF0-A59F-E7348E203F51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&lt;#&gt;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4237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5576" y="2276872"/>
            <a:ext cx="7992888" cy="2664296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　　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600" dirty="0" smtClean="0"/>
              <a:t>ＤＶＤ</a:t>
            </a:r>
            <a:r>
              <a:rPr lang="ja-JP" altLang="en-US" sz="3600" dirty="0" smtClean="0"/>
              <a:t>　</a:t>
            </a:r>
            <a:r>
              <a:rPr kumimoji="1" lang="ja-JP" altLang="en-US" sz="3600" dirty="0" smtClean="0"/>
              <a:t>「</a:t>
            </a:r>
            <a:r>
              <a:rPr kumimoji="1" lang="ja-JP" altLang="en-US" sz="3600" dirty="0" smtClean="0"/>
              <a:t>認知症ケア」</a:t>
            </a:r>
            <a:r>
              <a:rPr lang="ja-JP" altLang="en-US" sz="3600" dirty="0" smtClean="0"/>
              <a:t>について</a:t>
            </a:r>
            <a:r>
              <a:rPr kumimoji="1" lang="en-US" altLang="ja-JP" sz="5300" dirty="0" smtClean="0"/>
              <a:t/>
            </a:r>
            <a:br>
              <a:rPr kumimoji="1" lang="en-US" altLang="ja-JP" sz="5300" dirty="0" smtClean="0"/>
            </a:br>
            <a:endParaRPr kumimoji="1" lang="ja-JP" altLang="en-US" sz="53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03648" y="4509120"/>
            <a:ext cx="6400800" cy="1752600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　　　　　　川村</a:t>
            </a:r>
            <a:r>
              <a:rPr kumimoji="1" lang="ja-JP" altLang="en-US" dirty="0">
                <a:solidFill>
                  <a:schemeClr val="tx1"/>
                </a:solidFill>
              </a:rPr>
              <a:t>雄</a:t>
            </a:r>
            <a:r>
              <a:rPr kumimoji="1" lang="ja-JP" altLang="en-US" dirty="0" smtClean="0">
                <a:solidFill>
                  <a:schemeClr val="tx1"/>
                </a:solidFill>
              </a:rPr>
              <a:t>次　　　　　　　　　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r"/>
            <a:r>
              <a:rPr lang="en-US" altLang="ja-JP" sz="2400" dirty="0" smtClean="0">
                <a:solidFill>
                  <a:schemeClr val="tx1"/>
                </a:solidFill>
              </a:rPr>
              <a:t>NHK</a:t>
            </a:r>
            <a:r>
              <a:rPr lang="ja-JP" altLang="en-US" sz="2400" dirty="0" smtClean="0">
                <a:solidFill>
                  <a:schemeClr val="tx1"/>
                </a:solidFill>
              </a:rPr>
              <a:t>　文化・福祉番組部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r"/>
            <a:r>
              <a:rPr kumimoji="1" lang="ja-JP" altLang="en-US" sz="2400" dirty="0">
                <a:solidFill>
                  <a:schemeClr val="tx1"/>
                </a:solidFill>
              </a:rPr>
              <a:t>ディレクター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3275856" y="4149080"/>
            <a:ext cx="4406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 smtClean="0"/>
              <a:t>2013</a:t>
            </a:r>
            <a:r>
              <a:rPr lang="ja-JP" altLang="en-US" dirty="0" smtClean="0"/>
              <a:t>年</a:t>
            </a:r>
            <a:r>
              <a:rPr lang="en-US" altLang="ja-JP" dirty="0"/>
              <a:t>10</a:t>
            </a:r>
            <a:r>
              <a:rPr lang="ja-JP" altLang="en-US" dirty="0" smtClean="0"/>
              <a:t>月</a:t>
            </a:r>
            <a:r>
              <a:rPr lang="en-US" altLang="ja-JP" dirty="0"/>
              <a:t>22</a:t>
            </a:r>
            <a:r>
              <a:rPr lang="ja-JP" altLang="en-US" dirty="0" smtClean="0"/>
              <a:t>日　</a:t>
            </a:r>
            <a:r>
              <a:rPr lang="ja-JP" altLang="ja-JP" dirty="0" smtClean="0"/>
              <a:t>日本</a:t>
            </a:r>
            <a:r>
              <a:rPr lang="ja-JP" altLang="ja-JP" dirty="0"/>
              <a:t>記者</a:t>
            </a:r>
            <a:r>
              <a:rPr lang="ja-JP" altLang="ja-JP" dirty="0" smtClean="0"/>
              <a:t>クラブ</a:t>
            </a:r>
            <a:r>
              <a:rPr lang="ja-JP" altLang="en-US" dirty="0" smtClean="0"/>
              <a:t>（内幸町）</a:t>
            </a:r>
            <a:endParaRPr lang="ja-JP" altLang="en-US" dirty="0"/>
          </a:p>
        </p:txBody>
      </p:sp>
      <p:pic>
        <p:nvPicPr>
          <p:cNvPr id="2050" name="Picture 2" descr="MEJA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2844258" cy="2016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3419872" y="332656"/>
            <a:ext cx="51125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b="1" dirty="0"/>
              <a:t>NPO</a:t>
            </a:r>
            <a:r>
              <a:rPr lang="ja-JP" altLang="ja-JP" b="1" dirty="0"/>
              <a:t>日本医学ジャーナリスト協会</a:t>
            </a:r>
            <a:endParaRPr lang="ja-JP" altLang="ja-JP" dirty="0"/>
          </a:p>
          <a:p>
            <a:r>
              <a:rPr lang="ja-JP" altLang="ja-JP" b="1" dirty="0"/>
              <a:t>第</a:t>
            </a:r>
            <a:r>
              <a:rPr lang="en-US" altLang="ja-JP" b="1" dirty="0"/>
              <a:t>2</a:t>
            </a:r>
            <a:r>
              <a:rPr lang="ja-JP" altLang="ja-JP" b="1" dirty="0"/>
              <a:t>回（</a:t>
            </a:r>
            <a:r>
              <a:rPr lang="en-US" altLang="ja-JP" b="1" dirty="0"/>
              <a:t>2013</a:t>
            </a:r>
            <a:r>
              <a:rPr lang="ja-JP" altLang="ja-JP" b="1" dirty="0"/>
              <a:t>年度）日本医学ジャーナリスト協会</a:t>
            </a:r>
            <a:r>
              <a:rPr lang="ja-JP" altLang="ja-JP" b="1" dirty="0" smtClean="0"/>
              <a:t>賞</a:t>
            </a:r>
            <a:endParaRPr lang="en-US" altLang="ja-JP" b="1" dirty="0" smtClean="0"/>
          </a:p>
          <a:p>
            <a:r>
              <a:rPr lang="ja-JP" altLang="en-US" b="1" dirty="0"/>
              <a:t>映像</a:t>
            </a:r>
            <a:r>
              <a:rPr lang="ja-JP" altLang="en-US" b="1" dirty="0" smtClean="0"/>
              <a:t>部門　大賞</a:t>
            </a:r>
            <a:r>
              <a:rPr lang="ja-JP" altLang="ja-JP" b="1" dirty="0"/>
              <a:t>　</a:t>
            </a:r>
            <a:endParaRPr lang="ja-JP" altLang="ja-JP" dirty="0"/>
          </a:p>
        </p:txBody>
      </p:sp>
      <p:sp>
        <p:nvSpPr>
          <p:cNvPr id="7" name="正方形/長方形 6"/>
          <p:cNvSpPr/>
          <p:nvPr/>
        </p:nvSpPr>
        <p:spPr>
          <a:xfrm>
            <a:off x="539552" y="2492896"/>
            <a:ext cx="815800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 smtClean="0"/>
              <a:t>スタートラインに立つために</a:t>
            </a:r>
            <a:endParaRPr lang="en-US" altLang="ja-JP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11760" y="275506"/>
            <a:ext cx="6912768" cy="1257300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ja-JP" sz="4900" dirty="0"/>
              <a:t>認知症ケア</a:t>
            </a:r>
            <a:r>
              <a:rPr lang="ja-JP" altLang="ja-JP" dirty="0"/>
              <a:t/>
            </a:r>
            <a:br>
              <a:rPr lang="ja-JP" altLang="ja-JP" dirty="0"/>
            </a:br>
            <a:r>
              <a:rPr lang="ja-JP" altLang="ja-JP" sz="2000" dirty="0"/>
              <a:t>監修　長谷川和夫</a:t>
            </a:r>
            <a:br>
              <a:rPr lang="ja-JP" altLang="ja-JP" sz="2000" dirty="0"/>
            </a:br>
            <a:r>
              <a:rPr lang="ja-JP" altLang="ja-JP" sz="2000" dirty="0"/>
              <a:t>認知症介護研究・研修　東京センター　名誉センター長</a:t>
            </a:r>
            <a:endParaRPr kumimoji="1" lang="ja-JP" altLang="en-US" sz="20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ja-JP" dirty="0" smtClean="0"/>
              <a:t>第</a:t>
            </a:r>
            <a:r>
              <a:rPr lang="en-US" altLang="ja-JP" dirty="0" smtClean="0"/>
              <a:t>1</a:t>
            </a:r>
            <a:r>
              <a:rPr lang="ja-JP" altLang="ja-JP" dirty="0"/>
              <a:t>巻　</a:t>
            </a:r>
            <a:r>
              <a:rPr lang="ja-JP" altLang="ja-JP" sz="3800" b="1" dirty="0"/>
              <a:t>手探りで</a:t>
            </a:r>
            <a:r>
              <a:rPr lang="ja-JP" altLang="ja-JP" sz="3800" b="1" dirty="0" smtClean="0"/>
              <a:t>切り開いた</a:t>
            </a:r>
            <a:r>
              <a:rPr lang="ja-JP" altLang="en-US" sz="3800" b="1" dirty="0" smtClean="0"/>
              <a:t>　</a:t>
            </a:r>
            <a:r>
              <a:rPr lang="ja-JP" altLang="ja-JP" sz="3800" b="1" dirty="0" smtClean="0"/>
              <a:t>認知症</a:t>
            </a:r>
            <a:r>
              <a:rPr lang="ja-JP" altLang="ja-JP" sz="3800" b="1" dirty="0"/>
              <a:t>ケア</a:t>
            </a:r>
            <a:endParaRPr lang="ja-JP" altLang="ja-JP" sz="3800" dirty="0"/>
          </a:p>
          <a:p>
            <a:pPr marL="0" indent="0">
              <a:buNone/>
            </a:pPr>
            <a:r>
              <a:rPr lang="ja-JP" altLang="ja-JP" dirty="0"/>
              <a:t>　</a:t>
            </a:r>
            <a:r>
              <a:rPr lang="ja-JP" altLang="en-US" dirty="0" smtClean="0"/>
              <a:t>　　　　</a:t>
            </a:r>
            <a:r>
              <a:rPr lang="ja-JP" altLang="ja-JP" sz="3300" dirty="0" smtClean="0"/>
              <a:t>きのこ</a:t>
            </a:r>
            <a:r>
              <a:rPr lang="ja-JP" altLang="ja-JP" sz="3300" dirty="0"/>
              <a:t>エスポアール病院の</a:t>
            </a:r>
            <a:r>
              <a:rPr lang="en-US" altLang="ja-JP" sz="3300" dirty="0"/>
              <a:t>30</a:t>
            </a:r>
            <a:r>
              <a:rPr lang="ja-JP" altLang="ja-JP" sz="3300" dirty="0"/>
              <a:t>年</a:t>
            </a:r>
          </a:p>
          <a:p>
            <a:pPr marL="0" indent="0">
              <a:buNone/>
            </a:pPr>
            <a:r>
              <a:rPr lang="en-US" altLang="ja-JP" dirty="0"/>
              <a:t> </a:t>
            </a:r>
            <a:r>
              <a:rPr lang="ja-JP" altLang="en-US" dirty="0" smtClean="0"/>
              <a:t>　　　　　　　　　　　　　　　　　　　　　　　　　</a:t>
            </a:r>
            <a:r>
              <a:rPr lang="en-US" altLang="zh-TW" sz="2200" dirty="0" smtClean="0"/>
              <a:t>1</a:t>
            </a:r>
            <a:r>
              <a:rPr lang="zh-TW" altLang="en-US" sz="2200" dirty="0"/>
              <a:t>時間</a:t>
            </a:r>
            <a:r>
              <a:rPr lang="en-US" altLang="zh-TW" sz="2200" dirty="0" smtClean="0"/>
              <a:t>13</a:t>
            </a:r>
            <a:r>
              <a:rPr lang="zh-TW" altLang="en-US" sz="2200" dirty="0" smtClean="0"/>
              <a:t>分</a:t>
            </a:r>
            <a:endParaRPr lang="en-US" altLang="ja-JP" sz="2200" dirty="0"/>
          </a:p>
          <a:p>
            <a:pPr marL="0" indent="0">
              <a:buNone/>
            </a:pPr>
            <a:r>
              <a:rPr lang="ja-JP" altLang="ja-JP" dirty="0" smtClean="0"/>
              <a:t>第</a:t>
            </a:r>
            <a:r>
              <a:rPr lang="en-US" altLang="ja-JP" dirty="0" smtClean="0"/>
              <a:t>2</a:t>
            </a:r>
            <a:r>
              <a:rPr lang="ja-JP" altLang="ja-JP" dirty="0"/>
              <a:t>巻　</a:t>
            </a:r>
            <a:r>
              <a:rPr lang="ja-JP" altLang="ja-JP" sz="3800" b="1" dirty="0"/>
              <a:t>自分</a:t>
            </a:r>
            <a:r>
              <a:rPr lang="ja-JP" altLang="ja-JP" sz="3800" b="1" dirty="0" smtClean="0"/>
              <a:t>らしく生きぬく</a:t>
            </a:r>
            <a:r>
              <a:rPr lang="ja-JP" altLang="ja-JP" sz="3800" b="1" dirty="0"/>
              <a:t>ために</a:t>
            </a:r>
            <a:endParaRPr lang="ja-JP" altLang="ja-JP" sz="3800" dirty="0"/>
          </a:p>
          <a:p>
            <a:pPr marL="0" indent="0">
              <a:buNone/>
            </a:pPr>
            <a:r>
              <a:rPr lang="ja-JP" altLang="en-US" dirty="0" smtClean="0"/>
              <a:t>　　　　　</a:t>
            </a:r>
            <a:r>
              <a:rPr lang="ja-JP" altLang="ja-JP" dirty="0" smtClean="0"/>
              <a:t>小規模</a:t>
            </a:r>
            <a:r>
              <a:rPr lang="ja-JP" altLang="ja-JP" dirty="0"/>
              <a:t>多機能拠点　大畑の家</a:t>
            </a:r>
          </a:p>
          <a:p>
            <a:pPr marL="0" indent="0">
              <a:buNone/>
            </a:pPr>
            <a:r>
              <a:rPr lang="en-US" altLang="ja-JP" dirty="0"/>
              <a:t> </a:t>
            </a:r>
            <a:r>
              <a:rPr lang="ja-JP" altLang="en-US" dirty="0"/>
              <a:t>　　　　　　　　　　　　　　　　　　　　　　　　　</a:t>
            </a:r>
            <a:r>
              <a:rPr lang="ja-JP" altLang="en-US" sz="2200" dirty="0"/>
              <a:t> </a:t>
            </a:r>
            <a:r>
              <a:rPr lang="en-US" altLang="ja-JP" sz="2200" dirty="0"/>
              <a:t>1</a:t>
            </a:r>
            <a:r>
              <a:rPr lang="ja-JP" altLang="en-US" sz="2200" dirty="0"/>
              <a:t>時間</a:t>
            </a:r>
            <a:r>
              <a:rPr lang="en-US" altLang="ja-JP" sz="2200" dirty="0"/>
              <a:t>31</a:t>
            </a:r>
            <a:r>
              <a:rPr lang="ja-JP" altLang="en-US" sz="2200" dirty="0"/>
              <a:t>分</a:t>
            </a:r>
            <a:endParaRPr lang="ja-JP" altLang="ja-JP" sz="2200" dirty="0"/>
          </a:p>
          <a:p>
            <a:pPr marL="0" indent="0">
              <a:buNone/>
            </a:pPr>
            <a:r>
              <a:rPr lang="ja-JP" altLang="ja-JP" dirty="0" smtClean="0"/>
              <a:t>第</a:t>
            </a:r>
            <a:r>
              <a:rPr lang="en-US" altLang="ja-JP" dirty="0" smtClean="0"/>
              <a:t>3</a:t>
            </a:r>
            <a:r>
              <a:rPr lang="ja-JP" altLang="ja-JP" dirty="0" smtClean="0"/>
              <a:t>巻</a:t>
            </a:r>
            <a:r>
              <a:rPr lang="ja-JP" altLang="en-US" dirty="0" smtClean="0"/>
              <a:t>　</a:t>
            </a:r>
            <a:r>
              <a:rPr lang="ja-JP" altLang="ja-JP" sz="3500" b="1" dirty="0" smtClean="0"/>
              <a:t>早期</a:t>
            </a:r>
            <a:r>
              <a:rPr lang="ja-JP" altLang="ja-JP" sz="3500" b="1" dirty="0"/>
              <a:t>診断　</a:t>
            </a:r>
            <a:r>
              <a:rPr lang="ja-JP" altLang="ja-JP" sz="3500" b="1" dirty="0" smtClean="0"/>
              <a:t>そして</a:t>
            </a:r>
            <a:r>
              <a:rPr lang="ja-JP" altLang="ja-JP" sz="3500" b="1" dirty="0"/>
              <a:t>人生は続く</a:t>
            </a:r>
            <a:endParaRPr lang="ja-JP" altLang="ja-JP" sz="3500" dirty="0"/>
          </a:p>
          <a:p>
            <a:pPr marL="0" indent="0">
              <a:buNone/>
            </a:pPr>
            <a:r>
              <a:rPr lang="ja-JP" altLang="en-US" sz="3000" dirty="0" smtClean="0"/>
              <a:t>　　　　　</a:t>
            </a:r>
            <a:r>
              <a:rPr lang="ja-JP" altLang="ja-JP" sz="3000" dirty="0" smtClean="0"/>
              <a:t>太田</a:t>
            </a:r>
            <a:r>
              <a:rPr lang="ja-JP" altLang="ja-JP" sz="3000" dirty="0"/>
              <a:t>正博さんの</a:t>
            </a:r>
            <a:r>
              <a:rPr lang="en-US" altLang="ja-JP" sz="3000" dirty="0"/>
              <a:t>10</a:t>
            </a:r>
            <a:r>
              <a:rPr lang="ja-JP" altLang="ja-JP" sz="3000" dirty="0" smtClean="0"/>
              <a:t>年</a:t>
            </a:r>
            <a:endParaRPr lang="en-US" altLang="ja-JP" sz="3000" dirty="0"/>
          </a:p>
          <a:p>
            <a:pPr marL="0" indent="0">
              <a:buNone/>
            </a:pPr>
            <a:r>
              <a:rPr lang="ja-JP" altLang="en-US" sz="3000" dirty="0" smtClean="0"/>
              <a:t>　　　　　　　　　　　　　　　　　　　　　　　　　　　</a:t>
            </a:r>
            <a:r>
              <a:rPr lang="ja-JP" altLang="en-US" sz="3000" dirty="0"/>
              <a:t> </a:t>
            </a:r>
            <a:r>
              <a:rPr lang="en-US" altLang="ja-JP" sz="2200" dirty="0" smtClean="0"/>
              <a:t>1</a:t>
            </a:r>
            <a:r>
              <a:rPr lang="ja-JP" altLang="en-US" sz="2200" dirty="0"/>
              <a:t>時間</a:t>
            </a:r>
            <a:r>
              <a:rPr lang="en-US" altLang="ja-JP" sz="2200" dirty="0"/>
              <a:t>44</a:t>
            </a:r>
            <a:r>
              <a:rPr lang="ja-JP" altLang="en-US" sz="2200" dirty="0"/>
              <a:t>分</a:t>
            </a:r>
            <a:endParaRPr kumimoji="1" lang="ja-JP" alt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3556800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自己紹介</a:t>
            </a:r>
            <a:endParaRPr lang="ja-JP" altLang="en-US" sz="3200" dirty="0" smtClean="0"/>
          </a:p>
        </p:txBody>
      </p:sp>
      <p:sp>
        <p:nvSpPr>
          <p:cNvPr id="17411" name="コンテンツ プレースホルダ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3024187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</a:pPr>
            <a:r>
              <a:rPr lang="en-US" altLang="ja-JP" sz="2800" dirty="0" smtClean="0"/>
              <a:t>1990</a:t>
            </a:r>
            <a:r>
              <a:rPr lang="ja-JP" altLang="en-US" sz="2800" dirty="0" smtClean="0"/>
              <a:t>年</a:t>
            </a:r>
            <a:r>
              <a:rPr lang="ja-JP" altLang="en-US" dirty="0" smtClean="0"/>
              <a:t>　</a:t>
            </a:r>
            <a:r>
              <a:rPr lang="en-US" altLang="ja-JP" dirty="0" smtClean="0"/>
              <a:t>NHK</a:t>
            </a:r>
            <a:r>
              <a:rPr lang="ja-JP" altLang="en-US" dirty="0" smtClean="0"/>
              <a:t>にディレクターとして入局</a:t>
            </a:r>
            <a:endParaRPr lang="en-US" altLang="ja-JP" dirty="0" smtClean="0"/>
          </a:p>
          <a:p>
            <a:pPr eaLnBrk="1" hangingPunct="1">
              <a:buFont typeface="Arial" pitchFamily="34" charset="0"/>
              <a:buNone/>
            </a:pPr>
            <a:endParaRPr lang="en-US" altLang="ja-JP" dirty="0" smtClean="0"/>
          </a:p>
          <a:p>
            <a:pPr eaLnBrk="1" hangingPunct="1">
              <a:buFont typeface="Arial" pitchFamily="34" charset="0"/>
              <a:buNone/>
            </a:pPr>
            <a:endParaRPr lang="ja-JP" altLang="en-US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1149" y="2450803"/>
            <a:ext cx="9144000" cy="206210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altLang="ja-JP" sz="2800" dirty="0"/>
              <a:t>2003</a:t>
            </a:r>
            <a:r>
              <a:rPr lang="ja-JP" altLang="en-US" sz="2800" dirty="0"/>
              <a:t>年</a:t>
            </a:r>
            <a:r>
              <a:rPr lang="ja-JP" altLang="en-US" sz="2400" dirty="0"/>
              <a:t>　クローズアップ現代</a:t>
            </a:r>
            <a:r>
              <a:rPr lang="ja-JP" altLang="en-US" sz="3200" b="1" dirty="0"/>
              <a:t>「痴呆の人　心の世界を語る」</a:t>
            </a:r>
            <a:endParaRPr lang="en-US" altLang="ja-JP" sz="3200" b="1" dirty="0"/>
          </a:p>
          <a:p>
            <a:pPr>
              <a:defRPr/>
            </a:pPr>
            <a:r>
              <a:rPr lang="en-US" altLang="ja-JP" sz="2800" dirty="0"/>
              <a:t>2006</a:t>
            </a:r>
            <a:r>
              <a:rPr lang="ja-JP" altLang="en-US" sz="2800" dirty="0"/>
              <a:t>年</a:t>
            </a:r>
            <a:r>
              <a:rPr lang="ja-JP" altLang="en-US" sz="2400" dirty="0"/>
              <a:t>　</a:t>
            </a:r>
            <a:r>
              <a:rPr lang="en-US" altLang="ja-JP" sz="2400" dirty="0"/>
              <a:t>NHK</a:t>
            </a:r>
            <a:r>
              <a:rPr lang="ja-JP" altLang="en-US" sz="2400" dirty="0"/>
              <a:t>スペシャル</a:t>
            </a:r>
            <a:r>
              <a:rPr lang="ja-JP" altLang="en-US" sz="3200" b="1" dirty="0"/>
              <a:t>「認知症　“常識”を変えよう」</a:t>
            </a:r>
            <a:endParaRPr lang="en-US" altLang="ja-JP" sz="3200" b="1" dirty="0"/>
          </a:p>
          <a:p>
            <a:pPr>
              <a:defRPr/>
            </a:pPr>
            <a:r>
              <a:rPr lang="en-US" altLang="ja-JP" sz="2800" dirty="0"/>
              <a:t>2008</a:t>
            </a:r>
            <a:r>
              <a:rPr lang="ja-JP" altLang="en-US" sz="2800" dirty="0"/>
              <a:t>年</a:t>
            </a:r>
            <a:r>
              <a:rPr lang="ja-JP" altLang="en-US" sz="2400" dirty="0"/>
              <a:t>　</a:t>
            </a:r>
            <a:r>
              <a:rPr lang="en-US" altLang="ja-JP" sz="2400" dirty="0"/>
              <a:t>NHK</a:t>
            </a:r>
            <a:r>
              <a:rPr lang="ja-JP" altLang="en-US" sz="2400" dirty="0"/>
              <a:t>スペシャル</a:t>
            </a:r>
            <a:r>
              <a:rPr lang="ja-JP" altLang="en-US" sz="3200" b="1" dirty="0"/>
              <a:t>「認知症　なぜ見逃されるのか</a:t>
            </a:r>
            <a:r>
              <a:rPr lang="ja-JP" altLang="en-US" sz="3200" b="1" dirty="0" smtClean="0"/>
              <a:t>」</a:t>
            </a:r>
            <a:endParaRPr lang="en-US" altLang="ja-JP" sz="3200" b="1" dirty="0" smtClean="0"/>
          </a:p>
          <a:p>
            <a:pPr algn="r">
              <a:defRPr/>
            </a:pPr>
            <a:r>
              <a:rPr lang="ja-JP" altLang="en-US" sz="2800" dirty="0" smtClean="0"/>
              <a:t>など</a:t>
            </a:r>
            <a:r>
              <a:rPr lang="en-US" altLang="ja-JP" sz="2800" dirty="0" smtClean="0"/>
              <a:t>30</a:t>
            </a:r>
            <a:r>
              <a:rPr lang="ja-JP" altLang="en-US" sz="2800" dirty="0" smtClean="0"/>
              <a:t>数本</a:t>
            </a:r>
            <a:endParaRPr lang="en-US" altLang="ja-JP" sz="2800" dirty="0"/>
          </a:p>
        </p:txBody>
      </p:sp>
      <p:sp>
        <p:nvSpPr>
          <p:cNvPr id="17413" name="正方形/長方形 4"/>
          <p:cNvSpPr>
            <a:spLocks noChangeArrowheads="1"/>
          </p:cNvSpPr>
          <p:nvPr/>
        </p:nvSpPr>
        <p:spPr bwMode="auto">
          <a:xfrm>
            <a:off x="1149" y="1988840"/>
            <a:ext cx="2842445" cy="461665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認知症取材の始まり</a:t>
            </a:r>
            <a:endParaRPr lang="ja-JP" altLang="en-US" sz="2400" dirty="0">
              <a:solidFill>
                <a:schemeClr val="bg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179512" y="4398587"/>
            <a:ext cx="55707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月－　</a:t>
            </a:r>
            <a:r>
              <a:rPr lang="en-US" altLang="ja-JP" sz="2800" dirty="0" smtClean="0"/>
              <a:t>NHK</a:t>
            </a:r>
            <a:r>
              <a:rPr lang="ja-JP" altLang="en-US" sz="2800" dirty="0" smtClean="0"/>
              <a:t>厚生文化事業団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201080" y="5562237"/>
            <a:ext cx="790312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/>
              <a:t>2013</a:t>
            </a:r>
            <a:r>
              <a:rPr lang="ja-JP" altLang="en-US" sz="2800" dirty="0"/>
              <a:t>年</a:t>
            </a:r>
            <a:r>
              <a:rPr lang="en-US" altLang="ja-JP" sz="2800" dirty="0"/>
              <a:t>6</a:t>
            </a:r>
            <a:r>
              <a:rPr lang="ja-JP" altLang="en-US" sz="2800" dirty="0" smtClean="0"/>
              <a:t>月－　</a:t>
            </a:r>
            <a:r>
              <a:rPr lang="en-US" altLang="ja-JP" sz="2800" dirty="0" smtClean="0"/>
              <a:t>NHK</a:t>
            </a:r>
            <a:r>
              <a:rPr lang="ja-JP" altLang="en-US" sz="2800" dirty="0" smtClean="0"/>
              <a:t>文化・福祉番組部のディレクター</a:t>
            </a:r>
            <a:endParaRPr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　　　　　　「ハートネット</a:t>
            </a:r>
            <a:r>
              <a:rPr lang="en-US" altLang="ja-JP" sz="2800" dirty="0" smtClean="0"/>
              <a:t>TV</a:t>
            </a:r>
            <a:r>
              <a:rPr lang="ja-JP" altLang="en-US" sz="2800" dirty="0" smtClean="0"/>
              <a:t>」など</a:t>
            </a:r>
            <a:endParaRPr lang="en-US" altLang="ja-JP" sz="2800" dirty="0" smtClean="0"/>
          </a:p>
        </p:txBody>
      </p:sp>
      <p:sp>
        <p:nvSpPr>
          <p:cNvPr id="3" name="正方形/長方形 2"/>
          <p:cNvSpPr/>
          <p:nvPr/>
        </p:nvSpPr>
        <p:spPr>
          <a:xfrm>
            <a:off x="2261749" y="4890379"/>
            <a:ext cx="498245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dirty="0">
                <a:solidFill>
                  <a:srgbClr val="FF0000"/>
                </a:solidFill>
              </a:rPr>
              <a:t>「放送では出来ないことだけをやろう</a:t>
            </a:r>
            <a:r>
              <a:rPr lang="ja-JP" altLang="en-US" sz="2400" dirty="0" smtClean="0">
                <a:solidFill>
                  <a:srgbClr val="FF0000"/>
                </a:solidFill>
              </a:rPr>
              <a:t>」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貸し出し</a:t>
            </a:r>
            <a:r>
              <a:rPr lang="ja-JP" altLang="en-US" dirty="0" smtClean="0"/>
              <a:t>型</a:t>
            </a:r>
            <a:r>
              <a:rPr lang="en-US" altLang="ja-JP" dirty="0" smtClean="0"/>
              <a:t>DVD</a:t>
            </a:r>
            <a:r>
              <a:rPr lang="ja-JP" altLang="en-US" dirty="0" smtClean="0"/>
              <a:t>教材</a:t>
            </a:r>
            <a:endParaRPr kumimoji="1" lang="ja-JP" altLang="en-US" dirty="0"/>
          </a:p>
        </p:txBody>
      </p:sp>
      <p:pic>
        <p:nvPicPr>
          <p:cNvPr id="4" name="Picture 2" descr="DVD「高次脳機能障害のリハビリテーション」3巻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433" y="2383295"/>
            <a:ext cx="2957815" cy="2407523"/>
          </a:xfrm>
          <a:prstGeom prst="rect">
            <a:avLst/>
          </a:prstGeom>
          <a:noFill/>
        </p:spPr>
      </p:pic>
      <p:pic>
        <p:nvPicPr>
          <p:cNvPr id="1026" name="Picture 2" descr="C:\Users\owner\Desktop\DVD認知症ケア.jpg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1248" y="1906922"/>
            <a:ext cx="2826896" cy="311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wner\Desktop\DVDうつ病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348880"/>
            <a:ext cx="3136818" cy="2232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正方形/長方形 4"/>
          <p:cNvSpPr/>
          <p:nvPr/>
        </p:nvSpPr>
        <p:spPr>
          <a:xfrm>
            <a:off x="127652" y="5221649"/>
            <a:ext cx="300418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dirty="0"/>
              <a:t>2011</a:t>
            </a:r>
            <a:r>
              <a:rPr lang="ja-JP" altLang="en-US" sz="2400" dirty="0"/>
              <a:t>年</a:t>
            </a:r>
            <a:endParaRPr lang="en-US" altLang="ja-JP" sz="2400" dirty="0"/>
          </a:p>
          <a:p>
            <a:pPr algn="ctr"/>
            <a:r>
              <a:rPr lang="ja-JP" altLang="en-US" sz="2400" dirty="0" smtClean="0"/>
              <a:t>「高次</a:t>
            </a:r>
            <a:r>
              <a:rPr lang="ja-JP" altLang="en-US" sz="2400" dirty="0"/>
              <a:t>脳機能障害の</a:t>
            </a:r>
            <a:endParaRPr lang="en-US" altLang="ja-JP" sz="2400" dirty="0"/>
          </a:p>
          <a:p>
            <a:pPr algn="ctr"/>
            <a:r>
              <a:rPr lang="ja-JP" altLang="en-US" sz="2400" dirty="0" smtClean="0"/>
              <a:t>リハビリテーション」</a:t>
            </a:r>
            <a:endParaRPr lang="en-US" altLang="ja-JP" sz="2400" dirty="0"/>
          </a:p>
          <a:p>
            <a:pPr algn="ctr"/>
            <a:r>
              <a:rPr lang="en-US" altLang="ja-JP" sz="2000" dirty="0" smtClean="0">
                <a:solidFill>
                  <a:schemeClr val="tx2"/>
                </a:solidFill>
              </a:rPr>
              <a:t>2</a:t>
            </a:r>
            <a:r>
              <a:rPr lang="ja-JP" altLang="en-US" sz="2000" dirty="0" smtClean="0">
                <a:solidFill>
                  <a:schemeClr val="tx2"/>
                </a:solidFill>
              </a:rPr>
              <a:t>時間</a:t>
            </a:r>
            <a:r>
              <a:rPr lang="en-US" altLang="ja-JP" sz="2000" dirty="0" smtClean="0">
                <a:solidFill>
                  <a:schemeClr val="tx2"/>
                </a:solidFill>
              </a:rPr>
              <a:t>44</a:t>
            </a:r>
            <a:r>
              <a:rPr lang="ja-JP" altLang="en-US" sz="2000" dirty="0" smtClean="0">
                <a:solidFill>
                  <a:schemeClr val="tx2"/>
                </a:solidFill>
              </a:rPr>
              <a:t>分</a:t>
            </a:r>
            <a:endParaRPr lang="en-US" altLang="ja-JP" sz="2000" dirty="0">
              <a:solidFill>
                <a:schemeClr val="tx2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524604" y="5373215"/>
            <a:ext cx="21275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sz="2400" b="1" dirty="0"/>
              <a:t>2012</a:t>
            </a:r>
            <a:r>
              <a:rPr lang="ja-JP" altLang="en-US" sz="2400" b="1" dirty="0"/>
              <a:t>年</a:t>
            </a:r>
            <a:endParaRPr lang="en-US" altLang="ja-JP" sz="2400" b="1" dirty="0"/>
          </a:p>
          <a:p>
            <a:pPr algn="ctr"/>
            <a:r>
              <a:rPr lang="ja-JP" altLang="en-US" sz="2400" dirty="0" smtClean="0"/>
              <a:t>「認知症ケア」</a:t>
            </a:r>
            <a:endParaRPr lang="en-US" altLang="ja-JP" sz="2400" dirty="0" smtClean="0"/>
          </a:p>
        </p:txBody>
      </p:sp>
      <p:sp>
        <p:nvSpPr>
          <p:cNvPr id="7" name="正方形/長方形 6"/>
          <p:cNvSpPr/>
          <p:nvPr/>
        </p:nvSpPr>
        <p:spPr>
          <a:xfrm>
            <a:off x="6876256" y="5406315"/>
            <a:ext cx="17281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/>
              <a:t>2013</a:t>
            </a:r>
            <a:r>
              <a:rPr lang="ja-JP" altLang="en-US" sz="2400" dirty="0"/>
              <a:t>年</a:t>
            </a:r>
          </a:p>
          <a:p>
            <a:r>
              <a:rPr lang="ja-JP" altLang="en-US" sz="2400" dirty="0" smtClean="0"/>
              <a:t>「うつ病」</a:t>
            </a:r>
            <a:endParaRPr lang="en-US" altLang="ja-JP" sz="2400" dirty="0"/>
          </a:p>
        </p:txBody>
      </p:sp>
      <p:sp>
        <p:nvSpPr>
          <p:cNvPr id="3" name="正方形/長方形 2"/>
          <p:cNvSpPr/>
          <p:nvPr/>
        </p:nvSpPr>
        <p:spPr>
          <a:xfrm>
            <a:off x="2627784" y="1245161"/>
            <a:ext cx="4073551" cy="523220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lvl="0"/>
            <a:r>
              <a:rPr lang="ja-JP" altLang="en-US" sz="2800" dirty="0">
                <a:solidFill>
                  <a:srgbClr val="FF0000"/>
                </a:solidFill>
              </a:rPr>
              <a:t>ドキュメンタリーとして作る</a:t>
            </a:r>
            <a:endParaRPr lang="en-US" altLang="ja-JP" sz="2800" dirty="0">
              <a:solidFill>
                <a:srgbClr val="FF0000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3900180" y="6360422"/>
            <a:ext cx="13436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2000" dirty="0">
                <a:solidFill>
                  <a:schemeClr val="tx2"/>
                </a:solidFill>
              </a:rPr>
              <a:t>4</a:t>
            </a:r>
            <a:r>
              <a:rPr lang="ja-JP" altLang="en-US" sz="2000" dirty="0">
                <a:solidFill>
                  <a:schemeClr val="tx2"/>
                </a:solidFill>
              </a:rPr>
              <a:t>時間</a:t>
            </a:r>
            <a:r>
              <a:rPr lang="en-US" altLang="ja-JP" sz="2000" dirty="0">
                <a:solidFill>
                  <a:schemeClr val="tx2"/>
                </a:solidFill>
              </a:rPr>
              <a:t>32</a:t>
            </a:r>
            <a:r>
              <a:rPr lang="ja-JP" altLang="en-US" sz="2000" dirty="0">
                <a:solidFill>
                  <a:schemeClr val="tx2"/>
                </a:solidFill>
              </a:rPr>
              <a:t>分</a:t>
            </a:r>
            <a:endParaRPr lang="en-US" altLang="ja-JP" sz="2000" dirty="0">
              <a:solidFill>
                <a:schemeClr val="tx2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876256" y="6360422"/>
            <a:ext cx="134363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chemeClr val="tx2"/>
                </a:solidFill>
              </a:rPr>
              <a:t>4</a:t>
            </a:r>
            <a:r>
              <a:rPr lang="ja-JP" altLang="en-US" sz="2000" dirty="0">
                <a:solidFill>
                  <a:schemeClr val="tx2"/>
                </a:solidFill>
              </a:rPr>
              <a:t>時間</a:t>
            </a:r>
            <a:r>
              <a:rPr lang="en-US" altLang="ja-JP" sz="2000" dirty="0">
                <a:solidFill>
                  <a:schemeClr val="tx2"/>
                </a:solidFill>
              </a:rPr>
              <a:t>17</a:t>
            </a:r>
            <a:r>
              <a:rPr lang="ja-JP" altLang="en-US" sz="2000" dirty="0">
                <a:solidFill>
                  <a:schemeClr val="tx2"/>
                </a:solidFill>
              </a:rPr>
              <a:t>分</a:t>
            </a:r>
            <a:endParaRPr lang="en-US" altLang="ja-JP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68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30"/>
          <p:cNvSpPr>
            <a:spLocks/>
          </p:cNvSpPr>
          <p:nvPr/>
        </p:nvSpPr>
        <p:spPr bwMode="auto">
          <a:xfrm>
            <a:off x="1907704" y="4005064"/>
            <a:ext cx="6192688" cy="1152128"/>
          </a:xfrm>
          <a:prstGeom prst="rect">
            <a:avLst/>
          </a:prstGeom>
          <a:solidFill>
            <a:srgbClr val="00CC00"/>
          </a:solidFill>
          <a:ln w="25400">
            <a:gradFill>
              <a:gsLst>
                <a:gs pos="0">
                  <a:schemeClr val="accent1">
                    <a:tint val="66000"/>
                    <a:satMod val="160000"/>
                    <a:alpha val="71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miter lim="800000"/>
            <a:headEnd/>
            <a:tailEnd/>
          </a:ln>
          <a:effectLst>
            <a:outerShdw dist="35921" dir="2700000" algn="ctr" rotWithShape="0">
              <a:srgbClr val="808000">
                <a:alpha val="75000"/>
              </a:srgbClr>
            </a:outerShdw>
          </a:effectLst>
        </p:spPr>
        <p:txBody>
          <a:bodyPr lIns="0" tIns="0" rIns="0" bIns="0"/>
          <a:lstStyle/>
          <a:p>
            <a:pPr>
              <a:defRPr/>
            </a:pPr>
            <a:endParaRPr lang="ja-JP" altLang="en-US"/>
          </a:p>
        </p:txBody>
      </p:sp>
      <p:sp>
        <p:nvSpPr>
          <p:cNvPr id="20" name="Rectangle 20"/>
          <p:cNvSpPr>
            <a:spLocks/>
          </p:cNvSpPr>
          <p:nvPr/>
        </p:nvSpPr>
        <p:spPr bwMode="auto">
          <a:xfrm>
            <a:off x="1331640" y="3356992"/>
            <a:ext cx="3384376" cy="576064"/>
          </a:xfrm>
          <a:prstGeom prst="rect">
            <a:avLst/>
          </a:prstGeom>
          <a:solidFill>
            <a:srgbClr val="FF9933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医療的リハビリテーション</a:t>
            </a:r>
            <a:endParaRPr lang="ja-JP" altLang="en-US" sz="2400" b="1" dirty="0"/>
          </a:p>
        </p:txBody>
      </p:sp>
      <p:sp>
        <p:nvSpPr>
          <p:cNvPr id="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44408" cy="994122"/>
          </a:xfrm>
        </p:spPr>
        <p:txBody>
          <a:bodyPr>
            <a:normAutofit fontScale="90000"/>
          </a:bodyPr>
          <a:lstStyle/>
          <a:p>
            <a:r>
              <a:rPr lang="ja-JP" altLang="en-US" sz="4000" dirty="0" smtClean="0"/>
              <a:t>脳損傷後のリハビリテーション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　　　　　　　　　　　　　　　　　　</a:t>
            </a:r>
            <a:r>
              <a:rPr kumimoji="1" lang="ja-JP" altLang="en-US" sz="3200" dirty="0" smtClean="0"/>
              <a:t>（</a:t>
            </a:r>
            <a:r>
              <a:rPr lang="ja-JP" altLang="en-US" sz="3200" dirty="0" smtClean="0"/>
              <a:t>脳卒中の場合）</a:t>
            </a:r>
            <a:endParaRPr kumimoji="1" lang="ja-JP" altLang="en-US" sz="3200" dirty="0"/>
          </a:p>
        </p:txBody>
      </p:sp>
      <p:sp>
        <p:nvSpPr>
          <p:cNvPr id="4" name="右矢印 3"/>
          <p:cNvSpPr/>
          <p:nvPr/>
        </p:nvSpPr>
        <p:spPr>
          <a:xfrm>
            <a:off x="1475656" y="1988839"/>
            <a:ext cx="6624736" cy="914017"/>
          </a:xfrm>
          <a:prstGeom prst="rightArrow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 smtClean="0"/>
              <a:t>　　　　　　　　　　　　　　　　　　　　　　　　　　</a:t>
            </a:r>
            <a:r>
              <a:rPr lang="ja-JP" altLang="en-US" sz="2800" b="1" dirty="0" smtClean="0"/>
              <a:t>社会参加</a:t>
            </a:r>
            <a:endParaRPr lang="ja-JP" altLang="en-US" sz="2800" b="1" dirty="0"/>
          </a:p>
        </p:txBody>
      </p:sp>
      <p:sp>
        <p:nvSpPr>
          <p:cNvPr id="5" name="正方形/長方形 4"/>
          <p:cNvSpPr/>
          <p:nvPr/>
        </p:nvSpPr>
        <p:spPr>
          <a:xfrm>
            <a:off x="1475656" y="148478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急性期</a:t>
            </a:r>
            <a:endParaRPr lang="ja-JP" altLang="en-US" sz="2800" dirty="0"/>
          </a:p>
        </p:txBody>
      </p:sp>
      <p:sp>
        <p:nvSpPr>
          <p:cNvPr id="6" name="正方形/長方形 5"/>
          <p:cNvSpPr/>
          <p:nvPr/>
        </p:nvSpPr>
        <p:spPr>
          <a:xfrm>
            <a:off x="2843808" y="148478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 smtClean="0"/>
              <a:t>回復期</a:t>
            </a:r>
            <a:endParaRPr lang="ja-JP" altLang="en-US" sz="2800" dirty="0"/>
          </a:p>
        </p:txBody>
      </p:sp>
      <p:sp>
        <p:nvSpPr>
          <p:cNvPr id="7" name="正方形/長方形 6"/>
          <p:cNvSpPr/>
          <p:nvPr/>
        </p:nvSpPr>
        <p:spPr>
          <a:xfrm>
            <a:off x="5436096" y="1484784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展開</a:t>
            </a:r>
            <a:r>
              <a:rPr lang="ja-JP" altLang="en-US" sz="2800" dirty="0" smtClean="0"/>
              <a:t>期</a:t>
            </a:r>
            <a:endParaRPr lang="ja-JP" altLang="en-US" sz="2800" dirty="0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0" y="1556792"/>
            <a:ext cx="1583336" cy="1500634"/>
            <a:chOff x="0" y="0"/>
            <a:chExt cx="1182" cy="1036"/>
          </a:xfrm>
        </p:grpSpPr>
        <p:sp>
          <p:nvSpPr>
            <p:cNvPr id="10" name="AutoShape 24"/>
            <p:cNvSpPr>
              <a:spLocks/>
            </p:cNvSpPr>
            <p:nvPr/>
          </p:nvSpPr>
          <p:spPr bwMode="auto">
            <a:xfrm>
              <a:off x="0" y="0"/>
              <a:ext cx="1124" cy="1036"/>
            </a:xfrm>
            <a:custGeom>
              <a:avLst/>
              <a:gdLst>
                <a:gd name="T0" fmla="*/ 562 w 21600"/>
                <a:gd name="T1" fmla="*/ 518 h 21600"/>
                <a:gd name="T2" fmla="*/ 0 60000 65536"/>
                <a:gd name="T3" fmla="*/ 0 w 21600"/>
                <a:gd name="T4" fmla="*/ 0 h 21600"/>
                <a:gd name="T5" fmla="*/ 21600 w 21600"/>
                <a:gd name="T6" fmla="*/ 21600 h 21600"/>
              </a:gdLst>
              <a:ahLst/>
              <a:cxnLst>
                <a:cxn ang="T2">
                  <a:pos x="T0" y="T1"/>
                </a:cxn>
              </a:cxnLst>
              <a:rect l="T3" t="T4" r="T5" b="T6"/>
              <a:pathLst>
                <a:path w="21600" h="21600">
                  <a:moveTo>
                    <a:pt x="10800" y="5800"/>
                  </a:moveTo>
                  <a:lnTo>
                    <a:pt x="8352" y="2295"/>
                  </a:lnTo>
                  <a:lnTo>
                    <a:pt x="7312" y="6320"/>
                  </a:lnTo>
                  <a:lnTo>
                    <a:pt x="370" y="2295"/>
                  </a:lnTo>
                  <a:lnTo>
                    <a:pt x="4627" y="7617"/>
                  </a:lnTo>
                  <a:lnTo>
                    <a:pt x="0" y="8615"/>
                  </a:lnTo>
                  <a:lnTo>
                    <a:pt x="3722" y="11775"/>
                  </a:lnTo>
                  <a:lnTo>
                    <a:pt x="135" y="14587"/>
                  </a:lnTo>
                  <a:lnTo>
                    <a:pt x="5667" y="13937"/>
                  </a:lnTo>
                  <a:lnTo>
                    <a:pt x="4762" y="17617"/>
                  </a:lnTo>
                  <a:lnTo>
                    <a:pt x="7715" y="15627"/>
                  </a:lnTo>
                  <a:lnTo>
                    <a:pt x="8485" y="21600"/>
                  </a:lnTo>
                  <a:lnTo>
                    <a:pt x="10532" y="14935"/>
                  </a:lnTo>
                  <a:lnTo>
                    <a:pt x="13247" y="19737"/>
                  </a:lnTo>
                  <a:lnTo>
                    <a:pt x="14020" y="14457"/>
                  </a:lnTo>
                  <a:lnTo>
                    <a:pt x="18145" y="18095"/>
                  </a:lnTo>
                  <a:lnTo>
                    <a:pt x="16837" y="12942"/>
                  </a:lnTo>
                  <a:lnTo>
                    <a:pt x="21600" y="13290"/>
                  </a:lnTo>
                  <a:lnTo>
                    <a:pt x="17607" y="10475"/>
                  </a:lnTo>
                  <a:lnTo>
                    <a:pt x="21097" y="8137"/>
                  </a:lnTo>
                  <a:lnTo>
                    <a:pt x="16702" y="7315"/>
                  </a:lnTo>
                  <a:lnTo>
                    <a:pt x="18380" y="4457"/>
                  </a:lnTo>
                  <a:lnTo>
                    <a:pt x="14155" y="5325"/>
                  </a:lnTo>
                  <a:lnTo>
                    <a:pt x="14522" y="0"/>
                  </a:lnTo>
                  <a:close/>
                  <a:moveTo>
                    <a:pt x="10800" y="5800"/>
                  </a:move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endParaRPr lang="ja-JP" altLang="en-US"/>
            </a:p>
          </p:txBody>
        </p:sp>
        <p:sp>
          <p:nvSpPr>
            <p:cNvPr id="11" name="Rectangle 25"/>
            <p:cNvSpPr>
              <a:spLocks/>
            </p:cNvSpPr>
            <p:nvPr/>
          </p:nvSpPr>
          <p:spPr bwMode="auto">
            <a:xfrm>
              <a:off x="188" y="348"/>
              <a:ext cx="994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lIns="0" tIns="0" rIns="40639" bIns="0"/>
            <a:lstStyle/>
            <a:p>
              <a:pPr marL="39688">
                <a:spcBef>
                  <a:spcPts val="1950"/>
                </a:spcBef>
              </a:pPr>
              <a:r>
                <a:rPr lang="ja-JP" altLang="en-US" sz="2400" b="1" dirty="0">
                  <a:solidFill>
                    <a:srgbClr val="FFFF00"/>
                  </a:solidFill>
                  <a:latin typeface="ヒラギノ丸ゴ Pro W4" pitchFamily="-16" charset="-128"/>
                  <a:ea typeface="ヒラギノ丸ゴ Pro W4" pitchFamily="-16" charset="-128"/>
                  <a:sym typeface="ヒラギノ丸ゴ Pro W4" pitchFamily="-16" charset="-128"/>
                </a:rPr>
                <a:t>脳損傷</a:t>
              </a:r>
            </a:p>
          </p:txBody>
        </p:sp>
      </p:grpSp>
      <p:sp>
        <p:nvSpPr>
          <p:cNvPr id="12" name="Rectangle 15"/>
          <p:cNvSpPr>
            <a:spLocks/>
          </p:cNvSpPr>
          <p:nvPr/>
        </p:nvSpPr>
        <p:spPr bwMode="auto">
          <a:xfrm>
            <a:off x="1331640" y="2780928"/>
            <a:ext cx="1656184" cy="504056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40639" bIns="0"/>
          <a:lstStyle/>
          <a:p>
            <a:pPr marL="39688">
              <a:spcBef>
                <a:spcPts val="1500"/>
              </a:spcBef>
              <a:defRPr/>
            </a:pPr>
            <a:r>
              <a:rPr lang="ja-JP" altLang="en-US" sz="2400" b="1" dirty="0">
                <a:solidFill>
                  <a:schemeClr val="bg1"/>
                </a:solidFill>
                <a:latin typeface="ヒラギノ丸ゴ Pro W4" pitchFamily="-16" charset="-128"/>
                <a:ea typeface="ヒラギノ丸ゴ Pro W4" pitchFamily="-16" charset="-128"/>
                <a:sym typeface="ヒラギノ丸ゴ Pro W4" pitchFamily="-16" charset="-128"/>
              </a:rPr>
              <a:t>急性期医療</a:t>
            </a:r>
          </a:p>
        </p:txBody>
      </p:sp>
      <p:sp>
        <p:nvSpPr>
          <p:cNvPr id="13" name="Rectangle 21"/>
          <p:cNvSpPr>
            <a:spLocks/>
          </p:cNvSpPr>
          <p:nvPr/>
        </p:nvSpPr>
        <p:spPr bwMode="auto">
          <a:xfrm>
            <a:off x="1259632" y="3356992"/>
            <a:ext cx="3096344" cy="55041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0" tIns="0" rIns="40639" bIns="0" anchor="ctr"/>
          <a:lstStyle/>
          <a:p>
            <a:pPr marL="39688">
              <a:spcBef>
                <a:spcPts val="1800"/>
              </a:spcBef>
              <a:defRPr/>
            </a:pPr>
            <a:endParaRPr lang="ja-JP" altLang="en-US" sz="24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ヒラギノ丸ゴ Pro W4" pitchFamily="-16" charset="-128"/>
              <a:ea typeface="ヒラギノ丸ゴ Pro W4" pitchFamily="-16" charset="-128"/>
              <a:sym typeface="ヒラギノ丸ゴ Pro W4" pitchFamily="-16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771800" y="4149080"/>
            <a:ext cx="45320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200" dirty="0" smtClean="0">
                <a:solidFill>
                  <a:schemeClr val="bg1"/>
                </a:solidFill>
              </a:rPr>
              <a:t>社会的リハビリテーション</a:t>
            </a:r>
            <a:endParaRPr lang="ja-JP" altLang="en-US" sz="3200" dirty="0">
              <a:solidFill>
                <a:schemeClr val="bg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004048" y="4653136"/>
            <a:ext cx="30732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solidFill>
                  <a:schemeClr val="bg1"/>
                </a:solidFill>
              </a:rPr>
              <a:t>就学・就労支援を含む</a:t>
            </a:r>
            <a:endParaRPr lang="ja-JP" altLang="en-US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23529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認知症は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63554" y="2332037"/>
            <a:ext cx="8428925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kumimoji="1" lang="ja-JP" altLang="en-US" dirty="0" smtClean="0"/>
              <a:t>医師・看護師は ケア（生活）について</a:t>
            </a:r>
            <a:r>
              <a:rPr lang="ja-JP" altLang="en-US" dirty="0" smtClean="0"/>
              <a:t>知らない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 smtClean="0"/>
              <a:t>ケア職は 認知症とはどういう病気か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 smtClean="0"/>
              <a:t>　どんな薬を飲んでいるのか知らない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 smtClean="0"/>
              <a:t>さらに 医師は　①早期診断する人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②症状多発期をみる人</a:t>
            </a:r>
            <a:r>
              <a:rPr lang="ja-JP" altLang="en-US" dirty="0"/>
              <a:t>　</a:t>
            </a:r>
            <a:r>
              <a:rPr lang="ja-JP" altLang="en-US" dirty="0" smtClean="0"/>
              <a:t>③終末期をみる人</a:t>
            </a:r>
            <a:endParaRPr lang="en-US" altLang="ja-JP" dirty="0" smtClean="0"/>
          </a:p>
          <a:p>
            <a:pPr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すべてバラバラ</a:t>
            </a:r>
            <a:endParaRPr lang="en-US" altLang="ja-JP" dirty="0" smtClean="0"/>
          </a:p>
          <a:p>
            <a:pPr>
              <a:buFont typeface="Wingdings" panose="05000000000000000000" pitchFamily="2" charset="2"/>
              <a:buChar char="u"/>
            </a:pPr>
            <a:r>
              <a:rPr lang="ja-JP" altLang="en-US" dirty="0"/>
              <a:t>家族は自分の家のことしか知らない</a:t>
            </a:r>
          </a:p>
          <a:p>
            <a:pPr>
              <a:buNone/>
            </a:pP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448274" y="1199701"/>
            <a:ext cx="63273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schemeClr val="tx2"/>
                </a:solidFill>
              </a:rPr>
              <a:t>「医療・ケアの連携」と言うが・・・</a:t>
            </a:r>
            <a:endParaRPr lang="en-US" altLang="ja-JP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ja-JP" dirty="0" smtClean="0">
                <a:solidFill>
                  <a:srgbClr val="FF0000"/>
                </a:solidFill>
              </a:rPr>
              <a:t>第</a:t>
            </a:r>
            <a:r>
              <a:rPr lang="en-US" altLang="ja-JP" dirty="0" smtClean="0">
                <a:solidFill>
                  <a:srgbClr val="FF0000"/>
                </a:solidFill>
              </a:rPr>
              <a:t>1</a:t>
            </a:r>
            <a:r>
              <a:rPr lang="ja-JP" altLang="ja-JP" dirty="0">
                <a:solidFill>
                  <a:srgbClr val="FF0000"/>
                </a:solidFill>
              </a:rPr>
              <a:t>巻　</a:t>
            </a:r>
            <a:r>
              <a:rPr lang="ja-JP" altLang="ja-JP" sz="3800" b="1" dirty="0">
                <a:solidFill>
                  <a:srgbClr val="FF0000"/>
                </a:solidFill>
              </a:rPr>
              <a:t>手探りで</a:t>
            </a:r>
            <a:r>
              <a:rPr lang="ja-JP" altLang="ja-JP" sz="3800" b="1" dirty="0" smtClean="0">
                <a:solidFill>
                  <a:srgbClr val="FF0000"/>
                </a:solidFill>
              </a:rPr>
              <a:t>切り開いた</a:t>
            </a:r>
            <a:r>
              <a:rPr lang="ja-JP" altLang="en-US" sz="3800" b="1" dirty="0" smtClean="0">
                <a:solidFill>
                  <a:srgbClr val="FF0000"/>
                </a:solidFill>
              </a:rPr>
              <a:t>　</a:t>
            </a:r>
            <a:r>
              <a:rPr lang="ja-JP" altLang="ja-JP" sz="3800" b="1" dirty="0" smtClean="0">
                <a:solidFill>
                  <a:srgbClr val="FF0000"/>
                </a:solidFill>
              </a:rPr>
              <a:t>認知症</a:t>
            </a:r>
            <a:r>
              <a:rPr lang="ja-JP" altLang="ja-JP" sz="3800" b="1" dirty="0">
                <a:solidFill>
                  <a:srgbClr val="FF0000"/>
                </a:solidFill>
              </a:rPr>
              <a:t>ケア</a:t>
            </a:r>
            <a:endParaRPr lang="ja-JP" altLang="ja-JP" sz="3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ja-JP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　</a:t>
            </a:r>
            <a:r>
              <a:rPr lang="ja-JP" altLang="ja-JP" sz="3300" dirty="0" smtClean="0">
                <a:solidFill>
                  <a:srgbClr val="FF0000"/>
                </a:solidFill>
              </a:rPr>
              <a:t>きのこ</a:t>
            </a:r>
            <a:r>
              <a:rPr lang="ja-JP" altLang="ja-JP" sz="3300" dirty="0">
                <a:solidFill>
                  <a:srgbClr val="FF0000"/>
                </a:solidFill>
              </a:rPr>
              <a:t>エスポアール病院の</a:t>
            </a:r>
            <a:r>
              <a:rPr lang="en-US" altLang="ja-JP" sz="3300" dirty="0">
                <a:solidFill>
                  <a:srgbClr val="FF0000"/>
                </a:solidFill>
              </a:rPr>
              <a:t>30</a:t>
            </a:r>
            <a:r>
              <a:rPr lang="ja-JP" altLang="ja-JP" sz="3300" dirty="0">
                <a:solidFill>
                  <a:srgbClr val="FF0000"/>
                </a:solidFill>
              </a:rPr>
              <a:t>年</a:t>
            </a:r>
          </a:p>
          <a:p>
            <a:pPr marL="0" indent="0">
              <a:buNone/>
            </a:pPr>
            <a:r>
              <a:rPr lang="en-US" altLang="ja-JP" dirty="0"/>
              <a:t> </a:t>
            </a:r>
            <a:r>
              <a:rPr lang="ja-JP" altLang="en-US" dirty="0" smtClean="0"/>
              <a:t>　　　　　　　　　　　　　　　　　　　　　　　　　</a:t>
            </a:r>
            <a:endParaRPr lang="en-US" altLang="ja-JP" sz="2200" dirty="0" smtClean="0"/>
          </a:p>
          <a:p>
            <a:pPr marL="0" indent="0">
              <a:buNone/>
            </a:pPr>
            <a:r>
              <a:rPr lang="ja-JP" altLang="ja-JP" dirty="0" smtClean="0"/>
              <a:t>第</a:t>
            </a:r>
            <a:r>
              <a:rPr lang="en-US" altLang="ja-JP" dirty="0" smtClean="0"/>
              <a:t>2</a:t>
            </a:r>
            <a:r>
              <a:rPr lang="ja-JP" altLang="ja-JP" dirty="0" smtClean="0"/>
              <a:t>巻　</a:t>
            </a:r>
            <a:r>
              <a:rPr lang="ja-JP" altLang="ja-JP" sz="3800" b="1" dirty="0" smtClean="0"/>
              <a:t>自分らしく生きぬくために</a:t>
            </a:r>
            <a:endParaRPr lang="ja-JP" altLang="ja-JP" sz="3800" dirty="0" smtClean="0"/>
          </a:p>
          <a:p>
            <a:pPr marL="0" indent="0">
              <a:buNone/>
            </a:pPr>
            <a:r>
              <a:rPr lang="ja-JP" altLang="en-US" dirty="0" smtClean="0"/>
              <a:t>　　　　　</a:t>
            </a:r>
            <a:r>
              <a:rPr lang="ja-JP" altLang="ja-JP" dirty="0" smtClean="0"/>
              <a:t>小規模多機能拠点　大畑の家</a:t>
            </a:r>
          </a:p>
          <a:p>
            <a:pPr marL="0" indent="0">
              <a:buNone/>
            </a:pPr>
            <a:r>
              <a:rPr lang="en-US" altLang="ja-JP" dirty="0" smtClean="0"/>
              <a:t> </a:t>
            </a:r>
            <a:r>
              <a:rPr lang="ja-JP" altLang="en-US" dirty="0" smtClean="0"/>
              <a:t>　　　　　　　　　　　　　　　　　　　　　　　　　</a:t>
            </a:r>
            <a:r>
              <a:rPr lang="ja-JP" altLang="en-US" sz="2200" dirty="0" smtClean="0"/>
              <a:t> </a:t>
            </a:r>
            <a:endParaRPr lang="ja-JP" altLang="ja-JP" sz="2200" dirty="0" smtClean="0"/>
          </a:p>
          <a:p>
            <a:pPr marL="0" indent="0">
              <a:buNone/>
            </a:pPr>
            <a:r>
              <a:rPr lang="ja-JP" altLang="ja-JP" dirty="0" smtClean="0">
                <a:solidFill>
                  <a:srgbClr val="FF0000"/>
                </a:solidFill>
              </a:rPr>
              <a:t>第</a:t>
            </a:r>
            <a:r>
              <a:rPr lang="en-US" altLang="ja-JP" dirty="0" smtClean="0">
                <a:solidFill>
                  <a:srgbClr val="FF0000"/>
                </a:solidFill>
              </a:rPr>
              <a:t>3</a:t>
            </a:r>
            <a:r>
              <a:rPr lang="ja-JP" altLang="ja-JP" dirty="0" smtClean="0">
                <a:solidFill>
                  <a:srgbClr val="FF0000"/>
                </a:solidFill>
              </a:rPr>
              <a:t>巻</a:t>
            </a:r>
            <a:r>
              <a:rPr lang="ja-JP" altLang="en-US" dirty="0" smtClean="0">
                <a:solidFill>
                  <a:srgbClr val="FF0000"/>
                </a:solidFill>
              </a:rPr>
              <a:t>　</a:t>
            </a:r>
            <a:r>
              <a:rPr lang="ja-JP" altLang="ja-JP" sz="3500" b="1" dirty="0" smtClean="0">
                <a:solidFill>
                  <a:srgbClr val="FF0000"/>
                </a:solidFill>
              </a:rPr>
              <a:t>早期診断　そして人生は続く</a:t>
            </a:r>
            <a:endParaRPr lang="ja-JP" altLang="ja-JP" sz="35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000" dirty="0" smtClean="0">
                <a:solidFill>
                  <a:srgbClr val="FF0000"/>
                </a:solidFill>
              </a:rPr>
              <a:t>　　　　　</a:t>
            </a:r>
            <a:r>
              <a:rPr lang="ja-JP" altLang="ja-JP" sz="3000" dirty="0" smtClean="0">
                <a:solidFill>
                  <a:srgbClr val="FF0000"/>
                </a:solidFill>
              </a:rPr>
              <a:t>太田</a:t>
            </a:r>
            <a:r>
              <a:rPr lang="ja-JP" altLang="ja-JP" sz="3000" dirty="0">
                <a:solidFill>
                  <a:srgbClr val="FF0000"/>
                </a:solidFill>
              </a:rPr>
              <a:t>正博さんの</a:t>
            </a:r>
            <a:r>
              <a:rPr lang="en-US" altLang="ja-JP" sz="3000" dirty="0">
                <a:solidFill>
                  <a:srgbClr val="FF0000"/>
                </a:solidFill>
              </a:rPr>
              <a:t>10</a:t>
            </a:r>
            <a:r>
              <a:rPr lang="ja-JP" altLang="ja-JP" sz="3000" dirty="0" smtClean="0">
                <a:solidFill>
                  <a:srgbClr val="FF0000"/>
                </a:solidFill>
              </a:rPr>
              <a:t>年</a:t>
            </a:r>
            <a:endParaRPr lang="en-US" altLang="ja-JP" sz="3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z="3000" dirty="0" smtClean="0"/>
              <a:t>　　　　　　　　　　　　　　　　　　　　　　　　　　　 </a:t>
            </a:r>
            <a:endParaRPr kumimoji="1" lang="ja-JP" altLang="en-US" sz="2200" dirty="0"/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「経過をていねいに見てみる」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8459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91197" y="1412776"/>
            <a:ext cx="4917837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52536" y="1412776"/>
            <a:ext cx="4572000" cy="61345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正方形/長方形 7"/>
          <p:cNvSpPr/>
          <p:nvPr/>
        </p:nvSpPr>
        <p:spPr>
          <a:xfrm>
            <a:off x="673933" y="908720"/>
            <a:ext cx="32223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1980</a:t>
            </a:r>
            <a:r>
              <a:rPr lang="ja-JP" altLang="en-US" sz="2800" dirty="0" smtClean="0">
                <a:solidFill>
                  <a:prstClr val="black"/>
                </a:solidFill>
              </a:rPr>
              <a:t>年代　つなぎ服</a:t>
            </a:r>
            <a:endParaRPr lang="en-US" altLang="ja-JP" sz="2800" dirty="0" smtClean="0">
              <a:solidFill>
                <a:prstClr val="black"/>
              </a:solid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932040" y="908720"/>
            <a:ext cx="38884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>
                <a:solidFill>
                  <a:prstClr val="black"/>
                </a:solidFill>
              </a:rPr>
              <a:t>1995</a:t>
            </a:r>
            <a:r>
              <a:rPr lang="ja-JP" altLang="en-US" sz="2800" dirty="0" smtClean="0">
                <a:solidFill>
                  <a:prstClr val="black"/>
                </a:solidFill>
              </a:rPr>
              <a:t>年～　</a:t>
            </a:r>
            <a:r>
              <a:rPr lang="ja-JP" altLang="en-US" sz="2400" dirty="0" smtClean="0">
                <a:solidFill>
                  <a:prstClr val="black"/>
                </a:solidFill>
              </a:rPr>
              <a:t>洋服で買い物</a:t>
            </a:r>
            <a:endParaRPr lang="ja-JP" altLang="en-US" sz="2400" dirty="0">
              <a:solidFill>
                <a:prstClr val="black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771800" y="260648"/>
            <a:ext cx="406713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000" dirty="0" smtClean="0">
                <a:solidFill>
                  <a:prstClr val="black"/>
                </a:solidFill>
              </a:rPr>
              <a:t>生きる姿が変わる</a:t>
            </a:r>
            <a:endParaRPr lang="en-US" altLang="ja-JP" sz="40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162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ja-JP" altLang="en-US" dirty="0" smtClean="0"/>
              <a:t>人生の旅路</a:t>
            </a:r>
            <a:endParaRPr lang="ja-JP" altLang="en-US" sz="3100" dirty="0"/>
          </a:p>
        </p:txBody>
      </p:sp>
      <p:sp>
        <p:nvSpPr>
          <p:cNvPr id="30" name="フリーフォーム 29"/>
          <p:cNvSpPr/>
          <p:nvPr/>
        </p:nvSpPr>
        <p:spPr>
          <a:xfrm>
            <a:off x="755576" y="2708919"/>
            <a:ext cx="7372350" cy="3152775"/>
          </a:xfrm>
          <a:custGeom>
            <a:avLst/>
            <a:gdLst>
              <a:gd name="connsiteX0" fmla="*/ 0 w 7372350"/>
              <a:gd name="connsiteY0" fmla="*/ 3095625 h 3152775"/>
              <a:gd name="connsiteX1" fmla="*/ 2628900 w 7372350"/>
              <a:gd name="connsiteY1" fmla="*/ 9525 h 3152775"/>
              <a:gd name="connsiteX2" fmla="*/ 7372350 w 7372350"/>
              <a:gd name="connsiteY2" fmla="*/ 3152775 h 3152775"/>
              <a:gd name="connsiteX3" fmla="*/ 7372350 w 7372350"/>
              <a:gd name="connsiteY3" fmla="*/ 3152775 h 3152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72350" h="3152775">
                <a:moveTo>
                  <a:pt x="0" y="3095625"/>
                </a:moveTo>
                <a:cubicBezTo>
                  <a:pt x="700087" y="1547812"/>
                  <a:pt x="1400175" y="0"/>
                  <a:pt x="2628900" y="9525"/>
                </a:cubicBezTo>
                <a:cubicBezTo>
                  <a:pt x="3857625" y="19050"/>
                  <a:pt x="7372350" y="3152775"/>
                  <a:pt x="7372350" y="3152775"/>
                </a:cubicBezTo>
                <a:lnTo>
                  <a:pt x="7372350" y="3152775"/>
                </a:lnTo>
              </a:path>
            </a:pathLst>
          </a:custGeom>
          <a:ln w="1270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1" name="爆発 2 30"/>
          <p:cNvSpPr/>
          <p:nvPr/>
        </p:nvSpPr>
        <p:spPr>
          <a:xfrm>
            <a:off x="4572000" y="2996952"/>
            <a:ext cx="914400" cy="914400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5364088" y="2132856"/>
            <a:ext cx="1723549" cy="70788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ja-JP" altLang="en-US" sz="4000" dirty="0">
                <a:solidFill>
                  <a:prstClr val="white"/>
                </a:solidFill>
              </a:rPr>
              <a:t>認知症</a:t>
            </a:r>
          </a:p>
        </p:txBody>
      </p:sp>
      <p:sp>
        <p:nvSpPr>
          <p:cNvPr id="11" name="フリーフォーム 10"/>
          <p:cNvSpPr/>
          <p:nvPr/>
        </p:nvSpPr>
        <p:spPr>
          <a:xfrm>
            <a:off x="5364088" y="3638810"/>
            <a:ext cx="2912674" cy="1983453"/>
          </a:xfrm>
          <a:custGeom>
            <a:avLst/>
            <a:gdLst>
              <a:gd name="connsiteX0" fmla="*/ 0 w 3260943"/>
              <a:gd name="connsiteY0" fmla="*/ 0 h 2551134"/>
              <a:gd name="connsiteX1" fmla="*/ 1089765 w 3260943"/>
              <a:gd name="connsiteY1" fmla="*/ 701457 h 2551134"/>
              <a:gd name="connsiteX2" fmla="*/ 2968669 w 3260943"/>
              <a:gd name="connsiteY2" fmla="*/ 2304789 h 2551134"/>
              <a:gd name="connsiteX3" fmla="*/ 2843409 w 3260943"/>
              <a:gd name="connsiteY3" fmla="*/ 2179529 h 25511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60943" h="2551134">
                <a:moveTo>
                  <a:pt x="0" y="0"/>
                </a:moveTo>
                <a:cubicBezTo>
                  <a:pt x="297493" y="158663"/>
                  <a:pt x="594987" y="317326"/>
                  <a:pt x="1089765" y="701457"/>
                </a:cubicBezTo>
                <a:cubicBezTo>
                  <a:pt x="1584543" y="1085588"/>
                  <a:pt x="2676395" y="2058444"/>
                  <a:pt x="2968669" y="2304789"/>
                </a:cubicBezTo>
                <a:cubicBezTo>
                  <a:pt x="3260943" y="2551134"/>
                  <a:pt x="3052176" y="2365331"/>
                  <a:pt x="2843409" y="2179529"/>
                </a:cubicBezTo>
              </a:path>
            </a:pathLst>
          </a:custGeom>
          <a:ln w="1270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30953" y="3030117"/>
            <a:ext cx="3145809" cy="54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73396" y="3476233"/>
            <a:ext cx="974725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正方形/長方形 2"/>
          <p:cNvSpPr/>
          <p:nvPr/>
        </p:nvSpPr>
        <p:spPr>
          <a:xfrm>
            <a:off x="5840372" y="613370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①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8127926" y="2627620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②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7920177" y="4941168"/>
            <a:ext cx="415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prstClr val="black"/>
                </a:solidFill>
              </a:rPr>
              <a:t>③</a:t>
            </a:r>
          </a:p>
        </p:txBody>
      </p:sp>
    </p:spTree>
    <p:extLst>
      <p:ext uri="{BB962C8B-B14F-4D97-AF65-F5344CB8AC3E}">
        <p14:creationId xmlns:p14="http://schemas.microsoft.com/office/powerpoint/2010/main" xmlns="" val="1006691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Words>198</Words>
  <Application>Microsoft Office PowerPoint</Application>
  <PresentationFormat>画面に合わせる (4:3)</PresentationFormat>
  <Paragraphs>89</Paragraphs>
  <Slides>9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3</vt:i4>
      </vt:variant>
      <vt:variant>
        <vt:lpstr>スライド タイトル</vt:lpstr>
      </vt:variant>
      <vt:variant>
        <vt:i4>9</vt:i4>
      </vt:variant>
    </vt:vector>
  </HeadingPairs>
  <TitlesOfParts>
    <vt:vector size="12" baseType="lpstr">
      <vt:lpstr>Office テーマ</vt:lpstr>
      <vt:lpstr>1_Office テーマ</vt:lpstr>
      <vt:lpstr>2_Office テーマ</vt:lpstr>
      <vt:lpstr>　　 ＤＶＤ　「認知症ケア」について </vt:lpstr>
      <vt:lpstr>認知症ケア 監修　長谷川和夫 認知症介護研究・研修　東京センター　名誉センター長</vt:lpstr>
      <vt:lpstr>自己紹介</vt:lpstr>
      <vt:lpstr>貸し出し型DVD教材</vt:lpstr>
      <vt:lpstr>脳損傷後のリハビリテーション 　　　　　　　　　　　　　　　　　　（脳卒中の場合）</vt:lpstr>
      <vt:lpstr>認知症は</vt:lpstr>
      <vt:lpstr>「経過をていねいに見てみる」</vt:lpstr>
      <vt:lpstr>スライド 8</vt:lpstr>
      <vt:lpstr>人生の旅路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ＤＶＤ　　　　 　　「高次脳機能障害の 　　リハビリテーション」の制作</dc:title>
  <dc:creator>kawamura-y</dc:creator>
  <cp:lastModifiedBy>日本放送協会（２０１２．１０Ｂ）</cp:lastModifiedBy>
  <cp:revision>55</cp:revision>
  <dcterms:created xsi:type="dcterms:W3CDTF">2011-07-05T11:53:52Z</dcterms:created>
  <dcterms:modified xsi:type="dcterms:W3CDTF">2013-10-22T05:04:06Z</dcterms:modified>
</cp:coreProperties>
</file>