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6" r:id="rId1"/>
  </p:sldMasterIdLst>
  <p:handoutMasterIdLst>
    <p:handoutMasterId r:id="rId13"/>
  </p:handoutMasterIdLst>
  <p:sldIdLst>
    <p:sldId id="265" r:id="rId2"/>
    <p:sldId id="257" r:id="rId3"/>
    <p:sldId id="256" r:id="rId4"/>
    <p:sldId id="258" r:id="rId5"/>
    <p:sldId id="259" r:id="rId6"/>
    <p:sldId id="260" r:id="rId7"/>
    <p:sldId id="261" r:id="rId8"/>
    <p:sldId id="262" r:id="rId9"/>
    <p:sldId id="263" r:id="rId10"/>
    <p:sldId id="268" r:id="rId11"/>
    <p:sldId id="266" r:id="rId1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506" y="-1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AAFD6B8-AE60-4154-99AC-1C9318F2DF00}" type="datetimeFigureOut">
              <a:rPr kumimoji="1" lang="ja-JP" altLang="en-US" smtClean="0"/>
              <a:t>2013/10/22</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FDAD9B-65FB-4EC0-AB61-0F2D2709A1B4}" type="slidenum">
              <a:rPr kumimoji="1" lang="ja-JP" altLang="en-US" smtClean="0"/>
              <a:t>‹#›</a:t>
            </a:fld>
            <a:endParaRPr kumimoji="1" lang="ja-JP" altLang="en-US"/>
          </a:p>
        </p:txBody>
      </p:sp>
    </p:spTree>
    <p:extLst>
      <p:ext uri="{BB962C8B-B14F-4D97-AF65-F5344CB8AC3E}">
        <p14:creationId xmlns:p14="http://schemas.microsoft.com/office/powerpoint/2010/main" val="419807419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smtClean="0"/>
              <a:t>マスター タイトルの書式設定</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30" name="Date Placeholder 29"/>
          <p:cNvSpPr>
            <a:spLocks noGrp="1"/>
          </p:cNvSpPr>
          <p:nvPr>
            <p:ph type="dt" sz="half" idx="10"/>
          </p:nvPr>
        </p:nvSpPr>
        <p:spPr/>
        <p:txBody>
          <a:bodyPr/>
          <a:lstStyle/>
          <a:p>
            <a:fld id="{03A311BD-CF54-475A-9D52-DE2151059F81}" type="datetimeFigureOut">
              <a:rPr kumimoji="1" lang="ja-JP" altLang="en-US" smtClean="0"/>
              <a:t>2013/10/22</a:t>
            </a:fld>
            <a:endParaRPr kumimoji="1" lang="ja-JP" altLang="en-US"/>
          </a:p>
        </p:txBody>
      </p:sp>
      <p:sp>
        <p:nvSpPr>
          <p:cNvPr id="19" name="Footer Placeholder 18"/>
          <p:cNvSpPr>
            <a:spLocks noGrp="1"/>
          </p:cNvSpPr>
          <p:nvPr>
            <p:ph type="ftr" sz="quarter" idx="11"/>
          </p:nvPr>
        </p:nvSpPr>
        <p:spPr/>
        <p:txBody>
          <a:bodyPr/>
          <a:lstStyle/>
          <a:p>
            <a:endParaRPr kumimoji="1" lang="ja-JP" altLang="en-US"/>
          </a:p>
        </p:txBody>
      </p:sp>
      <p:sp>
        <p:nvSpPr>
          <p:cNvPr id="27" name="Slide Number Placeholder 26"/>
          <p:cNvSpPr>
            <a:spLocks noGrp="1"/>
          </p:cNvSpPr>
          <p:nvPr>
            <p:ph type="sldNum" sz="quarter" idx="12"/>
          </p:nvPr>
        </p:nvSpPr>
        <p:spPr/>
        <p:txBody>
          <a:bodyPr/>
          <a:lstStyle/>
          <a:p>
            <a:fld id="{06C62560-0E6E-464D-AAD6-11C127556DEE}"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ja-JP" altLang="en-US" smtClean="0"/>
              <a:t>マスター タイトルの書式設定</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Date Placeholder 3"/>
          <p:cNvSpPr>
            <a:spLocks noGrp="1"/>
          </p:cNvSpPr>
          <p:nvPr>
            <p:ph type="dt" sz="half" idx="10"/>
          </p:nvPr>
        </p:nvSpPr>
        <p:spPr/>
        <p:txBody>
          <a:bodyPr/>
          <a:lstStyle/>
          <a:p>
            <a:fld id="{03A311BD-CF54-475A-9D52-DE2151059F81}" type="datetimeFigureOut">
              <a:rPr kumimoji="1" lang="ja-JP" altLang="en-US" smtClean="0"/>
              <a:t>2013/10/22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C62560-0E6E-464D-AAD6-11C127556DEE}"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ja-JP" altLang="en-US" smtClean="0"/>
              <a:t>マスター タイトルの書式設定</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Date Placeholder 3"/>
          <p:cNvSpPr>
            <a:spLocks noGrp="1"/>
          </p:cNvSpPr>
          <p:nvPr>
            <p:ph type="dt" sz="half" idx="10"/>
          </p:nvPr>
        </p:nvSpPr>
        <p:spPr/>
        <p:txBody>
          <a:bodyPr/>
          <a:lstStyle/>
          <a:p>
            <a:fld id="{03A311BD-CF54-475A-9D52-DE2151059F81}" type="datetimeFigureOut">
              <a:rPr kumimoji="1" lang="ja-JP" altLang="en-US" smtClean="0"/>
              <a:t>2013/10/22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C62560-0E6E-464D-AAD6-11C127556DEE}"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ja-JP" altLang="en-US" smtClean="0"/>
              <a:t>マスター タイトルの書式設定</a:t>
            </a:r>
            <a:endParaRPr kumimoji="0" lang="en-US"/>
          </a:p>
        </p:txBody>
      </p:sp>
      <p:sp>
        <p:nvSpPr>
          <p:cNvPr id="3" name="Content Placeholder 2"/>
          <p:cNvSpPr>
            <a:spLocks noGrp="1"/>
          </p:cNvSpPr>
          <p:nvPr>
            <p:ph idx="1"/>
          </p:nvPr>
        </p:nvSpPr>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Date Placeholder 3"/>
          <p:cNvSpPr>
            <a:spLocks noGrp="1"/>
          </p:cNvSpPr>
          <p:nvPr>
            <p:ph type="dt" sz="half" idx="10"/>
          </p:nvPr>
        </p:nvSpPr>
        <p:spPr/>
        <p:txBody>
          <a:bodyPr/>
          <a:lstStyle/>
          <a:p>
            <a:fld id="{03A311BD-CF54-475A-9D52-DE2151059F81}" type="datetimeFigureOut">
              <a:rPr kumimoji="1" lang="ja-JP" altLang="en-US" smtClean="0"/>
              <a:t>2013/10/22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C62560-0E6E-464D-AAD6-11C127556DEE}"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smtClean="0"/>
              <a:t>マスター タイトルの書式設定</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Date Placeholder 3"/>
          <p:cNvSpPr>
            <a:spLocks noGrp="1"/>
          </p:cNvSpPr>
          <p:nvPr>
            <p:ph type="dt" sz="half" idx="10"/>
          </p:nvPr>
        </p:nvSpPr>
        <p:spPr/>
        <p:txBody>
          <a:bodyPr/>
          <a:lstStyle/>
          <a:p>
            <a:fld id="{03A311BD-CF54-475A-9D52-DE2151059F81}" type="datetimeFigureOut">
              <a:rPr kumimoji="1" lang="ja-JP" altLang="en-US" smtClean="0"/>
              <a:t>2013/10/22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C62560-0E6E-464D-AAD6-11C127556DEE}"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ja-JP" altLang="en-US" smtClean="0"/>
              <a:t>マスター タイトルの書式設定</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Date Placeholder 4"/>
          <p:cNvSpPr>
            <a:spLocks noGrp="1"/>
          </p:cNvSpPr>
          <p:nvPr>
            <p:ph type="dt" sz="half" idx="10"/>
          </p:nvPr>
        </p:nvSpPr>
        <p:spPr/>
        <p:txBody>
          <a:bodyPr/>
          <a:lstStyle/>
          <a:p>
            <a:fld id="{03A311BD-CF54-475A-9D52-DE2151059F81}" type="datetimeFigureOut">
              <a:rPr kumimoji="1" lang="ja-JP" altLang="en-US" smtClean="0"/>
              <a:t>2013/10/22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C62560-0E6E-464D-AAD6-11C127556DEE}"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ja-JP" altLang="en-US" smtClean="0"/>
              <a:t>マスター タイトルの書式設定</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Date Placeholder 6"/>
          <p:cNvSpPr>
            <a:spLocks noGrp="1"/>
          </p:cNvSpPr>
          <p:nvPr>
            <p:ph type="dt" sz="half" idx="10"/>
          </p:nvPr>
        </p:nvSpPr>
        <p:spPr/>
        <p:txBody>
          <a:bodyPr/>
          <a:lstStyle/>
          <a:p>
            <a:fld id="{03A311BD-CF54-475A-9D52-DE2151059F81}" type="datetimeFigureOut">
              <a:rPr kumimoji="1" lang="ja-JP" altLang="en-US" smtClean="0"/>
              <a:t>2013/10/22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C62560-0E6E-464D-AAD6-11C127556DEE}"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ja-JP" altLang="en-US" smtClean="0"/>
              <a:t>マスター タイトルの書式設定</a:t>
            </a:r>
            <a:endParaRPr kumimoji="0" lang="en-US"/>
          </a:p>
        </p:txBody>
      </p:sp>
      <p:sp>
        <p:nvSpPr>
          <p:cNvPr id="3" name="Date Placeholder 2"/>
          <p:cNvSpPr>
            <a:spLocks noGrp="1"/>
          </p:cNvSpPr>
          <p:nvPr>
            <p:ph type="dt" sz="half" idx="10"/>
          </p:nvPr>
        </p:nvSpPr>
        <p:spPr/>
        <p:txBody>
          <a:bodyPr/>
          <a:lstStyle/>
          <a:p>
            <a:fld id="{03A311BD-CF54-475A-9D52-DE2151059F81}" type="datetimeFigureOut">
              <a:rPr kumimoji="1" lang="ja-JP" altLang="en-US" smtClean="0"/>
              <a:t>2013/10/22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C62560-0E6E-464D-AAD6-11C127556DEE}"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A311BD-CF54-475A-9D52-DE2151059F81}" type="datetimeFigureOut">
              <a:rPr kumimoji="1" lang="ja-JP" altLang="en-US" smtClean="0"/>
              <a:t>2013/10/22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C62560-0E6E-464D-AAD6-11C127556DEE}"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ja-JP" altLang="en-US" smtClean="0"/>
              <a:t>マスター タイトルの書式設定</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ja-JP" altLang="en-US" smtClean="0"/>
              <a:t>マスター テキストの書式設定</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Date Placeholder 4"/>
          <p:cNvSpPr>
            <a:spLocks noGrp="1"/>
          </p:cNvSpPr>
          <p:nvPr>
            <p:ph type="dt" sz="half" idx="10"/>
          </p:nvPr>
        </p:nvSpPr>
        <p:spPr/>
        <p:txBody>
          <a:bodyPr/>
          <a:lstStyle/>
          <a:p>
            <a:fld id="{03A311BD-CF54-475A-9D52-DE2151059F81}" type="datetimeFigureOut">
              <a:rPr kumimoji="1" lang="ja-JP" altLang="en-US" smtClean="0"/>
              <a:t>2013/10/22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C62560-0E6E-464D-AAD6-11C127556DEE}"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ja-JP" altLang="en-US" smtClean="0"/>
              <a:t>マスター タイトルの書式設定</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5" name="Date Placeholder 4"/>
          <p:cNvSpPr>
            <a:spLocks noGrp="1"/>
          </p:cNvSpPr>
          <p:nvPr>
            <p:ph type="dt" sz="half" idx="10"/>
          </p:nvPr>
        </p:nvSpPr>
        <p:spPr/>
        <p:txBody>
          <a:bodyPr/>
          <a:lstStyle/>
          <a:p>
            <a:fld id="{03A311BD-CF54-475A-9D52-DE2151059F81}" type="datetimeFigureOut">
              <a:rPr kumimoji="1" lang="ja-JP" altLang="en-US" smtClean="0"/>
              <a:t>2013/10/22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8077200" y="6356350"/>
            <a:ext cx="609600" cy="365125"/>
          </a:xfrm>
        </p:spPr>
        <p:txBody>
          <a:bodyPr/>
          <a:lstStyle/>
          <a:p>
            <a:fld id="{06C62560-0E6E-464D-AAD6-11C127556DEE}" type="slidenum">
              <a:rPr kumimoji="1" lang="ja-JP" altLang="en-US" smtClean="0"/>
              <a:t>‹#›</a:t>
            </a:fld>
            <a:endParaRPr kumimoji="1" lang="ja-JP" alt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ja-JP" altLang="en-US" smtClean="0"/>
              <a:t>アイコンをクリックして図を追加</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ja-JP" altLang="en-US" smtClean="0"/>
              <a:t>マスター タイトルの書式設定</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3A311BD-CF54-475A-9D52-DE2151059F81}" type="datetimeFigureOut">
              <a:rPr kumimoji="1" lang="ja-JP" altLang="en-US" smtClean="0"/>
              <a:t>2013/10/22</a:t>
            </a:fld>
            <a:endParaRPr kumimoji="1" lang="ja-JP" alt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kumimoji="1" lang="ja-JP" alt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6C62560-0E6E-464D-AAD6-11C127556DEE}" type="slidenum">
              <a:rPr kumimoji="1" lang="ja-JP" altLang="en-US" smtClean="0"/>
              <a:t>‹#›</a:t>
            </a:fld>
            <a:endParaRPr kumimoji="1" lang="ja-JP" alt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l" rtl="0" eaLnBrk="1" latinLnBrk="0" hangingPunct="1">
        <a:spcBef>
          <a:spcPct val="0"/>
        </a:spcBef>
        <a:buNone/>
        <a:defRPr kumimoji="1"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1316736"/>
            <a:ext cx="7907216" cy="1362456"/>
          </a:xfrm>
        </p:spPr>
        <p:txBody>
          <a:bodyPr/>
          <a:lstStyle/>
          <a:p>
            <a:r>
              <a:rPr kumimoji="1" lang="ja-JP" altLang="en-US" sz="5400" dirty="0" smtClean="0"/>
              <a:t>バルサルタン臨床試験をめぐる毎日新聞の報道</a:t>
            </a:r>
            <a:endParaRPr kumimoji="1" lang="ja-JP" altLang="en-US" sz="5400" dirty="0"/>
          </a:p>
        </p:txBody>
      </p:sp>
      <p:sp>
        <p:nvSpPr>
          <p:cNvPr id="3" name="テキスト プレースホルダー 2"/>
          <p:cNvSpPr>
            <a:spLocks noGrp="1"/>
          </p:cNvSpPr>
          <p:nvPr>
            <p:ph type="body" idx="1"/>
          </p:nvPr>
        </p:nvSpPr>
        <p:spPr>
          <a:xfrm>
            <a:off x="539552" y="4149080"/>
            <a:ext cx="7772400" cy="1509712"/>
          </a:xfrm>
        </p:spPr>
        <p:txBody>
          <a:bodyPr/>
          <a:lstStyle/>
          <a:p>
            <a:pPr algn="ctr"/>
            <a:r>
              <a:rPr kumimoji="1" lang="ja-JP" altLang="en-US" b="1" dirty="0" smtClean="0"/>
              <a:t>２０１３年　１０月　２２日</a:t>
            </a:r>
            <a:endParaRPr kumimoji="1" lang="en-US" altLang="ja-JP" b="1" dirty="0" smtClean="0"/>
          </a:p>
          <a:p>
            <a:pPr algn="ctr"/>
            <a:r>
              <a:rPr kumimoji="1" lang="ja-JP" altLang="en-US" b="1" dirty="0" smtClean="0"/>
              <a:t>毎日新聞社</a:t>
            </a:r>
            <a:endParaRPr kumimoji="1" lang="en-US" altLang="ja-JP" b="1" dirty="0" smtClean="0"/>
          </a:p>
          <a:p>
            <a:pPr algn="ctr"/>
            <a:r>
              <a:rPr lang="ja-JP" altLang="en-US" b="1" dirty="0"/>
              <a:t>東京</a:t>
            </a:r>
            <a:r>
              <a:rPr lang="ja-JP" altLang="en-US" b="1" dirty="0" smtClean="0"/>
              <a:t>科学</a:t>
            </a:r>
            <a:r>
              <a:rPr lang="ja-JP" altLang="en-US" b="1" dirty="0"/>
              <a:t>環境部</a:t>
            </a:r>
            <a:endParaRPr kumimoji="1" lang="ja-JP" altLang="en-US" b="1" dirty="0"/>
          </a:p>
        </p:txBody>
      </p:sp>
    </p:spTree>
    <p:extLst>
      <p:ext uri="{BB962C8B-B14F-4D97-AF65-F5344CB8AC3E}">
        <p14:creationId xmlns:p14="http://schemas.microsoft.com/office/powerpoint/2010/main" val="19796386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323528" y="116632"/>
            <a:ext cx="7772400" cy="1362456"/>
          </a:xfrm>
        </p:spPr>
        <p:txBody>
          <a:bodyPr/>
          <a:lstStyle/>
          <a:p>
            <a:r>
              <a:rPr kumimoji="1" lang="ja-JP" altLang="en-US" dirty="0" smtClean="0"/>
              <a:t>（８）まとめ</a:t>
            </a:r>
            <a:endParaRPr kumimoji="1" lang="ja-JP" altLang="en-US" dirty="0"/>
          </a:p>
        </p:txBody>
      </p:sp>
      <p:sp>
        <p:nvSpPr>
          <p:cNvPr id="5" name="テキスト プレースホルダー 4"/>
          <p:cNvSpPr>
            <a:spLocks noGrp="1"/>
          </p:cNvSpPr>
          <p:nvPr>
            <p:ph type="body" idx="1"/>
          </p:nvPr>
        </p:nvSpPr>
        <p:spPr>
          <a:xfrm>
            <a:off x="539552" y="1988840"/>
            <a:ext cx="7772400" cy="4464496"/>
          </a:xfrm>
        </p:spPr>
        <p:txBody>
          <a:bodyPr>
            <a:normAutofit lnSpcReduction="10000"/>
          </a:bodyPr>
          <a:lstStyle/>
          <a:p>
            <a:r>
              <a:rPr kumimoji="1" lang="ja-JP" altLang="en-US" sz="2800" dirty="0" smtClean="0"/>
              <a:t>・研究者と製薬会社等のもたれあいの構図</a:t>
            </a:r>
            <a:endParaRPr kumimoji="1" lang="en-US" altLang="ja-JP" sz="2800" dirty="0" smtClean="0"/>
          </a:p>
          <a:p>
            <a:r>
              <a:rPr lang="ja-JP" altLang="en-US" sz="2800" dirty="0" smtClean="0"/>
              <a:t>　（試験の統計解析、多額の奨学寄付金など）</a:t>
            </a:r>
            <a:endParaRPr lang="en-US" altLang="ja-JP" sz="2800" dirty="0" smtClean="0"/>
          </a:p>
          <a:p>
            <a:endParaRPr lang="en-US" altLang="ja-JP" sz="2800" dirty="0" smtClean="0"/>
          </a:p>
          <a:p>
            <a:r>
              <a:rPr lang="ja-JP" altLang="en-US" sz="2800" dirty="0" smtClean="0"/>
              <a:t>・臨床試験に対する緩い不正防止対策</a:t>
            </a:r>
            <a:endParaRPr lang="en-US" altLang="ja-JP" sz="2800" dirty="0" smtClean="0"/>
          </a:p>
          <a:p>
            <a:r>
              <a:rPr kumimoji="1" lang="ja-JP" altLang="en-US" sz="2800" dirty="0"/>
              <a:t>　</a:t>
            </a:r>
            <a:r>
              <a:rPr kumimoji="1" lang="ja-JP" altLang="en-US" sz="2800" dirty="0" smtClean="0"/>
              <a:t>（今後、国が規制の必要性を検討）</a:t>
            </a:r>
            <a:endParaRPr kumimoji="1" lang="en-US" altLang="ja-JP" sz="2800" dirty="0" smtClean="0"/>
          </a:p>
          <a:p>
            <a:endParaRPr lang="en-US" altLang="ja-JP" sz="2800" dirty="0"/>
          </a:p>
          <a:p>
            <a:r>
              <a:rPr kumimoji="1" lang="ja-JP" altLang="en-US" sz="2800" dirty="0" smtClean="0"/>
              <a:t>・いまだ真相究明ならず</a:t>
            </a:r>
            <a:endParaRPr kumimoji="1" lang="en-US" altLang="ja-JP" sz="2800" dirty="0" smtClean="0"/>
          </a:p>
          <a:p>
            <a:r>
              <a:rPr lang="ja-JP" altLang="en-US" sz="2800" dirty="0"/>
              <a:t>　</a:t>
            </a:r>
            <a:r>
              <a:rPr lang="ja-JP" altLang="en-US" sz="2800" dirty="0" smtClean="0"/>
              <a:t>（データ操作は研究者か、製薬元社員か？　今後の国の対応に注目）</a:t>
            </a:r>
            <a:endParaRPr kumimoji="1" lang="en-US" altLang="ja-JP" sz="2800" dirty="0" smtClean="0"/>
          </a:p>
        </p:txBody>
      </p:sp>
    </p:spTree>
    <p:extLst>
      <p:ext uri="{BB962C8B-B14F-4D97-AF65-F5344CB8AC3E}">
        <p14:creationId xmlns:p14="http://schemas.microsoft.com/office/powerpoint/2010/main" val="3938552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539552" y="3071132"/>
            <a:ext cx="7772400" cy="1362456"/>
          </a:xfrm>
        </p:spPr>
        <p:txBody>
          <a:bodyPr/>
          <a:lstStyle/>
          <a:p>
            <a:r>
              <a:rPr lang="ja-JP" altLang="en-US" sz="4800" dirty="0"/>
              <a:t>ご静聴ありがとうございました。</a:t>
            </a:r>
            <a:br>
              <a:rPr lang="ja-JP" altLang="en-US" sz="4800" dirty="0"/>
            </a:br>
            <a:endParaRPr kumimoji="1" lang="ja-JP" altLang="en-US" sz="4800" dirty="0"/>
          </a:p>
        </p:txBody>
      </p:sp>
    </p:spTree>
    <p:extLst>
      <p:ext uri="{BB962C8B-B14F-4D97-AF65-F5344CB8AC3E}">
        <p14:creationId xmlns:p14="http://schemas.microsoft.com/office/powerpoint/2010/main" val="2403759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3528" y="190349"/>
            <a:ext cx="7851648" cy="648073"/>
          </a:xfrm>
        </p:spPr>
        <p:txBody>
          <a:bodyPr>
            <a:noAutofit/>
          </a:bodyPr>
          <a:lstStyle/>
          <a:p>
            <a:pPr algn="l"/>
            <a:r>
              <a:rPr lang="ja-JP" altLang="en-US" sz="5000" dirty="0" smtClean="0">
                <a:solidFill>
                  <a:schemeClr val="accent4"/>
                </a:solidFill>
              </a:rPr>
              <a:t>（１</a:t>
            </a:r>
            <a:r>
              <a:rPr lang="ja-JP" altLang="en-US" sz="5000" dirty="0" smtClean="0">
                <a:solidFill>
                  <a:schemeClr val="accent4"/>
                </a:solidFill>
              </a:rPr>
              <a:t>）</a:t>
            </a:r>
            <a:r>
              <a:rPr lang="ja-JP" altLang="en-US" sz="5000" dirty="0" smtClean="0">
                <a:solidFill>
                  <a:schemeClr val="accent4"/>
                </a:solidFill>
              </a:rPr>
              <a:t>はじまり</a:t>
            </a:r>
            <a:endParaRPr kumimoji="1" lang="ja-JP" altLang="en-US" sz="5000" dirty="0">
              <a:solidFill>
                <a:schemeClr val="accent4"/>
              </a:solidFill>
            </a:endParaRPr>
          </a:p>
        </p:txBody>
      </p:sp>
      <p:sp>
        <p:nvSpPr>
          <p:cNvPr id="3" name="サブタイトル 2"/>
          <p:cNvSpPr>
            <a:spLocks noGrp="1"/>
          </p:cNvSpPr>
          <p:nvPr>
            <p:ph type="subTitle" idx="1"/>
          </p:nvPr>
        </p:nvSpPr>
        <p:spPr>
          <a:xfrm>
            <a:off x="533400" y="1196752"/>
            <a:ext cx="4470648" cy="5112568"/>
          </a:xfrm>
        </p:spPr>
        <p:txBody>
          <a:bodyPr>
            <a:normAutofit fontScale="92500" lnSpcReduction="10000"/>
          </a:bodyPr>
          <a:lstStyle/>
          <a:p>
            <a:pPr algn="l"/>
            <a:r>
              <a:rPr kumimoji="1" lang="ja-JP" altLang="en-US" dirty="0" smtClean="0"/>
              <a:t>・昨年４月、ランセットに京大病院の由井芳樹医師が慈恵医大、京都府立医大などバルサルタン（商品名ディオバン）の臨床試験について「懸念」を表明</a:t>
            </a:r>
            <a:endParaRPr kumimoji="1" lang="en-US" altLang="ja-JP" dirty="0" smtClean="0"/>
          </a:p>
          <a:p>
            <a:pPr algn="l"/>
            <a:endParaRPr lang="en-US" altLang="ja-JP" dirty="0"/>
          </a:p>
          <a:p>
            <a:pPr algn="l"/>
            <a:endParaRPr kumimoji="1" lang="en-US" altLang="ja-JP" dirty="0" smtClean="0"/>
          </a:p>
          <a:p>
            <a:pPr algn="l"/>
            <a:endParaRPr lang="en-US" altLang="ja-JP" dirty="0"/>
          </a:p>
          <a:p>
            <a:pPr algn="l"/>
            <a:r>
              <a:rPr kumimoji="1" lang="ja-JP" altLang="en-US" dirty="0" smtClean="0"/>
              <a:t>・今年２月、欧州心臓病学会誌が、京都府立医大の本論文を撤回（毎日新聞１３年２月６日）</a:t>
            </a:r>
            <a:endParaRPr kumimoji="1" lang="en-US" altLang="ja-JP" dirty="0" smtClean="0"/>
          </a:p>
          <a:p>
            <a:pPr algn="l"/>
            <a:r>
              <a:rPr lang="ja-JP" altLang="en-US" dirty="0" smtClean="0"/>
              <a:t>・試験責任者が辞職へ（毎日新聞　　１３年２月２８日）</a:t>
            </a:r>
            <a:endParaRPr kumimoji="1" lang="en-US" altLang="ja-JP" dirty="0" smtClean="0"/>
          </a:p>
          <a:p>
            <a:pPr algn="l"/>
            <a:endParaRPr kumimoji="1" lang="ja-JP" altLang="en-US" dirty="0"/>
          </a:p>
        </p:txBody>
      </p:sp>
      <p:sp>
        <p:nvSpPr>
          <p:cNvPr id="4" name="下矢印 3"/>
          <p:cNvSpPr/>
          <p:nvPr/>
        </p:nvSpPr>
        <p:spPr>
          <a:xfrm>
            <a:off x="2195736" y="3091368"/>
            <a:ext cx="484632" cy="978408"/>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88640"/>
            <a:ext cx="3168352"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3" y="3356992"/>
            <a:ext cx="2448272"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32822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00000" y="332656"/>
            <a:ext cx="7772400" cy="479478"/>
          </a:xfrm>
        </p:spPr>
        <p:txBody>
          <a:bodyPr>
            <a:normAutofit fontScale="90000"/>
          </a:bodyPr>
          <a:lstStyle/>
          <a:p>
            <a:pPr algn="l"/>
            <a:r>
              <a:rPr kumimoji="1" lang="ja-JP" altLang="en-US" dirty="0" smtClean="0">
                <a:solidFill>
                  <a:schemeClr val="accent4"/>
                </a:solidFill>
              </a:rPr>
              <a:t>（２）疑惑浮上</a:t>
            </a:r>
            <a:endParaRPr kumimoji="1" lang="ja-JP" altLang="en-US" dirty="0">
              <a:solidFill>
                <a:schemeClr val="accent4"/>
              </a:solidFill>
            </a:endParaRPr>
          </a:p>
        </p:txBody>
      </p:sp>
      <p:sp>
        <p:nvSpPr>
          <p:cNvPr id="3" name="サブタイトル 2"/>
          <p:cNvSpPr>
            <a:spLocks noGrp="1"/>
          </p:cNvSpPr>
          <p:nvPr>
            <p:ph type="subTitle" idx="1"/>
          </p:nvPr>
        </p:nvSpPr>
        <p:spPr>
          <a:xfrm>
            <a:off x="251520" y="1484784"/>
            <a:ext cx="2592288" cy="4536504"/>
          </a:xfrm>
        </p:spPr>
        <p:txBody>
          <a:bodyPr>
            <a:normAutofit fontScale="85000" lnSpcReduction="20000"/>
          </a:bodyPr>
          <a:lstStyle/>
          <a:p>
            <a:pPr algn="l"/>
            <a:r>
              <a:rPr lang="ja-JP" altLang="en-US" sz="2800" dirty="0" smtClean="0"/>
              <a:t>　撤回された京都府立医大の本論文</a:t>
            </a:r>
            <a:endParaRPr lang="en-US" altLang="ja-JP" sz="2800" dirty="0" smtClean="0"/>
          </a:p>
          <a:p>
            <a:pPr algn="l"/>
            <a:endParaRPr lang="en-US" altLang="ja-JP" sz="2400" dirty="0"/>
          </a:p>
          <a:p>
            <a:pPr algn="l"/>
            <a:r>
              <a:rPr lang="ja-JP" altLang="en-US" sz="2400" dirty="0" smtClean="0"/>
              <a:t>①</a:t>
            </a:r>
            <a:r>
              <a:rPr kumimoji="1" lang="ja-JP" altLang="en-US" sz="2400" dirty="0" smtClean="0"/>
              <a:t>京都府立医大で、臨床試験にノバルティス社の社員が統計解析に関与。論文では社名を明らかにせず</a:t>
            </a:r>
            <a:endParaRPr kumimoji="1" lang="en-US" altLang="ja-JP" sz="2400" dirty="0" smtClean="0"/>
          </a:p>
          <a:p>
            <a:pPr algn="l"/>
            <a:endParaRPr lang="en-US" altLang="ja-JP" sz="2400" dirty="0"/>
          </a:p>
          <a:p>
            <a:pPr algn="l"/>
            <a:r>
              <a:rPr lang="ja-JP" altLang="en-US" sz="2400" dirty="0"/>
              <a:t>②</a:t>
            </a:r>
            <a:r>
              <a:rPr kumimoji="1" lang="ja-JP" altLang="en-US" sz="2400" dirty="0" smtClean="0"/>
              <a:t>ノバルティス社が</a:t>
            </a:r>
            <a:r>
              <a:rPr lang="ja-JP" altLang="en-US" sz="2400" dirty="0" smtClean="0"/>
              <a:t>４年間</a:t>
            </a:r>
            <a:r>
              <a:rPr lang="ja-JP" altLang="en-US" sz="2400" dirty="0"/>
              <a:t>で</a:t>
            </a:r>
            <a:r>
              <a:rPr kumimoji="1" lang="ja-JP" altLang="en-US" sz="2400" dirty="0" smtClean="0"/>
              <a:t>１億円を超える奨学寄付金を府立医大の研究室に提供</a:t>
            </a:r>
            <a:endParaRPr kumimoji="1" lang="en-US" altLang="ja-JP" sz="2400" dirty="0" smtClean="0"/>
          </a:p>
          <a:p>
            <a:pPr algn="l"/>
            <a:endParaRPr lang="en-US" altLang="ja-JP" sz="2400" dirty="0"/>
          </a:p>
          <a:p>
            <a:pPr algn="l"/>
            <a:r>
              <a:rPr kumimoji="1" lang="ja-JP" altLang="en-US" sz="2400" dirty="0" smtClean="0"/>
              <a:t>（毎日新聞１３年３月２８日）</a:t>
            </a:r>
            <a:endParaRPr kumimoji="1" lang="en-US" altLang="ja-JP" sz="2400"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908720"/>
            <a:ext cx="5616624"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4951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5760" y="116632"/>
            <a:ext cx="7772400" cy="692696"/>
          </a:xfrm>
        </p:spPr>
        <p:txBody>
          <a:bodyPr>
            <a:noAutofit/>
          </a:bodyPr>
          <a:lstStyle/>
          <a:p>
            <a:r>
              <a:rPr lang="ja-JP" altLang="en-US" sz="5000" dirty="0" smtClean="0">
                <a:solidFill>
                  <a:schemeClr val="accent4"/>
                </a:solidFill>
              </a:rPr>
              <a:t>（３）広がる疑惑</a:t>
            </a:r>
            <a:endParaRPr kumimoji="1" lang="ja-JP" altLang="en-US" sz="5000" dirty="0">
              <a:solidFill>
                <a:schemeClr val="accent4"/>
              </a:solidFill>
            </a:endParaRPr>
          </a:p>
        </p:txBody>
      </p:sp>
      <p:sp>
        <p:nvSpPr>
          <p:cNvPr id="5" name="コンテンツ プレースホルダー 4"/>
          <p:cNvSpPr>
            <a:spLocks noGrp="1"/>
          </p:cNvSpPr>
          <p:nvPr>
            <p:ph sz="half" idx="4294967295"/>
          </p:nvPr>
        </p:nvSpPr>
        <p:spPr>
          <a:xfrm>
            <a:off x="-11221" y="1315531"/>
            <a:ext cx="4223181" cy="1295400"/>
          </a:xfrm>
        </p:spPr>
        <p:txBody>
          <a:bodyPr>
            <a:noAutofit/>
          </a:bodyPr>
          <a:lstStyle/>
          <a:p>
            <a:r>
              <a:rPr kumimoji="1" lang="ja-JP" altLang="en-US" sz="2400" dirty="0" smtClean="0"/>
              <a:t>慈恵医大のバルサルタンの臨床試験で、ノバルティス社の社員が関与。大学が調査へ（毎日新聞４月</a:t>
            </a:r>
            <a:r>
              <a:rPr lang="ja-JP" altLang="en-US" sz="2400" dirty="0" smtClean="0"/>
              <a:t>２３</a:t>
            </a:r>
            <a:r>
              <a:rPr kumimoji="1" lang="ja-JP" altLang="en-US" sz="2400" dirty="0" smtClean="0"/>
              <a:t>日）</a:t>
            </a:r>
            <a:endParaRPr kumimoji="1" lang="en-US" altLang="ja-JP" sz="2400" dirty="0" smtClean="0"/>
          </a:p>
          <a:p>
            <a:endParaRPr lang="en-US" altLang="ja-JP" sz="2400" dirty="0"/>
          </a:p>
          <a:p>
            <a:r>
              <a:rPr kumimoji="1" lang="ja-JP" altLang="en-US" sz="2400" dirty="0" smtClean="0"/>
              <a:t>ノバルティスのスイス本社が京都府立医大の臨床試験を調査へ（毎日新聞４月２４日）</a:t>
            </a:r>
            <a:endParaRPr kumimoji="1" lang="en-US" altLang="ja-JP" sz="2400" dirty="0" smtClean="0"/>
          </a:p>
          <a:p>
            <a:pPr marL="0" indent="0">
              <a:buNone/>
            </a:pPr>
            <a:endParaRPr kumimoji="1" lang="en-US" altLang="ja-JP" sz="2400" dirty="0" smtClean="0"/>
          </a:p>
          <a:p>
            <a:r>
              <a:rPr lang="ja-JP" altLang="en-US" sz="2400" dirty="0"/>
              <a:t>滋賀医、千葉、名古屋の３大学の臨床試験でも、ノバルティス社の社員が関与（毎日新聞５月</a:t>
            </a:r>
            <a:r>
              <a:rPr lang="ja-JP" altLang="en-US" sz="2400" dirty="0" smtClean="0"/>
              <a:t>２日）</a:t>
            </a:r>
            <a:endParaRPr lang="en-US" altLang="ja-JP" sz="2400" dirty="0" smtClean="0"/>
          </a:p>
          <a:p>
            <a:endParaRPr lang="en-US" altLang="ja-JP" sz="2400" dirty="0"/>
          </a:p>
          <a:p>
            <a:endParaRPr lang="en-US" altLang="ja-JP" sz="2400" dirty="0" smtClean="0"/>
          </a:p>
          <a:p>
            <a:endParaRPr kumimoji="1" lang="en-US" altLang="ja-JP" sz="2400" dirty="0"/>
          </a:p>
          <a:p>
            <a:endParaRPr kumimoji="1" lang="en-US" altLang="ja-JP" sz="2400" dirty="0" smtClean="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260648"/>
            <a:ext cx="2809875" cy="4761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2204864"/>
            <a:ext cx="3583658"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3212976"/>
            <a:ext cx="2717304"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39991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60648"/>
            <a:ext cx="5112568" cy="864096"/>
          </a:xfrm>
        </p:spPr>
        <p:txBody>
          <a:bodyPr/>
          <a:lstStyle/>
          <a:p>
            <a:r>
              <a:rPr kumimoji="1" lang="ja-JP" altLang="en-US" sz="5000" dirty="0" smtClean="0"/>
              <a:t>（４）専門家集団</a:t>
            </a:r>
            <a:endParaRPr kumimoji="1" lang="ja-JP" altLang="en-US" sz="5000" dirty="0"/>
          </a:p>
        </p:txBody>
      </p:sp>
      <p:sp>
        <p:nvSpPr>
          <p:cNvPr id="3" name="コンテンツ プレースホルダー 2"/>
          <p:cNvSpPr>
            <a:spLocks noGrp="1"/>
          </p:cNvSpPr>
          <p:nvPr>
            <p:ph type="body" idx="1"/>
          </p:nvPr>
        </p:nvSpPr>
        <p:spPr>
          <a:xfrm>
            <a:off x="530352" y="1484784"/>
            <a:ext cx="2385464" cy="5144868"/>
          </a:xfrm>
        </p:spPr>
        <p:txBody>
          <a:bodyPr>
            <a:normAutofit/>
          </a:bodyPr>
          <a:lstStyle/>
          <a:p>
            <a:r>
              <a:rPr kumimoji="1" lang="ja-JP" altLang="en-US" sz="2400" dirty="0" smtClean="0"/>
              <a:t>・日本医学会が、バルサルタンの臨床試験問題に対し「信頼が失墜した」と批判。各大学に調査を要請　（５月２５日）</a:t>
            </a:r>
            <a:endParaRPr kumimoji="1" lang="en-US" altLang="ja-JP" sz="2400" dirty="0" smtClean="0"/>
          </a:p>
          <a:p>
            <a:endParaRPr kumimoji="1" lang="en-US" altLang="ja-JP" sz="2400" dirty="0" smtClean="0"/>
          </a:p>
          <a:p>
            <a:r>
              <a:rPr lang="ja-JP" altLang="en-US" sz="2400" dirty="0" smtClean="0"/>
              <a:t>・日本医師会</a:t>
            </a:r>
            <a:r>
              <a:rPr lang="ja-JP" altLang="en-US" sz="2400" dirty="0"/>
              <a:t>が</a:t>
            </a:r>
            <a:r>
              <a:rPr lang="ja-JP" altLang="en-US" sz="2400" dirty="0" smtClean="0"/>
              <a:t>、ノバルティス社に対し、説明責任を果たすよう求める（５月３０日）</a:t>
            </a:r>
            <a:endParaRPr kumimoji="1" lang="en-US" altLang="ja-JP" sz="2400" dirty="0" smtClean="0"/>
          </a:p>
          <a:p>
            <a:endParaRPr kumimoji="1" lang="en-US" altLang="ja-JP" sz="2400" dirty="0" smtClean="0"/>
          </a:p>
          <a:p>
            <a:pPr marL="0" indent="0">
              <a:buNone/>
            </a:pPr>
            <a:endParaRPr kumimoji="1" lang="ja-JP" altLang="en-US"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6828" y="260648"/>
            <a:ext cx="3438525" cy="509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7708" y="2505374"/>
            <a:ext cx="4229100" cy="382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7912" y="4192325"/>
            <a:ext cx="1636545" cy="2437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3398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3776" y="198648"/>
            <a:ext cx="7844408" cy="854088"/>
          </a:xfrm>
        </p:spPr>
        <p:txBody>
          <a:bodyPr>
            <a:normAutofit/>
          </a:bodyPr>
          <a:lstStyle/>
          <a:p>
            <a:r>
              <a:rPr kumimoji="1" lang="ja-JP" altLang="en-US" sz="5000" dirty="0" smtClean="0"/>
              <a:t>（５）問題の追及</a:t>
            </a:r>
            <a:endParaRPr kumimoji="1" lang="ja-JP" altLang="en-US" sz="5000" dirty="0"/>
          </a:p>
        </p:txBody>
      </p:sp>
      <p:sp>
        <p:nvSpPr>
          <p:cNvPr id="4" name="コンテンツ プレースホルダー 3"/>
          <p:cNvSpPr>
            <a:spLocks noGrp="1"/>
          </p:cNvSpPr>
          <p:nvPr>
            <p:ph sz="half" idx="4294967295"/>
          </p:nvPr>
        </p:nvSpPr>
        <p:spPr>
          <a:xfrm>
            <a:off x="251520" y="1484784"/>
            <a:ext cx="4933255" cy="4558829"/>
          </a:xfrm>
        </p:spPr>
        <p:txBody>
          <a:bodyPr>
            <a:normAutofit/>
          </a:bodyPr>
          <a:lstStyle/>
          <a:p>
            <a:r>
              <a:rPr lang="ja-JP" altLang="en-US" sz="2800" dirty="0"/>
              <a:t>京都府立医大のバルサルタン臨床試験で、大学予備調査に元研究仲間が参加（毎日新聞６月２日</a:t>
            </a:r>
            <a:r>
              <a:rPr lang="ja-JP" altLang="en-US" sz="2800" dirty="0" smtClean="0"/>
              <a:t>）</a:t>
            </a:r>
            <a:endParaRPr lang="en-US" altLang="ja-JP" sz="2800" dirty="0" smtClean="0"/>
          </a:p>
          <a:p>
            <a:pPr marL="0" indent="0">
              <a:buNone/>
            </a:pPr>
            <a:endParaRPr lang="ja-JP" altLang="en-US" sz="2800" dirty="0"/>
          </a:p>
          <a:p>
            <a:r>
              <a:rPr kumimoji="1" lang="ja-JP" altLang="en-US" sz="2800" dirty="0" smtClean="0"/>
              <a:t>バルサルタンの臨床試験チームにノバルティス社の社員が参加できたのは、同僚の紹介があった（毎日新聞６月１１日）</a:t>
            </a:r>
            <a:endParaRPr kumimoji="1" lang="ja-JP" altLang="en-US" sz="2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1196" y="198648"/>
            <a:ext cx="2276475"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8309" y="3021709"/>
            <a:ext cx="2147455" cy="3740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02282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0352" y="331976"/>
            <a:ext cx="5337792" cy="744112"/>
          </a:xfrm>
        </p:spPr>
        <p:txBody>
          <a:bodyPr/>
          <a:lstStyle/>
          <a:p>
            <a:r>
              <a:rPr kumimoji="1" lang="ja-JP" altLang="en-US" sz="5000" dirty="0" smtClean="0"/>
              <a:t>（５）問題の追及</a:t>
            </a:r>
            <a:endParaRPr kumimoji="1" lang="ja-JP" altLang="en-US" sz="5000" dirty="0"/>
          </a:p>
        </p:txBody>
      </p:sp>
      <p:sp>
        <p:nvSpPr>
          <p:cNvPr id="3" name="コンテンツ プレースホルダー 2"/>
          <p:cNvSpPr>
            <a:spLocks noGrp="1"/>
          </p:cNvSpPr>
          <p:nvPr>
            <p:ph type="body" idx="1"/>
          </p:nvPr>
        </p:nvSpPr>
        <p:spPr>
          <a:xfrm>
            <a:off x="266700" y="1434767"/>
            <a:ext cx="4665340" cy="1509712"/>
          </a:xfrm>
        </p:spPr>
        <p:txBody>
          <a:bodyPr>
            <a:normAutofit/>
          </a:bodyPr>
          <a:lstStyle/>
          <a:p>
            <a:r>
              <a:rPr kumimoji="1" lang="ja-JP" altLang="en-US" sz="2800" dirty="0" smtClean="0"/>
              <a:t>　バルサルタン臨床試験の問題</a:t>
            </a:r>
            <a:r>
              <a:rPr lang="ja-JP" altLang="en-US" sz="2800" dirty="0" smtClean="0"/>
              <a:t>点を３回にわたって連載（毎日新聞６月２１～２３日）</a:t>
            </a:r>
            <a:endParaRPr kumimoji="1" lang="ja-JP" altLang="en-US"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3212976"/>
            <a:ext cx="4665340" cy="3417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1124744"/>
            <a:ext cx="1728192" cy="4910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5" y="1412776"/>
            <a:ext cx="1800200" cy="504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1434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a:xfrm>
            <a:off x="539552" y="1052736"/>
            <a:ext cx="4320480" cy="744112"/>
          </a:xfrm>
        </p:spPr>
        <p:txBody>
          <a:bodyPr>
            <a:normAutofit fontScale="90000"/>
          </a:bodyPr>
          <a:lstStyle/>
          <a:p>
            <a:r>
              <a:rPr kumimoji="1" lang="ja-JP" altLang="en-US" dirty="0" smtClean="0"/>
              <a:t>（６）データ操作発覚</a:t>
            </a:r>
            <a:endParaRPr kumimoji="1" lang="ja-JP" altLang="en-US" dirty="0"/>
          </a:p>
        </p:txBody>
      </p:sp>
      <p:sp>
        <p:nvSpPr>
          <p:cNvPr id="8" name="コンテンツ プレースホルダー 7"/>
          <p:cNvSpPr>
            <a:spLocks noGrp="1"/>
          </p:cNvSpPr>
          <p:nvPr>
            <p:ph type="body" idx="1"/>
          </p:nvPr>
        </p:nvSpPr>
        <p:spPr>
          <a:xfrm>
            <a:off x="530353" y="2276872"/>
            <a:ext cx="3249560" cy="5256584"/>
          </a:xfrm>
        </p:spPr>
        <p:txBody>
          <a:bodyPr>
            <a:normAutofit/>
          </a:bodyPr>
          <a:lstStyle/>
          <a:p>
            <a:r>
              <a:rPr kumimoji="1" lang="ja-JP" altLang="en-US" sz="2400" dirty="0" smtClean="0"/>
              <a:t>・京都府立医大と慈恵医大が、試験データが操作されていたと発表。（毎日新聞７月１２日、同３１日）</a:t>
            </a:r>
            <a:endParaRPr kumimoji="1" lang="en-US" altLang="ja-JP" sz="2400" dirty="0" smtClean="0"/>
          </a:p>
          <a:p>
            <a:endParaRPr lang="en-US" altLang="ja-JP" sz="2400" dirty="0"/>
          </a:p>
          <a:p>
            <a:r>
              <a:rPr kumimoji="1" lang="ja-JP" altLang="en-US" sz="2400" dirty="0" smtClean="0"/>
              <a:t>・ノバルティス社がバルサルタンの宣伝根拠に使ってきた慈恵医大の論文も撤回</a:t>
            </a:r>
            <a:endParaRPr kumimoji="1" lang="ja-JP" altLang="en-US" sz="2400"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6591" y="285883"/>
            <a:ext cx="3763249" cy="504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6" y="1660903"/>
            <a:ext cx="3497500" cy="4432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79313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07575"/>
            <a:ext cx="7772400" cy="936104"/>
          </a:xfrm>
        </p:spPr>
        <p:txBody>
          <a:bodyPr/>
          <a:lstStyle/>
          <a:p>
            <a:r>
              <a:rPr kumimoji="1" lang="ja-JP" altLang="en-US" sz="5000" dirty="0" smtClean="0"/>
              <a:t>（７）　国の対応</a:t>
            </a:r>
            <a:endParaRPr kumimoji="1" lang="ja-JP" altLang="en-US" sz="5000" dirty="0"/>
          </a:p>
        </p:txBody>
      </p:sp>
      <p:sp>
        <p:nvSpPr>
          <p:cNvPr id="3" name="コンテンツ プレースホルダー 2"/>
          <p:cNvSpPr>
            <a:spLocks noGrp="1"/>
          </p:cNvSpPr>
          <p:nvPr>
            <p:ph type="body" idx="1"/>
          </p:nvPr>
        </p:nvSpPr>
        <p:spPr>
          <a:xfrm>
            <a:off x="251521" y="1430180"/>
            <a:ext cx="4767562" cy="1509712"/>
          </a:xfrm>
        </p:spPr>
        <p:txBody>
          <a:bodyPr>
            <a:noAutofit/>
          </a:bodyPr>
          <a:lstStyle/>
          <a:p>
            <a:r>
              <a:rPr kumimoji="1" lang="ja-JP" altLang="en-US" sz="2400" dirty="0" smtClean="0"/>
              <a:t>・ノバルティス社が計１１億円もの奨学寄付金を提供したと公表</a:t>
            </a:r>
            <a:endParaRPr kumimoji="1" lang="en-US" altLang="ja-JP" sz="2400" dirty="0" smtClean="0"/>
          </a:p>
          <a:p>
            <a:r>
              <a:rPr kumimoji="1" lang="ja-JP" altLang="en-US" sz="2400" dirty="0" smtClean="0"/>
              <a:t>・厚労省、誇大広告の疑いでノバルティス社を調査。</a:t>
            </a:r>
            <a:endParaRPr kumimoji="1" lang="en-US" altLang="ja-JP" sz="2400" dirty="0" smtClean="0"/>
          </a:p>
          <a:p>
            <a:r>
              <a:rPr kumimoji="1" lang="ja-JP" altLang="en-US" sz="2400" dirty="0" smtClean="0"/>
              <a:t>・有識者検討委が保険財政への影響評価を中医協の要請</a:t>
            </a:r>
            <a:endParaRPr kumimoji="1" lang="ja-JP" altLang="en-US"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5669" y="165321"/>
            <a:ext cx="3027998" cy="554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9082" y="2651447"/>
            <a:ext cx="2439113" cy="342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7617" y="3491548"/>
            <a:ext cx="2500560" cy="3010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8567" y="3967897"/>
            <a:ext cx="3057681" cy="2720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07596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477</TotalTime>
  <Words>362</Words>
  <Application>Microsoft Office PowerPoint</Application>
  <PresentationFormat>画面に合わせる (4:3)</PresentationFormat>
  <Paragraphs>55</Paragraphs>
  <Slides>11</Slides>
  <Notes>0</Notes>
  <HiddenSlides>0</HiddenSlides>
  <MMClips>0</MMClips>
  <ScaleCrop>false</ScaleCrop>
  <HeadingPairs>
    <vt:vector size="4" baseType="variant">
      <vt:variant>
        <vt:lpstr>テーマ</vt:lpstr>
      </vt:variant>
      <vt:variant>
        <vt:i4>1</vt:i4>
      </vt:variant>
      <vt:variant>
        <vt:lpstr>スライド タイトル</vt:lpstr>
      </vt:variant>
      <vt:variant>
        <vt:i4>11</vt:i4>
      </vt:variant>
    </vt:vector>
  </HeadingPairs>
  <TitlesOfParts>
    <vt:vector size="12" baseType="lpstr">
      <vt:lpstr>リゾート</vt:lpstr>
      <vt:lpstr>バルサルタン臨床試験をめぐる毎日新聞の報道</vt:lpstr>
      <vt:lpstr>（１）はじまり</vt:lpstr>
      <vt:lpstr>（２）疑惑浮上</vt:lpstr>
      <vt:lpstr>（３）広がる疑惑</vt:lpstr>
      <vt:lpstr>（４）専門家集団</vt:lpstr>
      <vt:lpstr>（５）問題の追及</vt:lpstr>
      <vt:lpstr>（５）問題の追及</vt:lpstr>
      <vt:lpstr>（６）データ操作発覚</vt:lpstr>
      <vt:lpstr>（７）　国の対応</vt:lpstr>
      <vt:lpstr>（８）まとめ</vt:lpstr>
      <vt:lpstr>ご静聴ありがとうございました。 </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毎日新聞　２０１３年３月28日</dc:title>
  <dc:creator>mainichi</dc:creator>
  <cp:lastModifiedBy>mainichi</cp:lastModifiedBy>
  <cp:revision>54</cp:revision>
  <cp:lastPrinted>2013-10-22T06:27:05Z</cp:lastPrinted>
  <dcterms:created xsi:type="dcterms:W3CDTF">2013-10-18T17:37:31Z</dcterms:created>
  <dcterms:modified xsi:type="dcterms:W3CDTF">2013-10-22T07:02:14Z</dcterms:modified>
</cp:coreProperties>
</file>