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jpeg" ContentType="image/jpeg"/>
  <Default Extension="xml" ContentType="application/xml"/>
  <Default Extension="png" ContentType="image/png"/>
  <Default Extension="tmp" ContentType="image/png"/>
  <Default Extension="wdp" ContentType="image/vnd.ms-photo"/>
  <Default Extension="bin" ContentType="application/vnd.openxmlformats-officedocument.oleObject"/>
  <Default Extension="wmf" ContentType="image/x-wm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48" r:id="rId2"/>
    <p:sldMasterId id="2147483972" r:id="rId3"/>
    <p:sldMasterId id="2147483996" r:id="rId4"/>
  </p:sldMasterIdLst>
  <p:notesMasterIdLst>
    <p:notesMasterId r:id="rId52"/>
  </p:notesMasterIdLst>
  <p:handoutMasterIdLst>
    <p:handoutMasterId r:id="rId53"/>
  </p:handoutMasterIdLst>
  <p:sldIdLst>
    <p:sldId id="288" r:id="rId5"/>
    <p:sldId id="556" r:id="rId6"/>
    <p:sldId id="877" r:id="rId7"/>
    <p:sldId id="878" r:id="rId8"/>
    <p:sldId id="894" r:id="rId9"/>
    <p:sldId id="967" r:id="rId10"/>
    <p:sldId id="968" r:id="rId11"/>
    <p:sldId id="931" r:id="rId12"/>
    <p:sldId id="856" r:id="rId13"/>
    <p:sldId id="969" r:id="rId14"/>
    <p:sldId id="857" r:id="rId15"/>
    <p:sldId id="990" r:id="rId16"/>
    <p:sldId id="988" r:id="rId17"/>
    <p:sldId id="971" r:id="rId18"/>
    <p:sldId id="862" r:id="rId19"/>
    <p:sldId id="861" r:id="rId20"/>
    <p:sldId id="989" r:id="rId21"/>
    <p:sldId id="610" r:id="rId22"/>
    <p:sldId id="784" r:id="rId23"/>
    <p:sldId id="864" r:id="rId24"/>
    <p:sldId id="770" r:id="rId25"/>
    <p:sldId id="812" r:id="rId26"/>
    <p:sldId id="973" r:id="rId27"/>
    <p:sldId id="991" r:id="rId28"/>
    <p:sldId id="975" r:id="rId29"/>
    <p:sldId id="865" r:id="rId30"/>
    <p:sldId id="738" r:id="rId31"/>
    <p:sldId id="978" r:id="rId32"/>
    <p:sldId id="979" r:id="rId33"/>
    <p:sldId id="980" r:id="rId34"/>
    <p:sldId id="981" r:id="rId35"/>
    <p:sldId id="982" r:id="rId36"/>
    <p:sldId id="983" r:id="rId37"/>
    <p:sldId id="867" r:id="rId38"/>
    <p:sldId id="868" r:id="rId39"/>
    <p:sldId id="805" r:id="rId40"/>
    <p:sldId id="984" r:id="rId41"/>
    <p:sldId id="985" r:id="rId42"/>
    <p:sldId id="987" r:id="rId43"/>
    <p:sldId id="963" r:id="rId44"/>
    <p:sldId id="965" r:id="rId45"/>
    <p:sldId id="731" r:id="rId46"/>
    <p:sldId id="727" r:id="rId47"/>
    <p:sldId id="992" r:id="rId48"/>
    <p:sldId id="994" r:id="rId49"/>
    <p:sldId id="993" r:id="rId50"/>
    <p:sldId id="876" r:id="rId51"/>
  </p:sldIdLst>
  <p:sldSz cx="9144000" cy="6858000" type="screen4x3"/>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23" userDrawn="1">
          <p15:clr>
            <a:srgbClr val="A4A3A4"/>
          </p15:clr>
        </p15:guide>
        <p15:guide id="3" orient="horz" pos="3952" userDrawn="1">
          <p15:clr>
            <a:srgbClr val="A4A3A4"/>
          </p15:clr>
        </p15:guide>
        <p15:guide id="4" pos="360" userDrawn="1">
          <p15:clr>
            <a:srgbClr val="A4A3A4"/>
          </p15:clr>
        </p15:guide>
        <p15:guide id="5" pos="2880" userDrawn="1">
          <p15:clr>
            <a:srgbClr val="A4A3A4"/>
          </p15:clr>
        </p15:guide>
        <p15:guide id="6" pos="22" userDrawn="1">
          <p15:clr>
            <a:srgbClr val="A4A3A4"/>
          </p15:clr>
        </p15:guide>
        <p15:guide id="7" pos="952" userDrawn="1">
          <p15:clr>
            <a:srgbClr val="A4A3A4"/>
          </p15:clr>
        </p15:guide>
        <p15:guide id="8" pos="748"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1E75"/>
    <a:srgbClr val="316DD7"/>
    <a:srgbClr val="EEF8EA"/>
    <a:srgbClr val="3C6BA4"/>
    <a:srgbClr val="D8191B"/>
    <a:srgbClr val="3C7A5D"/>
    <a:srgbClr val="EE1A1B"/>
    <a:srgbClr val="667F34"/>
    <a:srgbClr val="FE78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80" autoAdjust="0"/>
    <p:restoredTop sz="50086" autoAdjust="0"/>
  </p:normalViewPr>
  <p:slideViewPr>
    <p:cSldViewPr snapToGrid="0" snapToObjects="1" showGuides="1">
      <p:cViewPr varScale="1">
        <p:scale>
          <a:sx n="95" d="100"/>
          <a:sy n="95" d="100"/>
        </p:scale>
        <p:origin x="240" y="184"/>
      </p:cViewPr>
      <p:guideLst>
        <p:guide orient="horz" pos="323"/>
        <p:guide orient="horz" pos="3952"/>
        <p:guide pos="360"/>
        <p:guide pos="2880"/>
        <p:guide pos="22"/>
        <p:guide pos="952"/>
        <p:guide pos="748"/>
      </p:guideLst>
    </p:cSldViewPr>
  </p:slideViewPr>
  <p:notesTextViewPr>
    <p:cViewPr>
      <p:scale>
        <a:sx n="100" d="100"/>
        <a:sy n="100" d="100"/>
      </p:scale>
      <p:origin x="0" y="0"/>
    </p:cViewPr>
  </p:notesTextViewPr>
  <p:sorterViewPr>
    <p:cViewPr>
      <p:scale>
        <a:sx n="199" d="100"/>
        <a:sy n="199" d="100"/>
      </p:scale>
      <p:origin x="0" y="0"/>
    </p:cViewPr>
  </p:sorterViewPr>
  <p:notesViewPr>
    <p:cSldViewPr snapToGrid="0" snapToObjects="1" showGuides="1">
      <p:cViewPr varScale="1">
        <p:scale>
          <a:sx n="105" d="100"/>
          <a:sy n="105" d="100"/>
        </p:scale>
        <p:origin x="2048" y="20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12502;&#12483;&#12463;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______2.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3.xlsx"/><Relationship Id="rId4" Type="http://schemas.openxmlformats.org/officeDocument/2006/relationships/chartUserShapes" Target="../drawings/drawing2.xml"/><Relationship Id="rId1" Type="http://schemas.microsoft.com/office/2011/relationships/chartStyle" Target="style11.xml"/><Relationship Id="rId2" Type="http://schemas.microsoft.com/office/2011/relationships/chartColorStyle" Target="colors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______1.xlsx"/><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Volumes/SSD-k/Press%20Release/2017.7&#9733;xlsx/2017.7presreleas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Volumes/SSD-k/2017.3.&#12304;&#65298;&#65304;&#24180;&#65306;&#24180;&#22577;&#12305;&#9733;/2017.6.&#30149;&#24202;&#25968;28&#24180;&#22577;&#12289;&#26408;&#26449;&#9733;&#9733;.xlsx" TargetMode="Externa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oleObject" Target="file:////Volumes/SSD-k/2017.3.&#12304;&#65298;&#65304;&#24180;&#65306;&#24180;&#22577;&#12305;&#9733;/2017.6.&#30149;&#24202;&#25968;28&#24180;&#22577;&#12289;&#26408;&#26449;&#9733;&#9733;.xlsx" TargetMode="External"/><Relationship Id="rId5" Type="http://schemas.openxmlformats.org/officeDocument/2006/relationships/chartUserShapes" Target="../drawings/drawing1.xm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4" Type="http://schemas.openxmlformats.org/officeDocument/2006/relationships/oleObject" Target="file:////Volumes/SSD-k/2017.3.&#12304;&#65298;&#65304;&#24180;&#65306;&#24180;&#22577;&#12305;&#9733;/2017.6.&#30149;&#24202;&#25968;28&#24180;&#22577;&#12289;&#26408;&#26449;&#9733;&#9733;.xlsx" TargetMode="External"/><Relationship Id="rId1" Type="http://schemas.microsoft.com/office/2011/relationships/chartStyle" Target="style6.xml"/><Relationship Id="rId2" Type="http://schemas.microsoft.com/office/2011/relationships/chartColorStyle" Target="colors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oleObject" Target="file:////Volumes/SSD-k/2017.3.&#12304;&#65298;&#65304;&#24180;&#65306;&#24180;&#22577;&#12305;&#9733;/2017.6.&#30149;&#24202;&#25968;28&#24180;&#22577;&#12289;&#26408;&#26449;&#9733;&#9733;.xlsx" TargetMode="External"/><Relationship Id="rId1" Type="http://schemas.microsoft.com/office/2011/relationships/chartStyle" Target="style7.xml"/><Relationship Id="rId2" Type="http://schemas.microsoft.com/office/2011/relationships/chartColorStyle" Target="colors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oleObject" Target="file:////Volumes/SSD-k/2017.3.&#12304;&#65298;&#65304;&#24180;&#65306;&#24180;&#22577;&#12305;&#9733;/2017.6.&#30149;&#24202;&#25968;28&#24180;&#22577;&#12289;&#26408;&#26449;&#9733;&#9733;.xlsx" TargetMode="External"/><Relationship Id="rId1" Type="http://schemas.microsoft.com/office/2011/relationships/chartStyle" Target="style8.xml"/><Relationship Id="rId2"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192.168.28.10/&#20849;&#26377;/&#9678;&#21307;&#30274;&#20107;&#25925;&#35519;&#26619;&#25903;&#25588;&#20107;&#26989;&#37096;/&#9733;&#38598;&#35336;/&#9733;&#20107;&#26989;&#22577;&#21578;2016/&#24180;&#22577;H28(2016)/&#20803;&#12486;&#12441;&#12540;&#12479;/&#12463;&#12441;&#12521;&#12501;&#26696;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1">
                  <a:lumMod val="50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Sheet1!$A$1:$A$24</c:f>
              <c:numCache>
                <c:formatCode>General</c:formatCode>
                <c:ptCount val="24"/>
                <c:pt idx="0">
                  <c:v>19.0</c:v>
                </c:pt>
                <c:pt idx="1">
                  <c:v>26.0</c:v>
                </c:pt>
                <c:pt idx="2">
                  <c:v>36.0</c:v>
                </c:pt>
                <c:pt idx="3">
                  <c:v>33.0</c:v>
                </c:pt>
                <c:pt idx="4">
                  <c:v>25.0</c:v>
                </c:pt>
                <c:pt idx="5">
                  <c:v>48.0</c:v>
                </c:pt>
                <c:pt idx="6">
                  <c:v>34.0</c:v>
                </c:pt>
                <c:pt idx="7">
                  <c:v>30.0</c:v>
                </c:pt>
                <c:pt idx="8">
                  <c:v>34.0</c:v>
                </c:pt>
                <c:pt idx="9">
                  <c:v>32.0</c:v>
                </c:pt>
                <c:pt idx="10">
                  <c:v>39.0</c:v>
                </c:pt>
                <c:pt idx="11">
                  <c:v>32.0</c:v>
                </c:pt>
                <c:pt idx="12">
                  <c:v>35.0</c:v>
                </c:pt>
                <c:pt idx="13">
                  <c:v>30.0</c:v>
                </c:pt>
                <c:pt idx="14">
                  <c:v>34.0</c:v>
                </c:pt>
                <c:pt idx="15">
                  <c:v>30.0</c:v>
                </c:pt>
                <c:pt idx="16">
                  <c:v>29.0</c:v>
                </c:pt>
                <c:pt idx="17">
                  <c:v>22.0</c:v>
                </c:pt>
                <c:pt idx="18">
                  <c:v>33.0</c:v>
                </c:pt>
                <c:pt idx="19">
                  <c:v>23.0</c:v>
                </c:pt>
                <c:pt idx="20">
                  <c:v>28.0</c:v>
                </c:pt>
                <c:pt idx="21">
                  <c:v>22.0</c:v>
                </c:pt>
                <c:pt idx="22">
                  <c:v>42.0</c:v>
                </c:pt>
                <c:pt idx="23">
                  <c:v>35.0</c:v>
                </c:pt>
              </c:numCache>
            </c:numRef>
          </c:val>
        </c:ser>
        <c:dLbls>
          <c:dLblPos val="outEnd"/>
          <c:showLegendKey val="0"/>
          <c:showVal val="1"/>
          <c:showCatName val="0"/>
          <c:showSerName val="0"/>
          <c:showPercent val="0"/>
          <c:showBubbleSize val="0"/>
        </c:dLbls>
        <c:gapWidth val="94"/>
        <c:overlap val="-68"/>
        <c:axId val="-2133436784"/>
        <c:axId val="-2133435008"/>
      </c:barChart>
      <c:catAx>
        <c:axId val="-2133436784"/>
        <c:scaling>
          <c:orientation val="minMax"/>
        </c:scaling>
        <c:delete val="1"/>
        <c:axPos val="b"/>
        <c:majorTickMark val="none"/>
        <c:minorTickMark val="none"/>
        <c:tickLblPos val="nextTo"/>
        <c:crossAx val="-2133435008"/>
        <c:crosses val="autoZero"/>
        <c:auto val="1"/>
        <c:lblAlgn val="ctr"/>
        <c:lblOffset val="100"/>
        <c:noMultiLvlLbl val="0"/>
      </c:catAx>
      <c:valAx>
        <c:axId val="-2133435008"/>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13343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06009476088"/>
          <c:y val="0.15285413186988"/>
          <c:w val="0.711026860278829"/>
          <c:h val="0.696096054291556"/>
        </c:manualLayout>
      </c:layout>
      <c:barChart>
        <c:barDir val="bar"/>
        <c:grouping val="percentStacked"/>
        <c:varyColors val="0"/>
        <c:ser>
          <c:idx val="0"/>
          <c:order val="0"/>
          <c:tx>
            <c:strRef>
              <c:f>[グラフ♪.xlsx]Sheet1!$C$250</c:f>
              <c:strCache>
                <c:ptCount val="1"/>
                <c:pt idx="0">
                  <c:v>実施あり</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Pt>
            <c:idx val="0"/>
            <c:invertIfNegative val="0"/>
            <c:bubble3D val="0"/>
          </c:dPt>
          <c:dPt>
            <c:idx val="1"/>
            <c:invertIfNegative val="0"/>
            <c:bubble3D val="0"/>
          </c:dPt>
          <c:cat>
            <c:strRef>
              <c:f>[グラフ♪.xlsx]Sheet1!$B$251:$B$252</c:f>
              <c:strCache>
                <c:ptCount val="2"/>
                <c:pt idx="0">
                  <c:v>H27.10月～H28.3月</c:v>
                </c:pt>
                <c:pt idx="1">
                  <c:v>H28.4月～H28.9月</c:v>
                </c:pt>
              </c:strCache>
            </c:strRef>
          </c:cat>
          <c:val>
            <c:numRef>
              <c:f>[グラフ♪.xlsx]Sheet1!$C$251:$C$252</c:f>
              <c:numCache>
                <c:formatCode>General</c:formatCode>
                <c:ptCount val="2"/>
                <c:pt idx="0">
                  <c:v>24.5</c:v>
                </c:pt>
                <c:pt idx="1">
                  <c:v>35.7</c:v>
                </c:pt>
              </c:numCache>
            </c:numRef>
          </c:val>
        </c:ser>
        <c:ser>
          <c:idx val="1"/>
          <c:order val="1"/>
          <c:tx>
            <c:strRef>
              <c:f>[グラフ♪.xlsx]Sheet1!$D$250</c:f>
              <c:strCache>
                <c:ptCount val="1"/>
                <c:pt idx="0">
                  <c:v>実施なし</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Pt>
            <c:idx val="0"/>
            <c:invertIfNegative val="0"/>
            <c:bubble3D val="0"/>
          </c:dPt>
          <c:dPt>
            <c:idx val="1"/>
            <c:invertIfNegative val="0"/>
            <c:bubble3D val="0"/>
          </c:dPt>
          <c:cat>
            <c:strRef>
              <c:f>[グラフ♪.xlsx]Sheet1!$B$251:$B$252</c:f>
              <c:strCache>
                <c:ptCount val="2"/>
                <c:pt idx="0">
                  <c:v>H27.10月～H28.3月</c:v>
                </c:pt>
                <c:pt idx="1">
                  <c:v>H28.4月～H28.9月</c:v>
                </c:pt>
              </c:strCache>
            </c:strRef>
          </c:cat>
          <c:val>
            <c:numRef>
              <c:f>[グラフ♪.xlsx]Sheet1!$D$251:$D$252</c:f>
              <c:numCache>
                <c:formatCode>General</c:formatCode>
                <c:ptCount val="2"/>
                <c:pt idx="0">
                  <c:v>75.5</c:v>
                </c:pt>
                <c:pt idx="1">
                  <c:v>64.3</c:v>
                </c:pt>
              </c:numCache>
            </c:numRef>
          </c:val>
        </c:ser>
        <c:dLbls>
          <c:showLegendKey val="0"/>
          <c:showVal val="0"/>
          <c:showCatName val="0"/>
          <c:showSerName val="0"/>
          <c:showPercent val="0"/>
          <c:showBubbleSize val="0"/>
        </c:dLbls>
        <c:gapWidth val="70"/>
        <c:overlap val="100"/>
        <c:axId val="-2085160576"/>
        <c:axId val="-2085157824"/>
      </c:barChart>
      <c:catAx>
        <c:axId val="-2085160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085157824"/>
        <c:crosses val="autoZero"/>
        <c:auto val="1"/>
        <c:lblAlgn val="ctr"/>
        <c:lblOffset val="100"/>
        <c:noMultiLvlLbl val="0"/>
      </c:catAx>
      <c:valAx>
        <c:axId val="-208515782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851605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124726501315"/>
          <c:y val="0.157328505492094"/>
          <c:w val="0.335226732503951"/>
          <c:h val="0.687351247227236"/>
        </c:manualLayout>
      </c:layout>
      <c:pieChart>
        <c:varyColors val="1"/>
        <c:ser>
          <c:idx val="0"/>
          <c:order val="0"/>
          <c:tx>
            <c:strRef>
              <c:f>Sheet1!$B$1</c:f>
              <c:strCache>
                <c:ptCount val="1"/>
                <c:pt idx="0">
                  <c:v>件数</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12233536517"/>
                  <c:y val="0.0353930412987099"/>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tx1"/>
                        </a:solidFill>
                        <a:latin typeface="+mj-ea"/>
                        <a:ea typeface="+mj-ea"/>
                        <a:cs typeface="+mn-cs"/>
                      </a:defRPr>
                    </a:pPr>
                    <a:fld id="{F72122F9-58F0-4542-BB06-6BCD58BECF66}" type="CATEGORYNAME">
                      <a:rPr lang="ja-JP" altLang="en-US" sz="2400"/>
                      <a:pPr>
                        <a:defRPr sz="2800">
                          <a:solidFill>
                            <a:schemeClr val="tx1"/>
                          </a:solidFill>
                          <a:latin typeface="+mj-ea"/>
                          <a:ea typeface="+mj-ea"/>
                        </a:defRPr>
                      </a:pPr>
                      <a:t>[カテゴリ名]</a:t>
                    </a:fld>
                    <a:r>
                      <a:rPr lang="ja-JP" altLang="en-US" baseline="0" dirty="0"/>
                      <a:t>
</a:t>
                    </a:r>
                    <a:fld id="{FE567F71-F5FB-4A60-A661-4F3AC2983BC9}" type="PERCENTAGE">
                      <a:rPr lang="en-US" altLang="ja-JP" baseline="0"/>
                      <a:pPr>
                        <a:defRPr sz="2800">
                          <a:solidFill>
                            <a:schemeClr val="tx1"/>
                          </a:solidFill>
                          <a:latin typeface="+mj-ea"/>
                          <a:ea typeface="+mj-ea"/>
                        </a:defRPr>
                      </a:pPr>
                      <a:t>[パーセンテージ]</a:t>
                    </a:fld>
                    <a:endParaRPr lang="ja-JP" altLang="en-US"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solidFill>
                      <a:latin typeface="+mj-ea"/>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94479304003937"/>
                      <c:h val="0.361669145523476"/>
                    </c:manualLayout>
                  </c15:layout>
                  <c15:dlblFieldTable/>
                  <c15:showDataLabelsRange val="0"/>
                </c:ext>
              </c:extLst>
            </c:dLbl>
            <c:dLbl>
              <c:idx val="1"/>
              <c:layout>
                <c:manualLayout>
                  <c:x val="0.0578880850596175"/>
                  <c:y val="-0.000483451791161572"/>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tx1"/>
                        </a:solidFill>
                        <a:latin typeface="+mj-ea"/>
                        <a:ea typeface="+mj-ea"/>
                        <a:cs typeface="+mn-cs"/>
                      </a:defRPr>
                    </a:pPr>
                    <a:fld id="{EE42EC7F-36F6-46CB-9575-63013C75648C}" type="CATEGORYNAME">
                      <a:rPr lang="ja-JP" altLang="en-US" sz="2400">
                        <a:solidFill>
                          <a:schemeClr val="tx1"/>
                        </a:solidFill>
                        <a:latin typeface="+mj-ea"/>
                        <a:ea typeface="+mj-ea"/>
                      </a:rPr>
                      <a:pPr>
                        <a:defRPr sz="2800">
                          <a:solidFill>
                            <a:schemeClr val="tx1"/>
                          </a:solidFill>
                          <a:latin typeface="+mj-ea"/>
                          <a:ea typeface="+mj-ea"/>
                        </a:defRPr>
                      </a:pPr>
                      <a:t>[カテゴリ名]</a:t>
                    </a:fld>
                    <a:r>
                      <a:rPr lang="ja-JP" altLang="en-US" sz="2800" baseline="0" dirty="0">
                        <a:solidFill>
                          <a:schemeClr val="tx1"/>
                        </a:solidFill>
                        <a:latin typeface="+mj-ea"/>
                        <a:ea typeface="+mj-ea"/>
                      </a:rPr>
                      <a:t>
</a:t>
                    </a:r>
                    <a:fld id="{855B5654-042D-4126-B1CD-2C390DB8CF59}" type="PERCENTAGE">
                      <a:rPr lang="en-US" altLang="ja-JP" sz="2800" baseline="0">
                        <a:solidFill>
                          <a:schemeClr val="tx1"/>
                        </a:solidFill>
                        <a:latin typeface="+mj-ea"/>
                        <a:ea typeface="+mj-ea"/>
                      </a:rPr>
                      <a:pPr>
                        <a:defRPr sz="2800">
                          <a:solidFill>
                            <a:schemeClr val="tx1"/>
                          </a:solidFill>
                          <a:latin typeface="+mj-ea"/>
                          <a:ea typeface="+mj-ea"/>
                        </a:defRPr>
                      </a:pPr>
                      <a:t>[パーセンテージ]</a:t>
                    </a:fld>
                    <a:endParaRPr lang="ja-JP" altLang="en-US" sz="2800" baseline="0" dirty="0">
                      <a:solidFill>
                        <a:schemeClr val="tx1"/>
                      </a:solidFill>
                      <a:latin typeface="+mj-ea"/>
                      <a:ea typeface="+mj-ea"/>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solidFill>
                      <a:latin typeface="+mj-ea"/>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172300000644"/>
                      <c:h val="0.397162292213473"/>
                    </c:manualLayout>
                  </c15:layout>
                  <c15:dlblFieldTable/>
                  <c15:showDataLabelsRange val="0"/>
                </c:ext>
              </c:extLst>
            </c:dLbl>
            <c:dLbl>
              <c:idx val="2"/>
              <c:layout>
                <c:manualLayout>
                  <c:x val="-0.0149590320894023"/>
                  <c:y val="0.374551316222539"/>
                </c:manualLayout>
              </c:layout>
              <c:tx>
                <c:rich>
                  <a:bodyPr rot="0" spcFirstLastPara="1" vertOverflow="ellipsis" vert="horz" wrap="square" lIns="38100" tIns="19050" rIns="38100" bIns="19050" anchor="ctr" anchorCtr="0">
                    <a:noAutofit/>
                  </a:bodyPr>
                  <a:lstStyle/>
                  <a:p>
                    <a:pPr lvl="1" algn="ctr" rtl="0">
                      <a:defRPr sz="2800" b="0" i="0" u="none" strike="noStrike" kern="1200" baseline="0">
                        <a:solidFill>
                          <a:schemeClr val="tx1"/>
                        </a:solidFill>
                        <a:latin typeface="+mj-ea"/>
                        <a:ea typeface="+mj-ea"/>
                        <a:cs typeface="+mn-cs"/>
                      </a:defRPr>
                    </a:pPr>
                    <a:fld id="{C4883CD2-2E5E-4DF3-B8DF-24B237DCC3BA}" type="CATEGORYNAME">
                      <a:rPr lang="ja-JP" altLang="en-US" sz="2400" dirty="0">
                        <a:solidFill>
                          <a:schemeClr val="tx1"/>
                        </a:solidFill>
                        <a:latin typeface="+mj-ea"/>
                        <a:ea typeface="+mj-ea"/>
                      </a:rPr>
                      <a:pPr lvl="1" algn="ctr" rtl="0">
                        <a:defRPr sz="2800">
                          <a:solidFill>
                            <a:schemeClr val="tx1"/>
                          </a:solidFill>
                          <a:latin typeface="+mj-ea"/>
                          <a:ea typeface="+mj-ea"/>
                        </a:defRPr>
                      </a:pPr>
                      <a:t>[カテゴリ名]</a:t>
                    </a:fld>
                    <a:r>
                      <a:rPr lang="ja-JP" altLang="en-US" sz="2800" baseline="0" dirty="0">
                        <a:solidFill>
                          <a:schemeClr val="tx1"/>
                        </a:solidFill>
                        <a:latin typeface="+mj-ea"/>
                        <a:ea typeface="+mj-ea"/>
                      </a:rPr>
                      <a:t>
</a:t>
                    </a:r>
                    <a:fld id="{DDC6769D-A742-4D0C-A77A-2C5E3FC7F91F}" type="PERCENTAGE">
                      <a:rPr lang="en-US" altLang="ja-JP" sz="2800" baseline="0" dirty="0">
                        <a:solidFill>
                          <a:schemeClr val="tx1"/>
                        </a:solidFill>
                        <a:latin typeface="+mj-ea"/>
                        <a:ea typeface="+mj-ea"/>
                      </a:rPr>
                      <a:pPr lvl="1" algn="ctr" rtl="0">
                        <a:defRPr sz="2800">
                          <a:solidFill>
                            <a:schemeClr val="tx1"/>
                          </a:solidFill>
                          <a:latin typeface="+mj-ea"/>
                          <a:ea typeface="+mj-ea"/>
                        </a:defRPr>
                      </a:pPr>
                      <a:t>[パーセンテージ]</a:t>
                    </a:fld>
                    <a:endParaRPr lang="ja-JP" altLang="en-US" sz="2800" baseline="0" dirty="0">
                      <a:solidFill>
                        <a:schemeClr val="tx1"/>
                      </a:solidFill>
                      <a:latin typeface="+mj-ea"/>
                      <a:ea typeface="+mj-ea"/>
                    </a:endParaRPr>
                  </a:p>
                </c:rich>
              </c:tx>
              <c:numFmt formatCode="0.0%" sourceLinked="0"/>
              <c:spPr>
                <a:noFill/>
                <a:ln>
                  <a:noFill/>
                </a:ln>
                <a:effectLst/>
              </c:spPr>
              <c:txPr>
                <a:bodyPr rot="0" spcFirstLastPara="1" vertOverflow="ellipsis" vert="horz" wrap="square" lIns="38100" tIns="19050" rIns="38100" bIns="19050" anchor="ctr" anchorCtr="0">
                  <a:noAutofit/>
                </a:bodyPr>
                <a:lstStyle/>
                <a:p>
                  <a:pPr lvl="1" algn="ctr" rtl="0">
                    <a:defRPr sz="2800" b="0" i="0" u="none" strike="noStrike" kern="1200" baseline="0">
                      <a:solidFill>
                        <a:schemeClr val="tx1"/>
                      </a:solidFill>
                      <a:latin typeface="+mj-ea"/>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6952733432723"/>
                      <c:h val="0.449176789033383"/>
                    </c:manualLayout>
                  </c15:layout>
                  <c15:dlblFieldTable/>
                  <c15:showDataLabelsRange val="0"/>
                </c:ext>
              </c:extLst>
            </c:dLbl>
            <c:dLbl>
              <c:idx val="3"/>
              <c:layout>
                <c:manualLayout>
                  <c:x val="-0.208446904899609"/>
                  <c:y val="0.0522314577801369"/>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ea"/>
                        <a:ea typeface="+mj-ea"/>
                        <a:cs typeface="+mn-cs"/>
                      </a:defRPr>
                    </a:pPr>
                    <a:fld id="{537CFE6A-B466-4053-8D30-0F5FAAE6329E}" type="CATEGORYNAME">
                      <a:rPr lang="ja-JP" altLang="mr-IN" sz="2000"/>
                      <a:pPr>
                        <a:defRPr sz="2800">
                          <a:solidFill>
                            <a:schemeClr val="tx1"/>
                          </a:solidFill>
                          <a:latin typeface="+mj-ea"/>
                          <a:ea typeface="+mj-ea"/>
                        </a:defRPr>
                      </a:pPr>
                      <a:t>[カテゴリ名]</a:t>
                    </a:fld>
                    <a:r>
                      <a:rPr lang="mr-IN" altLang="ja-JP" baseline="0" dirty="0"/>
                      <a:t>
</a:t>
                    </a:r>
                    <a:fld id="{50B7568D-77E3-494D-A200-105ABF530BC3}" type="PERCENTAGE">
                      <a:rPr lang="mr-IN" altLang="ja-JP" sz="2000" baseline="0"/>
                      <a:pPr>
                        <a:defRPr sz="2800">
                          <a:solidFill>
                            <a:schemeClr val="tx1"/>
                          </a:solidFill>
                          <a:latin typeface="+mj-ea"/>
                          <a:ea typeface="+mj-ea"/>
                        </a:defRPr>
                      </a:pPr>
                      <a:t>[パーセンテージ]</a:t>
                    </a:fld>
                    <a:endParaRPr lang="mr-IN" altLang="ja-JP" baseline="0" dirty="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ea"/>
                      <a:ea typeface="+mj-ea"/>
                      <a:cs typeface="+mn-cs"/>
                    </a:defRPr>
                  </a:pPr>
                  <a:endParaRPr lang="ja-JP"/>
                </a:p>
              </c:txP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ea"/>
                    <a:ea typeface="+mj-ea"/>
                    <a:cs typeface="+mn-cs"/>
                  </a:defRPr>
                </a:pPr>
                <a:endParaRPr lang="ja-JP"/>
              </a:p>
            </c:txPr>
            <c:showLegendKey val="0"/>
            <c:showVal val="0"/>
            <c:showCatName val="1"/>
            <c:showSerName val="0"/>
            <c:showPercent val="1"/>
            <c:showBubbleSize val="0"/>
            <c:showLeaderLines val="1"/>
            <c:leaderLines>
              <c:spPr>
                <a:ln w="22225" cap="flat" cmpd="sng" algn="ctr">
                  <a:solidFill>
                    <a:schemeClr val="bg2">
                      <a:lumMod val="50000"/>
                    </a:schemeClr>
                  </a:solidFill>
                  <a:round/>
                </a:ln>
                <a:effectLst/>
              </c:spPr>
            </c:leaderLines>
            <c:extLst>
              <c:ext xmlns:c15="http://schemas.microsoft.com/office/drawing/2012/chart" uri="{CE6537A1-D6FC-4f65-9D91-7224C49458BB}"/>
            </c:extLst>
          </c:dLbls>
          <c:cat>
            <c:strRef>
              <c:f>Sheet1!$A$2:$A$5</c:f>
              <c:strCache>
                <c:ptCount val="4"/>
                <c:pt idx="0">
                  <c:v>かなり進んでいると感じている</c:v>
                </c:pt>
                <c:pt idx="1">
                  <c:v>一部の人の理解は進んでいない</c:v>
                </c:pt>
                <c:pt idx="2">
                  <c:v>全体的に理解は進んでいない</c:v>
                </c:pt>
                <c:pt idx="3">
                  <c:v>無回答</c:v>
                </c:pt>
              </c:strCache>
            </c:strRef>
          </c:cat>
          <c:val>
            <c:numRef>
              <c:f>Sheet1!$B$2:$B$5</c:f>
              <c:numCache>
                <c:formatCode>General</c:formatCode>
                <c:ptCount val="4"/>
                <c:pt idx="0">
                  <c:v>393.0</c:v>
                </c:pt>
                <c:pt idx="1">
                  <c:v>1187.0</c:v>
                </c:pt>
                <c:pt idx="2">
                  <c:v>1176.0</c:v>
                </c:pt>
                <c:pt idx="3">
                  <c:v>31.0</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9642398843136"/>
          <c:y val="0.0553770129645436"/>
          <c:w val="0.969386936727792"/>
          <c:h val="0.57778422493283"/>
        </c:manualLayout>
      </c:layout>
      <c:barChart>
        <c:barDir val="col"/>
        <c:grouping val="clustered"/>
        <c:varyColors val="0"/>
        <c:ser>
          <c:idx val="0"/>
          <c:order val="0"/>
          <c:tx>
            <c:strRef>
              <c:f>Sheet1!$B$1</c:f>
              <c:strCache>
                <c:ptCount val="1"/>
                <c:pt idx="0">
                  <c:v>20～99床</c:v>
                </c:pt>
              </c:strCache>
            </c:strRef>
          </c:tx>
          <c:spPr>
            <a:solidFill>
              <a:schemeClr val="accent1"/>
            </a:solidFill>
            <a:ln w="19050">
              <a:solidFill>
                <a:schemeClr val="lt1"/>
              </a:solidFill>
            </a:ln>
            <a:effectLst/>
          </c:spPr>
          <c:invertIfNegative val="0"/>
          <c:dLbls>
            <c:dLbl>
              <c:idx val="0"/>
              <c:layout>
                <c:manualLayout>
                  <c:x val="-0.0248514337728858"/>
                  <c:y val="-0.0266220785160705"/>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972447408504229"/>
                  <c:y val="-0.063288014816621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0972447408504231"/>
                  <c:y val="-0.015822003704155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54024856028013"/>
                  <c:y val="-0.0019777504630194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00540248560280126"/>
                  <c:y val="0.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00648298272336151"/>
                  <c:y val="-0.017799754167174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00540248560280134"/>
                  <c:y val="0.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0.00540248560280126"/>
                  <c:y val="-0.029666256945291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00432198848224101"/>
                  <c:y val="-0.0771322680577572"/>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事故発生時の報告
体制を構築・整備</c:v>
                </c:pt>
                <c:pt idx="1">
                  <c:v>職員研修</c:v>
                </c:pt>
                <c:pt idx="2">
                  <c:v>院内調査の学習</c:v>
                </c:pt>
                <c:pt idx="3">
                  <c:v>全死亡例の報告
体制を構築・整備</c:v>
                </c:pt>
                <c:pt idx="4">
                  <c:v>診療記録や
患者ICの見直し</c:v>
                </c:pt>
                <c:pt idx="5">
                  <c:v>患者への制度周知</c:v>
                </c:pt>
                <c:pt idx="6">
                  <c:v>その他</c:v>
                </c:pt>
                <c:pt idx="7">
                  <c:v>特に何もしていない</c:v>
                </c:pt>
                <c:pt idx="8">
                  <c:v>無回答</c:v>
                </c:pt>
              </c:strCache>
            </c:strRef>
          </c:cat>
          <c:val>
            <c:numRef>
              <c:f>Sheet1!$B$2:$B$10</c:f>
              <c:numCache>
                <c:formatCode>General</c:formatCode>
                <c:ptCount val="9"/>
                <c:pt idx="0">
                  <c:v>0.529</c:v>
                </c:pt>
                <c:pt idx="1">
                  <c:v>0.446</c:v>
                </c:pt>
                <c:pt idx="2">
                  <c:v>0.383</c:v>
                </c:pt>
                <c:pt idx="3">
                  <c:v>0.136</c:v>
                </c:pt>
                <c:pt idx="4">
                  <c:v>0.22</c:v>
                </c:pt>
                <c:pt idx="5">
                  <c:v>0.061</c:v>
                </c:pt>
                <c:pt idx="6">
                  <c:v>0.051</c:v>
                </c:pt>
                <c:pt idx="7">
                  <c:v>0.143</c:v>
                </c:pt>
                <c:pt idx="8">
                  <c:v>0.009</c:v>
                </c:pt>
              </c:numCache>
            </c:numRef>
          </c:val>
        </c:ser>
        <c:ser>
          <c:idx val="1"/>
          <c:order val="1"/>
          <c:tx>
            <c:strRef>
              <c:f>Sheet1!$C$1</c:f>
              <c:strCache>
                <c:ptCount val="1"/>
                <c:pt idx="0">
                  <c:v>100～199床</c:v>
                </c:pt>
              </c:strCache>
            </c:strRef>
          </c:tx>
          <c:spPr>
            <a:solidFill>
              <a:schemeClr val="accent2"/>
            </a:solidFill>
            <a:ln w="19050">
              <a:solidFill>
                <a:schemeClr val="lt1"/>
              </a:solidFill>
            </a:ln>
            <a:effectLst/>
          </c:spPr>
          <c:invertIfNegative val="0"/>
          <c:dLbls>
            <c:dLbl>
              <c:idx val="0"/>
              <c:layout>
                <c:manualLayout>
                  <c:x val="-0.0216099424112051"/>
                  <c:y val="-0.029666256945291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172879539289641"/>
                  <c:y val="-0.073176767131718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248514337728858"/>
                  <c:y val="-0.0098887523150970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162074568084038"/>
                  <c:y val="-0.0019777504630194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0259319308934461"/>
                  <c:y val="-0.037577258797368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00756347984392177"/>
                  <c:y val="-0.04746601111246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00216099424112051"/>
                  <c:y val="-0.027688506482271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0.0140464625672833"/>
                  <c:y val="-0.037577258797368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00216099424112051"/>
                  <c:y val="-0.106798525003048"/>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事故発生時の報告
体制を構築・整備</c:v>
                </c:pt>
                <c:pt idx="1">
                  <c:v>職員研修</c:v>
                </c:pt>
                <c:pt idx="2">
                  <c:v>院内調査の学習</c:v>
                </c:pt>
                <c:pt idx="3">
                  <c:v>全死亡例の報告
体制を構築・整備</c:v>
                </c:pt>
                <c:pt idx="4">
                  <c:v>診療記録や
患者ICの見直し</c:v>
                </c:pt>
                <c:pt idx="5">
                  <c:v>患者への制度周知</c:v>
                </c:pt>
                <c:pt idx="6">
                  <c:v>その他</c:v>
                </c:pt>
                <c:pt idx="7">
                  <c:v>特に何もしていない</c:v>
                </c:pt>
                <c:pt idx="8">
                  <c:v>無回答</c:v>
                </c:pt>
              </c:strCache>
            </c:strRef>
          </c:cat>
          <c:val>
            <c:numRef>
              <c:f>Sheet1!$C$2:$C$10</c:f>
              <c:numCache>
                <c:formatCode>General</c:formatCode>
                <c:ptCount val="9"/>
                <c:pt idx="0">
                  <c:v>0.612</c:v>
                </c:pt>
                <c:pt idx="1">
                  <c:v>0.506</c:v>
                </c:pt>
                <c:pt idx="2">
                  <c:v>0.495</c:v>
                </c:pt>
                <c:pt idx="3">
                  <c:v>0.267</c:v>
                </c:pt>
                <c:pt idx="4">
                  <c:v>0.231</c:v>
                </c:pt>
                <c:pt idx="5">
                  <c:v>0.068</c:v>
                </c:pt>
                <c:pt idx="6">
                  <c:v>0.063</c:v>
                </c:pt>
                <c:pt idx="7">
                  <c:v>0.074</c:v>
                </c:pt>
                <c:pt idx="8">
                  <c:v>0.007</c:v>
                </c:pt>
              </c:numCache>
            </c:numRef>
          </c:val>
        </c:ser>
        <c:ser>
          <c:idx val="2"/>
          <c:order val="2"/>
          <c:tx>
            <c:strRef>
              <c:f>Sheet1!$D$1</c:f>
              <c:strCache>
                <c:ptCount val="1"/>
                <c:pt idx="0">
                  <c:v>200～399床</c:v>
                </c:pt>
              </c:strCache>
            </c:strRef>
          </c:tx>
          <c:spPr>
            <a:solidFill>
              <a:schemeClr val="accent3"/>
            </a:solidFill>
            <a:ln w="19050">
              <a:solidFill>
                <a:schemeClr val="lt1"/>
              </a:solidFill>
            </a:ln>
            <a:effectLst/>
          </c:spPr>
          <c:invertIfNegative val="0"/>
          <c:dLbls>
            <c:dLbl>
              <c:idx val="0"/>
              <c:layout>
                <c:manualLayout>
                  <c:x val="-0.0162074568084038"/>
                  <c:y val="-0.017799754167174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162074568084038"/>
                  <c:y val="-0.025710756019252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162074568084038"/>
                  <c:y val="-0.027688506482271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205294452906448"/>
                  <c:y val="-0.0079110018520776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0226904395317653"/>
                  <c:y val="-0.067243515742660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00216099424112051"/>
                  <c:y val="-0.08108776898379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017287953928964"/>
                  <c:y val="-0.063288014816621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0.0237709366523256"/>
                  <c:y val="-0.02373300555623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0237709366523256"/>
                  <c:y val="-0.0514215120385048"/>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事故発生時の報告
体制を構築・整備</c:v>
                </c:pt>
                <c:pt idx="1">
                  <c:v>職員研修</c:v>
                </c:pt>
                <c:pt idx="2">
                  <c:v>院内調査の学習</c:v>
                </c:pt>
                <c:pt idx="3">
                  <c:v>全死亡例の報告
体制を構築・整備</c:v>
                </c:pt>
                <c:pt idx="4">
                  <c:v>診療記録や
患者ICの見直し</c:v>
                </c:pt>
                <c:pt idx="5">
                  <c:v>患者への制度周知</c:v>
                </c:pt>
                <c:pt idx="6">
                  <c:v>その他</c:v>
                </c:pt>
                <c:pt idx="7">
                  <c:v>特に何もしていない</c:v>
                </c:pt>
                <c:pt idx="8">
                  <c:v>無回答</c:v>
                </c:pt>
              </c:strCache>
            </c:strRef>
          </c:cat>
          <c:val>
            <c:numRef>
              <c:f>Sheet1!$D$2:$D$10</c:f>
              <c:numCache>
                <c:formatCode>General</c:formatCode>
                <c:ptCount val="9"/>
                <c:pt idx="0">
                  <c:v>0.705</c:v>
                </c:pt>
                <c:pt idx="1">
                  <c:v>0.638</c:v>
                </c:pt>
                <c:pt idx="2">
                  <c:v>0.554</c:v>
                </c:pt>
                <c:pt idx="3">
                  <c:v>0.451</c:v>
                </c:pt>
                <c:pt idx="4">
                  <c:v>0.26</c:v>
                </c:pt>
                <c:pt idx="5">
                  <c:v>0.076</c:v>
                </c:pt>
                <c:pt idx="6">
                  <c:v>0.037</c:v>
                </c:pt>
                <c:pt idx="7">
                  <c:v>0.045</c:v>
                </c:pt>
                <c:pt idx="8">
                  <c:v>0.003</c:v>
                </c:pt>
              </c:numCache>
            </c:numRef>
          </c:val>
        </c:ser>
        <c:ser>
          <c:idx val="3"/>
          <c:order val="3"/>
          <c:tx>
            <c:strRef>
              <c:f>Sheet1!$E$1</c:f>
              <c:strCache>
                <c:ptCount val="1"/>
                <c:pt idx="0">
                  <c:v>400床以上</c:v>
                </c:pt>
              </c:strCache>
            </c:strRef>
          </c:tx>
          <c:spPr>
            <a:solidFill>
              <a:schemeClr val="accent4"/>
            </a:solidFill>
            <a:ln w="19050">
              <a:solidFill>
                <a:schemeClr val="lt1"/>
              </a:solidFill>
            </a:ln>
            <a:effectLst/>
          </c:spPr>
          <c:invertIfNegative val="0"/>
          <c:dLbls>
            <c:dLbl>
              <c:idx val="5"/>
              <c:layout>
                <c:manualLayout>
                  <c:x val="0.012965965446723"/>
                  <c:y val="-0.021755255093213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012965965446723"/>
                  <c:y val="-0.0079110018520777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0.0108049712056025"/>
                  <c:y val="-0.0059332513890582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0432198848224101"/>
                  <c:y val="-0.0296662569452911"/>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事故発生時の報告
体制を構築・整備</c:v>
                </c:pt>
                <c:pt idx="1">
                  <c:v>職員研修</c:v>
                </c:pt>
                <c:pt idx="2">
                  <c:v>院内調査の学習</c:v>
                </c:pt>
                <c:pt idx="3">
                  <c:v>全死亡例の報告
体制を構築・整備</c:v>
                </c:pt>
                <c:pt idx="4">
                  <c:v>診療記録や
患者ICの見直し</c:v>
                </c:pt>
                <c:pt idx="5">
                  <c:v>患者への制度周知</c:v>
                </c:pt>
                <c:pt idx="6">
                  <c:v>その他</c:v>
                </c:pt>
                <c:pt idx="7">
                  <c:v>特に何もしていない</c:v>
                </c:pt>
                <c:pt idx="8">
                  <c:v>無回答</c:v>
                </c:pt>
              </c:strCache>
            </c:strRef>
          </c:cat>
          <c:val>
            <c:numRef>
              <c:f>Sheet1!$E$2:$E$10</c:f>
              <c:numCache>
                <c:formatCode>General</c:formatCode>
                <c:ptCount val="9"/>
                <c:pt idx="0">
                  <c:v>0.794</c:v>
                </c:pt>
                <c:pt idx="1">
                  <c:v>0.754</c:v>
                </c:pt>
                <c:pt idx="2">
                  <c:v>0.723</c:v>
                </c:pt>
                <c:pt idx="3">
                  <c:v>0.701</c:v>
                </c:pt>
                <c:pt idx="4">
                  <c:v>0.421</c:v>
                </c:pt>
                <c:pt idx="5">
                  <c:v>0.125</c:v>
                </c:pt>
                <c:pt idx="6">
                  <c:v>0.053</c:v>
                </c:pt>
                <c:pt idx="7">
                  <c:v>0.022</c:v>
                </c:pt>
                <c:pt idx="8">
                  <c:v>0.009</c:v>
                </c:pt>
              </c:numCache>
            </c:numRef>
          </c:val>
        </c:ser>
        <c:dLbls>
          <c:dLblPos val="outEnd"/>
          <c:showLegendKey val="0"/>
          <c:showVal val="1"/>
          <c:showCatName val="0"/>
          <c:showSerName val="0"/>
          <c:showPercent val="0"/>
          <c:showBubbleSize val="0"/>
        </c:dLbls>
        <c:gapWidth val="100"/>
        <c:axId val="-2085907712"/>
        <c:axId val="-2085904960"/>
      </c:barChart>
      <c:catAx>
        <c:axId val="-2085907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lgn="just">
              <a:defRPr sz="1600" b="0" i="0" u="none" strike="noStrike" kern="1200" baseline="0">
                <a:solidFill>
                  <a:schemeClr val="tx1">
                    <a:lumMod val="65000"/>
                    <a:lumOff val="35000"/>
                  </a:schemeClr>
                </a:solidFill>
                <a:latin typeface="+mn-lt"/>
                <a:ea typeface="+mn-ea"/>
                <a:cs typeface="+mn-cs"/>
              </a:defRPr>
            </a:pPr>
            <a:endParaRPr lang="ja-JP"/>
          </a:p>
        </c:txPr>
        <c:crossAx val="-2085904960"/>
        <c:crosses val="autoZero"/>
        <c:auto val="1"/>
        <c:lblAlgn val="ctr"/>
        <c:lblOffset val="100"/>
        <c:noMultiLvlLbl val="0"/>
      </c:catAx>
      <c:valAx>
        <c:axId val="-2085904960"/>
        <c:scaling>
          <c:orientation val="minMax"/>
          <c:min val="0.0"/>
        </c:scaling>
        <c:delete val="1"/>
        <c:axPos val="l"/>
        <c:majorGridlines>
          <c:spPr>
            <a:ln w="9525" cap="flat" cmpd="sng" algn="ctr">
              <a:noFill/>
              <a:round/>
            </a:ln>
            <a:effectLst/>
          </c:spPr>
        </c:majorGridlines>
        <c:numFmt formatCode="General" sourceLinked="1"/>
        <c:majorTickMark val="out"/>
        <c:minorTickMark val="none"/>
        <c:tickLblPos val="nextTo"/>
        <c:crossAx val="-208590771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tx1"/>
                </a:solidFill>
                <a:latin typeface="+mj-ea"/>
                <a:ea typeface="+mj-ea"/>
                <a:cs typeface="+mn-cs"/>
              </a:defRPr>
            </a:pPr>
            <a:endParaRPr lang="ja-JP"/>
          </a:p>
        </c:txPr>
      </c:legendEntry>
      <c:layout>
        <c:manualLayout>
          <c:xMode val="edge"/>
          <c:yMode val="edge"/>
          <c:x val="0.57919533198032"/>
          <c:y val="0.100819380417012"/>
          <c:w val="0.390715915251367"/>
          <c:h val="0.2100771623715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ea"/>
              <a:ea typeface="+mj-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448275808409324"/>
          <c:y val="0.0747127048308151"/>
          <c:w val="0.955172413793103"/>
          <c:h val="0.925287356321839"/>
        </c:manualLayout>
      </c:layout>
      <c:pie3DChart>
        <c:varyColors val="1"/>
        <c:ser>
          <c:idx val="0"/>
          <c:order val="0"/>
          <c:explosion val="9"/>
          <c:dPt>
            <c:idx val="0"/>
            <c:bubble3D val="0"/>
            <c:explosion val="1"/>
            <c:spPr>
              <a:gradFill flip="none" rotWithShape="1">
                <a:gsLst>
                  <a:gs pos="4000">
                    <a:srgbClr val="FF0000"/>
                  </a:gs>
                  <a:gs pos="99000">
                    <a:srgbClr val="FFA3A6"/>
                  </a:gs>
                  <a:gs pos="69000">
                    <a:srgbClr val="FF8E92">
                      <a:lumMod val="99000"/>
                    </a:srgbClr>
                  </a:gs>
                </a:gsLst>
                <a:lin ang="16200000" scaled="1"/>
                <a:tileRect/>
              </a:gra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3"/>
            <c:spPr>
              <a:gradFill>
                <a:gsLst>
                  <a:gs pos="4000">
                    <a:srgbClr val="0070C0"/>
                  </a:gs>
                  <a:gs pos="99000">
                    <a:schemeClr val="accent5">
                      <a:lumMod val="40000"/>
                      <a:lumOff val="60000"/>
                    </a:schemeClr>
                  </a:gs>
                  <a:gs pos="91000">
                    <a:schemeClr val="accent5">
                      <a:lumMod val="60000"/>
                      <a:lumOff val="40000"/>
                    </a:schemeClr>
                  </a:gs>
                </a:gsLst>
                <a:lin ang="16200000" scaled="1"/>
              </a:gra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3"/>
            <c:spPr>
              <a:gradFill>
                <a:gsLst>
                  <a:gs pos="4000">
                    <a:srgbClr val="00B050">
                      <a:alpha val="95000"/>
                    </a:srgbClr>
                  </a:gs>
                  <a:gs pos="99000">
                    <a:srgbClr val="CCFFCB"/>
                  </a:gs>
                  <a:gs pos="74000">
                    <a:schemeClr val="accent6">
                      <a:lumMod val="40000"/>
                      <a:lumOff val="60000"/>
                    </a:schemeClr>
                  </a:gs>
                </a:gsLst>
                <a:lin ang="16200000" scaled="1"/>
              </a:gra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5"/>
            <c:spPr>
              <a:gradFill>
                <a:gsLst>
                  <a:gs pos="0">
                    <a:srgbClr val="7030A0"/>
                  </a:gs>
                  <a:gs pos="91000">
                    <a:srgbClr val="DDB2E0"/>
                  </a:gs>
                  <a:gs pos="61000">
                    <a:srgbClr val="C887E8"/>
                  </a:gs>
                </a:gsLst>
                <a:lin ang="16200000" scaled="1"/>
              </a:gra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8"/>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explosion val="7"/>
            <c:spPr>
              <a:gradFill>
                <a:gsLst>
                  <a:gs pos="0">
                    <a:schemeClr val="accent4">
                      <a:lumMod val="60000"/>
                      <a:lumOff val="40000"/>
                    </a:schemeClr>
                  </a:gs>
                  <a:gs pos="91000">
                    <a:schemeClr val="accent4">
                      <a:lumMod val="20000"/>
                      <a:lumOff val="80000"/>
                    </a:schemeClr>
                  </a:gs>
                  <a:gs pos="66000">
                    <a:schemeClr val="accent4">
                      <a:lumMod val="40000"/>
                      <a:lumOff val="60000"/>
                    </a:schemeClr>
                  </a:gs>
                </a:gsLst>
                <a:lin ang="16200000" scaled="1"/>
              </a:gra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Sheet3!$A$1:$A$6</c:f>
              <c:strCache>
                <c:ptCount val="6"/>
                <c:pt idx="0">
                  <c:v>判断</c:v>
                </c:pt>
                <c:pt idx="1">
                  <c:v>手続き</c:v>
                </c:pt>
                <c:pt idx="2">
                  <c:v>院内調査</c:v>
                </c:pt>
                <c:pt idx="3">
                  <c:v>センター調査</c:v>
                </c:pt>
                <c:pt idx="4">
                  <c:v>再発防止</c:v>
                </c:pt>
                <c:pt idx="5">
                  <c:v>その他</c:v>
                </c:pt>
              </c:strCache>
            </c:strRef>
          </c:cat>
          <c:val>
            <c:numRef>
              <c:f>Sheet3!$B$1:$B$6</c:f>
              <c:numCache>
                <c:formatCode>General</c:formatCode>
                <c:ptCount val="6"/>
                <c:pt idx="0">
                  <c:v>1438.0</c:v>
                </c:pt>
                <c:pt idx="1">
                  <c:v>1096.0</c:v>
                </c:pt>
                <c:pt idx="2">
                  <c:v>896.0</c:v>
                </c:pt>
                <c:pt idx="3">
                  <c:v>230.0</c:v>
                </c:pt>
                <c:pt idx="4">
                  <c:v>10.0</c:v>
                </c:pt>
                <c:pt idx="5">
                  <c:v>586.0</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a:gsLst>
                <a:gs pos="20000">
                  <a:srgbClr val="9FE35A"/>
                </a:gs>
                <a:gs pos="100000">
                  <a:srgbClr val="92D050"/>
                </a:gs>
              </a:gsLst>
              <a:lin ang="16200000" scaled="1"/>
            </a:gradFill>
            <a:ln w="3175">
              <a:solidFill>
                <a:srgbClr val="0070C0"/>
              </a:solidFill>
            </a:ln>
            <a:effectLst/>
            <a:sp3d contourW="3175">
              <a:contourClr>
                <a:srgbClr val="0070C0"/>
              </a:contourClr>
            </a:sp3d>
          </c:spPr>
          <c:invertIfNegative val="0"/>
          <c:val>
            <c:numRef>
              <c:f>'1y9m,センター合議'!$C$6:$E$6</c:f>
              <c:numCache>
                <c:formatCode>General</c:formatCode>
                <c:ptCount val="3"/>
                <c:pt idx="0">
                  <c:v>47.0</c:v>
                </c:pt>
                <c:pt idx="1">
                  <c:v>9.0</c:v>
                </c:pt>
                <c:pt idx="2">
                  <c:v>0.0</c:v>
                </c:pt>
              </c:numCache>
            </c:numRef>
          </c:val>
        </c:ser>
        <c:ser>
          <c:idx val="1"/>
          <c:order val="1"/>
          <c:spPr>
            <a:gradFill>
              <a:gsLst>
                <a:gs pos="20000">
                  <a:srgbClr val="00B0F0"/>
                </a:gs>
                <a:gs pos="100000">
                  <a:srgbClr val="00B0F0"/>
                </a:gs>
              </a:gsLst>
              <a:lin ang="16200000" scaled="1"/>
            </a:gradFill>
            <a:ln w="3175">
              <a:solidFill>
                <a:srgbClr val="0070C0"/>
              </a:solidFill>
            </a:ln>
            <a:effectLst/>
            <a:sp3d contourW="3175">
              <a:contourClr>
                <a:srgbClr val="0070C0"/>
              </a:contourClr>
            </a:sp3d>
          </c:spPr>
          <c:invertIfNegative val="0"/>
          <c:val>
            <c:numRef>
              <c:f>'1y9m,センター合議'!$C$7:$E$7</c:f>
              <c:numCache>
                <c:formatCode>General</c:formatCode>
                <c:ptCount val="3"/>
                <c:pt idx="0">
                  <c:v>9.0</c:v>
                </c:pt>
                <c:pt idx="1">
                  <c:v>25.0</c:v>
                </c:pt>
                <c:pt idx="2">
                  <c:v>21.0</c:v>
                </c:pt>
              </c:numCache>
            </c:numRef>
          </c:val>
        </c:ser>
        <c:ser>
          <c:idx val="2"/>
          <c:order val="2"/>
          <c:spPr>
            <a:gradFill>
              <a:gsLst>
                <a:gs pos="1000">
                  <a:schemeClr val="accent4">
                    <a:lumMod val="40000"/>
                    <a:lumOff val="60000"/>
                  </a:schemeClr>
                </a:gs>
                <a:gs pos="30000">
                  <a:schemeClr val="accent4">
                    <a:lumMod val="20000"/>
                    <a:lumOff val="80000"/>
                  </a:schemeClr>
                </a:gs>
              </a:gsLst>
              <a:lin ang="16200000" scaled="1"/>
            </a:gradFill>
            <a:ln w="3175">
              <a:solidFill>
                <a:schemeClr val="accent1">
                  <a:lumMod val="60000"/>
                  <a:lumOff val="40000"/>
                </a:schemeClr>
              </a:solidFill>
            </a:ln>
            <a:effectLst/>
            <a:sp3d contourW="3175">
              <a:contourClr>
                <a:schemeClr val="accent1">
                  <a:lumMod val="60000"/>
                  <a:lumOff val="40000"/>
                </a:schemeClr>
              </a:contourClr>
            </a:sp3d>
          </c:spPr>
          <c:invertIfNegative val="0"/>
          <c:val>
            <c:numRef>
              <c:f>'1y9m,センター合議'!$C$8:$E$8</c:f>
              <c:numCache>
                <c:formatCode>General</c:formatCode>
                <c:ptCount val="3"/>
                <c:pt idx="0">
                  <c:v>13.0</c:v>
                </c:pt>
                <c:pt idx="1">
                  <c:v>6.0</c:v>
                </c:pt>
                <c:pt idx="2">
                  <c:v>7.0</c:v>
                </c:pt>
              </c:numCache>
            </c:numRef>
          </c:val>
        </c:ser>
        <c:dLbls>
          <c:showLegendKey val="0"/>
          <c:showVal val="0"/>
          <c:showCatName val="0"/>
          <c:showSerName val="0"/>
          <c:showPercent val="0"/>
          <c:showBubbleSize val="0"/>
        </c:dLbls>
        <c:gapWidth val="239"/>
        <c:gapDepth val="135"/>
        <c:shape val="box"/>
        <c:axId val="-2088199888"/>
        <c:axId val="-2132974688"/>
        <c:axId val="0"/>
      </c:bar3DChart>
      <c:catAx>
        <c:axId val="-2088199888"/>
        <c:scaling>
          <c:orientation val="minMax"/>
        </c:scaling>
        <c:delete val="1"/>
        <c:axPos val="b"/>
        <c:majorTickMark val="none"/>
        <c:minorTickMark val="none"/>
        <c:tickLblPos val="nextTo"/>
        <c:crossAx val="-2132974688"/>
        <c:crosses val="autoZero"/>
        <c:auto val="1"/>
        <c:lblAlgn val="ctr"/>
        <c:lblOffset val="100"/>
        <c:noMultiLvlLbl val="0"/>
      </c:catAx>
      <c:valAx>
        <c:axId val="-2132974688"/>
        <c:scaling>
          <c:orientation val="minMax"/>
        </c:scaling>
        <c:delete val="1"/>
        <c:axPos val="l"/>
        <c:majorGridlines>
          <c:spPr>
            <a:ln w="6350" cap="flat" cmpd="sng" algn="ctr">
              <a:solidFill>
                <a:schemeClr val="bg2">
                  <a:lumMod val="75000"/>
                </a:schemeClr>
              </a:solidFill>
              <a:round/>
            </a:ln>
            <a:effectLst/>
          </c:spPr>
        </c:majorGridlines>
        <c:numFmt formatCode="General" sourceLinked="0"/>
        <c:majorTickMark val="none"/>
        <c:minorTickMark val="none"/>
        <c:tickLblPos val="nextTo"/>
        <c:crossAx val="-2088199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61849638514464"/>
          <c:y val="0.115339697176107"/>
          <c:w val="0.840221957478006"/>
          <c:h val="0.822684210713707"/>
        </c:manualLayout>
      </c:layout>
      <c:bar3DChart>
        <c:barDir val="col"/>
        <c:grouping val="standard"/>
        <c:varyColors val="0"/>
        <c:ser>
          <c:idx val="0"/>
          <c:order val="0"/>
          <c:spPr>
            <a:solidFill>
              <a:schemeClr val="accent4">
                <a:lumMod val="60000"/>
                <a:lumOff val="40000"/>
              </a:schemeClr>
            </a:solidFill>
            <a:ln>
              <a:noFill/>
            </a:ln>
            <a:effectLst/>
            <a:sp3d/>
          </c:spPr>
          <c:invertIfNegative val="0"/>
          <c:val>
            <c:numRef>
              <c:f>試算!$O$24:$O$37</c:f>
              <c:numCache>
                <c:formatCode>General</c:formatCode>
                <c:ptCount val="14"/>
                <c:pt idx="0">
                  <c:v>3034.0</c:v>
                </c:pt>
                <c:pt idx="1">
                  <c:v>2358.0</c:v>
                </c:pt>
                <c:pt idx="2">
                  <c:v>5603.0</c:v>
                </c:pt>
                <c:pt idx="3">
                  <c:v>942.0</c:v>
                </c:pt>
                <c:pt idx="4">
                  <c:v>2127.0</c:v>
                </c:pt>
                <c:pt idx="5">
                  <c:v>2767.0</c:v>
                </c:pt>
                <c:pt idx="6">
                  <c:v>1121.0</c:v>
                </c:pt>
                <c:pt idx="7">
                  <c:v>711.0</c:v>
                </c:pt>
                <c:pt idx="8">
                  <c:v>387.0</c:v>
                </c:pt>
                <c:pt idx="9">
                  <c:v>179.0</c:v>
                </c:pt>
                <c:pt idx="10">
                  <c:v>106.0</c:v>
                </c:pt>
                <c:pt idx="11">
                  <c:v>54.0</c:v>
                </c:pt>
                <c:pt idx="12">
                  <c:v>31.0</c:v>
                </c:pt>
                <c:pt idx="13">
                  <c:v>55.0</c:v>
                </c:pt>
              </c:numCache>
            </c:numRef>
          </c:val>
        </c:ser>
        <c:dLbls>
          <c:showLegendKey val="0"/>
          <c:showVal val="0"/>
          <c:showCatName val="0"/>
          <c:showSerName val="0"/>
          <c:showPercent val="0"/>
          <c:showBubbleSize val="0"/>
        </c:dLbls>
        <c:gapWidth val="150"/>
        <c:shape val="box"/>
        <c:axId val="-2131086800"/>
        <c:axId val="-2131085024"/>
        <c:axId val="-2131105280"/>
      </c:bar3DChart>
      <c:catAx>
        <c:axId val="-2131086800"/>
        <c:scaling>
          <c:orientation val="minMax"/>
        </c:scaling>
        <c:delete val="1"/>
        <c:axPos val="b"/>
        <c:majorTickMark val="none"/>
        <c:minorTickMark val="none"/>
        <c:tickLblPos val="nextTo"/>
        <c:crossAx val="-2131085024"/>
        <c:crosses val="autoZero"/>
        <c:auto val="1"/>
        <c:lblAlgn val="ctr"/>
        <c:lblOffset val="100"/>
        <c:noMultiLvlLbl val="0"/>
      </c:catAx>
      <c:valAx>
        <c:axId val="-2131085024"/>
        <c:scaling>
          <c:orientation val="minMax"/>
        </c:scaling>
        <c:delete val="0"/>
        <c:axPos val="l"/>
        <c:majorGridlines>
          <c:spPr>
            <a:ln w="9525" cap="flat" cmpd="sng" algn="ctr">
              <a:solidFill>
                <a:schemeClr val="bg1">
                  <a:lumMod val="6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131086800"/>
        <c:crosses val="autoZero"/>
        <c:crossBetween val="between"/>
      </c:valAx>
      <c:serAx>
        <c:axId val="-2131105280"/>
        <c:scaling>
          <c:orientation val="minMax"/>
        </c:scaling>
        <c:delete val="1"/>
        <c:axPos val="b"/>
        <c:majorTickMark val="none"/>
        <c:minorTickMark val="none"/>
        <c:tickLblPos val="nextTo"/>
        <c:crossAx val="-2131085024"/>
        <c:crosses val="autoZero"/>
      </c:ser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0924842406137929"/>
          <c:y val="0.186684210117506"/>
          <c:w val="0.877830678211895"/>
          <c:h val="0.770566025342528"/>
        </c:manualLayout>
      </c:layout>
      <c:bar3DChart>
        <c:barDir val="col"/>
        <c:grouping val="standard"/>
        <c:varyColors val="0"/>
        <c:ser>
          <c:idx val="0"/>
          <c:order val="0"/>
          <c:spPr>
            <a:solidFill>
              <a:schemeClr val="accent1">
                <a:lumMod val="60000"/>
                <a:lumOff val="40000"/>
              </a:schemeClr>
            </a:solidFill>
            <a:ln>
              <a:noFill/>
            </a:ln>
            <a:effectLst/>
            <a:sp3d/>
          </c:spPr>
          <c:invertIfNegative val="0"/>
          <c:val>
            <c:numRef>
              <c:f>試算!$W$24:$W$37</c:f>
              <c:numCache>
                <c:formatCode>General</c:formatCode>
                <c:ptCount val="14"/>
                <c:pt idx="0">
                  <c:v>0.0</c:v>
                </c:pt>
                <c:pt idx="1">
                  <c:v>11763.0</c:v>
                </c:pt>
                <c:pt idx="2">
                  <c:v>95863.0</c:v>
                </c:pt>
                <c:pt idx="3">
                  <c:v>36133.0</c:v>
                </c:pt>
                <c:pt idx="4">
                  <c:v>153663.0</c:v>
                </c:pt>
                <c:pt idx="5">
                  <c:v>407381.0</c:v>
                </c:pt>
                <c:pt idx="6">
                  <c:v>271754.0</c:v>
                </c:pt>
                <c:pt idx="7">
                  <c:v>238761.0</c:v>
                </c:pt>
                <c:pt idx="8">
                  <c:v>170314.0</c:v>
                </c:pt>
                <c:pt idx="9">
                  <c:v>96024.0</c:v>
                </c:pt>
                <c:pt idx="10">
                  <c:v>67934.0</c:v>
                </c:pt>
                <c:pt idx="11">
                  <c:v>39685.0</c:v>
                </c:pt>
                <c:pt idx="12">
                  <c:v>25967.0</c:v>
                </c:pt>
                <c:pt idx="13">
                  <c:v>58352.0</c:v>
                </c:pt>
              </c:numCache>
            </c:numRef>
          </c:val>
        </c:ser>
        <c:dLbls>
          <c:showLegendKey val="0"/>
          <c:showVal val="0"/>
          <c:showCatName val="0"/>
          <c:showSerName val="0"/>
          <c:showPercent val="0"/>
          <c:showBubbleSize val="0"/>
        </c:dLbls>
        <c:gapWidth val="150"/>
        <c:shape val="box"/>
        <c:axId val="-2131015152"/>
        <c:axId val="-2131012832"/>
        <c:axId val="-2131011408"/>
      </c:bar3DChart>
      <c:catAx>
        <c:axId val="-2131015152"/>
        <c:scaling>
          <c:orientation val="minMax"/>
        </c:scaling>
        <c:delete val="1"/>
        <c:axPos val="b"/>
        <c:majorTickMark val="none"/>
        <c:minorTickMark val="none"/>
        <c:tickLblPos val="nextTo"/>
        <c:crossAx val="-2131012832"/>
        <c:crosses val="autoZero"/>
        <c:auto val="1"/>
        <c:lblAlgn val="ctr"/>
        <c:lblOffset val="100"/>
        <c:noMultiLvlLbl val="0"/>
      </c:catAx>
      <c:valAx>
        <c:axId val="-2131012832"/>
        <c:scaling>
          <c:orientation val="minMax"/>
        </c:scaling>
        <c:delete val="1"/>
        <c:axPos val="l"/>
        <c:numFmt formatCode="General" sourceLinked="0"/>
        <c:majorTickMark val="none"/>
        <c:minorTickMark val="none"/>
        <c:tickLblPos val="nextTo"/>
        <c:crossAx val="-2131015152"/>
        <c:crosses val="autoZero"/>
        <c:crossBetween val="between"/>
      </c:valAx>
      <c:serAx>
        <c:axId val="-2131011408"/>
        <c:scaling>
          <c:orientation val="minMax"/>
        </c:scaling>
        <c:delete val="1"/>
        <c:axPos val="b"/>
        <c:majorTickMark val="none"/>
        <c:minorTickMark val="none"/>
        <c:tickLblPos val="nextTo"/>
        <c:crossAx val="-2131012832"/>
        <c:crosses val="autoZero"/>
      </c:ser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57150" cap="rnd">
              <a:solidFill>
                <a:srgbClr val="8064A2">
                  <a:lumMod val="75000"/>
                </a:srgbClr>
              </a:solidFill>
              <a:prstDash val="sysDot"/>
              <a:round/>
            </a:ln>
            <a:effectLst/>
          </c:spPr>
          <c:marker>
            <c:symbol val="none"/>
          </c:marker>
          <c:val>
            <c:numRef>
              <c:f>試算!$Q$24:$Q$37</c:f>
              <c:numCache>
                <c:formatCode>General</c:formatCode>
                <c:ptCount val="14"/>
                <c:pt idx="0">
                  <c:v>7.5E-5</c:v>
                </c:pt>
                <c:pt idx="1">
                  <c:v>0.0025</c:v>
                </c:pt>
                <c:pt idx="2">
                  <c:v>0.0029</c:v>
                </c:pt>
                <c:pt idx="3">
                  <c:v>0.0042</c:v>
                </c:pt>
                <c:pt idx="4">
                  <c:v>0.011</c:v>
                </c:pt>
                <c:pt idx="5">
                  <c:v>0.018</c:v>
                </c:pt>
                <c:pt idx="6">
                  <c:v>0.059</c:v>
                </c:pt>
                <c:pt idx="7">
                  <c:v>0.105</c:v>
                </c:pt>
                <c:pt idx="8">
                  <c:v>0.132</c:v>
                </c:pt>
                <c:pt idx="9">
                  <c:v>0.24</c:v>
                </c:pt>
                <c:pt idx="10">
                  <c:v>0.509</c:v>
                </c:pt>
                <c:pt idx="11">
                  <c:v>0.407</c:v>
                </c:pt>
                <c:pt idx="12">
                  <c:v>0.516</c:v>
                </c:pt>
                <c:pt idx="13">
                  <c:v>0.873</c:v>
                </c:pt>
              </c:numCache>
            </c:numRef>
          </c:val>
          <c:smooth val="0"/>
        </c:ser>
        <c:dLbls>
          <c:showLegendKey val="0"/>
          <c:showVal val="0"/>
          <c:showCatName val="0"/>
          <c:showSerName val="0"/>
          <c:showPercent val="0"/>
          <c:showBubbleSize val="0"/>
        </c:dLbls>
        <c:smooth val="0"/>
        <c:axId val="-2087835792"/>
        <c:axId val="-2087855712"/>
      </c:lineChart>
      <c:catAx>
        <c:axId val="-2087835792"/>
        <c:scaling>
          <c:orientation val="minMax"/>
        </c:scaling>
        <c:delete val="1"/>
        <c:axPos val="b"/>
        <c:majorTickMark val="none"/>
        <c:minorTickMark val="none"/>
        <c:tickLblPos val="nextTo"/>
        <c:crossAx val="-2087855712"/>
        <c:crosses val="autoZero"/>
        <c:auto val="1"/>
        <c:lblAlgn val="ctr"/>
        <c:lblOffset val="100"/>
        <c:noMultiLvlLbl val="0"/>
      </c:catAx>
      <c:valAx>
        <c:axId val="-2087855712"/>
        <c:scaling>
          <c:orientation val="minMax"/>
        </c:scaling>
        <c:delete val="1"/>
        <c:axPos val="l"/>
        <c:majorGridlines>
          <c:spPr>
            <a:ln w="9525" cap="flat" cmpd="sng" algn="ctr">
              <a:noFill/>
              <a:round/>
            </a:ln>
            <a:effectLst/>
          </c:spPr>
        </c:majorGridlines>
        <c:numFmt formatCode="General" sourceLinked="0"/>
        <c:majorTickMark val="none"/>
        <c:minorTickMark val="none"/>
        <c:tickLblPos val="nextTo"/>
        <c:crossAx val="-20878357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45108919069667"/>
          <c:y val="0.0764090433874707"/>
          <c:w val="0.950978216186067"/>
          <c:h val="0.847181913225059"/>
        </c:manualLayout>
      </c:layout>
      <c:lineChart>
        <c:grouping val="standard"/>
        <c:varyColors val="0"/>
        <c:ser>
          <c:idx val="0"/>
          <c:order val="0"/>
          <c:spPr>
            <a:ln w="28575" cap="rnd">
              <a:solidFill>
                <a:srgbClr val="FF0000"/>
              </a:solidFill>
              <a:round/>
            </a:ln>
            <a:effectLst/>
          </c:spPr>
          <c:marker>
            <c:symbol val="none"/>
          </c:marker>
          <c:val>
            <c:numRef>
              <c:f>試算!$Y$24:$Y$37</c:f>
              <c:numCache>
                <c:formatCode>General</c:formatCode>
                <c:ptCount val="14"/>
                <c:pt idx="0">
                  <c:v>7.0</c:v>
                </c:pt>
                <c:pt idx="1">
                  <c:v>6.0</c:v>
                </c:pt>
                <c:pt idx="2">
                  <c:v>16.0</c:v>
                </c:pt>
                <c:pt idx="3">
                  <c:v>4.0</c:v>
                </c:pt>
                <c:pt idx="4">
                  <c:v>24.0</c:v>
                </c:pt>
                <c:pt idx="5">
                  <c:v>50.0</c:v>
                </c:pt>
                <c:pt idx="6">
                  <c:v>66.0</c:v>
                </c:pt>
                <c:pt idx="7">
                  <c:v>75.0</c:v>
                </c:pt>
                <c:pt idx="8">
                  <c:v>51.0</c:v>
                </c:pt>
                <c:pt idx="9">
                  <c:v>43.0</c:v>
                </c:pt>
                <c:pt idx="10">
                  <c:v>54.0</c:v>
                </c:pt>
                <c:pt idx="11">
                  <c:v>22.0</c:v>
                </c:pt>
                <c:pt idx="12">
                  <c:v>16.0</c:v>
                </c:pt>
                <c:pt idx="13">
                  <c:v>48.0</c:v>
                </c:pt>
              </c:numCache>
            </c:numRef>
          </c:val>
          <c:smooth val="0"/>
        </c:ser>
        <c:dLbls>
          <c:showLegendKey val="0"/>
          <c:showVal val="0"/>
          <c:showCatName val="0"/>
          <c:showSerName val="0"/>
          <c:showPercent val="0"/>
          <c:showBubbleSize val="0"/>
        </c:dLbls>
        <c:smooth val="0"/>
        <c:axId val="-2087734160"/>
        <c:axId val="-2131773680"/>
      </c:lineChart>
      <c:catAx>
        <c:axId val="-2087734160"/>
        <c:scaling>
          <c:orientation val="minMax"/>
        </c:scaling>
        <c:delete val="1"/>
        <c:axPos val="b"/>
        <c:majorTickMark val="none"/>
        <c:minorTickMark val="none"/>
        <c:tickLblPos val="nextTo"/>
        <c:crossAx val="-2131773680"/>
        <c:crosses val="autoZero"/>
        <c:auto val="1"/>
        <c:lblAlgn val="ctr"/>
        <c:lblOffset val="100"/>
        <c:noMultiLvlLbl val="0"/>
      </c:catAx>
      <c:valAx>
        <c:axId val="-2131773680"/>
        <c:scaling>
          <c:orientation val="minMax"/>
        </c:scaling>
        <c:delete val="1"/>
        <c:axPos val="l"/>
        <c:majorGridlines>
          <c:spPr>
            <a:ln w="9525" cap="flat" cmpd="sng" algn="ctr">
              <a:noFill/>
              <a:round/>
            </a:ln>
            <a:effectLst/>
          </c:spPr>
        </c:majorGridlines>
        <c:numFmt formatCode="General" sourceLinked="0"/>
        <c:majorTickMark val="none"/>
        <c:minorTickMark val="none"/>
        <c:tickLblPos val="nextTo"/>
        <c:crossAx val="-20877341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799281513526"/>
          <c:y val="0.192890401152577"/>
          <c:w val="0.885200718486474"/>
          <c:h val="0.747688385222221"/>
        </c:manualLayout>
      </c:layout>
      <c:lineChart>
        <c:grouping val="standard"/>
        <c:varyColors val="0"/>
        <c:ser>
          <c:idx val="0"/>
          <c:order val="0"/>
          <c:spPr>
            <a:ln w="38100" cap="rnd">
              <a:solidFill>
                <a:srgbClr val="0070C0"/>
              </a:solidFill>
              <a:prstDash val="sysDash"/>
              <a:round/>
            </a:ln>
            <a:effectLst/>
          </c:spPr>
          <c:marker>
            <c:symbol val="none"/>
          </c:marker>
          <c:val>
            <c:numRef>
              <c:f>試算!$V$25:$V$37</c:f>
              <c:numCache>
                <c:formatCode>General</c:formatCode>
                <c:ptCount val="13"/>
                <c:pt idx="0">
                  <c:v>0.00051</c:v>
                </c:pt>
                <c:pt idx="1">
                  <c:v>0.00017</c:v>
                </c:pt>
                <c:pt idx="2">
                  <c:v>0.00011</c:v>
                </c:pt>
                <c:pt idx="3">
                  <c:v>0.00016</c:v>
                </c:pt>
                <c:pt idx="4">
                  <c:v>0.00012</c:v>
                </c:pt>
                <c:pt idx="5">
                  <c:v>0.00024</c:v>
                </c:pt>
                <c:pt idx="6">
                  <c:v>0.00031</c:v>
                </c:pt>
                <c:pt idx="7">
                  <c:v>0.0003</c:v>
                </c:pt>
                <c:pt idx="8">
                  <c:v>0.00045</c:v>
                </c:pt>
                <c:pt idx="9">
                  <c:v>0.00079</c:v>
                </c:pt>
                <c:pt idx="10">
                  <c:v>0.00055</c:v>
                </c:pt>
                <c:pt idx="11">
                  <c:v>0.00062</c:v>
                </c:pt>
                <c:pt idx="12">
                  <c:v>0.00082</c:v>
                </c:pt>
              </c:numCache>
            </c:numRef>
          </c:val>
          <c:smooth val="0"/>
        </c:ser>
        <c:dLbls>
          <c:showLegendKey val="0"/>
          <c:showVal val="0"/>
          <c:showCatName val="0"/>
          <c:showSerName val="0"/>
          <c:showPercent val="0"/>
          <c:showBubbleSize val="0"/>
        </c:dLbls>
        <c:smooth val="0"/>
        <c:axId val="-2131837808"/>
        <c:axId val="-2131847088"/>
      </c:lineChart>
      <c:catAx>
        <c:axId val="-2131837808"/>
        <c:scaling>
          <c:orientation val="minMax"/>
        </c:scaling>
        <c:delete val="1"/>
        <c:axPos val="b"/>
        <c:majorTickMark val="none"/>
        <c:minorTickMark val="none"/>
        <c:tickLblPos val="nextTo"/>
        <c:crossAx val="-2131847088"/>
        <c:crosses val="autoZero"/>
        <c:auto val="1"/>
        <c:lblAlgn val="ctr"/>
        <c:lblOffset val="100"/>
        <c:noMultiLvlLbl val="0"/>
      </c:catAx>
      <c:valAx>
        <c:axId val="-2131847088"/>
        <c:scaling>
          <c:orientation val="minMax"/>
        </c:scaling>
        <c:delete val="1"/>
        <c:axPos val="l"/>
        <c:majorGridlines>
          <c:spPr>
            <a:ln w="9525" cap="flat" cmpd="sng" algn="ctr">
              <a:noFill/>
              <a:round/>
            </a:ln>
            <a:effectLst/>
          </c:spPr>
        </c:majorGridlines>
        <c:numFmt formatCode="General" sourceLinked="0"/>
        <c:majorTickMark val="none"/>
        <c:minorTickMark val="none"/>
        <c:tickLblPos val="nextTo"/>
        <c:crossAx val="-21318378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n>
            <a:solidFill>
              <a:schemeClr val="tx1">
                <a:lumMod val="65000"/>
                <a:lumOff val="35000"/>
              </a:schemeClr>
            </a:solidFill>
          </a:ln>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455462737209"/>
          <c:y val="0.0775213624612713"/>
          <c:w val="0.497599246794658"/>
          <c:h val="0.885720074464376"/>
        </c:manualLayout>
      </c:layout>
      <c:barChart>
        <c:barDir val="bar"/>
        <c:grouping val="clustered"/>
        <c:varyColors val="0"/>
        <c:ser>
          <c:idx val="0"/>
          <c:order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Pt>
            <c:idx val="0"/>
            <c:invertIfNegative val="0"/>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Pt>
            <c:idx val="1"/>
            <c:invertIfNegative val="0"/>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[グラフ案7.xlsx]試し要約!$AO$745:$AO$754</c:f>
              <c:strCache>
                <c:ptCount val="10"/>
                <c:pt idx="0">
                  <c:v>院内調査結果の検証をしてほしい</c:v>
                </c:pt>
                <c:pt idx="1">
                  <c:v>死因が明らかでない</c:v>
                </c:pt>
                <c:pt idx="2">
                  <c:v>院内調査結果(治療)に納得できない</c:v>
                </c:pt>
                <c:pt idx="3">
                  <c:v>院内調査結果(死因)に納得できない</c:v>
                </c:pt>
                <c:pt idx="4">
                  <c:v>院内調査結果(再発防止策)に納得できない</c:v>
                </c:pt>
                <c:pt idx="5">
                  <c:v>院内調査結果(委員会構成)に納得できない</c:v>
                </c:pt>
                <c:pt idx="6">
                  <c:v>院内調査結果(説明と同意)に納得できない</c:v>
                </c:pt>
                <c:pt idx="7">
                  <c:v>院内調査結果(臨床経過)に納得できない</c:v>
                </c:pt>
                <c:pt idx="8">
                  <c:v>院内調査が進まない</c:v>
                </c:pt>
                <c:pt idx="9">
                  <c:v>院内調査では信用できない</c:v>
                </c:pt>
              </c:strCache>
            </c:strRef>
          </c:cat>
          <c:val>
            <c:numRef>
              <c:f>[グラフ案7.xlsx]試し要約!$AP$745:$AP$754</c:f>
              <c:numCache>
                <c:formatCode>General</c:formatCode>
                <c:ptCount val="10"/>
                <c:pt idx="0">
                  <c:v>4.0</c:v>
                </c:pt>
                <c:pt idx="1">
                  <c:v>3.0</c:v>
                </c:pt>
                <c:pt idx="2">
                  <c:v>10.0</c:v>
                </c:pt>
                <c:pt idx="3">
                  <c:v>7.0</c:v>
                </c:pt>
                <c:pt idx="4">
                  <c:v>4.0</c:v>
                </c:pt>
                <c:pt idx="5">
                  <c:v>3.0</c:v>
                </c:pt>
                <c:pt idx="6">
                  <c:v>3.0</c:v>
                </c:pt>
                <c:pt idx="7">
                  <c:v>2.0</c:v>
                </c:pt>
                <c:pt idx="8">
                  <c:v>2.0</c:v>
                </c:pt>
                <c:pt idx="9">
                  <c:v>1.0</c:v>
                </c:pt>
              </c:numCache>
            </c:numRef>
          </c:val>
        </c:ser>
        <c:dLbls>
          <c:showLegendKey val="0"/>
          <c:showVal val="0"/>
          <c:showCatName val="0"/>
          <c:showSerName val="0"/>
          <c:showPercent val="0"/>
          <c:showBubbleSize val="0"/>
        </c:dLbls>
        <c:gapWidth val="72"/>
        <c:axId val="-2086247600"/>
        <c:axId val="-2086245392"/>
      </c:barChart>
      <c:catAx>
        <c:axId val="-2086247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crossAx val="-2086245392"/>
        <c:crosses val="autoZero"/>
        <c:auto val="1"/>
        <c:lblAlgn val="ctr"/>
        <c:lblOffset val="100"/>
        <c:noMultiLvlLbl val="0"/>
      </c:catAx>
      <c:valAx>
        <c:axId val="-2086245392"/>
        <c:scaling>
          <c:orientation val="minMax"/>
        </c:scaling>
        <c:delete val="0"/>
        <c:axPos val="t"/>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086247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0.93995</cdr:x>
      <cdr:y>0.72612</cdr:y>
    </cdr:from>
    <cdr:to>
      <cdr:x>0.9871</cdr:x>
      <cdr:y>0.77712</cdr:y>
    </cdr:to>
    <cdr:cxnSp macro="">
      <cdr:nvCxnSpPr>
        <cdr:cNvPr id="4" name="直線コネクタ 3"/>
        <cdr:cNvCxnSpPr/>
      </cdr:nvCxnSpPr>
      <cdr:spPr>
        <a:xfrm xmlns:a="http://schemas.openxmlformats.org/drawingml/2006/main" flipV="1">
          <a:off x="6974874" y="3921410"/>
          <a:ext cx="349816" cy="275439"/>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0.09125</cdr:x>
      <cdr:y>0.72612</cdr:y>
    </cdr:from>
    <cdr:to>
      <cdr:x>0.13993</cdr:x>
      <cdr:y>0.7774</cdr:y>
    </cdr:to>
    <cdr:cxnSp macro="">
      <cdr:nvCxnSpPr>
        <cdr:cNvPr id="8" name="直線コネクタ 7"/>
        <cdr:cNvCxnSpPr/>
      </cdr:nvCxnSpPr>
      <cdr:spPr>
        <a:xfrm xmlns:a="http://schemas.openxmlformats.org/drawingml/2006/main" flipV="1">
          <a:off x="677105" y="3921411"/>
          <a:ext cx="361247" cy="276974"/>
        </a:xfrm>
        <a:prstGeom xmlns:a="http://schemas.openxmlformats.org/drawingml/2006/main" prst="line">
          <a:avLst/>
        </a:prstGeom>
        <a:ln xmlns:a="http://schemas.openxmlformats.org/drawingml/2006/main" w="1270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0.5357</cdr:x>
      <cdr:y>0</cdr:y>
    </cdr:from>
    <cdr:to>
      <cdr:x>0.97796</cdr:x>
      <cdr:y>0.10864</cdr:y>
    </cdr:to>
    <cdr:sp macro="" textlink="">
      <cdr:nvSpPr>
        <cdr:cNvPr id="2" name="テキスト ボックス 2"/>
        <cdr:cNvSpPr txBox="1"/>
      </cdr:nvSpPr>
      <cdr:spPr>
        <a:xfrm xmlns:a="http://schemas.openxmlformats.org/drawingml/2006/main">
          <a:off x="4722403" y="0"/>
          <a:ext cx="3898693" cy="523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2800" dirty="0" smtClean="0">
              <a:latin typeface="+mn-ea"/>
              <a:ea typeface="+mn-ea"/>
            </a:rPr>
            <a:t>ｎ</a:t>
          </a:r>
          <a:r>
            <a:rPr kumimoji="1" lang="en-US" altLang="ja-JP" sz="2800" dirty="0" smtClean="0">
              <a:latin typeface="+mn-ea"/>
              <a:ea typeface="+mn-ea"/>
            </a:rPr>
            <a:t>=</a:t>
          </a:r>
          <a:r>
            <a:rPr kumimoji="1" lang="ja-JP" altLang="en-US" sz="2800" dirty="0" smtClean="0">
              <a:latin typeface="+mn-ea"/>
              <a:ea typeface="+mn-ea"/>
            </a:rPr>
            <a:t>（</a:t>
          </a:r>
          <a:r>
            <a:rPr kumimoji="1" lang="en-US" altLang="ja-JP" sz="2800" dirty="0" smtClean="0">
              <a:latin typeface="+mn-ea"/>
              <a:ea typeface="+mn-ea"/>
            </a:rPr>
            <a:t>2,786</a:t>
          </a:r>
          <a:r>
            <a:rPr kumimoji="1" lang="ja-JP" altLang="en-US" sz="2800" dirty="0" smtClean="0">
              <a:latin typeface="+mn-ea"/>
              <a:ea typeface="+mn-ea"/>
            </a:rPr>
            <a:t>）</a:t>
          </a:r>
          <a:endParaRPr kumimoji="1" lang="ja-JP" altLang="en-US" sz="2800" dirty="0">
            <a:latin typeface="+mn-ea"/>
            <a:ea typeface="+mn-ea"/>
          </a:endParaRPr>
        </a:p>
      </cdr:txBody>
    </cdr:sp>
  </cdr:relSizeAnchor>
  <cdr:relSizeAnchor xmlns:cdr="http://schemas.openxmlformats.org/drawingml/2006/chartDrawing">
    <cdr:from>
      <cdr:x>0.78592</cdr:x>
      <cdr:y>0.13092</cdr:y>
    </cdr:from>
    <cdr:to>
      <cdr:x>0.81227</cdr:x>
      <cdr:y>0.17915</cdr:y>
    </cdr:to>
    <cdr:sp macro="" textlink="">
      <cdr:nvSpPr>
        <cdr:cNvPr id="3" name="正方形/長方形 2"/>
        <cdr:cNvSpPr/>
      </cdr:nvSpPr>
      <cdr:spPr>
        <a:xfrm xmlns:a="http://schemas.openxmlformats.org/drawingml/2006/main">
          <a:off x="6928202" y="630529"/>
          <a:ext cx="232295" cy="232295"/>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en-US" altLang="ja-JP" dirty="0" smtClean="0"/>
            <a:t> </a:t>
          </a:r>
          <a:endParaRPr kumimoji="1" lang="ja-JP" altLang="en-US" dirty="0"/>
        </a:p>
      </cdr:txBody>
    </cdr:sp>
  </cdr:relSizeAnchor>
  <cdr:relSizeAnchor xmlns:cdr="http://schemas.openxmlformats.org/drawingml/2006/chartDrawing">
    <cdr:from>
      <cdr:x>0.78592</cdr:x>
      <cdr:y>0.22189</cdr:y>
    </cdr:from>
    <cdr:to>
      <cdr:x>0.81451</cdr:x>
      <cdr:y>0.27421</cdr:y>
    </cdr:to>
    <cdr:sp macro="" textlink="">
      <cdr:nvSpPr>
        <cdr:cNvPr id="4" name="正方形/長方形 3"/>
        <cdr:cNvSpPr/>
      </cdr:nvSpPr>
      <cdr:spPr>
        <a:xfrm xmlns:a="http://schemas.openxmlformats.org/drawingml/2006/main">
          <a:off x="6928202" y="1068639"/>
          <a:ext cx="252000" cy="252000"/>
        </a:xfrm>
        <a:prstGeom xmlns:a="http://schemas.openxmlformats.org/drawingml/2006/main" prst="rect">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726FB39-A2F5-B043-BD87-3A685780D664}" type="datetimeFigureOut">
              <a:rPr kumimoji="1" lang="ja-JP" altLang="en-US" smtClean="0"/>
              <a:t>2017/10/21</a:t>
            </a:fld>
            <a:endParaRPr kumimoji="1" lang="ja-JP" altLang="en-US"/>
          </a:p>
        </p:txBody>
      </p:sp>
      <p:sp>
        <p:nvSpPr>
          <p:cNvPr id="4" name="フッター プレースホルダー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65B58C9C-06F3-4746-8BA1-6AF924E5691E}" type="slidenum">
              <a:rPr kumimoji="1" lang="ja-JP" altLang="en-US" smtClean="0"/>
              <a:t>‹#›</a:t>
            </a:fld>
            <a:endParaRPr kumimoji="1" lang="ja-JP" altLang="en-US"/>
          </a:p>
        </p:txBody>
      </p:sp>
    </p:spTree>
    <p:extLst>
      <p:ext uri="{BB962C8B-B14F-4D97-AF65-F5344CB8AC3E}">
        <p14:creationId xmlns:p14="http://schemas.microsoft.com/office/powerpoint/2010/main" val="2275377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F7C0C7-5F85-BB40-A305-8A94409E0C14}" type="datetimeFigureOut">
              <a:rPr kumimoji="1" lang="ja-JP" altLang="en-US" smtClean="0"/>
              <a:t>2017/10/21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2"/>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B8DFBD8C-0FEF-CE4C-94D8-18BCBC76364E}" type="slidenum">
              <a:rPr kumimoji="1" lang="ja-JP" altLang="en-US" smtClean="0"/>
              <a:t>‹#›</a:t>
            </a:fld>
            <a:endParaRPr kumimoji="1" lang="ja-JP" altLang="en-US"/>
          </a:p>
        </p:txBody>
      </p:sp>
    </p:spTree>
    <p:extLst>
      <p:ext uri="{BB962C8B-B14F-4D97-AF65-F5344CB8AC3E}">
        <p14:creationId xmlns:p14="http://schemas.microsoft.com/office/powerpoint/2010/main" val="88959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DFBD8C-0FEF-CE4C-94D8-18BCBC76364E}" type="slidenum">
              <a:rPr kumimoji="1" lang="ja-JP" altLang="en-US" smtClean="0"/>
              <a:t>11</a:t>
            </a:fld>
            <a:endParaRPr kumimoji="1" lang="ja-JP" altLang="en-US"/>
          </a:p>
        </p:txBody>
      </p:sp>
    </p:spTree>
    <p:extLst>
      <p:ext uri="{BB962C8B-B14F-4D97-AF65-F5344CB8AC3E}">
        <p14:creationId xmlns:p14="http://schemas.microsoft.com/office/powerpoint/2010/main" val="207510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B20E0DB-311F-C946-8C6E-3F0DA62B412A}" type="datetime1">
              <a:rPr kumimoji="1" lang="ja-JP" altLang="en-US" smtClean="0"/>
              <a:t>2017/10/21</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25513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8B0D891-2A27-0345-B536-9CA020A7B6E6}" type="datetime1">
              <a:rPr kumimoji="1" lang="ja-JP" altLang="en-US" smtClean="0"/>
              <a:t>2017/10/21</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298721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D464A5B-05AA-BF46-87F4-3E965F1FF33E}" type="datetime1">
              <a:rPr kumimoji="1" lang="ja-JP" altLang="en-US" smtClean="0"/>
              <a:t>2017/10/21</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30407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885E552-6934-48AA-A835-D08D9F292405}" type="datetimeFigureOut">
              <a:rPr lang="ja-JP" altLang="en-US" smtClean="0"/>
              <a:pPr/>
              <a:t>2017/10/21</a:t>
            </a:fld>
            <a:endParaRPr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1F7965E-50D1-40A8-94A1-47CF158EC5FE}" type="slidenum">
              <a:rPr lang="ja-JP" altLang="en-US" smtClean="0"/>
              <a:pPr/>
              <a:t>‹#›</a:t>
            </a:fld>
            <a:endParaRPr lang="ja-JP"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8" name="Footer Placeholder 7"/>
          <p:cNvSpPr>
            <a:spLocks noGrp="1"/>
          </p:cNvSpPr>
          <p:nvPr>
            <p:ph type="ftr" sz="quarter" idx="11"/>
          </p:nvPr>
        </p:nvSpPr>
        <p:spPr/>
        <p:txBody>
          <a:bodyPr/>
          <a:lstStyle/>
          <a:p>
            <a:endParaRPr lang="ja-JP" altLang="en-US">
              <a:solidFill>
                <a:srgbClr val="A6B727"/>
              </a:solidFill>
            </a:endParaRPr>
          </a:p>
        </p:txBody>
      </p:sp>
      <p:sp>
        <p:nvSpPr>
          <p:cNvPr id="9" name="Slide Number Placeholder 8"/>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4" name="Footer Placeholder 3"/>
          <p:cNvSpPr>
            <a:spLocks noGrp="1"/>
          </p:cNvSpPr>
          <p:nvPr>
            <p:ph type="ftr" sz="quarter" idx="11"/>
          </p:nvPr>
        </p:nvSpPr>
        <p:spPr/>
        <p:txBody>
          <a:bodyPr/>
          <a:lstStyle/>
          <a:p>
            <a:endParaRPr lang="ja-JP" altLang="en-US">
              <a:solidFill>
                <a:srgbClr val="A6B727"/>
              </a:solidFill>
            </a:endParaRPr>
          </a:p>
        </p:txBody>
      </p:sp>
      <p:sp>
        <p:nvSpPr>
          <p:cNvPr id="5" name="Slide Number Placeholder 4"/>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3" name="Footer Placeholder 2"/>
          <p:cNvSpPr>
            <a:spLocks noGrp="1"/>
          </p:cNvSpPr>
          <p:nvPr>
            <p:ph type="ftr" sz="quarter" idx="11"/>
          </p:nvPr>
        </p:nvSpPr>
        <p:spPr/>
        <p:txBody>
          <a:bodyPr/>
          <a:lstStyle/>
          <a:p>
            <a:endParaRPr lang="ja-JP" altLang="en-US">
              <a:solidFill>
                <a:srgbClr val="A6B727"/>
              </a:solidFill>
            </a:endParaRPr>
          </a:p>
        </p:txBody>
      </p:sp>
      <p:sp>
        <p:nvSpPr>
          <p:cNvPr id="4" name="Slide Number Placeholder 3"/>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E17F754-0F62-E64F-820B-E7F7B11EBE76}" type="datetime1">
              <a:rPr kumimoji="1" lang="ja-JP" altLang="en-US" smtClean="0"/>
              <a:t>2017/10/21</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2806539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885E552-6934-48AA-A835-D08D9F292405}" type="datetimeFigureOut">
              <a:rPr lang="ja-JP" altLang="en-US" smtClean="0"/>
              <a:pPr/>
              <a:t>2017/10/21</a:t>
            </a:fld>
            <a:endParaRPr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1F7965E-50D1-40A8-94A1-47CF158EC5FE}" type="slidenum">
              <a:rPr lang="ja-JP" altLang="en-US" smtClean="0"/>
              <a:pPr/>
              <a:t>‹#›</a:t>
            </a:fld>
            <a:endParaRPr lang="ja-JP"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8" name="Footer Placeholder 7"/>
          <p:cNvSpPr>
            <a:spLocks noGrp="1"/>
          </p:cNvSpPr>
          <p:nvPr>
            <p:ph type="ftr" sz="quarter" idx="11"/>
          </p:nvPr>
        </p:nvSpPr>
        <p:spPr/>
        <p:txBody>
          <a:bodyPr/>
          <a:lstStyle/>
          <a:p>
            <a:endParaRPr lang="ja-JP" altLang="en-US">
              <a:solidFill>
                <a:srgbClr val="A6B727"/>
              </a:solidFill>
            </a:endParaRPr>
          </a:p>
        </p:txBody>
      </p:sp>
      <p:sp>
        <p:nvSpPr>
          <p:cNvPr id="9" name="Slide Number Placeholder 8"/>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4" name="Footer Placeholder 3"/>
          <p:cNvSpPr>
            <a:spLocks noGrp="1"/>
          </p:cNvSpPr>
          <p:nvPr>
            <p:ph type="ftr" sz="quarter" idx="11"/>
          </p:nvPr>
        </p:nvSpPr>
        <p:spPr/>
        <p:txBody>
          <a:bodyPr/>
          <a:lstStyle/>
          <a:p>
            <a:endParaRPr lang="ja-JP" altLang="en-US">
              <a:solidFill>
                <a:srgbClr val="A6B727"/>
              </a:solidFill>
            </a:endParaRPr>
          </a:p>
        </p:txBody>
      </p:sp>
      <p:sp>
        <p:nvSpPr>
          <p:cNvPr id="5" name="Slide Number Placeholder 4"/>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3" name="Footer Placeholder 2"/>
          <p:cNvSpPr>
            <a:spLocks noGrp="1"/>
          </p:cNvSpPr>
          <p:nvPr>
            <p:ph type="ftr" sz="quarter" idx="11"/>
          </p:nvPr>
        </p:nvSpPr>
        <p:spPr/>
        <p:txBody>
          <a:bodyPr/>
          <a:lstStyle/>
          <a:p>
            <a:endParaRPr lang="ja-JP" altLang="en-US">
              <a:solidFill>
                <a:srgbClr val="A6B727"/>
              </a:solidFill>
            </a:endParaRPr>
          </a:p>
        </p:txBody>
      </p:sp>
      <p:sp>
        <p:nvSpPr>
          <p:cNvPr id="4" name="Slide Number Placeholder 3"/>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8E98D50-ED09-174C-99EB-C20E45D85C70}" type="datetime1">
              <a:rPr kumimoji="1" lang="ja-JP" altLang="en-US" smtClean="0"/>
              <a:t>2017/10/21</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015859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885E552-6934-48AA-A835-D08D9F292405}" type="datetimeFigureOut">
              <a:rPr lang="ja-JP" altLang="en-US" smtClean="0"/>
              <a:pPr/>
              <a:t>2017/10/21</a:t>
            </a:fld>
            <a:endParaRPr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1F7965E-50D1-40A8-94A1-47CF158EC5FE}" type="slidenum">
              <a:rPr lang="ja-JP" altLang="en-US" smtClean="0"/>
              <a:pPr/>
              <a:t>‹#›</a:t>
            </a:fld>
            <a:endParaRPr lang="ja-JP"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8" name="Footer Placeholder 7"/>
          <p:cNvSpPr>
            <a:spLocks noGrp="1"/>
          </p:cNvSpPr>
          <p:nvPr>
            <p:ph type="ftr" sz="quarter" idx="11"/>
          </p:nvPr>
        </p:nvSpPr>
        <p:spPr/>
        <p:txBody>
          <a:bodyPr/>
          <a:lstStyle/>
          <a:p>
            <a:endParaRPr lang="ja-JP" altLang="en-US">
              <a:solidFill>
                <a:srgbClr val="A6B727"/>
              </a:solidFill>
            </a:endParaRPr>
          </a:p>
        </p:txBody>
      </p:sp>
      <p:sp>
        <p:nvSpPr>
          <p:cNvPr id="9" name="Slide Number Placeholder 8"/>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4" name="Footer Placeholder 3"/>
          <p:cNvSpPr>
            <a:spLocks noGrp="1"/>
          </p:cNvSpPr>
          <p:nvPr>
            <p:ph type="ftr" sz="quarter" idx="11"/>
          </p:nvPr>
        </p:nvSpPr>
        <p:spPr/>
        <p:txBody>
          <a:bodyPr/>
          <a:lstStyle/>
          <a:p>
            <a:endParaRPr lang="ja-JP" altLang="en-US">
              <a:solidFill>
                <a:srgbClr val="A6B727"/>
              </a:solidFill>
            </a:endParaRPr>
          </a:p>
        </p:txBody>
      </p:sp>
      <p:sp>
        <p:nvSpPr>
          <p:cNvPr id="5" name="Slide Number Placeholder 4"/>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A13789DB-8AAD-D44F-B8F5-9923BEDA22C7}" type="datetime1">
              <a:rPr kumimoji="1" lang="ja-JP" altLang="en-US" smtClean="0"/>
              <a:t>2017/10/21</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4532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3" name="Footer Placeholder 2"/>
          <p:cNvSpPr>
            <a:spLocks noGrp="1"/>
          </p:cNvSpPr>
          <p:nvPr>
            <p:ph type="ftr" sz="quarter" idx="11"/>
          </p:nvPr>
        </p:nvSpPr>
        <p:spPr/>
        <p:txBody>
          <a:bodyPr/>
          <a:lstStyle/>
          <a:p>
            <a:endParaRPr lang="ja-JP" altLang="en-US">
              <a:solidFill>
                <a:srgbClr val="A6B727"/>
              </a:solidFill>
            </a:endParaRPr>
          </a:p>
        </p:txBody>
      </p:sp>
      <p:sp>
        <p:nvSpPr>
          <p:cNvPr id="4" name="Slide Number Placeholder 3"/>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6" name="Footer Placeholder 5"/>
          <p:cNvSpPr>
            <a:spLocks noGrp="1"/>
          </p:cNvSpPr>
          <p:nvPr>
            <p:ph type="ftr" sz="quarter" idx="11"/>
          </p:nvPr>
        </p:nvSpPr>
        <p:spPr/>
        <p:txBody>
          <a:bodyPr/>
          <a:lstStyle/>
          <a:p>
            <a:endParaRPr lang="ja-JP" altLang="en-US">
              <a:solidFill>
                <a:srgbClr val="A6B727"/>
              </a:solidFill>
            </a:endParaRPr>
          </a:p>
        </p:txBody>
      </p:sp>
      <p:sp>
        <p:nvSpPr>
          <p:cNvPr id="7" name="Slide Number Placeholder 6"/>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85E552-6934-48AA-A835-D08D9F292405}" type="datetimeFigureOut">
              <a:rPr lang="ja-JP" altLang="en-US" smtClean="0">
                <a:solidFill>
                  <a:srgbClr val="A6B727"/>
                </a:solidFill>
              </a:rPr>
              <a:pPr/>
              <a:t>2017/10/21</a:t>
            </a:fld>
            <a:endParaRPr lang="ja-JP" altLang="en-US">
              <a:solidFill>
                <a:srgbClr val="A6B727"/>
              </a:solidFill>
            </a:endParaRPr>
          </a:p>
        </p:txBody>
      </p:sp>
      <p:sp>
        <p:nvSpPr>
          <p:cNvPr id="5" name="Footer Placeholder 4"/>
          <p:cNvSpPr>
            <a:spLocks noGrp="1"/>
          </p:cNvSpPr>
          <p:nvPr>
            <p:ph type="ftr" sz="quarter" idx="11"/>
          </p:nvPr>
        </p:nvSpPr>
        <p:spPr/>
        <p:txBody>
          <a:bodyPr/>
          <a:lstStyle/>
          <a:p>
            <a:endParaRPr lang="ja-JP" altLang="en-US">
              <a:solidFill>
                <a:srgbClr val="A6B727"/>
              </a:solidFill>
            </a:endParaRPr>
          </a:p>
        </p:txBody>
      </p:sp>
      <p:sp>
        <p:nvSpPr>
          <p:cNvPr id="6" name="Slide Number Placeholder 5"/>
          <p:cNvSpPr>
            <a:spLocks noGrp="1"/>
          </p:cNvSpPr>
          <p:nvPr>
            <p:ph type="sldNum" sz="quarter" idx="12"/>
          </p:nvPr>
        </p:nvSpPr>
        <p:spPr/>
        <p:txBody>
          <a:bodyPr/>
          <a:lstStyle/>
          <a:p>
            <a:fld id="{71F7965E-50D1-40A8-94A1-47CF158EC5FE}" type="slidenum">
              <a:rPr lang="ja-JP" altLang="en-US" smtClean="0">
                <a:solidFill>
                  <a:srgbClr val="A6B727"/>
                </a:solidFill>
              </a:rPr>
              <a:pPr/>
              <a:t>‹#›</a:t>
            </a:fld>
            <a:endParaRPr lang="ja-JP" altLang="en-US">
              <a:solidFill>
                <a:srgbClr val="A6B727"/>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5E1F432F-7F47-6541-8858-B082EBC7369E}" type="datetime1">
              <a:rPr kumimoji="1" lang="ja-JP" altLang="en-US" smtClean="0"/>
              <a:t>2017/10/21</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83091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E486EC6D-A2AD-4B4A-9719-A40A5AA6025E}" type="datetime1">
              <a:rPr kumimoji="1" lang="ja-JP" altLang="en-US" smtClean="0"/>
              <a:t>2017/10/21</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57578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787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07313670-FD4B-AC45-AD76-5F6FF9231DE8}" type="datetime1">
              <a:rPr kumimoji="1" lang="ja-JP" altLang="en-US" smtClean="0"/>
              <a:t>2017/10/21</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29769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EB37D173-0F12-2F4A-AB0C-DD5246027889}" type="datetime1">
              <a:rPr kumimoji="1" lang="ja-JP" altLang="en-US" smtClean="0"/>
              <a:t>2017/10/21</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807727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テキスト ボックス 7"/>
          <p:cNvSpPr txBox="1"/>
          <p:nvPr userDrawn="1"/>
        </p:nvSpPr>
        <p:spPr>
          <a:xfrm>
            <a:off x="8718449" y="6481457"/>
            <a:ext cx="646331" cy="461665"/>
          </a:xfrm>
          <a:prstGeom prst="rect">
            <a:avLst/>
          </a:prstGeom>
          <a:noFill/>
        </p:spPr>
        <p:txBody>
          <a:bodyPr wrap="none" rtlCol="0">
            <a:spAutoFit/>
          </a:bodyPr>
          <a:lstStyle/>
          <a:p>
            <a:fld id="{0435F722-DF7F-1844-84A4-B7171FAD98F1}" type="slidenum">
              <a:rPr kumimoji="1" lang="ja-JP" altLang="en-US" sz="2400" smtClean="0"/>
              <a:t>‹#›</a:t>
            </a:fld>
            <a:endParaRPr kumimoji="1" lang="ja-JP" altLang="en-US" sz="2400" dirty="0"/>
          </a:p>
        </p:txBody>
      </p:sp>
      <p:sp>
        <p:nvSpPr>
          <p:cNvPr id="11" name="テキスト ボックス 10"/>
          <p:cNvSpPr txBox="1"/>
          <p:nvPr userDrawn="1"/>
        </p:nvSpPr>
        <p:spPr>
          <a:xfrm>
            <a:off x="0" y="0"/>
            <a:ext cx="4457700"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smtClean="0"/>
              <a:t>　</a:t>
            </a:r>
            <a:r>
              <a:rPr kumimoji="1" lang="en-US" altLang="ja-JP" sz="1100" dirty="0" smtClean="0"/>
              <a:t>2017.10.21-22</a:t>
            </a:r>
            <a:r>
              <a:rPr kumimoji="1" lang="en-US" altLang="ja-JP" sz="1100" baseline="0" dirty="0" smtClean="0"/>
              <a:t>  NPO</a:t>
            </a:r>
            <a:r>
              <a:rPr kumimoji="1" lang="ja-JP" altLang="en-US" sz="1100" baseline="0" dirty="0" smtClean="0"/>
              <a:t>法人 架け橋 セミナー</a:t>
            </a:r>
            <a:endParaRPr kumimoji="1" lang="en-US" altLang="ja-JP" sz="1100" baseline="0" dirty="0" smtClean="0"/>
          </a:p>
        </p:txBody>
      </p:sp>
      <p:sp>
        <p:nvSpPr>
          <p:cNvPr id="4" name="テキスト ボックス 3"/>
          <p:cNvSpPr txBox="1"/>
          <p:nvPr userDrawn="1"/>
        </p:nvSpPr>
        <p:spPr>
          <a:xfrm>
            <a:off x="0" y="6596390"/>
            <a:ext cx="1845734"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baseline="0" dirty="0" smtClean="0"/>
              <a:t>日本医療安全調査機構</a:t>
            </a:r>
            <a:endParaRPr kumimoji="1" lang="en-US" altLang="ja-JP" sz="1100" dirty="0" smtClean="0"/>
          </a:p>
        </p:txBody>
      </p:sp>
    </p:spTree>
    <p:extLst>
      <p:ext uri="{BB962C8B-B14F-4D97-AF65-F5344CB8AC3E}">
        <p14:creationId xmlns:p14="http://schemas.microsoft.com/office/powerpoint/2010/main" val="2527651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914400"/>
            <a:fld id="{6885E552-6934-48AA-A835-D08D9F292405}" type="datetimeFigureOut">
              <a:rPr lang="ja-JP" altLang="en-US" smtClean="0">
                <a:solidFill>
                  <a:srgbClr val="A6B727"/>
                </a:solidFill>
              </a:rPr>
              <a:pPr defTabSz="914400"/>
              <a:t>2017/10/21</a:t>
            </a:fld>
            <a:endParaRPr lang="ja-JP" altLang="en-US">
              <a:solidFill>
                <a:srgbClr val="A6B727"/>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914400"/>
            <a:endParaRPr lang="ja-JP" altLang="en-US">
              <a:solidFill>
                <a:srgbClr val="A6B727"/>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914400"/>
            <a:fld id="{71F7965E-50D1-40A8-94A1-47CF158EC5FE}" type="slidenum">
              <a:rPr lang="ja-JP" altLang="en-US" smtClean="0">
                <a:solidFill>
                  <a:srgbClr val="A6B727"/>
                </a:solidFill>
              </a:rPr>
              <a:pPr defTabSz="914400"/>
              <a:t>‹#›</a:t>
            </a:fld>
            <a:endParaRPr lang="ja-JP" altLang="en-US">
              <a:solidFill>
                <a:srgbClr val="A6B727"/>
              </a:solidFill>
            </a:endParaRPr>
          </a:p>
        </p:txBody>
      </p:sp>
    </p:spTree>
    <p:extLst>
      <p:ext uri="{BB962C8B-B14F-4D97-AF65-F5344CB8AC3E}">
        <p14:creationId xmlns:p14="http://schemas.microsoft.com/office/powerpoint/2010/main" val="23382253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914400"/>
            <a:fld id="{6885E552-6934-48AA-A835-D08D9F292405}" type="datetimeFigureOut">
              <a:rPr lang="ja-JP" altLang="en-US" smtClean="0">
                <a:solidFill>
                  <a:srgbClr val="A6B727"/>
                </a:solidFill>
              </a:rPr>
              <a:pPr defTabSz="914400"/>
              <a:t>2017/10/21</a:t>
            </a:fld>
            <a:endParaRPr lang="ja-JP" altLang="en-US">
              <a:solidFill>
                <a:srgbClr val="A6B727"/>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914400"/>
            <a:endParaRPr lang="ja-JP" altLang="en-US">
              <a:solidFill>
                <a:srgbClr val="A6B727"/>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914400"/>
            <a:fld id="{71F7965E-50D1-40A8-94A1-47CF158EC5FE}" type="slidenum">
              <a:rPr lang="ja-JP" altLang="en-US" smtClean="0">
                <a:solidFill>
                  <a:srgbClr val="A6B727"/>
                </a:solidFill>
              </a:rPr>
              <a:pPr defTabSz="914400"/>
              <a:t>‹#›</a:t>
            </a:fld>
            <a:endParaRPr lang="ja-JP" altLang="en-US">
              <a:solidFill>
                <a:srgbClr val="A6B727"/>
              </a:solidFill>
            </a:endParaRPr>
          </a:p>
        </p:txBody>
      </p:sp>
    </p:spTree>
    <p:extLst>
      <p:ext uri="{BB962C8B-B14F-4D97-AF65-F5344CB8AC3E}">
        <p14:creationId xmlns:p14="http://schemas.microsoft.com/office/powerpoint/2010/main" val="14125118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914400"/>
            <a:fld id="{6885E552-6934-48AA-A835-D08D9F292405}" type="datetimeFigureOut">
              <a:rPr lang="ja-JP" altLang="en-US" smtClean="0">
                <a:solidFill>
                  <a:srgbClr val="A6B727"/>
                </a:solidFill>
              </a:rPr>
              <a:pPr defTabSz="914400"/>
              <a:t>2017/10/21</a:t>
            </a:fld>
            <a:endParaRPr lang="ja-JP" altLang="en-US">
              <a:solidFill>
                <a:srgbClr val="A6B727"/>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914400"/>
            <a:endParaRPr lang="ja-JP" altLang="en-US">
              <a:solidFill>
                <a:srgbClr val="A6B727"/>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914400"/>
            <a:fld id="{71F7965E-50D1-40A8-94A1-47CF158EC5FE}" type="slidenum">
              <a:rPr lang="ja-JP" altLang="en-US" smtClean="0">
                <a:solidFill>
                  <a:srgbClr val="A6B727"/>
                </a:solidFill>
              </a:rPr>
              <a:pPr defTabSz="914400"/>
              <a:t>‹#›</a:t>
            </a:fld>
            <a:endParaRPr lang="ja-JP" altLang="en-US">
              <a:solidFill>
                <a:srgbClr val="A6B727"/>
              </a:solidFill>
            </a:endParaRPr>
          </a:p>
        </p:txBody>
      </p:sp>
    </p:spTree>
    <p:extLst>
      <p:ext uri="{BB962C8B-B14F-4D97-AF65-F5344CB8AC3E}">
        <p14:creationId xmlns:p14="http://schemas.microsoft.com/office/powerpoint/2010/main" val="94635873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microsoft.com/office/2007/relationships/hdphoto" Target="../media/hdphoto2.wdp"/><Relationship Id="rId6" Type="http://schemas.openxmlformats.org/officeDocument/2006/relationships/image" Target="../media/image3.png"/><Relationship Id="rId7" Type="http://schemas.microsoft.com/office/2007/relationships/hdphoto" Target="../media/hdphoto3.wdp"/><Relationship Id="rId8" Type="http://schemas.openxmlformats.org/officeDocument/2006/relationships/image" Target="../media/image4.png"/><Relationship Id="rId9"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 Id="rId3"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mp"/><Relationship Id="rId3" Type="http://schemas.openxmlformats.org/officeDocument/2006/relationships/image" Target="../media/image14.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 Id="rId3"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 Id="rId3" Type="http://schemas.openxmlformats.org/officeDocument/2006/relationships/image" Target="../media/image22.emf"/></Relationships>
</file>

<file path=ppt/slides/_rels/slide33.xml.rels><?xml version="1.0" encoding="UTF-8" standalone="yes"?>
<Relationships xmlns="http://schemas.openxmlformats.org/package/2006/relationships"><Relationship Id="rId20" Type="http://schemas.openxmlformats.org/officeDocument/2006/relationships/image" Target="../media/image34.png"/><Relationship Id="rId21" Type="http://schemas.microsoft.com/office/2007/relationships/hdphoto" Target="../media/hdphoto14.wdp"/><Relationship Id="rId22" Type="http://schemas.openxmlformats.org/officeDocument/2006/relationships/image" Target="../media/image35.png"/><Relationship Id="rId23" Type="http://schemas.openxmlformats.org/officeDocument/2006/relationships/image" Target="../media/image36.png"/><Relationship Id="rId24" Type="http://schemas.openxmlformats.org/officeDocument/2006/relationships/image" Target="../media/image37.png"/><Relationship Id="rId25" Type="http://schemas.microsoft.com/office/2007/relationships/hdphoto" Target="../media/hdphoto15.wdp"/><Relationship Id="rId26" Type="http://schemas.openxmlformats.org/officeDocument/2006/relationships/image" Target="../media/image38.png"/><Relationship Id="rId27" Type="http://schemas.microsoft.com/office/2007/relationships/hdphoto" Target="../media/hdphoto16.wdp"/><Relationship Id="rId28" Type="http://schemas.openxmlformats.org/officeDocument/2006/relationships/image" Target="../media/image39.png"/><Relationship Id="rId29" Type="http://schemas.microsoft.com/office/2007/relationships/hdphoto" Target="../media/hdphoto17.wdp"/><Relationship Id="rId1" Type="http://schemas.openxmlformats.org/officeDocument/2006/relationships/slideLayout" Target="../slideLayouts/slideLayout7.xml"/><Relationship Id="rId2" Type="http://schemas.openxmlformats.org/officeDocument/2006/relationships/image" Target="../media/image24.png"/><Relationship Id="rId3" Type="http://schemas.microsoft.com/office/2007/relationships/hdphoto" Target="../media/hdphoto6.wdp"/><Relationship Id="rId4" Type="http://schemas.openxmlformats.org/officeDocument/2006/relationships/image" Target="../media/image25.png"/><Relationship Id="rId5" Type="http://schemas.microsoft.com/office/2007/relationships/hdphoto" Target="../media/hdphoto7.wdp"/><Relationship Id="rId30" Type="http://schemas.openxmlformats.org/officeDocument/2006/relationships/image" Target="../media/image40.png"/><Relationship Id="rId31" Type="http://schemas.openxmlformats.org/officeDocument/2006/relationships/image" Target="../media/image41.png"/><Relationship Id="rId32" Type="http://schemas.openxmlformats.org/officeDocument/2006/relationships/image" Target="../media/image42.png"/><Relationship Id="rId9" Type="http://schemas.microsoft.com/office/2007/relationships/hdphoto" Target="../media/hdphoto9.wdp"/><Relationship Id="rId6" Type="http://schemas.openxmlformats.org/officeDocument/2006/relationships/image" Target="../media/image26.png"/><Relationship Id="rId7" Type="http://schemas.microsoft.com/office/2007/relationships/hdphoto" Target="../media/hdphoto8.wdp"/><Relationship Id="rId8" Type="http://schemas.openxmlformats.org/officeDocument/2006/relationships/image" Target="../media/image27.png"/><Relationship Id="rId33" Type="http://schemas.openxmlformats.org/officeDocument/2006/relationships/image" Target="../media/image43.png"/><Relationship Id="rId34" Type="http://schemas.openxmlformats.org/officeDocument/2006/relationships/image" Target="../media/image44.png"/><Relationship Id="rId35" Type="http://schemas.openxmlformats.org/officeDocument/2006/relationships/image" Target="../media/image45.png"/><Relationship Id="rId36" Type="http://schemas.openxmlformats.org/officeDocument/2006/relationships/image" Target="../media/image46.png"/><Relationship Id="rId10" Type="http://schemas.openxmlformats.org/officeDocument/2006/relationships/image" Target="../media/image28.png"/><Relationship Id="rId11" Type="http://schemas.microsoft.com/office/2007/relationships/hdphoto" Target="../media/hdphoto10.wdp"/><Relationship Id="rId12" Type="http://schemas.openxmlformats.org/officeDocument/2006/relationships/image" Target="../media/image29.png"/><Relationship Id="rId13" Type="http://schemas.microsoft.com/office/2007/relationships/hdphoto" Target="../media/hdphoto11.wdp"/><Relationship Id="rId14" Type="http://schemas.openxmlformats.org/officeDocument/2006/relationships/image" Target="../media/image30.png"/><Relationship Id="rId15" Type="http://schemas.microsoft.com/office/2007/relationships/hdphoto" Target="../media/hdphoto12.wdp"/><Relationship Id="rId16" Type="http://schemas.openxmlformats.org/officeDocument/2006/relationships/image" Target="../media/image31.png"/><Relationship Id="rId17" Type="http://schemas.microsoft.com/office/2007/relationships/hdphoto" Target="../media/hdphoto13.wdp"/><Relationship Id="rId18" Type="http://schemas.openxmlformats.org/officeDocument/2006/relationships/image" Target="../media/image32.png"/><Relationship Id="rId19" Type="http://schemas.openxmlformats.org/officeDocument/2006/relationships/image" Target="../media/image33.png"/><Relationship Id="rId37" Type="http://schemas.openxmlformats.org/officeDocument/2006/relationships/image" Target="../media/image47.png"/><Relationship Id="rId38" Type="http://schemas.openxmlformats.org/officeDocument/2006/relationships/image" Target="../media/image48.png"/><Relationship Id="rId39" Type="http://schemas.openxmlformats.org/officeDocument/2006/relationships/image" Target="../media/image49.png"/><Relationship Id="rId40" Type="http://schemas.openxmlformats.org/officeDocument/2006/relationships/image" Target="../media/image50.png"/><Relationship Id="rId41" Type="http://schemas.openxmlformats.org/officeDocument/2006/relationships/image" Target="../media/image51.png"/><Relationship Id="rId42" Type="http://schemas.openxmlformats.org/officeDocument/2006/relationships/image" Target="../media/image5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microsoft.com/office/2007/relationships/hdphoto" Target="../media/hdphoto18.wdp"/><Relationship Id="rId4" Type="http://schemas.openxmlformats.org/officeDocument/2006/relationships/image" Target="../media/image54.jpeg"/><Relationship Id="rId5" Type="http://schemas.microsoft.com/office/2007/relationships/hdphoto" Target="../media/hdphoto19.wdp"/><Relationship Id="rId6" Type="http://schemas.openxmlformats.org/officeDocument/2006/relationships/image" Target="../media/image55.jpeg"/><Relationship Id="rId7" Type="http://schemas.microsoft.com/office/2007/relationships/hdphoto" Target="../media/hdphoto20.wdp"/><Relationship Id="rId8" Type="http://schemas.openxmlformats.org/officeDocument/2006/relationships/image" Target="../media/image56.jpeg"/><Relationship Id="rId9" Type="http://schemas.microsoft.com/office/2007/relationships/hdphoto" Target="../media/hdphoto21.wdp"/><Relationship Id="rId10" Type="http://schemas.openxmlformats.org/officeDocument/2006/relationships/image" Target="../media/image57.jpeg"/><Relationship Id="rId11" Type="http://schemas.microsoft.com/office/2007/relationships/hdphoto" Target="../media/hdphoto22.wdp"/><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ord.yahoo.co.jp/o/image/SIG=123fhfpgo/EXP=1360312421;_ylt=A7dPdDblZhNRqjoA3LqU3uV7;_ylu=X3oDMTBhZ2FzZWJsBHZ0aWQDSVMwMDQ-/*-http:/www.civillink.net/fsozai/sozai/okane.gif" TargetMode="External"/><Relationship Id="rId4" Type="http://schemas.openxmlformats.org/officeDocument/2006/relationships/image" Target="../media/image59.pn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8" Type="http://schemas.openxmlformats.org/officeDocument/2006/relationships/image" Target="../media/image63.wmf"/><Relationship Id="rId9" Type="http://schemas.openxmlformats.org/officeDocument/2006/relationships/image" Target="../media/image64.png"/><Relationship Id="rId10" Type="http://schemas.openxmlformats.org/officeDocument/2006/relationships/image" Target="../media/image65.jpeg"/><Relationship Id="rId11" Type="http://schemas.microsoft.com/office/2007/relationships/hdphoto" Target="../media/hdphoto23.wdp"/><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7010400" y="6504587"/>
            <a:ext cx="2133600" cy="365125"/>
          </a:xfrm>
          <a:prstGeom prst="rect">
            <a:avLst/>
          </a:prstGeom>
        </p:spPr>
        <p:txBody>
          <a:bodyPr/>
          <a:lstStyle/>
          <a:p>
            <a:fld id="{AA014B8D-F846-744F-8254-8A2F017A2E38}" type="slidenum">
              <a:rPr kumimoji="1" lang="ja-JP" altLang="en-US" smtClean="0"/>
              <a:t>1</a:t>
            </a:fld>
            <a:endParaRPr kumimoji="1" lang="ja-JP" altLang="en-US"/>
          </a:p>
        </p:txBody>
      </p:sp>
      <p:sp>
        <p:nvSpPr>
          <p:cNvPr id="3" name="正方形/長方形 2"/>
          <p:cNvSpPr/>
          <p:nvPr/>
        </p:nvSpPr>
        <p:spPr>
          <a:xfrm>
            <a:off x="25123" y="12223"/>
            <a:ext cx="9144000" cy="6932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テキスト ボックス 3"/>
          <p:cNvSpPr txBox="1"/>
          <p:nvPr/>
        </p:nvSpPr>
        <p:spPr>
          <a:xfrm>
            <a:off x="2297544" y="3387439"/>
            <a:ext cx="4598169" cy="1058751"/>
          </a:xfrm>
          <a:prstGeom prst="rect">
            <a:avLst/>
          </a:prstGeom>
          <a:noFill/>
        </p:spPr>
        <p:txBody>
          <a:bodyPr wrap="square" rtlCol="0">
            <a:spAutoFit/>
          </a:bodyPr>
          <a:lstStyle/>
          <a:p>
            <a:pPr algn="ctr">
              <a:lnSpc>
                <a:spcPct val="110000"/>
              </a:lnSpc>
            </a:pPr>
            <a:r>
              <a:rPr lang="ja-JP" altLang="en-US" dirty="0" smtClean="0"/>
              <a:t>平成２９年１０月２１，２２日 </a:t>
            </a:r>
            <a:endParaRPr lang="en-US" altLang="ja-JP" dirty="0" smtClean="0"/>
          </a:p>
          <a:p>
            <a:pPr algn="ctr">
              <a:lnSpc>
                <a:spcPct val="150000"/>
              </a:lnSpc>
            </a:pPr>
            <a:r>
              <a:rPr lang="ja-JP" altLang="en-US" dirty="0"/>
              <a:t>患者・家族と医療をつなぐ</a:t>
            </a:r>
            <a:r>
              <a:rPr lang="en-US" altLang="ja-JP" dirty="0"/>
              <a:t>NPO</a:t>
            </a:r>
            <a:r>
              <a:rPr lang="ja-JP" altLang="en-US" dirty="0"/>
              <a:t>法人 　架け橋</a:t>
            </a:r>
            <a:endParaRPr lang="en-US" altLang="ja-JP" dirty="0"/>
          </a:p>
          <a:p>
            <a:pPr algn="ctr"/>
            <a:r>
              <a:rPr lang="ja-JP" altLang="en-US" sz="1600" dirty="0" smtClean="0"/>
              <a:t>［全水道会館　東京］</a:t>
            </a:r>
            <a:endParaRPr lang="en-US" altLang="ja-JP" sz="1600" dirty="0" smtClean="0"/>
          </a:p>
        </p:txBody>
      </p:sp>
      <p:sp>
        <p:nvSpPr>
          <p:cNvPr id="5" name="テキスト ボックス 4"/>
          <p:cNvSpPr txBox="1"/>
          <p:nvPr/>
        </p:nvSpPr>
        <p:spPr>
          <a:xfrm>
            <a:off x="2396122" y="4869576"/>
            <a:ext cx="4401013" cy="1485022"/>
          </a:xfrm>
          <a:prstGeom prst="rect">
            <a:avLst/>
          </a:prstGeom>
          <a:noFill/>
        </p:spPr>
        <p:txBody>
          <a:bodyPr wrap="none" rtlCol="0">
            <a:spAutoFit/>
          </a:bodyPr>
          <a:lstStyle/>
          <a:p>
            <a:pPr algn="ctr"/>
            <a:r>
              <a:rPr kumimoji="1" lang="ja-JP" altLang="en-US" sz="1600" dirty="0" smtClean="0"/>
              <a:t>医療事故調査･支援センター</a:t>
            </a:r>
            <a:endParaRPr lang="en-US" altLang="ja-JP" sz="1600" dirty="0"/>
          </a:p>
          <a:p>
            <a:pPr algn="ctr">
              <a:lnSpc>
                <a:spcPts val="1520"/>
              </a:lnSpc>
            </a:pPr>
            <a:r>
              <a:rPr kumimoji="1" lang="en-US" altLang="ja-JP" sz="1600" dirty="0" smtClean="0"/>
              <a:t>Medical Accident Investigation and Support Center</a:t>
            </a:r>
          </a:p>
          <a:p>
            <a:pPr algn="ctr">
              <a:lnSpc>
                <a:spcPct val="150000"/>
              </a:lnSpc>
            </a:pPr>
            <a:r>
              <a:rPr kumimoji="1" lang="ja-JP" altLang="en-US" sz="1200" dirty="0" smtClean="0"/>
              <a:t>［日本医療安全調査機構］</a:t>
            </a:r>
            <a:endParaRPr kumimoji="1" lang="en-US" altLang="ja-JP" sz="1200" dirty="0" smtClean="0"/>
          </a:p>
          <a:p>
            <a:pPr algn="ctr">
              <a:lnSpc>
                <a:spcPts val="1220"/>
              </a:lnSpc>
            </a:pPr>
            <a:r>
              <a:rPr lang="ja-JP" altLang="en-US" sz="1200" dirty="0" smtClean="0"/>
              <a:t>［</a:t>
            </a:r>
            <a:r>
              <a:rPr lang="en-US" altLang="ja-JP" sz="1200" dirty="0" smtClean="0"/>
              <a:t>Japan Medical Safety Research Organization</a:t>
            </a:r>
            <a:r>
              <a:rPr lang="ja-JP" altLang="en-US" sz="1200" dirty="0" smtClean="0"/>
              <a:t>］</a:t>
            </a:r>
            <a:endParaRPr kumimoji="1" lang="en-US" altLang="ja-JP" sz="1200" dirty="0" smtClean="0"/>
          </a:p>
          <a:p>
            <a:pPr algn="ctr">
              <a:lnSpc>
                <a:spcPct val="150000"/>
              </a:lnSpc>
            </a:pPr>
            <a:r>
              <a:rPr lang="ja-JP" altLang="en-US" sz="1400" dirty="0" smtClean="0"/>
              <a:t>木村壮介</a:t>
            </a:r>
            <a:endParaRPr lang="en-US" altLang="ja-JP" sz="1400" dirty="0" smtClean="0"/>
          </a:p>
          <a:p>
            <a:pPr algn="ctr">
              <a:lnSpc>
                <a:spcPts val="1180"/>
              </a:lnSpc>
            </a:pPr>
            <a:r>
              <a:rPr kumimoji="1" lang="en-US" altLang="ja-JP" sz="1400" dirty="0" smtClean="0"/>
              <a:t>Sosuke Kimura,  MD</a:t>
            </a:r>
            <a:r>
              <a:rPr lang="en-US" altLang="ja-JP" sz="1400" dirty="0" smtClean="0"/>
              <a:t>.</a:t>
            </a:r>
            <a:r>
              <a:rPr kumimoji="1" lang="en-US" altLang="ja-JP" sz="1400" dirty="0" smtClean="0"/>
              <a:t>PhD</a:t>
            </a:r>
            <a:endParaRPr kumimoji="1" lang="ja-JP" altLang="en-US" sz="1400" dirty="0"/>
          </a:p>
        </p:txBody>
      </p:sp>
      <p:sp>
        <p:nvSpPr>
          <p:cNvPr id="6" name="テキスト ボックス 5"/>
          <p:cNvSpPr txBox="1"/>
          <p:nvPr/>
        </p:nvSpPr>
        <p:spPr>
          <a:xfrm>
            <a:off x="1404956" y="1223455"/>
            <a:ext cx="6383345" cy="461665"/>
          </a:xfrm>
          <a:prstGeom prst="rect">
            <a:avLst/>
          </a:prstGeom>
          <a:noFill/>
        </p:spPr>
        <p:txBody>
          <a:bodyPr wrap="square" rtlCol="0">
            <a:spAutoFit/>
          </a:bodyPr>
          <a:lstStyle/>
          <a:p>
            <a:pPr algn="ctr"/>
            <a:r>
              <a:rPr lang="ja-JP" altLang="en-US" sz="2400" dirty="0" smtClean="0"/>
              <a:t>医療事故調査セミナー</a:t>
            </a:r>
            <a:endParaRPr lang="en-US" altLang="ja-JP" sz="1600" dirty="0" smtClean="0"/>
          </a:p>
        </p:txBody>
      </p:sp>
      <p:sp>
        <p:nvSpPr>
          <p:cNvPr id="7" name="テキスト ボックス 6"/>
          <p:cNvSpPr txBox="1"/>
          <p:nvPr/>
        </p:nvSpPr>
        <p:spPr>
          <a:xfrm>
            <a:off x="1299908" y="1837782"/>
            <a:ext cx="6593440" cy="1077218"/>
          </a:xfrm>
          <a:prstGeom prst="rect">
            <a:avLst/>
          </a:prstGeom>
          <a:solidFill>
            <a:schemeClr val="accent3">
              <a:lumMod val="20000"/>
              <a:lumOff val="80000"/>
            </a:schemeClr>
          </a:solidFill>
          <a:ln w="6350" cmpd="sng">
            <a:solidFill>
              <a:srgbClr val="000090"/>
            </a:solidFill>
          </a:ln>
        </p:spPr>
        <p:style>
          <a:lnRef idx="1">
            <a:schemeClr val="accent3"/>
          </a:lnRef>
          <a:fillRef idx="3">
            <a:schemeClr val="accent3"/>
          </a:fillRef>
          <a:effectRef idx="2">
            <a:schemeClr val="accent3"/>
          </a:effectRef>
          <a:fontRef idx="minor">
            <a:schemeClr val="lt1"/>
          </a:fontRef>
        </p:style>
        <p:txBody>
          <a:bodyPr wrap="square" rtlCol="0" anchor="b">
            <a:spAutoFit/>
          </a:bodyPr>
          <a:lstStyle/>
          <a:p>
            <a:pPr algn="ctr"/>
            <a:r>
              <a:rPr lang="ja-JP" altLang="ja-JP" sz="3200" dirty="0" smtClean="0">
                <a:solidFill>
                  <a:schemeClr val="tx1"/>
                </a:solidFill>
              </a:rPr>
              <a:t>医療</a:t>
            </a:r>
            <a:r>
              <a:rPr lang="ja-JP" altLang="ja-JP" sz="3200" dirty="0">
                <a:solidFill>
                  <a:schemeClr val="tx1"/>
                </a:solidFill>
              </a:rPr>
              <a:t>事故</a:t>
            </a:r>
            <a:r>
              <a:rPr lang="ja-JP" altLang="ja-JP" sz="3200" dirty="0" smtClean="0">
                <a:solidFill>
                  <a:schemeClr val="tx1"/>
                </a:solidFill>
              </a:rPr>
              <a:t>調査</a:t>
            </a:r>
            <a:r>
              <a:rPr lang="ja-JP" altLang="en-US" sz="3200" dirty="0" smtClean="0">
                <a:solidFill>
                  <a:schemeClr val="tx1"/>
                </a:solidFill>
              </a:rPr>
              <a:t>における調査</a:t>
            </a:r>
            <a:r>
              <a:rPr lang="ja-JP" altLang="en-US" sz="3200" smtClean="0">
                <a:solidFill>
                  <a:schemeClr val="tx1"/>
                </a:solidFill>
              </a:rPr>
              <a:t>の流れ</a:t>
            </a:r>
            <a:endParaRPr lang="en-US" altLang="ja-JP" sz="3200" dirty="0" smtClean="0">
              <a:solidFill>
                <a:schemeClr val="tx1"/>
              </a:solidFill>
            </a:endParaRPr>
          </a:p>
          <a:p>
            <a:pPr algn="ctr"/>
            <a:r>
              <a:rPr lang="ja-JP" altLang="en-US" sz="3200" dirty="0" smtClean="0">
                <a:solidFill>
                  <a:schemeClr val="tx1"/>
                </a:solidFill>
              </a:rPr>
              <a:t>センターの役割</a:t>
            </a:r>
            <a:endParaRPr lang="en-US" altLang="ja-JP" sz="3200" dirty="0" smtClean="0">
              <a:solidFill>
                <a:schemeClr val="tx1"/>
              </a:solidFill>
            </a:endParaRPr>
          </a:p>
        </p:txBody>
      </p:sp>
      <p:sp>
        <p:nvSpPr>
          <p:cNvPr id="11" name="テキスト ボックス 10"/>
          <p:cNvSpPr txBox="1"/>
          <p:nvPr/>
        </p:nvSpPr>
        <p:spPr>
          <a:xfrm>
            <a:off x="2080122" y="6475375"/>
            <a:ext cx="4983756" cy="307777"/>
          </a:xfrm>
          <a:prstGeom prst="rect">
            <a:avLst/>
          </a:prstGeom>
          <a:noFill/>
        </p:spPr>
        <p:txBody>
          <a:bodyPr wrap="none" rtlCol="0">
            <a:spAutoFit/>
          </a:bodyPr>
          <a:lstStyle/>
          <a:p>
            <a:r>
              <a:rPr kumimoji="1" lang="ja-JP" altLang="en-US" sz="1400" dirty="0" smtClean="0"/>
              <a:t>発表に関し、開示すべきＣＯＩ関係にある企業などはありません。</a:t>
            </a:r>
            <a:endParaRPr kumimoji="1" lang="ja-JP" altLang="en-US" sz="1400" dirty="0"/>
          </a:p>
        </p:txBody>
      </p:sp>
      <p:grpSp>
        <p:nvGrpSpPr>
          <p:cNvPr id="16" name="図形グループ 15"/>
          <p:cNvGrpSpPr/>
          <p:nvPr/>
        </p:nvGrpSpPr>
        <p:grpSpPr>
          <a:xfrm>
            <a:off x="7010401" y="3996607"/>
            <a:ext cx="1698702" cy="2087735"/>
            <a:chOff x="527663" y="3486727"/>
            <a:chExt cx="2037709" cy="2504379"/>
          </a:xfrm>
        </p:grpSpPr>
        <p:sp>
          <p:nvSpPr>
            <p:cNvPr id="17" name="正方形/長方形 16"/>
            <p:cNvSpPr/>
            <p:nvPr/>
          </p:nvSpPr>
          <p:spPr>
            <a:xfrm>
              <a:off x="527663" y="3486727"/>
              <a:ext cx="2037709" cy="2456239"/>
            </a:xfrm>
            <a:prstGeom prst="rect">
              <a:avLst/>
            </a:prstGeom>
            <a:noFill/>
            <a:ln w="3175"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8" name="図 17"/>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44608" y="4364386"/>
              <a:ext cx="544554" cy="325972"/>
            </a:xfrm>
            <a:prstGeom prst="rect">
              <a:avLst/>
            </a:prstGeom>
          </p:spPr>
        </p:pic>
        <p:pic>
          <p:nvPicPr>
            <p:cNvPr id="19" name="図 18" descr="\\Ml110g7server\共有\各種様式 ファイル\医療安全調査機構logo.jpg"/>
            <p:cNvPicPr/>
            <p:nvPr/>
          </p:nvPicPr>
          <p:blipFill rotWithShape="1">
            <a:blip r:embed="rId4" cstate="print">
              <a:extLst>
                <a:ext uri="{BEBA8EAE-BF5A-486C-A8C5-ECC9F3942E4B}">
                  <a14:imgProps xmlns:a14="http://schemas.microsoft.com/office/drawing/2010/main">
                    <a14:imgLayer r:embed="rId5">
                      <a14:imgEffect>
                        <a14:backgroundRemoval t="2789" b="94223" l="4987" r="96588"/>
                      </a14:imgEffect>
                      <a14:imgEffect>
                        <a14:colorTemperature colorTemp="6501"/>
                      </a14:imgEffect>
                      <a14:imgEffect>
                        <a14:saturation sat="126000"/>
                      </a14:imgEffect>
                      <a14:imgEffect>
                        <a14:brightnessContrast contrast="13000"/>
                      </a14:imgEffect>
                    </a14:imgLayer>
                  </a14:imgProps>
                </a:ext>
                <a:ext uri="{28A0092B-C50C-407E-A947-70E740481C1C}">
                  <a14:useLocalDpi xmlns:a14="http://schemas.microsoft.com/office/drawing/2010/main" val="0"/>
                </a:ext>
              </a:extLst>
            </a:blip>
            <a:srcRect l="-6367" t="-18725" r="-6212" b="-9369"/>
            <a:stretch/>
          </p:blipFill>
          <p:spPr bwMode="auto">
            <a:xfrm>
              <a:off x="527664" y="4198999"/>
              <a:ext cx="1216871" cy="1743968"/>
            </a:xfrm>
            <a:prstGeom prst="rect">
              <a:avLst/>
            </a:prstGeom>
            <a:noFill/>
            <a:ln>
              <a:noFill/>
            </a:ln>
          </p:spPr>
        </p:pic>
        <p:pic>
          <p:nvPicPr>
            <p:cNvPr id="20" name="図 19"/>
            <p:cNvPicPr/>
            <p:nvPr/>
          </p:nvPicPr>
          <p:blipFill>
            <a:blip r:embed="rId6">
              <a:extLst>
                <a:ext uri="{BEBA8EAE-BF5A-486C-A8C5-ECC9F3942E4B}">
                  <a14:imgProps xmlns:a14="http://schemas.microsoft.com/office/drawing/2010/main">
                    <a14:imgLayer r:embed="rId7">
                      <a14:imgEffect>
                        <a14:backgroundRemoval t="0" b="100000" l="0" r="100000"/>
                      </a14:imgEffect>
                      <a14:imgEffect>
                        <a14:sharpenSoften amount="50000"/>
                      </a14:imgEffect>
                      <a14:imgEffect>
                        <a14:brightnessContrast bright="-48000"/>
                      </a14:imgEffect>
                    </a14:imgLayer>
                  </a14:imgProps>
                </a:ext>
                <a:ext uri="{28A0092B-C50C-407E-A947-70E740481C1C}">
                  <a14:useLocalDpi xmlns:a14="http://schemas.microsoft.com/office/drawing/2010/main" val="0"/>
                </a:ext>
              </a:extLst>
            </a:blip>
            <a:stretch>
              <a:fillRect/>
            </a:stretch>
          </p:blipFill>
          <p:spPr>
            <a:xfrm>
              <a:off x="1219094" y="4730002"/>
              <a:ext cx="1233250" cy="889942"/>
            </a:xfrm>
            <a:prstGeom prst="rect">
              <a:avLst/>
            </a:prstGeom>
            <a:effectLst>
              <a:outerShdw blurRad="50800" dist="38100" dir="2700000" algn="tl" rotWithShape="0">
                <a:prstClr val="black">
                  <a:alpha val="40000"/>
                </a:prstClr>
              </a:outerShdw>
            </a:effectLst>
          </p:spPr>
        </p:pic>
        <p:sp>
          <p:nvSpPr>
            <p:cNvPr id="21" name="テキスト ボックス 20"/>
            <p:cNvSpPr txBox="1"/>
            <p:nvPr/>
          </p:nvSpPr>
          <p:spPr>
            <a:xfrm>
              <a:off x="737999" y="5584988"/>
              <a:ext cx="1758104" cy="406118"/>
            </a:xfrm>
            <a:prstGeom prst="rect">
              <a:avLst/>
            </a:prstGeom>
            <a:noFill/>
          </p:spPr>
          <p:txBody>
            <a:bodyPr wrap="square" rtlCol="0">
              <a:spAutoFit/>
            </a:bodyPr>
            <a:lstStyle/>
            <a:p>
              <a:pPr algn="ctr"/>
              <a:r>
                <a:rPr kumimoji="1" lang="en-US" altLang="ja-JP" sz="1600" dirty="0" err="1" smtClean="0">
                  <a:solidFill>
                    <a:schemeClr val="accent1">
                      <a:lumMod val="50000"/>
                    </a:schemeClr>
                  </a:solidFill>
                </a:rPr>
                <a:t>medsafe.or.jp</a:t>
              </a:r>
              <a:endParaRPr kumimoji="1" lang="ja-JP" altLang="en-US" sz="1600" dirty="0">
                <a:solidFill>
                  <a:schemeClr val="accent1">
                    <a:lumMod val="50000"/>
                  </a:schemeClr>
                </a:solidFill>
              </a:endParaRPr>
            </a:p>
          </p:txBody>
        </p:sp>
        <p:pic>
          <p:nvPicPr>
            <p:cNvPr id="22" name="図 21"/>
            <p:cNvPicPr/>
            <p:nvPr/>
          </p:nvPicPr>
          <p:blipFill>
            <a:blip r:embed="rId8" cstate="print">
              <a:duotone>
                <a:prstClr val="black"/>
                <a:schemeClr val="bg2">
                  <a:lumMod val="50000"/>
                  <a:tint val="45000"/>
                  <a:satMod val="400000"/>
                </a:schemeClr>
              </a:duotone>
              <a:extLst>
                <a:ext uri="{BEBA8EAE-BF5A-486C-A8C5-ECC9F3942E4B}">
                  <a14:imgProps xmlns:a14="http://schemas.microsoft.com/office/drawing/2010/main">
                    <a14:imgLayer r:embed="rId9">
                      <a14:imgEffect>
                        <a14:backgroundRemoval t="0" b="100000" l="0" r="100000"/>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42532" y="4007345"/>
              <a:ext cx="302002" cy="237834"/>
            </a:xfrm>
            <a:prstGeom prst="rect">
              <a:avLst/>
            </a:prstGeom>
          </p:spPr>
        </p:pic>
      </p:grpSp>
    </p:spTree>
    <p:extLst>
      <p:ext uri="{BB962C8B-B14F-4D97-AF65-F5344CB8AC3E}">
        <p14:creationId xmlns:p14="http://schemas.microsoft.com/office/powerpoint/2010/main" val="367000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2"/>
          <a:srcRect l="63963" t="1195" r="2174" b="27879"/>
          <a:stretch/>
        </p:blipFill>
        <p:spPr>
          <a:xfrm>
            <a:off x="4887817" y="1122747"/>
            <a:ext cx="4105711" cy="4849792"/>
          </a:xfrm>
          <a:prstGeom prst="rect">
            <a:avLst/>
          </a:prstGeom>
        </p:spPr>
      </p:pic>
      <p:pic>
        <p:nvPicPr>
          <p:cNvPr id="45" name="図 44"/>
          <p:cNvPicPr>
            <a:picLocks noChangeAspect="1"/>
          </p:cNvPicPr>
          <p:nvPr/>
        </p:nvPicPr>
        <p:blipFill rotWithShape="1">
          <a:blip r:embed="rId3"/>
          <a:srcRect t="19174" r="23059" b="24078"/>
          <a:stretch/>
        </p:blipFill>
        <p:spPr>
          <a:xfrm>
            <a:off x="71437" y="356042"/>
            <a:ext cx="8890633" cy="789852"/>
          </a:xfrm>
          <a:prstGeom prst="rect">
            <a:avLst/>
          </a:prstGeom>
        </p:spPr>
      </p:pic>
      <p:pic>
        <p:nvPicPr>
          <p:cNvPr id="46" name="図 45"/>
          <p:cNvPicPr>
            <a:picLocks noChangeAspect="1"/>
          </p:cNvPicPr>
          <p:nvPr/>
        </p:nvPicPr>
        <p:blipFill rotWithShape="1">
          <a:blip r:embed="rId2"/>
          <a:srcRect l="1890" t="9014" r="67224" b="68990"/>
          <a:stretch/>
        </p:blipFill>
        <p:spPr>
          <a:xfrm>
            <a:off x="252760" y="1630985"/>
            <a:ext cx="4596959" cy="1846320"/>
          </a:xfrm>
          <a:prstGeom prst="rect">
            <a:avLst/>
          </a:prstGeom>
        </p:spPr>
      </p:pic>
      <p:sp>
        <p:nvSpPr>
          <p:cNvPr id="47" name="正方形/長方形 46"/>
          <p:cNvSpPr/>
          <p:nvPr/>
        </p:nvSpPr>
        <p:spPr>
          <a:xfrm>
            <a:off x="4919169" y="1649239"/>
            <a:ext cx="2997916" cy="307777"/>
          </a:xfrm>
          <a:prstGeom prst="rect">
            <a:avLst/>
          </a:prstGeom>
        </p:spPr>
        <p:txBody>
          <a:bodyPr wrap="square">
            <a:spAutoFit/>
          </a:bodyPr>
          <a:lstStyle/>
          <a:p>
            <a:r>
              <a:rPr lang="ja-JP" altLang="en-US" sz="1400">
                <a:latin typeface="HGPGothicE" charset="-128"/>
              </a:rPr>
              <a:t>遺族への説明事項について </a:t>
            </a:r>
            <a:endParaRPr lang="ja-JP" altLang="en-US" sz="1400">
              <a:effectLst/>
            </a:endParaRPr>
          </a:p>
        </p:txBody>
      </p:sp>
      <p:sp>
        <p:nvSpPr>
          <p:cNvPr id="48" name="正方形/長方形 47"/>
          <p:cNvSpPr/>
          <p:nvPr/>
        </p:nvSpPr>
        <p:spPr>
          <a:xfrm>
            <a:off x="233971" y="1191800"/>
            <a:ext cx="4666409" cy="424057"/>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077278" y="1242392"/>
            <a:ext cx="800219" cy="369332"/>
          </a:xfrm>
          <a:prstGeom prst="rect">
            <a:avLst/>
          </a:prstGeom>
          <a:noFill/>
        </p:spPr>
        <p:txBody>
          <a:bodyPr wrap="none" rtlCol="0">
            <a:spAutoFit/>
          </a:bodyPr>
          <a:lstStyle/>
          <a:p>
            <a:r>
              <a:rPr kumimoji="1" lang="ja-JP" altLang="en-US" b="1" smtClean="0"/>
              <a:t>法　律</a:t>
            </a:r>
            <a:endParaRPr kumimoji="1" lang="ja-JP" altLang="en-US" b="1"/>
          </a:p>
        </p:txBody>
      </p:sp>
      <p:sp>
        <p:nvSpPr>
          <p:cNvPr id="50" name="テキスト ボックス 49"/>
          <p:cNvSpPr txBox="1"/>
          <p:nvPr/>
        </p:nvSpPr>
        <p:spPr>
          <a:xfrm>
            <a:off x="428739" y="5527061"/>
            <a:ext cx="2239716" cy="707886"/>
          </a:xfrm>
          <a:prstGeom prst="rect">
            <a:avLst/>
          </a:prstGeom>
          <a:ln w="25400"/>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1400" dirty="0">
                <a:latin typeface="+mj-ea"/>
                <a:ea typeface="+mj-ea"/>
              </a:rPr>
              <a:t>センターに事故発生の</a:t>
            </a:r>
            <a:r>
              <a:rPr lang="ja-JP" altLang="en-US" sz="1400" dirty="0" smtClean="0">
                <a:latin typeface="+mj-ea"/>
                <a:ea typeface="+mj-ea"/>
              </a:rPr>
              <a:t>報告</a:t>
            </a:r>
            <a:endParaRPr lang="en-US" altLang="ja-JP" sz="1400" dirty="0" smtClean="0">
              <a:latin typeface="+mj-ea"/>
              <a:ea typeface="+mj-ea"/>
            </a:endParaRPr>
          </a:p>
          <a:p>
            <a:endParaRPr lang="en-US" altLang="ja-JP" sz="1400" dirty="0">
              <a:latin typeface="+mj-ea"/>
              <a:ea typeface="+mj-ea"/>
            </a:endParaRPr>
          </a:p>
          <a:p>
            <a:r>
              <a:rPr lang="ja-JP" altLang="en-US" sz="1200" dirty="0">
                <a:latin typeface="+mj-ea"/>
                <a:ea typeface="+mj-ea"/>
              </a:rPr>
              <a:t>　　　</a:t>
            </a:r>
            <a:r>
              <a:rPr lang="en-US" altLang="ja-JP" sz="1200" dirty="0" smtClean="0">
                <a:latin typeface="+mj-ea"/>
                <a:ea typeface="+mj-ea"/>
              </a:rPr>
              <a:t>｢</a:t>
            </a:r>
            <a:r>
              <a:rPr lang="ja-JP" altLang="en-US" sz="1200" dirty="0">
                <a:latin typeface="+mj-ea"/>
                <a:ea typeface="+mj-ea"/>
              </a:rPr>
              <a:t>院内事故調査</a:t>
            </a:r>
            <a:r>
              <a:rPr lang="en-US" altLang="ja-JP" sz="1200" dirty="0">
                <a:latin typeface="+mj-ea"/>
                <a:ea typeface="+mj-ea"/>
              </a:rPr>
              <a:t>｣</a:t>
            </a:r>
            <a:r>
              <a:rPr lang="ja-JP" altLang="en-US" sz="1200" dirty="0">
                <a:latin typeface="+mj-ea"/>
                <a:ea typeface="+mj-ea"/>
              </a:rPr>
              <a:t>の実施</a:t>
            </a:r>
          </a:p>
        </p:txBody>
      </p:sp>
      <p:cxnSp>
        <p:nvCxnSpPr>
          <p:cNvPr id="51" name="直線矢印コネクタ 50"/>
          <p:cNvCxnSpPr/>
          <p:nvPr/>
        </p:nvCxnSpPr>
        <p:spPr>
          <a:xfrm>
            <a:off x="1578916" y="5050858"/>
            <a:ext cx="296761" cy="0"/>
          </a:xfrm>
          <a:prstGeom prst="straightConnector1">
            <a:avLst/>
          </a:prstGeom>
          <a:ln w="34925">
            <a:tailEnd type="triangle"/>
          </a:ln>
          <a:effectLst/>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a:off x="1577332" y="4473681"/>
            <a:ext cx="0" cy="1043002"/>
          </a:xfrm>
          <a:prstGeom prst="straightConnector1">
            <a:avLst/>
          </a:prstGeom>
          <a:ln w="41275">
            <a:solidFill>
              <a:schemeClr val="accent1">
                <a:lumMod val="75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3" name="角丸四角形吹き出し 52"/>
          <p:cNvSpPr/>
          <p:nvPr/>
        </p:nvSpPr>
        <p:spPr>
          <a:xfrm>
            <a:off x="3057253" y="3547643"/>
            <a:ext cx="1732831" cy="525059"/>
          </a:xfrm>
          <a:prstGeom prst="wedgeRoundRectCallout">
            <a:avLst>
              <a:gd name="adj1" fmla="val -66885"/>
              <a:gd name="adj2" fmla="val 95234"/>
              <a:gd name="adj3" fmla="val 16667"/>
            </a:avLst>
          </a:prstGeom>
          <a:gradFill>
            <a:gsLst>
              <a:gs pos="42000">
                <a:schemeClr val="accent5">
                  <a:lumMod val="5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b"/>
          <a:lstStyle/>
          <a:p>
            <a:r>
              <a:rPr lang="ja-JP" altLang="en-US" sz="1400">
                <a:latin typeface="+mj-ea"/>
              </a:rPr>
              <a:t>　</a:t>
            </a:r>
            <a:r>
              <a:rPr lang="ja-JP" altLang="en-US" sz="1400" smtClean="0">
                <a:latin typeface="+mj-ea"/>
              </a:rPr>
              <a:t>管理者</a:t>
            </a:r>
            <a:r>
              <a:rPr lang="ja-JP" altLang="en-US" sz="1400" dirty="0" smtClean="0">
                <a:latin typeface="+mj-ea"/>
              </a:rPr>
              <a:t>の責任で</a:t>
            </a:r>
            <a:endParaRPr lang="en-US" altLang="ja-JP" sz="1400" dirty="0" smtClean="0">
              <a:latin typeface="+mj-ea"/>
            </a:endParaRPr>
          </a:p>
          <a:p>
            <a:r>
              <a:rPr lang="en-US" altLang="ja-JP" sz="1400" dirty="0" smtClean="0">
                <a:latin typeface="+mj-ea"/>
              </a:rPr>
              <a:t>｢</a:t>
            </a:r>
            <a:r>
              <a:rPr lang="ja-JP" altLang="en-US" sz="1400" dirty="0" smtClean="0">
                <a:latin typeface="+mj-ea"/>
              </a:rPr>
              <a:t>医療事故</a:t>
            </a:r>
            <a:r>
              <a:rPr lang="en-US" altLang="ja-JP" sz="1400" dirty="0" smtClean="0">
                <a:latin typeface="+mj-ea"/>
              </a:rPr>
              <a:t>｣</a:t>
            </a:r>
            <a:r>
              <a:rPr lang="ja-JP" altLang="en-US" sz="1400" dirty="0" smtClean="0">
                <a:latin typeface="+mj-ea"/>
              </a:rPr>
              <a:t>の判断</a:t>
            </a:r>
            <a:endParaRPr lang="ja-JP" altLang="en-US" sz="1400" dirty="0">
              <a:latin typeface="+mj-ea"/>
            </a:endParaRPr>
          </a:p>
        </p:txBody>
      </p:sp>
      <p:sp>
        <p:nvSpPr>
          <p:cNvPr id="54" name="角丸四角形吹き出し 53"/>
          <p:cNvSpPr/>
          <p:nvPr/>
        </p:nvSpPr>
        <p:spPr>
          <a:xfrm>
            <a:off x="3079175" y="4478461"/>
            <a:ext cx="1726072" cy="287474"/>
          </a:xfrm>
          <a:prstGeom prst="wedgeRoundRectCallout">
            <a:avLst>
              <a:gd name="adj1" fmla="val -50054"/>
              <a:gd name="adj2" fmla="val 142096"/>
              <a:gd name="adj3" fmla="val 16667"/>
            </a:avLst>
          </a:prstGeom>
          <a:gradFill>
            <a:gsLst>
              <a:gs pos="42000">
                <a:schemeClr val="accent5">
                  <a:lumMod val="5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b"/>
          <a:lstStyle/>
          <a:p>
            <a:r>
              <a:rPr lang="ja-JP" altLang="en-US" sz="1200" smtClean="0">
                <a:latin typeface="+mj-ea"/>
              </a:rPr>
              <a:t>センター</a:t>
            </a:r>
            <a:r>
              <a:rPr lang="ja-JP" altLang="en-US" sz="1200" dirty="0" smtClean="0">
                <a:latin typeface="+mj-ea"/>
              </a:rPr>
              <a:t>へ報告の前に</a:t>
            </a:r>
            <a:endParaRPr lang="ja-JP" altLang="en-US" sz="1200" dirty="0">
              <a:latin typeface="+mj-ea"/>
            </a:endParaRPr>
          </a:p>
        </p:txBody>
      </p:sp>
      <p:sp>
        <p:nvSpPr>
          <p:cNvPr id="55" name="角丸四角形 54"/>
          <p:cNvSpPr/>
          <p:nvPr/>
        </p:nvSpPr>
        <p:spPr>
          <a:xfrm>
            <a:off x="542219" y="4043539"/>
            <a:ext cx="2195578" cy="516494"/>
          </a:xfrm>
          <a:prstGeom prst="roundRect">
            <a:avLst/>
          </a:prstGeom>
          <a:ln w="31750">
            <a:solidFill>
              <a:srgbClr val="EE1A1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56" name="テキスト ボックス 55"/>
          <p:cNvSpPr txBox="1"/>
          <p:nvPr/>
        </p:nvSpPr>
        <p:spPr>
          <a:xfrm>
            <a:off x="517086" y="4012475"/>
            <a:ext cx="2284600" cy="540084"/>
          </a:xfrm>
          <a:prstGeom prst="rect">
            <a:avLst/>
          </a:prstGeom>
          <a:noFill/>
        </p:spPr>
        <p:txBody>
          <a:bodyPr wrap="none" rtlCol="0">
            <a:spAutoFit/>
          </a:bodyPr>
          <a:lstStyle/>
          <a:p>
            <a:r>
              <a:rPr lang="ja-JP" altLang="en-US" sz="1400">
                <a:latin typeface="+mj-ea"/>
                <a:ea typeface="+mj-ea"/>
              </a:rPr>
              <a:t>医療に起因する（含む疑い）</a:t>
            </a:r>
            <a:endParaRPr lang="en-US" altLang="ja-JP" sz="1400" dirty="0">
              <a:latin typeface="+mj-ea"/>
              <a:ea typeface="+mj-ea"/>
            </a:endParaRPr>
          </a:p>
          <a:p>
            <a:pPr>
              <a:lnSpc>
                <a:spcPts val="2080"/>
              </a:lnSpc>
            </a:pPr>
            <a:r>
              <a:rPr lang="ja-JP" altLang="en-US" sz="1400" dirty="0">
                <a:latin typeface="+mj-ea"/>
                <a:ea typeface="+mj-ea"/>
              </a:rPr>
              <a:t>予期されなかった死亡</a:t>
            </a:r>
          </a:p>
        </p:txBody>
      </p:sp>
      <p:sp>
        <p:nvSpPr>
          <p:cNvPr id="57" name="正方形/長方形 56"/>
          <p:cNvSpPr/>
          <p:nvPr/>
        </p:nvSpPr>
        <p:spPr>
          <a:xfrm>
            <a:off x="1904557" y="4871749"/>
            <a:ext cx="1174618" cy="309851"/>
          </a:xfrm>
          <a:prstGeom prst="rect">
            <a:avLst/>
          </a:prstGeom>
          <a:ln w="28575">
            <a:solidFill>
              <a:srgbClr val="EE1A1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600"/>
          </a:p>
        </p:txBody>
      </p:sp>
      <p:sp>
        <p:nvSpPr>
          <p:cNvPr id="58" name="テキスト ボックス 57"/>
          <p:cNvSpPr txBox="1"/>
          <p:nvPr/>
        </p:nvSpPr>
        <p:spPr>
          <a:xfrm>
            <a:off x="1875842" y="4838353"/>
            <a:ext cx="1387297" cy="338554"/>
          </a:xfrm>
          <a:prstGeom prst="rect">
            <a:avLst/>
          </a:prstGeom>
          <a:noFill/>
        </p:spPr>
        <p:txBody>
          <a:bodyPr wrap="square" rtlCol="0">
            <a:spAutoFit/>
          </a:bodyPr>
          <a:lstStyle/>
          <a:p>
            <a:r>
              <a:rPr lang="ja-JP" altLang="en-US" sz="1600">
                <a:latin typeface="+mj-ea"/>
                <a:ea typeface="+mj-ea"/>
              </a:rPr>
              <a:t>遺族へ説明</a:t>
            </a:r>
          </a:p>
        </p:txBody>
      </p:sp>
      <p:cxnSp>
        <p:nvCxnSpPr>
          <p:cNvPr id="59" name="直線矢印コネクタ 58"/>
          <p:cNvCxnSpPr/>
          <p:nvPr/>
        </p:nvCxnSpPr>
        <p:spPr>
          <a:xfrm>
            <a:off x="1578916" y="3763108"/>
            <a:ext cx="0" cy="278667"/>
          </a:xfrm>
          <a:prstGeom prst="straightConnector1">
            <a:avLst/>
          </a:prstGeom>
          <a:ln w="38100">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5638800" y="4325815"/>
            <a:ext cx="2543908" cy="0"/>
          </a:xfrm>
          <a:prstGeom prst="line">
            <a:avLst/>
          </a:prstGeom>
          <a:ln w="22225">
            <a:solidFill>
              <a:srgbClr val="EE1A1B"/>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5451231" y="5097750"/>
            <a:ext cx="1770185" cy="0"/>
          </a:xfrm>
          <a:prstGeom prst="line">
            <a:avLst/>
          </a:prstGeom>
          <a:ln w="22225">
            <a:solidFill>
              <a:srgbClr val="EE1A1B"/>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5439508" y="4911969"/>
            <a:ext cx="797169" cy="0"/>
          </a:xfrm>
          <a:prstGeom prst="line">
            <a:avLst/>
          </a:prstGeom>
          <a:ln w="22225">
            <a:solidFill>
              <a:srgbClr val="EE1A1B"/>
            </a:solidFill>
          </a:ln>
          <a:effectLst/>
        </p:spPr>
        <p:style>
          <a:lnRef idx="2">
            <a:schemeClr val="accent1"/>
          </a:lnRef>
          <a:fillRef idx="0">
            <a:schemeClr val="accent1"/>
          </a:fillRef>
          <a:effectRef idx="1">
            <a:schemeClr val="accent1"/>
          </a:effectRef>
          <a:fontRef idx="minor">
            <a:schemeClr val="tx1"/>
          </a:fontRef>
        </p:style>
      </p:cxnSp>
      <p:sp>
        <p:nvSpPr>
          <p:cNvPr id="63" name="テキスト ボックス 62"/>
          <p:cNvSpPr txBox="1"/>
          <p:nvPr/>
        </p:nvSpPr>
        <p:spPr>
          <a:xfrm>
            <a:off x="2934442" y="6016721"/>
            <a:ext cx="5840060" cy="523220"/>
          </a:xfrm>
          <a:prstGeom prst="rect">
            <a:avLst/>
          </a:prstGeom>
          <a:noFill/>
          <a:ln>
            <a:solidFill>
              <a:srgbClr val="3C7A5D"/>
            </a:solidFill>
          </a:ln>
        </p:spPr>
        <p:txBody>
          <a:bodyPr wrap="none" rtlCol="0">
            <a:spAutoFit/>
          </a:bodyPr>
          <a:lstStyle/>
          <a:p>
            <a:r>
              <a:rPr kumimoji="1" lang="ja-JP" altLang="en-US" sz="1400" dirty="0" smtClean="0"/>
              <a:t>遺族への説明：</a:t>
            </a:r>
            <a:endParaRPr kumimoji="1" lang="en-US" altLang="ja-JP" sz="1400" dirty="0" smtClean="0"/>
          </a:p>
          <a:p>
            <a:r>
              <a:rPr kumimoji="1" lang="ja-JP" altLang="en-US" sz="1400" dirty="0" smtClean="0"/>
              <a:t>　遺族の理解・協力も加え、原因究明の内容を深め、納得のゆく調査のため</a:t>
            </a:r>
            <a:endParaRPr kumimoji="1" lang="ja-JP" altLang="en-US" sz="1400" dirty="0"/>
          </a:p>
        </p:txBody>
      </p:sp>
      <p:cxnSp>
        <p:nvCxnSpPr>
          <p:cNvPr id="64" name="直線矢印コネクタ 63"/>
          <p:cNvCxnSpPr/>
          <p:nvPr/>
        </p:nvCxnSpPr>
        <p:spPr>
          <a:xfrm>
            <a:off x="1569162" y="5814646"/>
            <a:ext cx="0" cy="184882"/>
          </a:xfrm>
          <a:prstGeom prst="straightConnector1">
            <a:avLst/>
          </a:prstGeom>
          <a:ln w="25400">
            <a:solidFill>
              <a:srgbClr val="3C7A5D"/>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95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図形グループ 13"/>
          <p:cNvGrpSpPr/>
          <p:nvPr/>
        </p:nvGrpSpPr>
        <p:grpSpPr>
          <a:xfrm>
            <a:off x="1513075" y="1244572"/>
            <a:ext cx="2178488" cy="1056858"/>
            <a:chOff x="1513075" y="1151908"/>
            <a:chExt cx="2178488" cy="1056858"/>
          </a:xfrm>
        </p:grpSpPr>
        <p:sp>
          <p:nvSpPr>
            <p:cNvPr id="133" name="フリーフォーム 132"/>
            <p:cNvSpPr/>
            <p:nvPr/>
          </p:nvSpPr>
          <p:spPr>
            <a:xfrm>
              <a:off x="1513075" y="1279154"/>
              <a:ext cx="2178488" cy="929612"/>
            </a:xfrm>
            <a:custGeom>
              <a:avLst/>
              <a:gdLst>
                <a:gd name="connsiteX0" fmla="*/ 0 w 4425950"/>
                <a:gd name="connsiteY0" fmla="*/ 184150 h 190500"/>
                <a:gd name="connsiteX1" fmla="*/ 0 w 4425950"/>
                <a:gd name="connsiteY1" fmla="*/ 0 h 190500"/>
                <a:gd name="connsiteX2" fmla="*/ 4419600 w 4425950"/>
                <a:gd name="connsiteY2" fmla="*/ 6350 h 190500"/>
                <a:gd name="connsiteX3" fmla="*/ 4425950 w 442595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4425950" h="190500">
                  <a:moveTo>
                    <a:pt x="0" y="184150"/>
                  </a:moveTo>
                  <a:lnTo>
                    <a:pt x="0" y="0"/>
                  </a:lnTo>
                  <a:lnTo>
                    <a:pt x="4419600" y="6350"/>
                  </a:lnTo>
                  <a:lnTo>
                    <a:pt x="4425950" y="190500"/>
                  </a:lnTo>
                </a:path>
              </a:pathLst>
            </a:custGeom>
            <a:noFill/>
            <a:ln w="2857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0" name="テキスト ボックス 139"/>
            <p:cNvSpPr txBox="1"/>
            <p:nvPr/>
          </p:nvSpPr>
          <p:spPr>
            <a:xfrm>
              <a:off x="1774423" y="1151908"/>
              <a:ext cx="1750879" cy="307777"/>
            </a:xfrm>
            <a:prstGeom prst="rect">
              <a:avLst/>
            </a:prstGeom>
            <a:ln w="28575">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400" smtClean="0"/>
                <a:t> 死亡から発生報告</a:t>
              </a:r>
              <a:endParaRPr kumimoji="1" lang="ja-JP" altLang="en-US" sz="1400" dirty="0"/>
            </a:p>
          </p:txBody>
        </p:sp>
      </p:grpSp>
      <p:sp>
        <p:nvSpPr>
          <p:cNvPr id="24" name="テキスト ボックス 23"/>
          <p:cNvSpPr txBox="1"/>
          <p:nvPr/>
        </p:nvSpPr>
        <p:spPr>
          <a:xfrm>
            <a:off x="1883383" y="325299"/>
            <a:ext cx="5915402" cy="461665"/>
          </a:xfrm>
          <a:prstGeom prst="rect">
            <a:avLst/>
          </a:prstGeom>
          <a:noFill/>
        </p:spPr>
        <p:txBody>
          <a:bodyPr wrap="none" rtlCol="0">
            <a:spAutoFit/>
          </a:bodyPr>
          <a:lstStyle/>
          <a:p>
            <a:r>
              <a:rPr kumimoji="1" lang="en-US" altLang="ja-JP" sz="2400" dirty="0" smtClean="0">
                <a:solidFill>
                  <a:srgbClr val="002060"/>
                </a:solidFill>
              </a:rPr>
              <a:t> ｢</a:t>
            </a:r>
            <a:r>
              <a:rPr kumimoji="1" lang="ja-JP" altLang="en-US" sz="2400" dirty="0" smtClean="0">
                <a:solidFill>
                  <a:srgbClr val="002060"/>
                </a:solidFill>
              </a:rPr>
              <a:t>調査</a:t>
            </a:r>
            <a:r>
              <a:rPr kumimoji="1" lang="en-US" altLang="ja-JP" sz="2400" dirty="0" smtClean="0">
                <a:solidFill>
                  <a:srgbClr val="002060"/>
                </a:solidFill>
              </a:rPr>
              <a:t>｣</a:t>
            </a:r>
            <a:r>
              <a:rPr kumimoji="1" lang="ja-JP" altLang="en-US" sz="2400" dirty="0" smtClean="0">
                <a:solidFill>
                  <a:srgbClr val="002060"/>
                </a:solidFill>
              </a:rPr>
              <a:t>の流れ、考え方</a:t>
            </a:r>
            <a:r>
              <a:rPr kumimoji="1" lang="ja-JP" altLang="en-US" sz="2000" dirty="0" smtClean="0">
                <a:solidFill>
                  <a:srgbClr val="002060"/>
                </a:solidFill>
              </a:rPr>
              <a:t>　</a:t>
            </a:r>
            <a:r>
              <a:rPr kumimoji="1" lang="ja-JP" altLang="en-US" sz="1400" dirty="0" smtClean="0">
                <a:solidFill>
                  <a:srgbClr val="002060"/>
                </a:solidFill>
              </a:rPr>
              <a:t>　［会議</a:t>
            </a:r>
            <a:r>
              <a:rPr lang="ja-JP" altLang="en-US" sz="1400" dirty="0" smtClean="0">
                <a:solidFill>
                  <a:srgbClr val="002060"/>
                </a:solidFill>
              </a:rPr>
              <a:t>・</a:t>
            </a:r>
            <a:r>
              <a:rPr kumimoji="1" lang="ja-JP" altLang="en-US" sz="1400" dirty="0" smtClean="0">
                <a:solidFill>
                  <a:srgbClr val="002060"/>
                </a:solidFill>
              </a:rPr>
              <a:t>院内調査委員会</a:t>
            </a:r>
            <a:r>
              <a:rPr lang="en-US" altLang="ja-JP" sz="1400" dirty="0">
                <a:solidFill>
                  <a:srgbClr val="002060"/>
                </a:solidFill>
              </a:rPr>
              <a:t> </a:t>
            </a:r>
            <a:r>
              <a:rPr lang="ja-JP" altLang="en-US" sz="1400" dirty="0" smtClean="0">
                <a:solidFill>
                  <a:srgbClr val="002060"/>
                </a:solidFill>
              </a:rPr>
              <a:t>の役割］</a:t>
            </a:r>
            <a:endParaRPr kumimoji="1" lang="ja-JP" altLang="en-US" sz="1400" dirty="0">
              <a:solidFill>
                <a:srgbClr val="002060"/>
              </a:solidFill>
            </a:endParaRPr>
          </a:p>
        </p:txBody>
      </p:sp>
      <p:sp>
        <p:nvSpPr>
          <p:cNvPr id="58" name="テキスト ボックス 57"/>
          <p:cNvSpPr txBox="1"/>
          <p:nvPr/>
        </p:nvSpPr>
        <p:spPr>
          <a:xfrm>
            <a:off x="2683316" y="711606"/>
            <a:ext cx="3772208" cy="307777"/>
          </a:xfrm>
          <a:prstGeom prst="rect">
            <a:avLst/>
          </a:prstGeom>
          <a:noFill/>
        </p:spPr>
        <p:txBody>
          <a:bodyPr wrap="square" rtlCol="0">
            <a:spAutoFit/>
          </a:bodyPr>
          <a:lstStyle/>
          <a:p>
            <a:r>
              <a:rPr lang="en-US" altLang="ja-JP" sz="1400" dirty="0"/>
              <a:t>【</a:t>
            </a:r>
            <a:r>
              <a:rPr lang="ja-JP" altLang="en-US" sz="1400" dirty="0"/>
              <a:t>当該病院が主体的に行う調査</a:t>
            </a:r>
            <a:r>
              <a:rPr lang="en-US" altLang="ja-JP" sz="1400" dirty="0" smtClean="0"/>
              <a:t>】</a:t>
            </a:r>
            <a:r>
              <a:rPr lang="ja-JP" altLang="en-US" sz="1400" dirty="0" smtClean="0"/>
              <a:t> ＝ </a:t>
            </a:r>
            <a:r>
              <a:rPr lang="en-US" altLang="ja-JP" sz="1400" dirty="0" smtClean="0"/>
              <a:t>｢</a:t>
            </a:r>
            <a:r>
              <a:rPr lang="ja-JP" altLang="en-US" sz="1400" dirty="0" smtClean="0"/>
              <a:t>院内調査</a:t>
            </a:r>
            <a:r>
              <a:rPr lang="en-US" altLang="ja-JP" sz="1400" dirty="0" smtClean="0"/>
              <a:t>｣</a:t>
            </a:r>
            <a:endParaRPr lang="ja-JP" altLang="en-US" sz="1400" dirty="0"/>
          </a:p>
        </p:txBody>
      </p:sp>
      <p:grpSp>
        <p:nvGrpSpPr>
          <p:cNvPr id="17" name="図形グループ 16"/>
          <p:cNvGrpSpPr/>
          <p:nvPr/>
        </p:nvGrpSpPr>
        <p:grpSpPr>
          <a:xfrm>
            <a:off x="3745948" y="1417005"/>
            <a:ext cx="4483652" cy="351456"/>
            <a:chOff x="3745948" y="1163086"/>
            <a:chExt cx="4483652" cy="351456"/>
          </a:xfrm>
        </p:grpSpPr>
        <p:grpSp>
          <p:nvGrpSpPr>
            <p:cNvPr id="6" name="図形グループ 5"/>
            <p:cNvGrpSpPr/>
            <p:nvPr/>
          </p:nvGrpSpPr>
          <p:grpSpPr>
            <a:xfrm>
              <a:off x="3745948" y="1186773"/>
              <a:ext cx="4483652" cy="327769"/>
              <a:chOff x="3745948" y="1186773"/>
              <a:chExt cx="4483652" cy="327769"/>
            </a:xfrm>
          </p:grpSpPr>
          <p:sp>
            <p:nvSpPr>
              <p:cNvPr id="54" name="フリーフォーム 53"/>
              <p:cNvSpPr/>
              <p:nvPr/>
            </p:nvSpPr>
            <p:spPr>
              <a:xfrm>
                <a:off x="3745948" y="1313431"/>
                <a:ext cx="4483652" cy="201111"/>
              </a:xfrm>
              <a:custGeom>
                <a:avLst/>
                <a:gdLst>
                  <a:gd name="connsiteX0" fmla="*/ 0 w 4425950"/>
                  <a:gd name="connsiteY0" fmla="*/ 184150 h 190500"/>
                  <a:gd name="connsiteX1" fmla="*/ 0 w 4425950"/>
                  <a:gd name="connsiteY1" fmla="*/ 0 h 190500"/>
                  <a:gd name="connsiteX2" fmla="*/ 4419600 w 4425950"/>
                  <a:gd name="connsiteY2" fmla="*/ 6350 h 190500"/>
                  <a:gd name="connsiteX3" fmla="*/ 4425950 w 442595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4425950" h="190500">
                    <a:moveTo>
                      <a:pt x="0" y="184150"/>
                    </a:moveTo>
                    <a:lnTo>
                      <a:pt x="0" y="0"/>
                    </a:lnTo>
                    <a:lnTo>
                      <a:pt x="4419600" y="6350"/>
                    </a:lnTo>
                    <a:lnTo>
                      <a:pt x="4425950" y="190500"/>
                    </a:lnTo>
                  </a:path>
                </a:pathLst>
              </a:custGeom>
              <a:noFill/>
              <a:ln w="31750">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5292781" y="1186773"/>
                <a:ext cx="1436071" cy="239525"/>
              </a:xfrm>
              <a:prstGeom prst="roundRect">
                <a:avLst/>
              </a:prstGeom>
              <a:ln w="127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sp>
          <p:nvSpPr>
            <p:cNvPr id="56" name="テキスト ボックス 55"/>
            <p:cNvSpPr txBox="1"/>
            <p:nvPr/>
          </p:nvSpPr>
          <p:spPr>
            <a:xfrm>
              <a:off x="5053362" y="1163086"/>
              <a:ext cx="1814132" cy="307777"/>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1400" dirty="0" smtClean="0"/>
                <a:t> 「院内調査」 ／法令</a:t>
              </a:r>
              <a:endParaRPr kumimoji="1" lang="ja-JP" altLang="en-US" sz="1400" dirty="0"/>
            </a:p>
          </p:txBody>
        </p:sp>
      </p:grpSp>
      <p:grpSp>
        <p:nvGrpSpPr>
          <p:cNvPr id="18" name="図形グループ 17"/>
          <p:cNvGrpSpPr/>
          <p:nvPr/>
        </p:nvGrpSpPr>
        <p:grpSpPr>
          <a:xfrm>
            <a:off x="438319" y="4002030"/>
            <a:ext cx="3698991" cy="2242293"/>
            <a:chOff x="438319" y="4002030"/>
            <a:chExt cx="3698991" cy="2242293"/>
          </a:xfrm>
        </p:grpSpPr>
        <p:sp>
          <p:nvSpPr>
            <p:cNvPr id="29" name="角丸四角形 28"/>
            <p:cNvSpPr/>
            <p:nvPr/>
          </p:nvSpPr>
          <p:spPr>
            <a:xfrm>
              <a:off x="438319" y="5263088"/>
              <a:ext cx="3261811" cy="981235"/>
            </a:xfrm>
            <a:prstGeom prst="roundRect">
              <a:avLst>
                <a:gd name="adj" fmla="val 869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1" name="正方形/長方形 20"/>
            <p:cNvSpPr/>
            <p:nvPr/>
          </p:nvSpPr>
          <p:spPr>
            <a:xfrm>
              <a:off x="444387" y="5317855"/>
              <a:ext cx="3692923" cy="846386"/>
            </a:xfrm>
            <a:prstGeom prst="rect">
              <a:avLst/>
            </a:prstGeom>
          </p:spPr>
          <p:txBody>
            <a:bodyPr wrap="square">
              <a:spAutoFit/>
            </a:bodyPr>
            <a:lstStyle/>
            <a:p>
              <a:r>
                <a:rPr lang="ja-JP" altLang="en-US" sz="1400" dirty="0" smtClean="0">
                  <a:latin typeface="+mn-ea"/>
                </a:rPr>
                <a:t>・委員構成：</a:t>
              </a:r>
              <a:r>
                <a:rPr lang="en-US" altLang="ja-JP" sz="1400" dirty="0" smtClean="0">
                  <a:latin typeface="+mn-ea"/>
                </a:rPr>
                <a:t>	</a:t>
              </a:r>
              <a:r>
                <a:rPr lang="ja-JP" altLang="en-US" sz="1400" dirty="0" smtClean="0">
                  <a:latin typeface="+mn-ea"/>
                </a:rPr>
                <a:t>当該医療機関内</a:t>
              </a:r>
              <a:endParaRPr lang="en-US" altLang="ja-JP" sz="1400" dirty="0" smtClean="0">
                <a:latin typeface="+mn-ea"/>
              </a:endParaRPr>
            </a:p>
            <a:p>
              <a:pPr>
                <a:lnSpc>
                  <a:spcPct val="150000"/>
                </a:lnSpc>
              </a:pPr>
              <a:r>
                <a:rPr lang="ja-JP" altLang="en-US" sz="1400" dirty="0">
                  <a:latin typeface="+mn-ea"/>
                </a:rPr>
                <a:t>・開催</a:t>
              </a:r>
              <a:r>
                <a:rPr lang="ja-JP" altLang="en-US" sz="1400" dirty="0" smtClean="0">
                  <a:latin typeface="+mn-ea"/>
                </a:rPr>
                <a:t>；</a:t>
              </a:r>
              <a:r>
                <a:rPr lang="en-US" altLang="ja-JP" sz="1400" dirty="0">
                  <a:latin typeface="+mn-ea"/>
                </a:rPr>
                <a:t>	</a:t>
              </a:r>
              <a:r>
                <a:rPr lang="ja-JP" altLang="en-US" sz="1400" dirty="0" smtClean="0">
                  <a:latin typeface="+mn-ea"/>
                </a:rPr>
                <a:t>死亡</a:t>
              </a:r>
              <a:r>
                <a:rPr lang="ja-JP" altLang="en-US" sz="1400" dirty="0">
                  <a:latin typeface="+mn-ea"/>
                </a:rPr>
                <a:t>当日･翌日に招集 </a:t>
              </a:r>
              <a:r>
                <a:rPr lang="en-US" altLang="ja-JP" sz="1400" dirty="0">
                  <a:latin typeface="+mn-ea"/>
                </a:rPr>
                <a:t>〜</a:t>
              </a:r>
              <a:endParaRPr lang="en-US" altLang="ja-JP" sz="1400" dirty="0" smtClean="0">
                <a:latin typeface="+mn-ea"/>
              </a:endParaRPr>
            </a:p>
            <a:p>
              <a:r>
                <a:rPr lang="ja-JP" altLang="en-US" sz="1400" dirty="0" smtClean="0">
                  <a:latin typeface="+mn-ea"/>
                </a:rPr>
                <a:t>・検討内容；</a:t>
              </a:r>
              <a:r>
                <a:rPr lang="en-US" altLang="ja-JP" sz="1400" dirty="0">
                  <a:latin typeface="+mn-ea"/>
                </a:rPr>
                <a:t>	</a:t>
              </a:r>
              <a:r>
                <a:rPr lang="en-US" altLang="ja-JP" sz="1400" dirty="0" smtClean="0">
                  <a:latin typeface="+mn-ea"/>
                </a:rPr>
                <a:t>｢</a:t>
              </a:r>
              <a:r>
                <a:rPr lang="ja-JP" altLang="en-US" sz="1400" dirty="0" smtClean="0">
                  <a:latin typeface="+mn-ea"/>
                </a:rPr>
                <a:t>医療事故</a:t>
              </a:r>
              <a:r>
                <a:rPr lang="en-US" altLang="ja-JP" sz="1400" dirty="0" smtClean="0">
                  <a:latin typeface="+mn-ea"/>
                </a:rPr>
                <a:t>｣</a:t>
              </a:r>
              <a:r>
                <a:rPr lang="ja-JP" altLang="en-US" sz="1400" dirty="0" smtClean="0">
                  <a:latin typeface="+mn-ea"/>
                </a:rPr>
                <a:t>に該当？の判断</a:t>
              </a:r>
              <a:endParaRPr lang="en-US" altLang="ja-JP" sz="1400" dirty="0">
                <a:latin typeface="+mn-ea"/>
              </a:endParaRPr>
            </a:p>
          </p:txBody>
        </p:sp>
        <p:cxnSp>
          <p:nvCxnSpPr>
            <p:cNvPr id="141" name="直線コネクタ 140"/>
            <p:cNvCxnSpPr/>
            <p:nvPr/>
          </p:nvCxnSpPr>
          <p:spPr>
            <a:xfrm>
              <a:off x="1471535" y="6131033"/>
              <a:ext cx="2085573"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p:nvPr/>
          </p:nvCxnSpPr>
          <p:spPr>
            <a:xfrm flipV="1">
              <a:off x="2263100" y="4002030"/>
              <a:ext cx="0" cy="860232"/>
            </a:xfrm>
            <a:prstGeom prst="straightConnector1">
              <a:avLst/>
            </a:prstGeom>
            <a:ln w="28575" cmpd="sng">
              <a:solidFill>
                <a:schemeClr val="bg2">
                  <a:lumMod val="1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7" name="正方形/長方形 126"/>
            <p:cNvSpPr/>
            <p:nvPr/>
          </p:nvSpPr>
          <p:spPr>
            <a:xfrm>
              <a:off x="1388654" y="4863123"/>
              <a:ext cx="1743770" cy="31271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8" name="テキスト ボックス 127"/>
            <p:cNvSpPr txBox="1"/>
            <p:nvPr/>
          </p:nvSpPr>
          <p:spPr>
            <a:xfrm>
              <a:off x="1409850" y="4817761"/>
              <a:ext cx="1723549" cy="400110"/>
            </a:xfrm>
            <a:prstGeom prst="rect">
              <a:avLst/>
            </a:prstGeom>
            <a:noFill/>
          </p:spPr>
          <p:txBody>
            <a:bodyPr wrap="none" rtlCol="0">
              <a:spAutoFit/>
            </a:bodyPr>
            <a:lstStyle/>
            <a:p>
              <a:r>
                <a:rPr kumimoji="1" lang="ja-JP" altLang="en-US" sz="2000" dirty="0" smtClean="0"/>
                <a:t>院内緊急会議</a:t>
              </a:r>
              <a:endParaRPr kumimoji="1" lang="ja-JP" altLang="en-US" sz="2000" dirty="0"/>
            </a:p>
          </p:txBody>
        </p:sp>
      </p:grpSp>
      <p:grpSp>
        <p:nvGrpSpPr>
          <p:cNvPr id="2" name="図形グループ 1"/>
          <p:cNvGrpSpPr/>
          <p:nvPr/>
        </p:nvGrpSpPr>
        <p:grpSpPr>
          <a:xfrm>
            <a:off x="143508" y="1767092"/>
            <a:ext cx="8798148" cy="2610877"/>
            <a:chOff x="143508" y="1513173"/>
            <a:chExt cx="8798148" cy="2610877"/>
          </a:xfrm>
        </p:grpSpPr>
        <p:cxnSp>
          <p:nvCxnSpPr>
            <p:cNvPr id="83" name="直線矢印コネクタ 82"/>
            <p:cNvCxnSpPr/>
            <p:nvPr/>
          </p:nvCxnSpPr>
          <p:spPr>
            <a:xfrm>
              <a:off x="8272344" y="2015875"/>
              <a:ext cx="0" cy="1174576"/>
            </a:xfrm>
            <a:prstGeom prst="straightConnector1">
              <a:avLst/>
            </a:prstGeom>
            <a:ln w="38100" cmpd="sng">
              <a:solidFill>
                <a:srgbClr val="7030A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p:nvPr/>
          </p:nvCxnSpPr>
          <p:spPr>
            <a:xfrm>
              <a:off x="4007850" y="2480987"/>
              <a:ext cx="0" cy="214693"/>
            </a:xfrm>
            <a:prstGeom prst="straightConnector1">
              <a:avLst/>
            </a:prstGeom>
            <a:ln w="19050" cmpd="sng">
              <a:solidFill>
                <a:schemeClr val="accent2">
                  <a:lumMod val="75000"/>
                </a:schemeClr>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直線矢印コネクタ 104"/>
            <p:cNvCxnSpPr/>
            <p:nvPr/>
          </p:nvCxnSpPr>
          <p:spPr>
            <a:xfrm>
              <a:off x="5269261" y="2470538"/>
              <a:ext cx="0" cy="214693"/>
            </a:xfrm>
            <a:prstGeom prst="straightConnector1">
              <a:avLst/>
            </a:prstGeom>
            <a:ln w="19050" cmpd="sng">
              <a:solidFill>
                <a:schemeClr val="accent2">
                  <a:lumMod val="75000"/>
                </a:schemeClr>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p:nvPr/>
          </p:nvCxnSpPr>
          <p:spPr>
            <a:xfrm>
              <a:off x="6393445" y="2479379"/>
              <a:ext cx="0" cy="214693"/>
            </a:xfrm>
            <a:prstGeom prst="straightConnector1">
              <a:avLst/>
            </a:prstGeom>
            <a:ln w="19050" cmpd="sng">
              <a:solidFill>
                <a:schemeClr val="accent2">
                  <a:lumMod val="75000"/>
                </a:schemeClr>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直線矢印コネクタ 103"/>
            <p:cNvCxnSpPr/>
            <p:nvPr/>
          </p:nvCxnSpPr>
          <p:spPr>
            <a:xfrm>
              <a:off x="2998595" y="2485982"/>
              <a:ext cx="0" cy="307982"/>
            </a:xfrm>
            <a:prstGeom prst="straightConnector1">
              <a:avLst/>
            </a:prstGeom>
            <a:ln w="25400" cmpd="sng">
              <a:solidFill>
                <a:schemeClr val="accent2">
                  <a:lumMod val="75000"/>
                </a:schemeClr>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0" name="正方形/長方形 69"/>
            <p:cNvSpPr/>
            <p:nvPr/>
          </p:nvSpPr>
          <p:spPr>
            <a:xfrm>
              <a:off x="3199372" y="1528769"/>
              <a:ext cx="1735148" cy="41813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2" name="正方形/長方形 81"/>
            <p:cNvSpPr/>
            <p:nvPr/>
          </p:nvSpPr>
          <p:spPr>
            <a:xfrm>
              <a:off x="7021845" y="1528769"/>
              <a:ext cx="1771487" cy="41884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59" name="雲 58"/>
            <p:cNvSpPr/>
            <p:nvPr/>
          </p:nvSpPr>
          <p:spPr>
            <a:xfrm>
              <a:off x="143508" y="2179462"/>
              <a:ext cx="1093654" cy="1944588"/>
            </a:xfrm>
            <a:prstGeom prst="cloud">
              <a:avLst/>
            </a:prstGeom>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endParaRPr kumimoji="1" lang="ja-JP" altLang="en-US" sz="1000" dirty="0">
                <a:solidFill>
                  <a:schemeClr val="tx2">
                    <a:lumMod val="40000"/>
                    <a:lumOff val="60000"/>
                  </a:schemeClr>
                </a:solidFill>
              </a:endParaRPr>
            </a:p>
          </p:txBody>
        </p:sp>
        <p:sp>
          <p:nvSpPr>
            <p:cNvPr id="61" name="右矢印 60"/>
            <p:cNvSpPr/>
            <p:nvPr/>
          </p:nvSpPr>
          <p:spPr>
            <a:xfrm>
              <a:off x="1515209" y="2388194"/>
              <a:ext cx="6780136" cy="1627766"/>
            </a:xfrm>
            <a:prstGeom prst="rightArrow">
              <a:avLst>
                <a:gd name="adj1" fmla="val 67870"/>
                <a:gd name="adj2" fmla="val 32341"/>
              </a:avLst>
            </a:prstGeom>
            <a:gradFill>
              <a:gsLst>
                <a:gs pos="0">
                  <a:srgbClr val="BDFBA0">
                    <a:lumMod val="78000"/>
                    <a:lumOff val="22000"/>
                  </a:srgbClr>
                </a:gs>
                <a:gs pos="100000">
                  <a:srgbClr val="5B9626"/>
                </a:gs>
              </a:gsLst>
              <a:lin ang="240000" scaled="0"/>
            </a:gradFill>
            <a:ln>
              <a:solidFill>
                <a:schemeClr val="accent3">
                  <a:lumMod val="75000"/>
                </a:schemeClr>
              </a:solidFill>
            </a:ln>
            <a:effectLst>
              <a:outerShdw blurRad="50800" dist="23000" dir="36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cxnSp>
          <p:nvCxnSpPr>
            <p:cNvPr id="62" name="直線矢印コネクタ 61"/>
            <p:cNvCxnSpPr/>
            <p:nvPr/>
          </p:nvCxnSpPr>
          <p:spPr>
            <a:xfrm>
              <a:off x="1513075" y="2286007"/>
              <a:ext cx="0" cy="35960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106" idx="4"/>
            </p:cNvCxnSpPr>
            <p:nvPr/>
          </p:nvCxnSpPr>
          <p:spPr>
            <a:xfrm flipH="1">
              <a:off x="2386740" y="2179462"/>
              <a:ext cx="5859" cy="482245"/>
            </a:xfrm>
            <a:prstGeom prst="straightConnector1">
              <a:avLst/>
            </a:prstGeom>
            <a:ln w="3810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1873311" y="1648785"/>
              <a:ext cx="1059906" cy="523220"/>
            </a:xfrm>
            <a:prstGeom prst="rect">
              <a:avLst/>
            </a:prstGeom>
            <a:noFill/>
            <a:ln>
              <a:noFill/>
            </a:ln>
          </p:spPr>
          <p:txBody>
            <a:bodyPr wrap="none" rtlCol="0">
              <a:spAutoFit/>
            </a:bodyPr>
            <a:lstStyle/>
            <a:p>
              <a:pPr algn="ctr"/>
              <a:r>
                <a:rPr kumimoji="1" lang="en-US" altLang="ja-JP" sz="1400" dirty="0" smtClean="0"/>
                <a:t>｢</a:t>
              </a:r>
              <a:r>
                <a:rPr kumimoji="1" lang="ja-JP" altLang="en-US" sz="1400" dirty="0" smtClean="0"/>
                <a:t>医療事故</a:t>
              </a:r>
              <a:r>
                <a:rPr kumimoji="1" lang="en-US" altLang="ja-JP" sz="1400" dirty="0" smtClean="0"/>
                <a:t>｣</a:t>
              </a:r>
            </a:p>
            <a:p>
              <a:pPr algn="ctr"/>
              <a:r>
                <a:rPr kumimoji="1" lang="ja-JP" altLang="en-US" sz="1400" dirty="0" smtClean="0"/>
                <a:t>の判断</a:t>
              </a:r>
              <a:endParaRPr kumimoji="1" lang="ja-JP" altLang="en-US" sz="1400" dirty="0"/>
            </a:p>
          </p:txBody>
        </p:sp>
        <p:sp>
          <p:nvSpPr>
            <p:cNvPr id="68" name="テキスト ボックス 67"/>
            <p:cNvSpPr txBox="1"/>
            <p:nvPr/>
          </p:nvSpPr>
          <p:spPr>
            <a:xfrm>
              <a:off x="2524453" y="1953371"/>
              <a:ext cx="1032655" cy="600164"/>
            </a:xfrm>
            <a:prstGeom prst="rect">
              <a:avLst/>
            </a:prstGeom>
            <a:noFill/>
          </p:spPr>
          <p:txBody>
            <a:bodyPr wrap="none" rtlCol="0">
              <a:spAutoFit/>
            </a:bodyPr>
            <a:lstStyle/>
            <a:p>
              <a:r>
                <a:rPr kumimoji="1" lang="en-US" altLang="ja-JP" sz="1100" dirty="0" smtClean="0"/>
                <a:t>      </a:t>
              </a:r>
              <a:r>
                <a:rPr kumimoji="1" lang="ja-JP" altLang="en-US" sz="1100" dirty="0" smtClean="0"/>
                <a:t>遺族へ</a:t>
              </a:r>
              <a:endParaRPr kumimoji="1" lang="en-US" altLang="ja-JP" sz="1100" dirty="0" smtClean="0"/>
            </a:p>
            <a:p>
              <a:r>
                <a:rPr lang="en-US" altLang="ja-JP" sz="1100" dirty="0" smtClean="0"/>
                <a:t>   ｢</a:t>
              </a:r>
              <a:r>
                <a:rPr lang="ja-JP" altLang="en-US" sz="1100" dirty="0" smtClean="0"/>
                <a:t>事故</a:t>
              </a:r>
              <a:r>
                <a:rPr lang="en-US" altLang="ja-JP" sz="1100" dirty="0" smtClean="0"/>
                <a:t>｣､</a:t>
              </a:r>
              <a:r>
                <a:rPr lang="ja-JP" altLang="en-US" sz="1100" dirty="0" smtClean="0"/>
                <a:t>調査</a:t>
              </a:r>
              <a:endParaRPr lang="en-US" altLang="ja-JP" sz="1100" dirty="0" smtClean="0"/>
            </a:p>
            <a:p>
              <a:r>
                <a:rPr lang="ja-JP" altLang="en-US" sz="1100" dirty="0"/>
                <a:t>　</a:t>
              </a:r>
              <a:r>
                <a:rPr lang="ja-JP" altLang="en-US" sz="1100" dirty="0" smtClean="0"/>
                <a:t>　の</a:t>
              </a:r>
              <a:r>
                <a:rPr kumimoji="1" lang="ja-JP" altLang="en-US" sz="1100" dirty="0" smtClean="0"/>
                <a:t>説明</a:t>
              </a:r>
              <a:endParaRPr kumimoji="1" lang="ja-JP" altLang="en-US" sz="1100" dirty="0"/>
            </a:p>
          </p:txBody>
        </p:sp>
        <p:sp>
          <p:nvSpPr>
            <p:cNvPr id="69" name="テキスト ボックス 68"/>
            <p:cNvSpPr txBox="1"/>
            <p:nvPr/>
          </p:nvSpPr>
          <p:spPr>
            <a:xfrm>
              <a:off x="3132424" y="1513173"/>
              <a:ext cx="1802096" cy="502702"/>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1200" dirty="0" smtClean="0"/>
                <a:t>センターへ</a:t>
              </a:r>
              <a:endParaRPr kumimoji="1" lang="en-US" altLang="ja-JP" sz="1200" dirty="0" smtClean="0"/>
            </a:p>
            <a:p>
              <a:pPr algn="ctr">
                <a:lnSpc>
                  <a:spcPct val="90000"/>
                </a:lnSpc>
              </a:pPr>
              <a:r>
                <a:rPr kumimoji="1" lang="en-US" altLang="ja-JP" sz="1600" dirty="0" smtClean="0"/>
                <a:t>｢</a:t>
              </a:r>
              <a:r>
                <a:rPr kumimoji="1" lang="ja-JP" altLang="en-US" sz="1600" dirty="0" smtClean="0"/>
                <a:t>事故</a:t>
              </a:r>
              <a:r>
                <a:rPr kumimoji="1" lang="en-US" altLang="ja-JP" sz="1600" dirty="0" smtClean="0"/>
                <a:t>｣</a:t>
              </a:r>
              <a:r>
                <a:rPr kumimoji="1" lang="ja-JP" altLang="en-US" sz="1600" dirty="0" smtClean="0"/>
                <a:t>発生の報告</a:t>
              </a:r>
              <a:endParaRPr kumimoji="1" lang="ja-JP" altLang="en-US" sz="1600" dirty="0"/>
            </a:p>
          </p:txBody>
        </p:sp>
        <p:sp>
          <p:nvSpPr>
            <p:cNvPr id="71" name="テキスト ボックス 70"/>
            <p:cNvSpPr txBox="1"/>
            <p:nvPr/>
          </p:nvSpPr>
          <p:spPr>
            <a:xfrm>
              <a:off x="1466023" y="2634537"/>
              <a:ext cx="748923" cy="430887"/>
            </a:xfrm>
            <a:prstGeom prst="rect">
              <a:avLst/>
            </a:prstGeom>
            <a:noFill/>
          </p:spPr>
          <p:txBody>
            <a:bodyPr wrap="none" rtlCol="0">
              <a:spAutoFit/>
            </a:bodyPr>
            <a:lstStyle/>
            <a:p>
              <a:r>
                <a:rPr kumimoji="1" lang="ja-JP" altLang="en-US" sz="1100" dirty="0" smtClean="0"/>
                <a:t>現場保存</a:t>
              </a:r>
              <a:endParaRPr kumimoji="1" lang="en-US" altLang="ja-JP" sz="1100" dirty="0" smtClean="0"/>
            </a:p>
            <a:p>
              <a:r>
                <a:rPr lang="ja-JP" altLang="en-US" sz="1100" dirty="0" smtClean="0"/>
                <a:t>記録保存</a:t>
              </a:r>
              <a:endParaRPr kumimoji="1" lang="ja-JP" altLang="en-US" sz="1100" dirty="0"/>
            </a:p>
          </p:txBody>
        </p:sp>
        <p:sp>
          <p:nvSpPr>
            <p:cNvPr id="74" name="テキスト ボックス 73"/>
            <p:cNvSpPr txBox="1"/>
            <p:nvPr/>
          </p:nvSpPr>
          <p:spPr>
            <a:xfrm>
              <a:off x="1789279" y="2973488"/>
              <a:ext cx="779381" cy="307777"/>
            </a:xfrm>
            <a:prstGeom prst="rect">
              <a:avLst/>
            </a:prstGeom>
            <a:noFill/>
          </p:spPr>
          <p:txBody>
            <a:bodyPr wrap="none" rtlCol="0">
              <a:spAutoFit/>
            </a:bodyPr>
            <a:lstStyle/>
            <a:p>
              <a:r>
                <a:rPr kumimoji="1" lang="ja-JP" altLang="en-US" sz="1400" dirty="0" smtClean="0"/>
                <a:t>解剖・</a:t>
              </a:r>
              <a:r>
                <a:rPr kumimoji="1" lang="en-US" altLang="ja-JP" sz="1400" dirty="0" smtClean="0"/>
                <a:t>Ai</a:t>
              </a:r>
              <a:endParaRPr kumimoji="1" lang="ja-JP" altLang="en-US" sz="1400" dirty="0"/>
            </a:p>
          </p:txBody>
        </p:sp>
        <p:sp>
          <p:nvSpPr>
            <p:cNvPr id="77" name="テキスト ボックス 76"/>
            <p:cNvSpPr txBox="1"/>
            <p:nvPr/>
          </p:nvSpPr>
          <p:spPr>
            <a:xfrm>
              <a:off x="3851962" y="2839902"/>
              <a:ext cx="1890261" cy="430887"/>
            </a:xfrm>
            <a:prstGeom prst="rect">
              <a:avLst/>
            </a:prstGeom>
            <a:noFill/>
          </p:spPr>
          <p:txBody>
            <a:bodyPr wrap="none" rtlCol="0">
              <a:spAutoFit/>
            </a:bodyPr>
            <a:lstStyle/>
            <a:p>
              <a:pPr algn="ctr"/>
              <a:r>
                <a:rPr kumimoji="1" lang="ja-JP" altLang="en-US" sz="1200" dirty="0" smtClean="0"/>
                <a:t>外部委員派遣・参加</a:t>
              </a:r>
              <a:endParaRPr kumimoji="1" lang="en-US" altLang="ja-JP" sz="1200" dirty="0" smtClean="0"/>
            </a:p>
            <a:p>
              <a:pPr algn="ctr"/>
              <a:r>
                <a:rPr lang="ja-JP" altLang="en-US" sz="1000" dirty="0" smtClean="0"/>
                <a:t>必要に応じ</a:t>
              </a:r>
              <a:r>
                <a:rPr lang="en-US" altLang="ja-JP" sz="1000" dirty="0" smtClean="0"/>
                <a:t>､</a:t>
              </a:r>
              <a:r>
                <a:rPr lang="ja-JP" altLang="en-US" sz="1000" dirty="0" smtClean="0"/>
                <a:t>追加、ふり返り調査</a:t>
              </a:r>
              <a:endParaRPr kumimoji="1" lang="ja-JP" altLang="en-US" sz="1000" dirty="0"/>
            </a:p>
          </p:txBody>
        </p:sp>
        <p:sp>
          <p:nvSpPr>
            <p:cNvPr id="80" name="テキスト ボックス 79"/>
            <p:cNvSpPr txBox="1"/>
            <p:nvPr/>
          </p:nvSpPr>
          <p:spPr>
            <a:xfrm>
              <a:off x="2080054" y="3156222"/>
              <a:ext cx="5681363" cy="523220"/>
            </a:xfrm>
            <a:prstGeom prst="rect">
              <a:avLst/>
            </a:prstGeom>
            <a:noFill/>
            <a:effectLst>
              <a:outerShdw blurRad="50800" dist="38100" dir="2700000" sx="132000" sy="132000" algn="tl" rotWithShape="0">
                <a:schemeClr val="bg1">
                  <a:alpha val="56000"/>
                </a:schemeClr>
              </a:outerShdw>
            </a:effectLst>
          </p:spPr>
          <p:txBody>
            <a:bodyPr wrap="none" rtlCol="0">
              <a:spAutoFit/>
            </a:bodyPr>
            <a:lstStyle/>
            <a:p>
              <a:r>
                <a:rPr kumimoji="1" lang="ja-JP" altLang="en-US" sz="2800" dirty="0" smtClean="0">
                  <a:solidFill>
                    <a:srgbClr val="000090"/>
                  </a:solidFill>
                  <a:effectLst>
                    <a:outerShdw blurRad="50800" dist="50800" dir="2700000" algn="tl" rotWithShape="0">
                      <a:schemeClr val="bg1">
                        <a:alpha val="53000"/>
                      </a:schemeClr>
                    </a:outerShdw>
                  </a:effectLst>
                </a:rPr>
                <a:t>院　　　　　内　　　　　　調　　　　　　査</a:t>
              </a:r>
              <a:endParaRPr kumimoji="1" lang="ja-JP" altLang="en-US" sz="2800" dirty="0">
                <a:solidFill>
                  <a:srgbClr val="000090"/>
                </a:solidFill>
                <a:effectLst>
                  <a:outerShdw blurRad="50800" dist="50800" dir="2700000" algn="tl" rotWithShape="0">
                    <a:schemeClr val="bg1">
                      <a:alpha val="53000"/>
                    </a:schemeClr>
                  </a:outerShdw>
                </a:effectLst>
              </a:endParaRPr>
            </a:p>
          </p:txBody>
        </p:sp>
        <p:sp>
          <p:nvSpPr>
            <p:cNvPr id="81" name="テキスト ボックス 80"/>
            <p:cNvSpPr txBox="1"/>
            <p:nvPr/>
          </p:nvSpPr>
          <p:spPr>
            <a:xfrm>
              <a:off x="7002917" y="1513173"/>
              <a:ext cx="1826141" cy="502702"/>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1200" dirty="0" smtClean="0"/>
                <a:t>センターへ</a:t>
              </a:r>
              <a:endParaRPr kumimoji="1" lang="en-US" altLang="ja-JP" sz="1200" dirty="0" smtClean="0"/>
            </a:p>
            <a:p>
              <a:pPr algn="ctr">
                <a:lnSpc>
                  <a:spcPct val="90000"/>
                </a:lnSpc>
              </a:pPr>
              <a:r>
                <a:rPr kumimoji="1" lang="ja-JP" altLang="en-US" sz="1600" dirty="0" smtClean="0"/>
                <a:t>院内調査結果報告</a:t>
              </a:r>
              <a:endParaRPr kumimoji="1" lang="ja-JP" altLang="en-US" sz="1600" dirty="0"/>
            </a:p>
          </p:txBody>
        </p:sp>
        <p:sp>
          <p:nvSpPr>
            <p:cNvPr id="106" name="円/楕円 105"/>
            <p:cNvSpPr/>
            <p:nvPr/>
          </p:nvSpPr>
          <p:spPr>
            <a:xfrm>
              <a:off x="1893876" y="1586341"/>
              <a:ext cx="997445" cy="593121"/>
            </a:xfrm>
            <a:prstGeom prst="ellipse">
              <a:avLst/>
            </a:prstGeom>
            <a:noFill/>
            <a:ln w="19050"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1474233" y="3210756"/>
              <a:ext cx="726481" cy="430887"/>
            </a:xfrm>
            <a:prstGeom prst="rect">
              <a:avLst/>
            </a:prstGeom>
            <a:noFill/>
          </p:spPr>
          <p:txBody>
            <a:bodyPr wrap="none" rtlCol="0">
              <a:spAutoFit/>
            </a:bodyPr>
            <a:lstStyle/>
            <a:p>
              <a:r>
                <a:rPr kumimoji="1" lang="en-US" altLang="ja-JP" sz="1200" dirty="0" smtClean="0"/>
                <a:t>Hearing</a:t>
              </a:r>
            </a:p>
            <a:p>
              <a:r>
                <a:rPr lang="ja-JP" altLang="en-US" sz="1000" dirty="0"/>
                <a:t>状況</a:t>
              </a:r>
              <a:r>
                <a:rPr lang="ja-JP" altLang="en-US" sz="1000" dirty="0" smtClean="0"/>
                <a:t>確認</a:t>
              </a:r>
              <a:r>
                <a:rPr kumimoji="1" lang="en-US" altLang="ja-JP" sz="1000" dirty="0" smtClean="0"/>
                <a:t> </a:t>
              </a:r>
            </a:p>
          </p:txBody>
        </p:sp>
        <p:sp>
          <p:nvSpPr>
            <p:cNvPr id="108" name="テキスト ボックス 107"/>
            <p:cNvSpPr txBox="1"/>
            <p:nvPr/>
          </p:nvSpPr>
          <p:spPr>
            <a:xfrm>
              <a:off x="3066471" y="2923811"/>
              <a:ext cx="707245" cy="276999"/>
            </a:xfrm>
            <a:prstGeom prst="rect">
              <a:avLst/>
            </a:prstGeom>
            <a:noFill/>
          </p:spPr>
          <p:txBody>
            <a:bodyPr wrap="none" rtlCol="0">
              <a:spAutoFit/>
            </a:bodyPr>
            <a:lstStyle/>
            <a:p>
              <a:r>
                <a:rPr kumimoji="1" lang="en-US" altLang="ja-JP" sz="1200" dirty="0" smtClean="0"/>
                <a:t>Hearing </a:t>
              </a:r>
            </a:p>
          </p:txBody>
        </p:sp>
        <p:grpSp>
          <p:nvGrpSpPr>
            <p:cNvPr id="134" name="図形グループ 133"/>
            <p:cNvGrpSpPr/>
            <p:nvPr/>
          </p:nvGrpSpPr>
          <p:grpSpPr>
            <a:xfrm>
              <a:off x="387438" y="1751248"/>
              <a:ext cx="954107" cy="276999"/>
              <a:chOff x="387438" y="1463373"/>
              <a:chExt cx="954107" cy="276999"/>
            </a:xfrm>
          </p:grpSpPr>
          <p:sp>
            <p:nvSpPr>
              <p:cNvPr id="86" name="テキスト ボックス 85"/>
              <p:cNvSpPr txBox="1"/>
              <p:nvPr/>
            </p:nvSpPr>
            <p:spPr>
              <a:xfrm>
                <a:off x="387438" y="1463373"/>
                <a:ext cx="954107" cy="276999"/>
              </a:xfrm>
              <a:prstGeom prst="rect">
                <a:avLst/>
              </a:prstGeom>
              <a:noFill/>
            </p:spPr>
            <p:txBody>
              <a:bodyPr wrap="none" rtlCol="0">
                <a:spAutoFit/>
              </a:bodyPr>
              <a:lstStyle/>
              <a:p>
                <a:r>
                  <a:rPr kumimoji="1" lang="ja-JP" altLang="en-US" sz="1200" dirty="0" smtClean="0"/>
                  <a:t>事故の発生</a:t>
                </a:r>
                <a:endParaRPr kumimoji="1" lang="ja-JP" altLang="en-US" sz="1200" dirty="0"/>
              </a:p>
            </p:txBody>
          </p:sp>
          <p:sp>
            <p:nvSpPr>
              <p:cNvPr id="110" name="角丸四角形 109"/>
              <p:cNvSpPr/>
              <p:nvPr/>
            </p:nvSpPr>
            <p:spPr>
              <a:xfrm>
                <a:off x="432205" y="1507298"/>
                <a:ext cx="854067" cy="203691"/>
              </a:xfrm>
              <a:prstGeom prst="roundRect">
                <a:avLst/>
              </a:prstGeom>
              <a:noFill/>
              <a:ln w="12700" cmpd="sng">
                <a:solidFill>
                  <a:srgbClr val="CE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23" name="直方体 122"/>
            <p:cNvSpPr/>
            <p:nvPr/>
          </p:nvSpPr>
          <p:spPr>
            <a:xfrm>
              <a:off x="231762" y="3013359"/>
              <a:ext cx="753879" cy="538735"/>
            </a:xfrm>
            <a:prstGeom prst="cube">
              <a:avLst>
                <a:gd name="adj" fmla="val 20553"/>
              </a:avLst>
            </a:prstGeom>
          </p:spPr>
          <p:style>
            <a:lnRef idx="1">
              <a:schemeClr val="accent4"/>
            </a:lnRef>
            <a:fillRef idx="2">
              <a:schemeClr val="accent4"/>
            </a:fillRef>
            <a:effectRef idx="1">
              <a:schemeClr val="accent4"/>
            </a:effectRef>
            <a:fontRef idx="minor">
              <a:schemeClr val="dk1"/>
            </a:fontRef>
          </p:style>
          <p:txBody>
            <a:bodyPr rtlCol="0" anchor="t"/>
            <a:lstStyle/>
            <a:p>
              <a:endParaRPr kumimoji="1" lang="ja-JP" altLang="en-US" sz="1200" dirty="0"/>
            </a:p>
          </p:txBody>
        </p:sp>
        <p:sp>
          <p:nvSpPr>
            <p:cNvPr id="124" name="テキスト ボックス 123"/>
            <p:cNvSpPr txBox="1"/>
            <p:nvPr/>
          </p:nvSpPr>
          <p:spPr>
            <a:xfrm>
              <a:off x="191462" y="3138192"/>
              <a:ext cx="854853" cy="397032"/>
            </a:xfrm>
            <a:prstGeom prst="rect">
              <a:avLst/>
            </a:prstGeom>
            <a:noFill/>
          </p:spPr>
          <p:txBody>
            <a:bodyPr wrap="square" rtlCol="0">
              <a:spAutoFit/>
            </a:bodyPr>
            <a:lstStyle/>
            <a:p>
              <a:pPr>
                <a:lnSpc>
                  <a:spcPct val="110000"/>
                </a:lnSpc>
              </a:pPr>
              <a:r>
                <a:rPr kumimoji="1" lang="ja-JP" altLang="en-US" sz="800" dirty="0" smtClean="0"/>
                <a:t>医療機関</a:t>
              </a:r>
              <a:endParaRPr kumimoji="1" lang="en-US" altLang="ja-JP" sz="800" dirty="0" smtClean="0"/>
            </a:p>
            <a:p>
              <a:pPr>
                <a:lnSpc>
                  <a:spcPct val="110000"/>
                </a:lnSpc>
              </a:pPr>
              <a:r>
                <a:rPr kumimoji="1" lang="ja-JP" altLang="en-US" sz="1000" dirty="0" smtClean="0"/>
                <a:t>システム？</a:t>
              </a:r>
              <a:endParaRPr kumimoji="1" lang="ja-JP" altLang="en-US" sz="1000" dirty="0"/>
            </a:p>
          </p:txBody>
        </p:sp>
        <p:sp>
          <p:nvSpPr>
            <p:cNvPr id="112" name="フローチャート: 複数書類 111"/>
            <p:cNvSpPr/>
            <p:nvPr/>
          </p:nvSpPr>
          <p:spPr>
            <a:xfrm>
              <a:off x="349841" y="2619931"/>
              <a:ext cx="633648" cy="360992"/>
            </a:xfrm>
            <a:prstGeom prst="flowChartMultidocument">
              <a:avLst/>
            </a:prstGeom>
            <a:ln>
              <a:solidFill>
                <a:srgbClr val="4F622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3" name="テキスト ボックス 112"/>
            <p:cNvSpPr txBox="1"/>
            <p:nvPr/>
          </p:nvSpPr>
          <p:spPr>
            <a:xfrm>
              <a:off x="357484" y="2673056"/>
              <a:ext cx="646331" cy="276999"/>
            </a:xfrm>
            <a:prstGeom prst="rect">
              <a:avLst/>
            </a:prstGeom>
            <a:noFill/>
          </p:spPr>
          <p:txBody>
            <a:bodyPr wrap="none" rtlCol="0">
              <a:spAutoFit/>
            </a:bodyPr>
            <a:lstStyle/>
            <a:p>
              <a:r>
                <a:rPr lang="ja-JP" altLang="en-US" sz="1200" dirty="0" smtClean="0"/>
                <a:t>原病？</a:t>
              </a:r>
              <a:endParaRPr kumimoji="1" lang="ja-JP" altLang="en-US" sz="1200" dirty="0"/>
            </a:p>
          </p:txBody>
        </p:sp>
        <p:sp>
          <p:nvSpPr>
            <p:cNvPr id="114" name="正方形/長方形 113"/>
            <p:cNvSpPr/>
            <p:nvPr/>
          </p:nvSpPr>
          <p:spPr>
            <a:xfrm>
              <a:off x="1004993" y="2651300"/>
              <a:ext cx="437298" cy="1099216"/>
            </a:xfrm>
            <a:prstGeom prst="rect">
              <a:avLst/>
            </a:prstGeom>
            <a:solidFill>
              <a:srgbClr val="B9F49A"/>
            </a:solidFill>
            <a:ln w="19050" cmpd="sng">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ja-JP" altLang="en-US" sz="1200" dirty="0">
                <a:solidFill>
                  <a:schemeClr val="tx1"/>
                </a:solidFill>
              </a:endParaRPr>
            </a:p>
          </p:txBody>
        </p:sp>
        <p:cxnSp>
          <p:nvCxnSpPr>
            <p:cNvPr id="116" name="直線矢印コネクタ 115"/>
            <p:cNvCxnSpPr/>
            <p:nvPr/>
          </p:nvCxnSpPr>
          <p:spPr>
            <a:xfrm>
              <a:off x="1124729" y="1997780"/>
              <a:ext cx="0" cy="655945"/>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8" name="テキスト ボックス 117"/>
            <p:cNvSpPr txBox="1"/>
            <p:nvPr/>
          </p:nvSpPr>
          <p:spPr>
            <a:xfrm>
              <a:off x="4871309" y="2072497"/>
              <a:ext cx="889987" cy="430887"/>
            </a:xfrm>
            <a:prstGeom prst="rect">
              <a:avLst/>
            </a:prstGeom>
            <a:noFill/>
          </p:spPr>
          <p:txBody>
            <a:bodyPr wrap="none" rtlCol="0">
              <a:spAutoFit/>
            </a:bodyPr>
            <a:lstStyle/>
            <a:p>
              <a:pPr algn="ctr"/>
              <a:r>
                <a:rPr kumimoji="1" lang="ja-JP" altLang="en-US" sz="1100" dirty="0" smtClean="0"/>
                <a:t>遺族へ</a:t>
              </a:r>
              <a:endParaRPr kumimoji="1" lang="en-US" altLang="ja-JP" sz="1100" dirty="0" smtClean="0"/>
            </a:p>
            <a:p>
              <a:pPr algn="ctr"/>
              <a:r>
                <a:rPr kumimoji="1" lang="ja-JP" altLang="en-US" sz="1100" dirty="0" smtClean="0"/>
                <a:t>進捗の説明</a:t>
              </a:r>
              <a:endParaRPr kumimoji="1" lang="ja-JP" altLang="en-US" sz="1100" dirty="0"/>
            </a:p>
          </p:txBody>
        </p:sp>
        <p:grpSp>
          <p:nvGrpSpPr>
            <p:cNvPr id="119" name="図形グループ 118"/>
            <p:cNvGrpSpPr/>
            <p:nvPr/>
          </p:nvGrpSpPr>
          <p:grpSpPr>
            <a:xfrm>
              <a:off x="8261476" y="2976011"/>
              <a:ext cx="680180" cy="571740"/>
              <a:chOff x="8290953" y="2291416"/>
              <a:chExt cx="680180" cy="571740"/>
            </a:xfrm>
          </p:grpSpPr>
          <p:sp>
            <p:nvSpPr>
              <p:cNvPr id="121" name="1 つの角を切り取った四角形 120"/>
              <p:cNvSpPr/>
              <p:nvPr/>
            </p:nvSpPr>
            <p:spPr>
              <a:xfrm>
                <a:off x="8367354" y="2291416"/>
                <a:ext cx="563427" cy="571740"/>
              </a:xfrm>
              <a:prstGeom prst="snip1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ja-JP" altLang="en-US" sz="1400" dirty="0">
                  <a:solidFill>
                    <a:schemeClr val="tx1"/>
                  </a:solidFill>
                </a:endParaRPr>
              </a:p>
            </p:txBody>
          </p:sp>
          <p:sp>
            <p:nvSpPr>
              <p:cNvPr id="122" name="テキスト ボックス 121"/>
              <p:cNvSpPr txBox="1"/>
              <p:nvPr/>
            </p:nvSpPr>
            <p:spPr>
              <a:xfrm>
                <a:off x="8290953" y="2332231"/>
                <a:ext cx="680180" cy="523220"/>
              </a:xfrm>
              <a:prstGeom prst="rect">
                <a:avLst/>
              </a:prstGeom>
              <a:noFill/>
            </p:spPr>
            <p:txBody>
              <a:bodyPr wrap="square" rtlCol="0">
                <a:spAutoFit/>
              </a:bodyPr>
              <a:lstStyle/>
              <a:p>
                <a:pPr algn="ctr"/>
                <a:r>
                  <a:rPr lang="ja-JP" altLang="en-US" sz="1400" dirty="0" smtClean="0">
                    <a:solidFill>
                      <a:schemeClr val="tx1"/>
                    </a:solidFill>
                    <a:latin typeface="+mj-ea"/>
                    <a:ea typeface="+mj-ea"/>
                  </a:rPr>
                  <a:t>原因</a:t>
                </a:r>
                <a:endParaRPr lang="en-US" altLang="ja-JP" sz="1400" dirty="0" smtClean="0">
                  <a:solidFill>
                    <a:schemeClr val="tx1"/>
                  </a:solidFill>
                  <a:latin typeface="+mj-ea"/>
                  <a:ea typeface="+mj-ea"/>
                </a:endParaRPr>
              </a:p>
              <a:p>
                <a:pPr algn="ctr"/>
                <a:r>
                  <a:rPr lang="en-US" altLang="ja-JP" sz="1400" dirty="0" smtClean="0">
                    <a:solidFill>
                      <a:schemeClr val="tx1"/>
                    </a:solidFill>
                    <a:latin typeface="+mj-ea"/>
                    <a:ea typeface="+mj-ea"/>
                  </a:rPr>
                  <a:t>  </a:t>
                </a:r>
                <a:r>
                  <a:rPr lang="ja-JP" altLang="en-US" sz="1400" dirty="0" smtClean="0">
                    <a:solidFill>
                      <a:schemeClr val="tx1"/>
                    </a:solidFill>
                    <a:latin typeface="+mj-ea"/>
                    <a:ea typeface="+mj-ea"/>
                  </a:rPr>
                  <a:t>究明</a:t>
                </a:r>
              </a:p>
            </p:txBody>
          </p:sp>
        </p:grpSp>
        <p:sp>
          <p:nvSpPr>
            <p:cNvPr id="120" name="フリーフォーム 119"/>
            <p:cNvSpPr/>
            <p:nvPr/>
          </p:nvSpPr>
          <p:spPr>
            <a:xfrm>
              <a:off x="4922135" y="3253206"/>
              <a:ext cx="358114" cy="187051"/>
            </a:xfrm>
            <a:custGeom>
              <a:avLst/>
              <a:gdLst>
                <a:gd name="connsiteX0" fmla="*/ 143934 w 358114"/>
                <a:gd name="connsiteY0" fmla="*/ 814 h 148981"/>
                <a:gd name="connsiteX1" fmla="*/ 249767 w 358114"/>
                <a:gd name="connsiteY1" fmla="*/ 814 h 148981"/>
                <a:gd name="connsiteX2" fmla="*/ 317500 w 358114"/>
                <a:gd name="connsiteY2" fmla="*/ 9281 h 148981"/>
                <a:gd name="connsiteX3" fmla="*/ 355600 w 358114"/>
                <a:gd name="connsiteY3" fmla="*/ 60081 h 148981"/>
                <a:gd name="connsiteX4" fmla="*/ 351367 w 358114"/>
                <a:gd name="connsiteY4" fmla="*/ 110881 h 148981"/>
                <a:gd name="connsiteX5" fmla="*/ 325967 w 358114"/>
                <a:gd name="connsiteY5" fmla="*/ 127814 h 148981"/>
                <a:gd name="connsiteX6" fmla="*/ 279400 w 358114"/>
                <a:gd name="connsiteY6" fmla="*/ 140514 h 148981"/>
                <a:gd name="connsiteX7" fmla="*/ 0 w 358114"/>
                <a:gd name="connsiteY7" fmla="*/ 148981 h 1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14" h="148981">
                  <a:moveTo>
                    <a:pt x="143934" y="814"/>
                  </a:moveTo>
                  <a:cubicBezTo>
                    <a:pt x="182386" y="108"/>
                    <a:pt x="220839" y="-597"/>
                    <a:pt x="249767" y="814"/>
                  </a:cubicBezTo>
                  <a:cubicBezTo>
                    <a:pt x="278695" y="2225"/>
                    <a:pt x="299861" y="-597"/>
                    <a:pt x="317500" y="9281"/>
                  </a:cubicBezTo>
                  <a:cubicBezTo>
                    <a:pt x="335139" y="19159"/>
                    <a:pt x="349956" y="43148"/>
                    <a:pt x="355600" y="60081"/>
                  </a:cubicBezTo>
                  <a:cubicBezTo>
                    <a:pt x="361244" y="77014"/>
                    <a:pt x="356306" y="99592"/>
                    <a:pt x="351367" y="110881"/>
                  </a:cubicBezTo>
                  <a:cubicBezTo>
                    <a:pt x="346428" y="122170"/>
                    <a:pt x="337962" y="122875"/>
                    <a:pt x="325967" y="127814"/>
                  </a:cubicBezTo>
                  <a:cubicBezTo>
                    <a:pt x="313973" y="132753"/>
                    <a:pt x="333728" y="136986"/>
                    <a:pt x="279400" y="140514"/>
                  </a:cubicBezTo>
                  <a:cubicBezTo>
                    <a:pt x="225072" y="144042"/>
                    <a:pt x="0" y="148981"/>
                    <a:pt x="0" y="148981"/>
                  </a:cubicBezTo>
                </a:path>
              </a:pathLst>
            </a:custGeom>
            <a:ln w="38100" cmpd="sng">
              <a:solidFill>
                <a:srgbClr val="FF0000"/>
              </a:solidFill>
              <a:headEnd type="none"/>
              <a:tailEnd type="arrow" w="sm" len="me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956318" y="2894986"/>
              <a:ext cx="575799" cy="590931"/>
            </a:xfrm>
            <a:prstGeom prst="rect">
              <a:avLst/>
            </a:prstGeom>
            <a:noFill/>
          </p:spPr>
          <p:txBody>
            <a:bodyPr wrap="none" rtlCol="0">
              <a:spAutoFit/>
            </a:bodyPr>
            <a:lstStyle/>
            <a:p>
              <a:pPr algn="ctr">
                <a:lnSpc>
                  <a:spcPct val="90000"/>
                </a:lnSpc>
              </a:pPr>
              <a:r>
                <a:rPr lang="ja-JP" altLang="en-US" sz="1200" dirty="0"/>
                <a:t>起因</a:t>
              </a:r>
              <a:endParaRPr lang="en-US" altLang="ja-JP" sz="1200" dirty="0"/>
            </a:p>
            <a:p>
              <a:pPr algn="ctr">
                <a:lnSpc>
                  <a:spcPct val="90000"/>
                </a:lnSpc>
              </a:pPr>
              <a:r>
                <a:rPr lang="ja-JP" altLang="en-US" sz="1200" dirty="0"/>
                <a:t>となる</a:t>
              </a:r>
              <a:endParaRPr lang="en-US" altLang="ja-JP" sz="1200" dirty="0"/>
            </a:p>
            <a:p>
              <a:pPr algn="ctr">
                <a:lnSpc>
                  <a:spcPct val="90000"/>
                </a:lnSpc>
              </a:pPr>
              <a:r>
                <a:rPr lang="ja-JP" altLang="en-US" sz="1200" dirty="0" smtClean="0"/>
                <a:t>医療</a:t>
              </a:r>
              <a:endParaRPr lang="ja-JP" altLang="en-US" sz="1200" dirty="0"/>
            </a:p>
          </p:txBody>
        </p:sp>
        <p:cxnSp>
          <p:nvCxnSpPr>
            <p:cNvPr id="129" name="直線矢印コネクタ 128"/>
            <p:cNvCxnSpPr/>
            <p:nvPr/>
          </p:nvCxnSpPr>
          <p:spPr>
            <a:xfrm>
              <a:off x="7998303" y="2491274"/>
              <a:ext cx="0" cy="264518"/>
            </a:xfrm>
            <a:prstGeom prst="straightConnector1">
              <a:avLst/>
            </a:prstGeom>
            <a:ln w="28575" cmpd="sng">
              <a:solidFill>
                <a:schemeClr val="accent2">
                  <a:lumMod val="75000"/>
                </a:schemeClr>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5" name="テキスト ボックス 84"/>
            <p:cNvSpPr txBox="1"/>
            <p:nvPr/>
          </p:nvSpPr>
          <p:spPr>
            <a:xfrm>
              <a:off x="6959405" y="2089569"/>
              <a:ext cx="1236236" cy="430887"/>
            </a:xfrm>
            <a:prstGeom prst="rect">
              <a:avLst/>
            </a:prstGeom>
            <a:noFill/>
          </p:spPr>
          <p:txBody>
            <a:bodyPr wrap="none" rtlCol="0">
              <a:spAutoFit/>
            </a:bodyPr>
            <a:lstStyle/>
            <a:p>
              <a:pPr algn="ctr"/>
              <a:r>
                <a:rPr kumimoji="1" lang="ja-JP" altLang="en-US" sz="1100" dirty="0" smtClean="0"/>
                <a:t>遺族へ</a:t>
              </a:r>
              <a:endParaRPr kumimoji="1" lang="en-US" altLang="ja-JP" sz="1100" dirty="0" smtClean="0"/>
            </a:p>
            <a:p>
              <a:pPr algn="ctr"/>
              <a:r>
                <a:rPr lang="ja-JP" altLang="en-US" sz="1100" dirty="0" smtClean="0"/>
                <a:t>調査結果の  </a:t>
              </a:r>
              <a:r>
                <a:rPr kumimoji="1" lang="ja-JP" altLang="en-US" sz="1100" dirty="0" smtClean="0"/>
                <a:t>説明</a:t>
              </a:r>
              <a:endParaRPr kumimoji="1" lang="ja-JP" altLang="en-US" sz="1100" dirty="0"/>
            </a:p>
          </p:txBody>
        </p:sp>
        <p:sp>
          <p:nvSpPr>
            <p:cNvPr id="13" name="テキスト ボックス 12"/>
            <p:cNvSpPr txBox="1"/>
            <p:nvPr/>
          </p:nvSpPr>
          <p:spPr>
            <a:xfrm>
              <a:off x="6053480" y="3005134"/>
              <a:ext cx="1720343" cy="276999"/>
            </a:xfrm>
            <a:prstGeom prst="rect">
              <a:avLst/>
            </a:prstGeom>
            <a:noFill/>
          </p:spPr>
          <p:txBody>
            <a:bodyPr wrap="none" rtlCol="0">
              <a:spAutoFit/>
            </a:bodyPr>
            <a:lstStyle/>
            <a:p>
              <a:r>
                <a:rPr kumimoji="1" lang="ja-JP" altLang="en-US" sz="1200" smtClean="0"/>
                <a:t>論点整理　　　　　まとめ</a:t>
              </a:r>
              <a:endParaRPr kumimoji="1" lang="ja-JP" altLang="en-US" sz="1200"/>
            </a:p>
          </p:txBody>
        </p:sp>
        <p:sp>
          <p:nvSpPr>
            <p:cNvPr id="109" name="角丸四角形 108"/>
            <p:cNvSpPr/>
            <p:nvPr/>
          </p:nvSpPr>
          <p:spPr>
            <a:xfrm>
              <a:off x="1266677" y="2016417"/>
              <a:ext cx="559360" cy="310509"/>
            </a:xfrm>
            <a:prstGeom prst="roundRect">
              <a:avLst/>
            </a:prstGeom>
            <a:solidFill>
              <a:schemeClr val="bg1"/>
            </a:solid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1254030" y="2004475"/>
              <a:ext cx="595035" cy="338554"/>
            </a:xfrm>
            <a:prstGeom prst="rect">
              <a:avLst/>
            </a:prstGeom>
            <a:noFill/>
          </p:spPr>
          <p:txBody>
            <a:bodyPr wrap="none" rtlCol="0">
              <a:spAutoFit/>
            </a:bodyPr>
            <a:lstStyle/>
            <a:p>
              <a:pPr algn="ctr"/>
              <a:r>
                <a:rPr lang="ja-JP" altLang="en-US" sz="1600" dirty="0" smtClean="0"/>
                <a:t>死亡</a:t>
              </a:r>
              <a:endParaRPr kumimoji="1" lang="en-US" altLang="ja-JP" sz="1600" dirty="0" smtClean="0"/>
            </a:p>
          </p:txBody>
        </p:sp>
        <p:cxnSp>
          <p:nvCxnSpPr>
            <p:cNvPr id="67" name="直線矢印コネクタ 66"/>
            <p:cNvCxnSpPr/>
            <p:nvPr/>
          </p:nvCxnSpPr>
          <p:spPr>
            <a:xfrm>
              <a:off x="3689877" y="2015875"/>
              <a:ext cx="0" cy="629735"/>
            </a:xfrm>
            <a:prstGeom prst="straightConnector1">
              <a:avLst/>
            </a:prstGeom>
            <a:ln w="38100" cmpd="sng">
              <a:solidFill>
                <a:srgbClr val="7030A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31" name="額縁 130"/>
          <p:cNvSpPr/>
          <p:nvPr/>
        </p:nvSpPr>
        <p:spPr>
          <a:xfrm>
            <a:off x="269271" y="3839085"/>
            <a:ext cx="634763" cy="257694"/>
          </a:xfrm>
          <a:prstGeom prst="bevel">
            <a:avLst/>
          </a:prstGeom>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000" dirty="0">
              <a:solidFill>
                <a:schemeClr val="tx1">
                  <a:lumMod val="75000"/>
                  <a:lumOff val="25000"/>
                </a:schemeClr>
              </a:solidFill>
            </a:endParaRPr>
          </a:p>
        </p:txBody>
      </p:sp>
      <p:sp>
        <p:nvSpPr>
          <p:cNvPr id="132" name="額縁 131"/>
          <p:cNvSpPr/>
          <p:nvPr/>
        </p:nvSpPr>
        <p:spPr>
          <a:xfrm>
            <a:off x="331720" y="3904888"/>
            <a:ext cx="630448" cy="257694"/>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smtClean="0">
                <a:solidFill>
                  <a:schemeClr val="tx1">
                    <a:lumMod val="75000"/>
                    <a:lumOff val="25000"/>
                  </a:schemeClr>
                </a:solidFill>
              </a:rPr>
              <a:t>手技？</a:t>
            </a:r>
            <a:endParaRPr kumimoji="1" lang="ja-JP" altLang="en-US" sz="1000" dirty="0">
              <a:solidFill>
                <a:schemeClr val="tx1">
                  <a:lumMod val="75000"/>
                  <a:lumOff val="25000"/>
                </a:schemeClr>
              </a:solidFill>
            </a:endParaRPr>
          </a:p>
        </p:txBody>
      </p:sp>
      <p:sp>
        <p:nvSpPr>
          <p:cNvPr id="12" name="テキスト ボックス 11"/>
          <p:cNvSpPr txBox="1"/>
          <p:nvPr/>
        </p:nvSpPr>
        <p:spPr>
          <a:xfrm>
            <a:off x="223486" y="2638120"/>
            <a:ext cx="954107" cy="276999"/>
          </a:xfrm>
          <a:prstGeom prst="rect">
            <a:avLst/>
          </a:prstGeom>
          <a:noFill/>
        </p:spPr>
        <p:txBody>
          <a:bodyPr wrap="none" rtlCol="0">
            <a:spAutoFit/>
          </a:bodyPr>
          <a:lstStyle/>
          <a:p>
            <a:r>
              <a:rPr lang="ja-JP" altLang="en-US" sz="1200" b="1">
                <a:solidFill>
                  <a:schemeClr val="accent1">
                    <a:lumMod val="75000"/>
                    <a:alpha val="70000"/>
                  </a:schemeClr>
                </a:solidFill>
              </a:rPr>
              <a:t>事故の</a:t>
            </a:r>
            <a:r>
              <a:rPr lang="ja-JP" altLang="en-US" sz="1200" b="1" smtClean="0">
                <a:solidFill>
                  <a:schemeClr val="accent1">
                    <a:lumMod val="75000"/>
                    <a:alpha val="70000"/>
                  </a:schemeClr>
                </a:solidFill>
              </a:rPr>
              <a:t>原因</a:t>
            </a:r>
            <a:endParaRPr lang="ja-JP" altLang="en-US" sz="1200" b="1">
              <a:solidFill>
                <a:schemeClr val="accent1">
                  <a:lumMod val="75000"/>
                  <a:alpha val="70000"/>
                </a:schemeClr>
              </a:solidFill>
            </a:endParaRPr>
          </a:p>
        </p:txBody>
      </p:sp>
      <p:grpSp>
        <p:nvGrpSpPr>
          <p:cNvPr id="26" name="図形グループ 25"/>
          <p:cNvGrpSpPr/>
          <p:nvPr/>
        </p:nvGrpSpPr>
        <p:grpSpPr>
          <a:xfrm>
            <a:off x="1647872" y="4024594"/>
            <a:ext cx="2072228" cy="667018"/>
            <a:chOff x="1647872" y="4024594"/>
            <a:chExt cx="2072228" cy="667018"/>
          </a:xfrm>
        </p:grpSpPr>
        <p:cxnSp>
          <p:nvCxnSpPr>
            <p:cNvPr id="111" name="直線矢印コネクタ 110"/>
            <p:cNvCxnSpPr/>
            <p:nvPr/>
          </p:nvCxnSpPr>
          <p:spPr>
            <a:xfrm flipV="1">
              <a:off x="1689013" y="4033016"/>
              <a:ext cx="0" cy="23657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p:nvPr/>
          </p:nvCxnSpPr>
          <p:spPr>
            <a:xfrm flipV="1">
              <a:off x="2917274" y="4028543"/>
              <a:ext cx="0" cy="3441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p:nvPr/>
          </p:nvCxnSpPr>
          <p:spPr>
            <a:xfrm flipV="1">
              <a:off x="3720100" y="4024594"/>
              <a:ext cx="0" cy="34840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テキスト ボックス 74"/>
            <p:cNvSpPr txBox="1"/>
            <p:nvPr/>
          </p:nvSpPr>
          <p:spPr>
            <a:xfrm>
              <a:off x="2282700" y="4353058"/>
              <a:ext cx="1346844" cy="338554"/>
            </a:xfrm>
            <a:prstGeom prst="rect">
              <a:avLst/>
            </a:prstGeom>
            <a:noFill/>
          </p:spPr>
          <p:txBody>
            <a:bodyPr wrap="none" rtlCol="0">
              <a:spAutoFit/>
            </a:bodyPr>
            <a:lstStyle/>
            <a:p>
              <a:pPr algn="ctr"/>
              <a:r>
                <a:rPr kumimoji="1" lang="ja-JP" altLang="en-US" sz="1600" dirty="0" smtClean="0"/>
                <a:t>［初期</a:t>
              </a:r>
              <a:r>
                <a:rPr lang="ja-JP" altLang="en-US" sz="1600" dirty="0" smtClean="0"/>
                <a:t>］　支援</a:t>
              </a:r>
              <a:endParaRPr kumimoji="1" lang="en-US" altLang="ja-JP" sz="1600" dirty="0" smtClean="0"/>
            </a:p>
          </p:txBody>
        </p:sp>
        <p:cxnSp>
          <p:nvCxnSpPr>
            <p:cNvPr id="87" name="直線コネクタ 86"/>
            <p:cNvCxnSpPr/>
            <p:nvPr/>
          </p:nvCxnSpPr>
          <p:spPr>
            <a:xfrm>
              <a:off x="2390806" y="4660251"/>
              <a:ext cx="1126759"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8" name="テキスト ボックス 97"/>
            <p:cNvSpPr txBox="1"/>
            <p:nvPr/>
          </p:nvSpPr>
          <p:spPr>
            <a:xfrm>
              <a:off x="1647872" y="4035480"/>
              <a:ext cx="2056973" cy="307777"/>
            </a:xfrm>
            <a:prstGeom prst="rect">
              <a:avLst/>
            </a:prstGeom>
            <a:noFill/>
            <a:effectLst/>
          </p:spPr>
          <p:txBody>
            <a:bodyPr wrap="none" rtlCol="0">
              <a:spAutoFit/>
            </a:bodyPr>
            <a:lstStyle/>
            <a:p>
              <a:r>
                <a:rPr lang="en-US" altLang="ja-JP" sz="1400" dirty="0">
                  <a:solidFill>
                    <a:srgbClr val="CE0000"/>
                  </a:solidFill>
                  <a:effectLst>
                    <a:glow rad="25400">
                      <a:schemeClr val="bg1">
                        <a:alpha val="38000"/>
                      </a:schemeClr>
                    </a:glow>
                  </a:effectLst>
                </a:rPr>
                <a:t>｢</a:t>
              </a:r>
              <a:r>
                <a:rPr lang="ja-JP" altLang="en-US" sz="1400" dirty="0">
                  <a:solidFill>
                    <a:srgbClr val="CE0000"/>
                  </a:solidFill>
                  <a:effectLst>
                    <a:glow rad="25400">
                      <a:schemeClr val="bg1">
                        <a:alpha val="38000"/>
                      </a:schemeClr>
                    </a:glow>
                  </a:effectLst>
                </a:rPr>
                <a:t>相談</a:t>
              </a:r>
              <a:r>
                <a:rPr lang="en-US" altLang="ja-JP" sz="1400" dirty="0" smtClean="0">
                  <a:solidFill>
                    <a:srgbClr val="CE0000"/>
                  </a:solidFill>
                  <a:effectLst>
                    <a:glow rad="25400">
                      <a:schemeClr val="bg1">
                        <a:alpha val="38000"/>
                      </a:schemeClr>
                    </a:glow>
                  </a:effectLst>
                </a:rPr>
                <a:t>｣</a:t>
              </a:r>
              <a:r>
                <a:rPr lang="ja-JP" altLang="en-US" sz="1100" dirty="0" smtClean="0">
                  <a:solidFill>
                    <a:srgbClr val="CE0000"/>
                  </a:solidFill>
                  <a:effectLst>
                    <a:glow rad="25400">
                      <a:schemeClr val="bg1">
                        <a:alpha val="38000"/>
                      </a:schemeClr>
                    </a:glow>
                  </a:effectLst>
                </a:rPr>
                <a:t>　 　　</a:t>
              </a:r>
              <a:r>
                <a:rPr lang="ja-JP" altLang="en-US" sz="1100" dirty="0">
                  <a:solidFill>
                    <a:srgbClr val="CE0000"/>
                  </a:solidFill>
                  <a:effectLst>
                    <a:glow rad="25400">
                      <a:schemeClr val="bg1">
                        <a:alpha val="38000"/>
                      </a:schemeClr>
                    </a:glow>
                  </a:effectLst>
                </a:rPr>
                <a:t> </a:t>
              </a:r>
              <a:r>
                <a:rPr lang="ja-JP" altLang="en-US" sz="1100" dirty="0" smtClean="0">
                  <a:solidFill>
                    <a:srgbClr val="CE0000"/>
                  </a:solidFill>
                  <a:effectLst>
                    <a:glow rad="25400">
                      <a:schemeClr val="bg1">
                        <a:alpha val="38000"/>
                      </a:schemeClr>
                    </a:glow>
                  </a:effectLst>
                </a:rPr>
                <a:t> 情報 </a:t>
              </a:r>
              <a:r>
                <a:rPr lang="en-US" altLang="ja-JP" sz="1100" dirty="0" smtClean="0">
                  <a:solidFill>
                    <a:srgbClr val="CE0000"/>
                  </a:solidFill>
                  <a:effectLst>
                    <a:glow rad="25400">
                      <a:schemeClr val="bg1">
                        <a:alpha val="38000"/>
                      </a:schemeClr>
                    </a:glow>
                  </a:effectLst>
                </a:rPr>
                <a:t> </a:t>
              </a:r>
              <a:r>
                <a:rPr lang="ja-JP" altLang="en-US" sz="1100" dirty="0" smtClean="0">
                  <a:solidFill>
                    <a:srgbClr val="CE0000"/>
                  </a:solidFill>
                  <a:effectLst>
                    <a:glow rad="25400">
                      <a:schemeClr val="bg1">
                        <a:alpha val="38000"/>
                      </a:schemeClr>
                    </a:glow>
                  </a:effectLst>
                </a:rPr>
                <a:t>収集・整理</a:t>
              </a:r>
              <a:endParaRPr lang="ja-JP" altLang="en-US" sz="1100" dirty="0">
                <a:solidFill>
                  <a:srgbClr val="CE0000"/>
                </a:solidFill>
                <a:effectLst>
                  <a:glow rad="25400">
                    <a:schemeClr val="bg1">
                      <a:alpha val="38000"/>
                    </a:schemeClr>
                  </a:glow>
                </a:effectLst>
              </a:endParaRPr>
            </a:p>
          </p:txBody>
        </p:sp>
        <p:cxnSp>
          <p:nvCxnSpPr>
            <p:cNvPr id="102" name="直線矢印コネクタ 101"/>
            <p:cNvCxnSpPr/>
            <p:nvPr/>
          </p:nvCxnSpPr>
          <p:spPr>
            <a:xfrm flipV="1">
              <a:off x="2405487" y="4041180"/>
              <a:ext cx="0" cy="23657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5353218" y="3985048"/>
            <a:ext cx="2550547" cy="706564"/>
            <a:chOff x="5353218" y="3731129"/>
            <a:chExt cx="2550547" cy="706564"/>
          </a:xfrm>
        </p:grpSpPr>
        <p:sp>
          <p:nvSpPr>
            <p:cNvPr id="76" name="テキスト ボックス 75"/>
            <p:cNvSpPr txBox="1"/>
            <p:nvPr/>
          </p:nvSpPr>
          <p:spPr>
            <a:xfrm>
              <a:off x="5353218" y="4099139"/>
              <a:ext cx="1854193" cy="338554"/>
            </a:xfrm>
            <a:prstGeom prst="rect">
              <a:avLst/>
            </a:prstGeom>
            <a:noFill/>
          </p:spPr>
          <p:txBody>
            <a:bodyPr wrap="none" rtlCol="0">
              <a:spAutoFit/>
            </a:bodyPr>
            <a:lstStyle/>
            <a:p>
              <a:pPr algn="ctr"/>
              <a:r>
                <a:rPr kumimoji="1" lang="ja-JP" altLang="en-US" sz="1600" dirty="0" smtClean="0"/>
                <a:t>［分析・まとめ］</a:t>
              </a:r>
              <a:r>
                <a:rPr lang="ja-JP" altLang="en-US" sz="1600" dirty="0" smtClean="0"/>
                <a:t>支援</a:t>
              </a:r>
              <a:endParaRPr kumimoji="1" lang="en-US" altLang="ja-JP" sz="1600" dirty="0" smtClean="0"/>
            </a:p>
          </p:txBody>
        </p:sp>
        <p:cxnSp>
          <p:nvCxnSpPr>
            <p:cNvPr id="88" name="直線コネクタ 87"/>
            <p:cNvCxnSpPr/>
            <p:nvPr/>
          </p:nvCxnSpPr>
          <p:spPr>
            <a:xfrm>
              <a:off x="5483499" y="4406532"/>
              <a:ext cx="1591816" cy="0"/>
            </a:xfrm>
            <a:prstGeom prst="line">
              <a:avLst/>
            </a:prstGeom>
            <a:ln w="1905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flipV="1">
              <a:off x="6400592" y="3748111"/>
              <a:ext cx="0" cy="392079"/>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6229017" y="3833273"/>
              <a:ext cx="401478" cy="338554"/>
            </a:xfrm>
            <a:prstGeom prst="rect">
              <a:avLst/>
            </a:prstGeom>
            <a:noFill/>
          </p:spPr>
          <p:txBody>
            <a:bodyPr wrap="square" rtlCol="0">
              <a:spAutoFit/>
            </a:bodyPr>
            <a:lstStyle/>
            <a:p>
              <a:r>
                <a:rPr kumimoji="1" lang="en-US" altLang="ja-JP" sz="1600" dirty="0" smtClean="0">
                  <a:solidFill>
                    <a:schemeClr val="bg1"/>
                  </a:solidFill>
                </a:rPr>
                <a:t>●</a:t>
              </a:r>
              <a:endParaRPr kumimoji="1" lang="ja-JP" altLang="en-US" sz="1600" dirty="0">
                <a:solidFill>
                  <a:schemeClr val="bg1"/>
                </a:solidFill>
              </a:endParaRPr>
            </a:p>
          </p:txBody>
        </p:sp>
        <p:sp>
          <p:nvSpPr>
            <p:cNvPr id="93" name="テキスト ボックス 92"/>
            <p:cNvSpPr txBox="1"/>
            <p:nvPr/>
          </p:nvSpPr>
          <p:spPr>
            <a:xfrm>
              <a:off x="6214477" y="3851462"/>
              <a:ext cx="364202" cy="307777"/>
            </a:xfrm>
            <a:prstGeom prst="rect">
              <a:avLst/>
            </a:prstGeom>
            <a:noFill/>
          </p:spPr>
          <p:txBody>
            <a:bodyPr wrap="none" rtlCol="0">
              <a:spAutoFit/>
            </a:bodyPr>
            <a:lstStyle/>
            <a:p>
              <a:r>
                <a:rPr lang="en-US" altLang="ja-JP" sz="1400" dirty="0" smtClean="0">
                  <a:solidFill>
                    <a:srgbClr val="000090"/>
                  </a:solidFill>
                </a:rPr>
                <a:t>②</a:t>
              </a:r>
              <a:endParaRPr kumimoji="1" lang="ja-JP" altLang="en-US" sz="1400" dirty="0">
                <a:solidFill>
                  <a:srgbClr val="000090"/>
                </a:solidFill>
              </a:endParaRPr>
            </a:p>
          </p:txBody>
        </p:sp>
        <p:cxnSp>
          <p:nvCxnSpPr>
            <p:cNvPr id="94" name="直線矢印コネクタ 93"/>
            <p:cNvCxnSpPr/>
            <p:nvPr/>
          </p:nvCxnSpPr>
          <p:spPr>
            <a:xfrm flipV="1">
              <a:off x="7597991" y="3731129"/>
              <a:ext cx="0" cy="403301"/>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テキスト ボックス 94"/>
            <p:cNvSpPr txBox="1"/>
            <p:nvPr/>
          </p:nvSpPr>
          <p:spPr>
            <a:xfrm>
              <a:off x="7418056" y="3827756"/>
              <a:ext cx="389850" cy="338554"/>
            </a:xfrm>
            <a:prstGeom prst="rect">
              <a:avLst/>
            </a:prstGeom>
            <a:noFill/>
          </p:spPr>
          <p:txBody>
            <a:bodyPr wrap="none" rtlCol="0">
              <a:spAutoFit/>
            </a:bodyPr>
            <a:lstStyle/>
            <a:p>
              <a:r>
                <a:rPr kumimoji="1" lang="en-US" altLang="ja-JP" sz="1600" dirty="0" smtClean="0">
                  <a:solidFill>
                    <a:schemeClr val="bg1"/>
                  </a:solidFill>
                </a:rPr>
                <a:t>●</a:t>
              </a:r>
              <a:endParaRPr kumimoji="1" lang="ja-JP" altLang="en-US" sz="1600" dirty="0">
                <a:solidFill>
                  <a:schemeClr val="bg1"/>
                </a:solidFill>
              </a:endParaRPr>
            </a:p>
          </p:txBody>
        </p:sp>
        <p:sp>
          <p:nvSpPr>
            <p:cNvPr id="96" name="テキスト ボックス 95"/>
            <p:cNvSpPr txBox="1"/>
            <p:nvPr/>
          </p:nvSpPr>
          <p:spPr>
            <a:xfrm>
              <a:off x="7424262" y="3851422"/>
              <a:ext cx="479503" cy="318157"/>
            </a:xfrm>
            <a:prstGeom prst="rect">
              <a:avLst/>
            </a:prstGeom>
            <a:noFill/>
          </p:spPr>
          <p:txBody>
            <a:bodyPr wrap="square" rtlCol="0">
              <a:spAutoFit/>
            </a:bodyPr>
            <a:lstStyle/>
            <a:p>
              <a:r>
                <a:rPr lang="en-US" altLang="ja-JP" sz="1400" dirty="0" smtClean="0">
                  <a:solidFill>
                    <a:srgbClr val="000090"/>
                  </a:solidFill>
                </a:rPr>
                <a:t>③</a:t>
              </a:r>
              <a:endParaRPr kumimoji="1" lang="ja-JP" altLang="en-US" sz="1400" dirty="0">
                <a:solidFill>
                  <a:srgbClr val="000090"/>
                </a:solidFill>
              </a:endParaRPr>
            </a:p>
          </p:txBody>
        </p:sp>
        <p:sp>
          <p:nvSpPr>
            <p:cNvPr id="101" name="テキスト ボックス 100"/>
            <p:cNvSpPr txBox="1"/>
            <p:nvPr/>
          </p:nvSpPr>
          <p:spPr>
            <a:xfrm>
              <a:off x="5799102" y="3787698"/>
              <a:ext cx="1758815" cy="307777"/>
            </a:xfrm>
            <a:prstGeom prst="rect">
              <a:avLst/>
            </a:prstGeom>
            <a:noFill/>
          </p:spPr>
          <p:txBody>
            <a:bodyPr wrap="none" rtlCol="0">
              <a:spAutoFit/>
            </a:bodyPr>
            <a:lstStyle/>
            <a:p>
              <a:r>
                <a:rPr lang="ja-JP" altLang="en-US" sz="1400" dirty="0" smtClean="0">
                  <a:solidFill>
                    <a:srgbClr val="000090"/>
                  </a:solidFill>
                </a:rPr>
                <a:t>分析　</a:t>
              </a:r>
              <a:r>
                <a:rPr lang="ja-JP" altLang="en-US" sz="1400" dirty="0">
                  <a:solidFill>
                    <a:srgbClr val="000090"/>
                  </a:solidFill>
                </a:rPr>
                <a:t> </a:t>
              </a:r>
              <a:r>
                <a:rPr lang="ja-JP" altLang="en-US" sz="1400" dirty="0" smtClean="0">
                  <a:solidFill>
                    <a:srgbClr val="000090"/>
                  </a:solidFill>
                </a:rPr>
                <a:t> 　報告書作成</a:t>
              </a:r>
              <a:endParaRPr lang="en-US" altLang="ja-JP" sz="1400" dirty="0">
                <a:solidFill>
                  <a:srgbClr val="000090"/>
                </a:solidFill>
              </a:endParaRPr>
            </a:p>
          </p:txBody>
        </p:sp>
      </p:grpSp>
      <p:grpSp>
        <p:nvGrpSpPr>
          <p:cNvPr id="38" name="図形グループ 37"/>
          <p:cNvGrpSpPr/>
          <p:nvPr/>
        </p:nvGrpSpPr>
        <p:grpSpPr>
          <a:xfrm>
            <a:off x="357485" y="2830130"/>
            <a:ext cx="2168683" cy="1948735"/>
            <a:chOff x="357485" y="2576211"/>
            <a:chExt cx="2168683" cy="1948735"/>
          </a:xfrm>
        </p:grpSpPr>
        <p:sp>
          <p:nvSpPr>
            <p:cNvPr id="25" name="円/楕円 24"/>
            <p:cNvSpPr/>
            <p:nvPr/>
          </p:nvSpPr>
          <p:spPr>
            <a:xfrm>
              <a:off x="1355201" y="2576211"/>
              <a:ext cx="1170967" cy="1134799"/>
            </a:xfrm>
            <a:prstGeom prst="ellipse">
              <a:avLst/>
            </a:pr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flipV="1">
              <a:off x="1085261" y="3619642"/>
              <a:ext cx="549164" cy="736954"/>
            </a:xfrm>
            <a:prstGeom prst="straightConnector1">
              <a:avLst/>
            </a:prstGeom>
            <a:ln w="28575">
              <a:solidFill>
                <a:srgbClr val="7030A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8" name="角丸四角形 27"/>
            <p:cNvSpPr/>
            <p:nvPr/>
          </p:nvSpPr>
          <p:spPr>
            <a:xfrm>
              <a:off x="357485" y="4265228"/>
              <a:ext cx="1160336" cy="259718"/>
            </a:xfrm>
            <a:prstGeom prst="roundRect">
              <a:avLst/>
            </a:prstGeom>
            <a:ln>
              <a:solidFill>
                <a:srgbClr val="7030A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smtClean="0">
                  <a:solidFill>
                    <a:schemeClr val="tx1"/>
                  </a:solidFill>
                </a:rPr>
                <a:t>院内初期対応</a:t>
              </a:r>
              <a:endParaRPr kumimoji="1" lang="ja-JP" altLang="en-US" sz="1200" dirty="0">
                <a:solidFill>
                  <a:schemeClr val="tx1"/>
                </a:solidFill>
              </a:endParaRPr>
            </a:p>
          </p:txBody>
        </p:sp>
      </p:grpSp>
      <p:grpSp>
        <p:nvGrpSpPr>
          <p:cNvPr id="11" name="図形グループ 10"/>
          <p:cNvGrpSpPr/>
          <p:nvPr/>
        </p:nvGrpSpPr>
        <p:grpSpPr>
          <a:xfrm>
            <a:off x="3759247" y="3998750"/>
            <a:ext cx="5044502" cy="2243327"/>
            <a:chOff x="3759247" y="3998750"/>
            <a:chExt cx="5044502" cy="2243327"/>
          </a:xfrm>
        </p:grpSpPr>
        <p:sp>
          <p:nvSpPr>
            <p:cNvPr id="130" name="角丸四角形 129"/>
            <p:cNvSpPr/>
            <p:nvPr/>
          </p:nvSpPr>
          <p:spPr>
            <a:xfrm>
              <a:off x="4028695" y="5272575"/>
              <a:ext cx="4440609" cy="969502"/>
            </a:xfrm>
            <a:prstGeom prst="roundRect">
              <a:avLst>
                <a:gd name="adj" fmla="val 869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2" name="正方形/長方形 21"/>
            <p:cNvSpPr/>
            <p:nvPr/>
          </p:nvSpPr>
          <p:spPr>
            <a:xfrm>
              <a:off x="4040066" y="5287620"/>
              <a:ext cx="4763683" cy="876843"/>
            </a:xfrm>
            <a:prstGeom prst="rect">
              <a:avLst/>
            </a:prstGeom>
          </p:spPr>
          <p:txBody>
            <a:bodyPr wrap="square">
              <a:spAutoFit/>
            </a:bodyPr>
            <a:lstStyle/>
            <a:p>
              <a:pPr>
                <a:lnSpc>
                  <a:spcPts val="2080"/>
                </a:lnSpc>
                <a:buClr>
                  <a:schemeClr val="tx1"/>
                </a:buClr>
              </a:pPr>
              <a:r>
                <a:rPr lang="ja-JP" altLang="en-US" sz="1400" dirty="0" smtClean="0"/>
                <a:t>・委員</a:t>
              </a:r>
              <a:r>
                <a:rPr lang="ja-JP" altLang="en-US" sz="1400" dirty="0"/>
                <a:t>構成；</a:t>
              </a:r>
              <a:r>
                <a:rPr lang="en-US" altLang="ja-JP" sz="1400" dirty="0"/>
                <a:t> </a:t>
              </a:r>
              <a:r>
                <a:rPr lang="ja-JP" altLang="en-US" sz="1400" dirty="0"/>
                <a:t>　</a:t>
              </a:r>
              <a:r>
                <a:rPr lang="ja-JP" altLang="en-US" sz="1400" dirty="0" smtClean="0"/>
                <a:t>原則として外部</a:t>
              </a:r>
              <a:r>
                <a:rPr lang="ja-JP" altLang="en-US" sz="1400" dirty="0"/>
                <a:t>専門家</a:t>
              </a:r>
              <a:r>
                <a:rPr lang="en-US" altLang="ja-JP" sz="1400" dirty="0"/>
                <a:t>(</a:t>
              </a:r>
              <a:r>
                <a:rPr lang="ja-JP" altLang="en-US" sz="1400" dirty="0"/>
                <a:t>支援団体）を入れる</a:t>
              </a:r>
              <a:r>
                <a:rPr lang="en-US" altLang="ja-JP" sz="1400" dirty="0"/>
                <a:t> </a:t>
              </a:r>
            </a:p>
            <a:p>
              <a:pPr>
                <a:lnSpc>
                  <a:spcPts val="2080"/>
                </a:lnSpc>
                <a:buClr>
                  <a:schemeClr val="tx1"/>
                </a:buClr>
              </a:pPr>
              <a:r>
                <a:rPr lang="ja-JP" altLang="en-US" sz="1400" dirty="0" smtClean="0"/>
                <a:t>・開催</a:t>
              </a:r>
              <a:r>
                <a:rPr lang="ja-JP" altLang="en-US" sz="1400" dirty="0"/>
                <a:t>；　</a:t>
              </a:r>
              <a:r>
                <a:rPr lang="en-US" altLang="ja-JP" sz="1400" dirty="0"/>
                <a:t> </a:t>
              </a:r>
              <a:r>
                <a:rPr lang="ja-JP" altLang="en-US" sz="1400" dirty="0" smtClean="0"/>
                <a:t>　</a:t>
              </a:r>
              <a:r>
                <a:rPr lang="ja-JP" altLang="en-US" sz="1400" dirty="0"/>
                <a:t>　</a:t>
              </a:r>
              <a:r>
                <a:rPr lang="ja-JP" altLang="en-US" sz="1400" dirty="0" smtClean="0"/>
                <a:t>　</a:t>
              </a:r>
              <a:r>
                <a:rPr lang="en-US" altLang="ja-JP" sz="1400" b="1" dirty="0" smtClean="0">
                  <a:solidFill>
                    <a:srgbClr val="000090"/>
                  </a:solidFill>
                </a:rPr>
                <a:t>②</a:t>
              </a:r>
              <a:r>
                <a:rPr lang="en-US" altLang="ja-JP" sz="1400" dirty="0"/>
                <a:t>〜</a:t>
              </a:r>
              <a:r>
                <a:rPr lang="en-US" altLang="ja-JP" sz="1400" b="1" dirty="0">
                  <a:solidFill>
                    <a:srgbClr val="000090"/>
                  </a:solidFill>
                </a:rPr>
                <a:t>③</a:t>
              </a:r>
              <a:r>
                <a:rPr lang="ja-JP" altLang="en-US" sz="1400" dirty="0"/>
                <a:t>回程度</a:t>
              </a:r>
              <a:endParaRPr lang="en-US" altLang="ja-JP" sz="1400" dirty="0"/>
            </a:p>
            <a:p>
              <a:pPr>
                <a:lnSpc>
                  <a:spcPts val="2080"/>
                </a:lnSpc>
                <a:buClr>
                  <a:schemeClr val="tx1"/>
                </a:buClr>
              </a:pPr>
              <a:r>
                <a:rPr lang="ja-JP" altLang="en-US" sz="1400" dirty="0" smtClean="0"/>
                <a:t>・検討内容；</a:t>
              </a:r>
              <a:r>
                <a:rPr lang="ja-JP" altLang="en-US" sz="1400" dirty="0"/>
                <a:t>　</a:t>
              </a:r>
              <a:r>
                <a:rPr lang="ja-JP" altLang="en-US" sz="1400" dirty="0" smtClean="0"/>
                <a:t>調査</a:t>
              </a:r>
              <a:r>
                <a:rPr lang="ja-JP" altLang="en-US" sz="1400" dirty="0"/>
                <a:t>内容の分析</a:t>
              </a:r>
              <a:r>
                <a:rPr lang="en-US" altLang="ja-JP" sz="1400" dirty="0"/>
                <a:t>･</a:t>
              </a:r>
              <a:r>
                <a:rPr lang="ja-JP" altLang="en-US" sz="1400" dirty="0"/>
                <a:t>まとめ、事故の</a:t>
              </a:r>
              <a:r>
                <a:rPr lang="ja-JP" altLang="en-US" sz="1400" dirty="0" smtClean="0"/>
                <a:t>原因究明</a:t>
              </a:r>
              <a:r>
                <a:rPr lang="ja-JP" altLang="en-US" sz="1400" dirty="0"/>
                <a:t>　</a:t>
              </a:r>
              <a:endParaRPr lang="en-US" altLang="ja-JP" sz="1400" dirty="0" smtClean="0"/>
            </a:p>
          </p:txBody>
        </p:sp>
        <p:cxnSp>
          <p:nvCxnSpPr>
            <p:cNvPr id="143" name="直線コネクタ 142"/>
            <p:cNvCxnSpPr/>
            <p:nvPr/>
          </p:nvCxnSpPr>
          <p:spPr>
            <a:xfrm>
              <a:off x="5105503" y="6091790"/>
              <a:ext cx="315685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0" name="直線コネクタ 99"/>
            <p:cNvCxnSpPr/>
            <p:nvPr/>
          </p:nvCxnSpPr>
          <p:spPr>
            <a:xfrm>
              <a:off x="5164514" y="5576134"/>
              <a:ext cx="3230743"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20" name="図形グループ 19"/>
            <p:cNvGrpSpPr/>
            <p:nvPr/>
          </p:nvGrpSpPr>
          <p:grpSpPr>
            <a:xfrm>
              <a:off x="3759247" y="3998750"/>
              <a:ext cx="2717383" cy="1229763"/>
              <a:chOff x="3759247" y="3744831"/>
              <a:chExt cx="2717383" cy="1229763"/>
            </a:xfrm>
          </p:grpSpPr>
          <p:cxnSp>
            <p:nvCxnSpPr>
              <p:cNvPr id="135" name="直線矢印コネクタ 134"/>
              <p:cNvCxnSpPr/>
              <p:nvPr/>
            </p:nvCxnSpPr>
            <p:spPr>
              <a:xfrm flipH="1" flipV="1">
                <a:off x="3938039" y="3744831"/>
                <a:ext cx="3792" cy="332224"/>
              </a:xfrm>
              <a:prstGeom prst="straightConnector1">
                <a:avLst/>
              </a:prstGeom>
              <a:ln w="28575">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36" name="テキスト ボックス 135"/>
              <p:cNvSpPr txBox="1"/>
              <p:nvPr/>
            </p:nvSpPr>
            <p:spPr>
              <a:xfrm>
                <a:off x="3759247" y="3792219"/>
                <a:ext cx="446489" cy="338554"/>
              </a:xfrm>
              <a:prstGeom prst="rect">
                <a:avLst/>
              </a:prstGeom>
              <a:noFill/>
            </p:spPr>
            <p:txBody>
              <a:bodyPr wrap="square" rtlCol="0">
                <a:spAutoFit/>
              </a:bodyPr>
              <a:lstStyle/>
              <a:p>
                <a:r>
                  <a:rPr kumimoji="1" lang="en-US" altLang="ja-JP" sz="1600" dirty="0" smtClean="0">
                    <a:solidFill>
                      <a:schemeClr val="bg1"/>
                    </a:solidFill>
                  </a:rPr>
                  <a:t>●</a:t>
                </a:r>
                <a:endParaRPr kumimoji="1" lang="ja-JP" altLang="en-US" sz="1600" dirty="0">
                  <a:solidFill>
                    <a:schemeClr val="bg1"/>
                  </a:solidFill>
                </a:endParaRPr>
              </a:p>
            </p:txBody>
          </p:sp>
          <p:sp>
            <p:nvSpPr>
              <p:cNvPr id="137" name="テキスト ボックス 136"/>
              <p:cNvSpPr txBox="1"/>
              <p:nvPr/>
            </p:nvSpPr>
            <p:spPr>
              <a:xfrm>
                <a:off x="3761477" y="3807181"/>
                <a:ext cx="397200" cy="316097"/>
              </a:xfrm>
              <a:prstGeom prst="rect">
                <a:avLst/>
              </a:prstGeom>
              <a:noFill/>
            </p:spPr>
            <p:txBody>
              <a:bodyPr wrap="square" rtlCol="0">
                <a:spAutoFit/>
              </a:bodyPr>
              <a:lstStyle/>
              <a:p>
                <a:r>
                  <a:rPr kumimoji="1" lang="en-US" altLang="ja-JP" sz="1400" dirty="0" smtClean="0">
                    <a:solidFill>
                      <a:srgbClr val="000090"/>
                    </a:solidFill>
                  </a:rPr>
                  <a:t>①</a:t>
                </a:r>
                <a:endParaRPr kumimoji="1" lang="ja-JP" altLang="en-US" sz="1400" dirty="0">
                  <a:solidFill>
                    <a:srgbClr val="000090"/>
                  </a:solidFill>
                </a:endParaRPr>
              </a:p>
            </p:txBody>
          </p:sp>
          <p:sp>
            <p:nvSpPr>
              <p:cNvPr id="138" name="フリーフォーム 137"/>
              <p:cNvSpPr/>
              <p:nvPr/>
            </p:nvSpPr>
            <p:spPr>
              <a:xfrm>
                <a:off x="3944500" y="4081349"/>
                <a:ext cx="563898" cy="102870"/>
              </a:xfrm>
              <a:custGeom>
                <a:avLst/>
                <a:gdLst>
                  <a:gd name="connsiteX0" fmla="*/ 0 w 259080"/>
                  <a:gd name="connsiteY0" fmla="*/ 0 h 116840"/>
                  <a:gd name="connsiteX1" fmla="*/ 259080 w 259080"/>
                  <a:gd name="connsiteY1" fmla="*/ 0 h 116840"/>
                  <a:gd name="connsiteX2" fmla="*/ 259080 w 259080"/>
                  <a:gd name="connsiteY2" fmla="*/ 116840 h 116840"/>
                </a:gdLst>
                <a:ahLst/>
                <a:cxnLst>
                  <a:cxn ang="0">
                    <a:pos x="connsiteX0" y="connsiteY0"/>
                  </a:cxn>
                  <a:cxn ang="0">
                    <a:pos x="connsiteX1" y="connsiteY1"/>
                  </a:cxn>
                  <a:cxn ang="0">
                    <a:pos x="connsiteX2" y="connsiteY2"/>
                  </a:cxn>
                </a:cxnLst>
                <a:rect l="l" t="t" r="r" b="b"/>
                <a:pathLst>
                  <a:path w="259080" h="116840">
                    <a:moveTo>
                      <a:pt x="0" y="0"/>
                    </a:moveTo>
                    <a:lnTo>
                      <a:pt x="259080" y="0"/>
                    </a:lnTo>
                    <a:lnTo>
                      <a:pt x="259080" y="116840"/>
                    </a:lnTo>
                  </a:path>
                </a:pathLst>
              </a:custGeom>
              <a:noFill/>
              <a:ln w="28575" cap="rnd">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5" name="図形グループ 14"/>
              <p:cNvGrpSpPr/>
              <p:nvPr/>
            </p:nvGrpSpPr>
            <p:grpSpPr>
              <a:xfrm>
                <a:off x="4268974" y="4173505"/>
                <a:ext cx="2207656" cy="801089"/>
                <a:chOff x="4269597" y="4173505"/>
                <a:chExt cx="2207656" cy="801089"/>
              </a:xfrm>
            </p:grpSpPr>
            <p:cxnSp>
              <p:nvCxnSpPr>
                <p:cNvPr id="99" name="直線矢印コネクタ 98"/>
                <p:cNvCxnSpPr/>
                <p:nvPr/>
              </p:nvCxnSpPr>
              <p:spPr>
                <a:xfrm flipV="1">
                  <a:off x="4509021" y="4173505"/>
                  <a:ext cx="0" cy="503344"/>
                </a:xfrm>
                <a:prstGeom prst="straightConnector1">
                  <a:avLst/>
                </a:prstGeom>
                <a:ln w="28575">
                  <a:solidFill>
                    <a:srgbClr val="00009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4310815" y="4609204"/>
                  <a:ext cx="2102800" cy="31604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6" name="テキスト ボックス 125"/>
                <p:cNvSpPr txBox="1"/>
                <p:nvPr/>
              </p:nvSpPr>
              <p:spPr>
                <a:xfrm>
                  <a:off x="4269597" y="4574484"/>
                  <a:ext cx="2207656" cy="400110"/>
                </a:xfrm>
                <a:prstGeom prst="rect">
                  <a:avLst/>
                </a:prstGeom>
                <a:noFill/>
              </p:spPr>
              <p:txBody>
                <a:bodyPr wrap="none" rtlCol="0">
                  <a:spAutoFit/>
                </a:bodyPr>
                <a:lstStyle/>
                <a:p>
                  <a:r>
                    <a:rPr kumimoji="1" lang="en-US" altLang="ja-JP" sz="2000" dirty="0" smtClean="0"/>
                    <a:t>｢</a:t>
                  </a:r>
                  <a:r>
                    <a:rPr kumimoji="1" lang="ja-JP" altLang="en-US" sz="2000" dirty="0" smtClean="0"/>
                    <a:t>院内調査委員会</a:t>
                  </a:r>
                  <a:r>
                    <a:rPr kumimoji="1" lang="en-US" altLang="ja-JP" sz="2000" dirty="0" smtClean="0"/>
                    <a:t>｣</a:t>
                  </a:r>
                  <a:endParaRPr kumimoji="1" lang="ja-JP" altLang="en-US" sz="2000" dirty="0"/>
                </a:p>
              </p:txBody>
            </p:sp>
          </p:grpSp>
        </p:grpSp>
        <p:sp>
          <p:nvSpPr>
            <p:cNvPr id="5" name="テキスト ボックス 4"/>
            <p:cNvSpPr txBox="1"/>
            <p:nvPr/>
          </p:nvSpPr>
          <p:spPr>
            <a:xfrm>
              <a:off x="3983789" y="4037205"/>
              <a:ext cx="1829347" cy="307777"/>
            </a:xfrm>
            <a:prstGeom prst="rect">
              <a:avLst/>
            </a:prstGeom>
            <a:noFill/>
          </p:spPr>
          <p:txBody>
            <a:bodyPr wrap="none" rtlCol="0">
              <a:spAutoFit/>
            </a:bodyPr>
            <a:lstStyle/>
            <a:p>
              <a:r>
                <a:rPr lang="ja-JP" altLang="en-US" sz="1400" dirty="0">
                  <a:solidFill>
                    <a:srgbClr val="000090"/>
                  </a:solidFill>
                </a:rPr>
                <a:t>「</a:t>
              </a:r>
              <a:r>
                <a:rPr lang="ja-JP" altLang="en-US" sz="1400">
                  <a:solidFill>
                    <a:srgbClr val="000090"/>
                  </a:solidFill>
                </a:rPr>
                <a:t>委員会</a:t>
              </a:r>
              <a:r>
                <a:rPr lang="ja-JP" altLang="en-US" sz="1400" smtClean="0">
                  <a:solidFill>
                    <a:srgbClr val="000090"/>
                  </a:solidFill>
                </a:rPr>
                <a:t>」設置・開催</a:t>
              </a:r>
              <a:r>
                <a:rPr lang="ja-JP" altLang="en-US" sz="1400" dirty="0">
                  <a:solidFill>
                    <a:srgbClr val="000090"/>
                  </a:solidFill>
                </a:rPr>
                <a:t>　</a:t>
              </a:r>
              <a:endParaRPr kumimoji="1" lang="ja-JP" altLang="en-US" sz="1400" dirty="0"/>
            </a:p>
          </p:txBody>
        </p:sp>
      </p:grpSp>
      <p:cxnSp>
        <p:nvCxnSpPr>
          <p:cNvPr id="115" name="直線コネクタ 114"/>
          <p:cNvCxnSpPr/>
          <p:nvPr/>
        </p:nvCxnSpPr>
        <p:spPr>
          <a:xfrm>
            <a:off x="2012655" y="735430"/>
            <a:ext cx="564278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00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187450" y="4864100"/>
            <a:ext cx="743585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4" name="図形グループ 3"/>
          <p:cNvGrpSpPr/>
          <p:nvPr/>
        </p:nvGrpSpPr>
        <p:grpSpPr>
          <a:xfrm>
            <a:off x="690731" y="1384300"/>
            <a:ext cx="7969250" cy="3987145"/>
            <a:chOff x="803275" y="1384300"/>
            <a:chExt cx="7969250" cy="3987145"/>
          </a:xfrm>
        </p:grpSpPr>
        <p:graphicFrame>
          <p:nvGraphicFramePr>
            <p:cNvPr id="5" name="グラフ 4"/>
            <p:cNvGraphicFramePr>
              <a:graphicFrameLocks/>
            </p:cNvGraphicFramePr>
            <p:nvPr>
              <p:extLst>
                <p:ext uri="{D42A27DB-BD31-4B8C-83A1-F6EECF244321}">
                  <p14:modId xmlns:p14="http://schemas.microsoft.com/office/powerpoint/2010/main" val="1027224424"/>
                </p:ext>
              </p:extLst>
            </p:nvPr>
          </p:nvGraphicFramePr>
          <p:xfrm>
            <a:off x="803275" y="1384300"/>
            <a:ext cx="796925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081739" y="4853354"/>
              <a:ext cx="7633821" cy="518091"/>
            </a:xfrm>
            <a:prstGeom prst="rect">
              <a:avLst/>
            </a:prstGeom>
            <a:noFill/>
          </p:spPr>
          <p:txBody>
            <a:bodyPr wrap="none" rtlCol="0">
              <a:spAutoFit/>
            </a:bodyPr>
            <a:lstStyle/>
            <a:p>
              <a:r>
                <a:rPr kumimoji="1" lang="en-US" altLang="ja-JP" sz="1600" dirty="0" smtClean="0"/>
                <a:t>H27             H28                                                                         H29</a:t>
              </a:r>
            </a:p>
            <a:p>
              <a:pPr>
                <a:lnSpc>
                  <a:spcPts val="1400"/>
                </a:lnSpc>
              </a:pPr>
              <a:r>
                <a:rPr kumimoji="1" lang="en-US" altLang="ja-JP" sz="1600" dirty="0" smtClean="0"/>
                <a:t>  10   11  12   1    2     3     4     5    6    7     8    9   10   11  12   1     2    3     4    5     6    7    8     9</a:t>
              </a:r>
              <a:endParaRPr kumimoji="1" lang="ja-JP" altLang="en-US" sz="1600" dirty="0"/>
            </a:p>
          </p:txBody>
        </p:sp>
      </p:grpSp>
      <p:sp>
        <p:nvSpPr>
          <p:cNvPr id="7" name="左大かっこ 6"/>
          <p:cNvSpPr/>
          <p:nvPr/>
        </p:nvSpPr>
        <p:spPr>
          <a:xfrm rot="16200000">
            <a:off x="2929664" y="3689321"/>
            <a:ext cx="125207" cy="3609631"/>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左大かっこ 7"/>
          <p:cNvSpPr/>
          <p:nvPr/>
        </p:nvSpPr>
        <p:spPr>
          <a:xfrm rot="16200000">
            <a:off x="6613055" y="3771384"/>
            <a:ext cx="125207" cy="3609631"/>
          </a:xfrm>
          <a:prstGeom prst="leftBracket">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1842868" y="5768975"/>
            <a:ext cx="5751896" cy="369332"/>
          </a:xfrm>
          <a:prstGeom prst="rect">
            <a:avLst/>
          </a:prstGeom>
          <a:noFill/>
        </p:spPr>
        <p:txBody>
          <a:bodyPr wrap="none" rtlCol="0">
            <a:spAutoFit/>
          </a:bodyPr>
          <a:lstStyle/>
          <a:p>
            <a:r>
              <a:rPr kumimoji="1" lang="ja-JP" altLang="en-US" dirty="0" smtClean="0"/>
              <a:t>１年目：　３８８</a:t>
            </a:r>
            <a:r>
              <a:rPr kumimoji="1" lang="en-US" altLang="ja-JP" dirty="0" smtClean="0"/>
              <a:t>	</a:t>
            </a:r>
            <a:r>
              <a:rPr kumimoji="1" lang="ja-JP" altLang="en-US" dirty="0" smtClean="0"/>
              <a:t>　件</a:t>
            </a:r>
            <a:r>
              <a:rPr kumimoji="1" lang="en-US" altLang="ja-JP" dirty="0" smtClean="0"/>
              <a:t>						</a:t>
            </a:r>
            <a:r>
              <a:rPr kumimoji="1" lang="ja-JP" altLang="en-US" dirty="0" smtClean="0"/>
              <a:t>２年目：　３６３ </a:t>
            </a:r>
            <a:endParaRPr kumimoji="1" lang="ja-JP" altLang="en-US" dirty="0"/>
          </a:p>
        </p:txBody>
      </p:sp>
      <p:sp>
        <p:nvSpPr>
          <p:cNvPr id="10" name="テキスト ボックス 9"/>
          <p:cNvSpPr txBox="1"/>
          <p:nvPr/>
        </p:nvSpPr>
        <p:spPr>
          <a:xfrm>
            <a:off x="571500" y="5584309"/>
            <a:ext cx="1338828" cy="369332"/>
          </a:xfrm>
          <a:prstGeom prst="rect">
            <a:avLst/>
          </a:prstGeom>
          <a:noFill/>
        </p:spPr>
        <p:txBody>
          <a:bodyPr wrap="none" rtlCol="0">
            <a:spAutoFit/>
          </a:bodyPr>
          <a:lstStyle/>
          <a:p>
            <a:r>
              <a:rPr kumimoji="1" lang="ja-JP" altLang="en-US" smtClean="0"/>
              <a:t>年間事例数</a:t>
            </a:r>
            <a:endParaRPr kumimoji="1" lang="ja-JP" altLang="en-US" dirty="0"/>
          </a:p>
        </p:txBody>
      </p:sp>
      <p:sp>
        <p:nvSpPr>
          <p:cNvPr id="11" name="テキスト ボックス 10"/>
          <p:cNvSpPr txBox="1"/>
          <p:nvPr/>
        </p:nvSpPr>
        <p:spPr>
          <a:xfrm>
            <a:off x="7478454" y="5768975"/>
            <a:ext cx="415498" cy="369332"/>
          </a:xfrm>
          <a:prstGeom prst="rect">
            <a:avLst/>
          </a:prstGeom>
          <a:noFill/>
        </p:spPr>
        <p:txBody>
          <a:bodyPr wrap="none" rtlCol="0">
            <a:spAutoFit/>
          </a:bodyPr>
          <a:lstStyle/>
          <a:p>
            <a:r>
              <a:rPr kumimoji="1" lang="ja-JP" altLang="en-US" smtClean="0"/>
              <a:t>件</a:t>
            </a:r>
            <a:endParaRPr kumimoji="1" lang="ja-JP" altLang="en-US"/>
          </a:p>
        </p:txBody>
      </p:sp>
      <p:sp>
        <p:nvSpPr>
          <p:cNvPr id="12" name="テキスト ボックス 11"/>
          <p:cNvSpPr txBox="1"/>
          <p:nvPr/>
        </p:nvSpPr>
        <p:spPr>
          <a:xfrm>
            <a:off x="2677993" y="541034"/>
            <a:ext cx="4700326" cy="461665"/>
          </a:xfrm>
          <a:prstGeom prst="rect">
            <a:avLst/>
          </a:prstGeom>
          <a:noFill/>
        </p:spPr>
        <p:txBody>
          <a:bodyPr wrap="none" rtlCol="0">
            <a:spAutoFit/>
          </a:bodyPr>
          <a:lstStyle/>
          <a:p>
            <a:r>
              <a:rPr kumimoji="1" lang="ja-JP" altLang="en-US" sz="2400" dirty="0" smtClean="0"/>
              <a:t>「医療事故」発生報告数   ［全事例］</a:t>
            </a:r>
            <a:endParaRPr kumimoji="1" lang="ja-JP" altLang="en-US" sz="2400" dirty="0"/>
          </a:p>
        </p:txBody>
      </p:sp>
      <p:sp>
        <p:nvSpPr>
          <p:cNvPr id="13" name="テキスト ボックス 12"/>
          <p:cNvSpPr txBox="1"/>
          <p:nvPr/>
        </p:nvSpPr>
        <p:spPr>
          <a:xfrm>
            <a:off x="6414868" y="1097280"/>
            <a:ext cx="1895071" cy="369332"/>
          </a:xfrm>
          <a:prstGeom prst="rect">
            <a:avLst/>
          </a:prstGeom>
          <a:noFill/>
        </p:spPr>
        <p:txBody>
          <a:bodyPr wrap="none" rtlCol="0">
            <a:spAutoFit/>
          </a:bodyPr>
          <a:lstStyle/>
          <a:p>
            <a:r>
              <a:rPr kumimoji="1" lang="ja-JP" altLang="en-US" dirty="0" smtClean="0"/>
              <a:t>７５１ 件 ／ ２年間</a:t>
            </a:r>
            <a:endParaRPr kumimoji="1" lang="ja-JP" altLang="en-US" dirty="0"/>
          </a:p>
        </p:txBody>
      </p:sp>
      <p:cxnSp>
        <p:nvCxnSpPr>
          <p:cNvPr id="14" name="直線コネクタ 13"/>
          <p:cNvCxnSpPr/>
          <p:nvPr/>
        </p:nvCxnSpPr>
        <p:spPr>
          <a:xfrm>
            <a:off x="2793195" y="987474"/>
            <a:ext cx="446884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15" name="図形グループ 14"/>
          <p:cNvGrpSpPr/>
          <p:nvPr/>
        </p:nvGrpSpPr>
        <p:grpSpPr>
          <a:xfrm>
            <a:off x="2946403" y="6042559"/>
            <a:ext cx="6254044" cy="369332"/>
            <a:chOff x="2573866" y="6155449"/>
            <a:chExt cx="6254044" cy="369332"/>
          </a:xfrm>
        </p:grpSpPr>
        <p:sp>
          <p:nvSpPr>
            <p:cNvPr id="16" name="テキスト ボックス 15"/>
            <p:cNvSpPr txBox="1"/>
            <p:nvPr/>
          </p:nvSpPr>
          <p:spPr>
            <a:xfrm>
              <a:off x="3036711" y="6155449"/>
              <a:ext cx="5791199" cy="369332"/>
            </a:xfrm>
            <a:prstGeom prst="rect">
              <a:avLst/>
            </a:prstGeom>
            <a:noFill/>
          </p:spPr>
          <p:txBody>
            <a:bodyPr wrap="square" rtlCol="0">
              <a:spAutoFit/>
            </a:bodyPr>
            <a:lstStyle/>
            <a:p>
              <a:r>
                <a:rPr kumimoji="1" lang="en-US" altLang="ja-JP" dirty="0" smtClean="0"/>
                <a:t>32.3 /                                                                     30.3 /</a:t>
              </a:r>
              <a:endParaRPr kumimoji="1" lang="ja-JP" altLang="en-US" dirty="0"/>
            </a:p>
          </p:txBody>
        </p:sp>
        <p:sp>
          <p:nvSpPr>
            <p:cNvPr id="17" name="テキスト ボックス 16"/>
            <p:cNvSpPr txBox="1"/>
            <p:nvPr/>
          </p:nvSpPr>
          <p:spPr>
            <a:xfrm>
              <a:off x="2573866" y="6205715"/>
              <a:ext cx="5751896" cy="307777"/>
            </a:xfrm>
            <a:prstGeom prst="rect">
              <a:avLst/>
            </a:prstGeom>
            <a:noFill/>
          </p:spPr>
          <p:txBody>
            <a:bodyPr wrap="none" rtlCol="0">
              <a:spAutoFit/>
            </a:bodyPr>
            <a:lstStyle/>
            <a:p>
              <a:r>
                <a:rPr lang="ja-JP" altLang="en-US" sz="1400" dirty="0" smtClean="0"/>
                <a:t>平均　　　　　</a:t>
              </a:r>
              <a:r>
                <a:rPr lang="ja-JP" altLang="en-US" sz="1400"/>
                <a:t> </a:t>
              </a:r>
              <a:r>
                <a:rPr lang="ja-JP" altLang="en-US" sz="1400" smtClean="0"/>
                <a:t> 月</a:t>
              </a:r>
              <a:r>
                <a:rPr lang="ja-JP" altLang="en-US" sz="1400" dirty="0" smtClean="0"/>
                <a:t>　　　　　　　　　　　　　　　　　　　　　　　　</a:t>
              </a:r>
              <a:r>
                <a:rPr lang="ja-JP" altLang="en-US" sz="1400" smtClean="0"/>
                <a:t>　平均　　　　　　月</a:t>
              </a:r>
              <a:endParaRPr kumimoji="1" lang="ja-JP" altLang="en-US" sz="1400" dirty="0"/>
            </a:p>
          </p:txBody>
        </p:sp>
      </p:grpSp>
      <p:cxnSp>
        <p:nvCxnSpPr>
          <p:cNvPr id="18" name="直線コネクタ 17"/>
          <p:cNvCxnSpPr/>
          <p:nvPr/>
        </p:nvCxnSpPr>
        <p:spPr>
          <a:xfrm>
            <a:off x="571500" y="5900023"/>
            <a:ext cx="124601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6485860" y="1434713"/>
            <a:ext cx="176135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999458" y="1180220"/>
            <a:ext cx="595035" cy="338554"/>
          </a:xfrm>
          <a:prstGeom prst="rect">
            <a:avLst/>
          </a:prstGeom>
          <a:noFill/>
        </p:spPr>
        <p:txBody>
          <a:bodyPr wrap="none" rtlCol="0">
            <a:spAutoFit/>
          </a:bodyPr>
          <a:lstStyle/>
          <a:p>
            <a:r>
              <a:rPr kumimoji="1" lang="ja-JP" altLang="en-US" sz="1600" smtClean="0"/>
              <a:t>件数</a:t>
            </a:r>
            <a:endParaRPr kumimoji="1" lang="ja-JP" altLang="en-US" sz="1600"/>
          </a:p>
        </p:txBody>
      </p:sp>
    </p:spTree>
    <p:extLst>
      <p:ext uri="{BB962C8B-B14F-4D97-AF65-F5344CB8AC3E}">
        <p14:creationId xmlns:p14="http://schemas.microsoft.com/office/powerpoint/2010/main" val="1853552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696494" y="753071"/>
            <a:ext cx="383376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2571156" y="346570"/>
            <a:ext cx="4087979" cy="461665"/>
          </a:xfrm>
          <a:prstGeom prst="rect">
            <a:avLst/>
          </a:prstGeom>
          <a:noFill/>
          <a:ln>
            <a:noFill/>
          </a:ln>
        </p:spPr>
        <p:txBody>
          <a:bodyPr wrap="none" rtlCol="0">
            <a:spAutoFit/>
          </a:bodyPr>
          <a:lstStyle/>
          <a:p>
            <a:r>
              <a:rPr lang="ja-JP" altLang="en-US" sz="2400" dirty="0">
                <a:solidFill>
                  <a:srgbClr val="002060"/>
                </a:solidFill>
              </a:rPr>
              <a:t>制度</a:t>
            </a:r>
            <a:r>
              <a:rPr lang="ja-JP" altLang="en-US" sz="2400" dirty="0" smtClean="0">
                <a:solidFill>
                  <a:srgbClr val="002060"/>
                </a:solidFill>
              </a:rPr>
              <a:t>開始２年間</a:t>
            </a:r>
            <a:r>
              <a:rPr lang="ja-JP" altLang="en-US" sz="2400" dirty="0">
                <a:solidFill>
                  <a:srgbClr val="002060"/>
                </a:solidFill>
              </a:rPr>
              <a:t>の「相談」内容</a:t>
            </a:r>
          </a:p>
        </p:txBody>
      </p:sp>
      <p:sp>
        <p:nvSpPr>
          <p:cNvPr id="5" name="テキスト ボックス 4"/>
          <p:cNvSpPr txBox="1"/>
          <p:nvPr/>
        </p:nvSpPr>
        <p:spPr>
          <a:xfrm>
            <a:off x="4892130" y="748045"/>
            <a:ext cx="4216219" cy="276999"/>
          </a:xfrm>
          <a:prstGeom prst="rect">
            <a:avLst/>
          </a:prstGeom>
          <a:noFill/>
        </p:spPr>
        <p:txBody>
          <a:bodyPr wrap="none" rtlCol="0">
            <a:spAutoFit/>
          </a:bodyPr>
          <a:lstStyle/>
          <a:p>
            <a:r>
              <a:rPr lang="ja-JP" altLang="en-US" sz="1200" dirty="0">
                <a:solidFill>
                  <a:prstClr val="black"/>
                </a:solidFill>
                <a:latin typeface="ＭＳ Ｐゴシック" charset="-128"/>
              </a:rPr>
              <a:t>相談件数：　　累計</a:t>
            </a:r>
            <a:r>
              <a:rPr lang="en-US" altLang="ja-JP" sz="1200" dirty="0">
                <a:solidFill>
                  <a:prstClr val="black"/>
                </a:solidFill>
                <a:latin typeface="ＭＳ Ｐゴシック" charset="-128"/>
              </a:rPr>
              <a:t> </a:t>
            </a:r>
            <a:r>
              <a:rPr lang="ja-JP" altLang="en-US" sz="1200" dirty="0" smtClean="0">
                <a:solidFill>
                  <a:prstClr val="black"/>
                </a:solidFill>
                <a:latin typeface="ＭＳ Ｐゴシック" charset="-128"/>
              </a:rPr>
              <a:t>３</a:t>
            </a:r>
            <a:r>
              <a:rPr lang="en-US" altLang="ja-JP" sz="1200" dirty="0" smtClean="0">
                <a:solidFill>
                  <a:prstClr val="black"/>
                </a:solidFill>
                <a:latin typeface="ＭＳ Ｐゴシック" charset="-128"/>
              </a:rPr>
              <a:t>,</a:t>
            </a:r>
            <a:r>
              <a:rPr lang="ja-JP" altLang="en-US" sz="1200" dirty="0" smtClean="0">
                <a:solidFill>
                  <a:prstClr val="black"/>
                </a:solidFill>
                <a:latin typeface="ＭＳ Ｐゴシック" charset="-128"/>
              </a:rPr>
              <a:t>７３２件</a:t>
            </a:r>
            <a:r>
              <a:rPr lang="en-US" altLang="ja-JP" sz="1200" dirty="0" smtClean="0">
                <a:solidFill>
                  <a:prstClr val="black"/>
                </a:solidFill>
                <a:latin typeface="ＭＳ Ｐゴシック" charset="-128"/>
              </a:rPr>
              <a:t> </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 </a:t>
            </a:r>
            <a:r>
              <a:rPr lang="ja-JP" altLang="en-US" sz="1200" dirty="0">
                <a:solidFill>
                  <a:prstClr val="black"/>
                </a:solidFill>
                <a:latin typeface="ＭＳ Ｐゴシック" charset="-128"/>
              </a:rPr>
              <a:t>平成</a:t>
            </a:r>
            <a:r>
              <a:rPr lang="en-US" altLang="ja-JP" sz="1200" dirty="0">
                <a:solidFill>
                  <a:prstClr val="black"/>
                </a:solidFill>
                <a:latin typeface="ＭＳ Ｐゴシック" charset="-128"/>
              </a:rPr>
              <a:t>27</a:t>
            </a:r>
            <a:r>
              <a:rPr lang="ja-JP" altLang="en-US" sz="1200" dirty="0">
                <a:solidFill>
                  <a:prstClr val="black"/>
                </a:solidFill>
                <a:latin typeface="ＭＳ Ｐゴシック" charset="-128"/>
              </a:rPr>
              <a:t>年</a:t>
            </a:r>
            <a:r>
              <a:rPr lang="en-US" altLang="ja-JP" sz="1200" dirty="0">
                <a:solidFill>
                  <a:prstClr val="black"/>
                </a:solidFill>
                <a:latin typeface="ＭＳ Ｐゴシック" charset="-128"/>
              </a:rPr>
              <a:t>10</a:t>
            </a:r>
            <a:r>
              <a:rPr lang="ja-JP" altLang="en-US" sz="1200" dirty="0">
                <a:solidFill>
                  <a:prstClr val="black"/>
                </a:solidFill>
                <a:latin typeface="ＭＳ Ｐゴシック" charset="-128"/>
              </a:rPr>
              <a:t>月</a:t>
            </a:r>
            <a:r>
              <a:rPr lang="en-US" altLang="ja-JP" sz="1200" dirty="0">
                <a:solidFill>
                  <a:prstClr val="black"/>
                </a:solidFill>
                <a:latin typeface="ＭＳ Ｐゴシック" charset="-128"/>
              </a:rPr>
              <a:t>〜</a:t>
            </a:r>
            <a:r>
              <a:rPr lang="ja-JP" altLang="en-US" sz="1200" dirty="0">
                <a:solidFill>
                  <a:prstClr val="black"/>
                </a:solidFill>
                <a:latin typeface="ＭＳ Ｐゴシック" charset="-128"/>
              </a:rPr>
              <a:t>平成</a:t>
            </a:r>
            <a:r>
              <a:rPr lang="en-US" altLang="ja-JP" sz="1200" dirty="0" smtClean="0">
                <a:solidFill>
                  <a:prstClr val="black"/>
                </a:solidFill>
                <a:latin typeface="ＭＳ Ｐゴシック" charset="-128"/>
              </a:rPr>
              <a:t>29</a:t>
            </a:r>
            <a:r>
              <a:rPr lang="ja-JP" altLang="en-US" sz="1200" dirty="0" smtClean="0">
                <a:solidFill>
                  <a:prstClr val="black"/>
                </a:solidFill>
                <a:latin typeface="ＭＳ Ｐゴシック" charset="-128"/>
              </a:rPr>
              <a:t>年</a:t>
            </a:r>
            <a:r>
              <a:rPr lang="en-US" altLang="ja-JP" sz="1200" dirty="0" smtClean="0">
                <a:solidFill>
                  <a:prstClr val="black"/>
                </a:solidFill>
                <a:latin typeface="ＭＳ Ｐゴシック" charset="-128"/>
              </a:rPr>
              <a:t>9</a:t>
            </a:r>
            <a:r>
              <a:rPr lang="ja-JP" altLang="en-US" sz="1200" dirty="0" smtClean="0">
                <a:solidFill>
                  <a:prstClr val="black"/>
                </a:solidFill>
                <a:latin typeface="ＭＳ Ｐゴシック" charset="-128"/>
              </a:rPr>
              <a:t>月</a:t>
            </a:r>
            <a:endParaRPr lang="ja-JP" altLang="en-US" sz="1200" dirty="0">
              <a:solidFill>
                <a:prstClr val="black"/>
              </a:solidFill>
              <a:latin typeface="ＭＳ Ｐゴシック" charset="-128"/>
            </a:endParaRPr>
          </a:p>
        </p:txBody>
      </p:sp>
      <p:cxnSp>
        <p:nvCxnSpPr>
          <p:cNvPr id="6" name="直線コネクタ 5"/>
          <p:cNvCxnSpPr/>
          <p:nvPr/>
        </p:nvCxnSpPr>
        <p:spPr>
          <a:xfrm flipV="1">
            <a:off x="5758939" y="2553902"/>
            <a:ext cx="778220" cy="28764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H="1" flipV="1">
            <a:off x="2802070" y="1629132"/>
            <a:ext cx="266250" cy="90070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flipH="1" flipV="1">
            <a:off x="1412243" y="1940577"/>
            <a:ext cx="639477" cy="84035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flipH="1" flipV="1">
            <a:off x="1227361" y="2605467"/>
            <a:ext cx="591279" cy="32061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H="1">
            <a:off x="952575" y="4233092"/>
            <a:ext cx="366815" cy="62468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996995" y="1969127"/>
            <a:ext cx="1415773" cy="584775"/>
          </a:xfrm>
          <a:prstGeom prst="rect">
            <a:avLst/>
          </a:prstGeom>
          <a:ln w="19050" cmpd="sng">
            <a:solidFill>
              <a:srgbClr val="FF0000"/>
            </a:solidFill>
          </a:ln>
          <a:effectLst/>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1600" dirty="0">
                <a:solidFill>
                  <a:prstClr val="black"/>
                </a:solidFill>
                <a:latin typeface="ＭＳ Ｐゴシック" charset="-128"/>
              </a:rPr>
              <a:t>医療事故報告</a:t>
            </a:r>
            <a:endParaRPr lang="en-US" altLang="ja-JP" sz="1600" dirty="0">
              <a:solidFill>
                <a:prstClr val="black"/>
              </a:solidFill>
              <a:latin typeface="ＭＳ Ｐゴシック" charset="-128"/>
            </a:endParaRPr>
          </a:p>
          <a:p>
            <a:pPr algn="ctr"/>
            <a:r>
              <a:rPr lang="ja-JP" altLang="en-US" sz="1600" dirty="0">
                <a:solidFill>
                  <a:prstClr val="black"/>
                </a:solidFill>
                <a:latin typeface="ＭＳ Ｐゴシック" charset="-128"/>
              </a:rPr>
              <a:t>判断</a:t>
            </a:r>
          </a:p>
        </p:txBody>
      </p:sp>
      <p:sp>
        <p:nvSpPr>
          <p:cNvPr id="14" name="テキスト ボックス 13"/>
          <p:cNvSpPr txBox="1"/>
          <p:nvPr/>
        </p:nvSpPr>
        <p:spPr>
          <a:xfrm>
            <a:off x="449874" y="4863189"/>
            <a:ext cx="1005403" cy="338554"/>
          </a:xfrm>
          <a:prstGeom prst="rect">
            <a:avLst/>
          </a:prstGeom>
          <a:ln/>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1600">
                <a:solidFill>
                  <a:prstClr val="black"/>
                </a:solidFill>
                <a:latin typeface="ＭＳ Ｐゴシック" charset="-128"/>
              </a:rPr>
              <a:t>院内調査</a:t>
            </a:r>
          </a:p>
        </p:txBody>
      </p:sp>
      <p:sp>
        <p:nvSpPr>
          <p:cNvPr id="15" name="テキスト ボックス 14"/>
          <p:cNvSpPr txBox="1"/>
          <p:nvPr/>
        </p:nvSpPr>
        <p:spPr>
          <a:xfrm>
            <a:off x="2556434" y="1535260"/>
            <a:ext cx="635110" cy="276999"/>
          </a:xfrm>
          <a:prstGeom prst="rect">
            <a:avLst/>
          </a:prstGeom>
          <a:solidFill>
            <a:schemeClr val="bg1"/>
          </a:solidFill>
          <a:ln>
            <a:solidFill>
              <a:srgbClr val="000090"/>
            </a:solidFill>
          </a:ln>
          <a:effectLst/>
        </p:spPr>
        <p:txBody>
          <a:bodyPr wrap="none" rtlCol="0">
            <a:spAutoFit/>
          </a:bodyPr>
          <a:lstStyle/>
          <a:p>
            <a:r>
              <a:rPr lang="ja-JP" altLang="en-US" sz="1200" dirty="0">
                <a:solidFill>
                  <a:prstClr val="black"/>
                </a:solidFill>
                <a:latin typeface="ＭＳ Ｐゴシック" charset="-128"/>
              </a:rPr>
              <a:t>その他</a:t>
            </a:r>
          </a:p>
        </p:txBody>
      </p:sp>
      <p:sp>
        <p:nvSpPr>
          <p:cNvPr id="16" name="テキスト ボックス 15"/>
          <p:cNvSpPr txBox="1"/>
          <p:nvPr/>
        </p:nvSpPr>
        <p:spPr>
          <a:xfrm>
            <a:off x="194705" y="2466967"/>
            <a:ext cx="1032655" cy="276999"/>
          </a:xfrm>
          <a:prstGeom prst="rect">
            <a:avLst/>
          </a:prstGeom>
          <a:solidFill>
            <a:srgbClr val="FFFFFF"/>
          </a:solidFill>
          <a:ln>
            <a:solidFill>
              <a:srgbClr val="000090"/>
            </a:solidFill>
          </a:ln>
          <a:effectLst/>
        </p:spPr>
        <p:txBody>
          <a:bodyPr wrap="none" rtlCol="0">
            <a:spAutoFit/>
          </a:bodyPr>
          <a:lstStyle/>
          <a:p>
            <a:r>
              <a:rPr lang="ja-JP" altLang="en-US" sz="1200">
                <a:solidFill>
                  <a:prstClr val="black"/>
                </a:solidFill>
                <a:latin typeface="ＭＳ Ｐゴシック" charset="-128"/>
              </a:rPr>
              <a:t>センター調査</a:t>
            </a:r>
          </a:p>
        </p:txBody>
      </p:sp>
      <p:sp>
        <p:nvSpPr>
          <p:cNvPr id="17" name="テキスト ボックス 16"/>
          <p:cNvSpPr txBox="1"/>
          <p:nvPr/>
        </p:nvSpPr>
        <p:spPr>
          <a:xfrm>
            <a:off x="990211" y="1662528"/>
            <a:ext cx="800219" cy="276999"/>
          </a:xfrm>
          <a:prstGeom prst="rect">
            <a:avLst/>
          </a:prstGeom>
          <a:solidFill>
            <a:schemeClr val="bg1"/>
          </a:solidFill>
          <a:ln>
            <a:solidFill>
              <a:srgbClr val="000090"/>
            </a:solidFill>
          </a:ln>
          <a:effectLst/>
        </p:spPr>
        <p:txBody>
          <a:bodyPr wrap="none" rtlCol="0">
            <a:spAutoFit/>
          </a:bodyPr>
          <a:lstStyle/>
          <a:p>
            <a:r>
              <a:rPr lang="ja-JP" altLang="en-US" sz="1200">
                <a:solidFill>
                  <a:prstClr val="black"/>
                </a:solidFill>
                <a:latin typeface="ＭＳ Ｐゴシック" charset="-128"/>
              </a:rPr>
              <a:t>再発防止</a:t>
            </a:r>
          </a:p>
        </p:txBody>
      </p:sp>
      <p:grpSp>
        <p:nvGrpSpPr>
          <p:cNvPr id="19" name="図形グループ 18"/>
          <p:cNvGrpSpPr/>
          <p:nvPr/>
        </p:nvGrpSpPr>
        <p:grpSpPr>
          <a:xfrm>
            <a:off x="2370666" y="966071"/>
            <a:ext cx="3552004" cy="461665"/>
            <a:chOff x="1331000" y="589796"/>
            <a:chExt cx="3552004" cy="461665"/>
          </a:xfrm>
        </p:grpSpPr>
        <p:sp>
          <p:nvSpPr>
            <p:cNvPr id="20" name="正方形/長方形 19"/>
            <p:cNvSpPr/>
            <p:nvPr/>
          </p:nvSpPr>
          <p:spPr>
            <a:xfrm>
              <a:off x="1331000" y="701032"/>
              <a:ext cx="3501204" cy="296950"/>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1333634" y="589796"/>
              <a:ext cx="3549370" cy="461665"/>
            </a:xfrm>
            <a:prstGeom prst="rect">
              <a:avLst/>
            </a:prstGeom>
            <a:noFill/>
          </p:spPr>
          <p:txBody>
            <a:bodyPr wrap="none" rtlCol="0" anchor="t">
              <a:spAutoFit/>
            </a:bodyPr>
            <a:lstStyle/>
            <a:p>
              <a:r>
                <a:rPr lang="ja-JP" altLang="en-US" dirty="0">
                  <a:solidFill>
                    <a:prstClr val="black"/>
                  </a:solidFill>
                </a:rPr>
                <a:t>相談内容内訳</a:t>
              </a:r>
              <a:r>
                <a:rPr lang="ja-JP" altLang="en-US" sz="2400" dirty="0">
                  <a:solidFill>
                    <a:prstClr val="black"/>
                  </a:solidFill>
                </a:rPr>
                <a:t>　</a:t>
              </a:r>
              <a:r>
                <a:rPr lang="ja-JP" altLang="en-US" sz="1400" dirty="0" smtClean="0">
                  <a:solidFill>
                    <a:prstClr val="black"/>
                  </a:solidFill>
                </a:rPr>
                <a:t>（４</a:t>
              </a:r>
              <a:r>
                <a:rPr lang="en-US" altLang="ja-JP" sz="1400" dirty="0" smtClean="0">
                  <a:solidFill>
                    <a:prstClr val="black"/>
                  </a:solidFill>
                </a:rPr>
                <a:t>,</a:t>
              </a:r>
              <a:r>
                <a:rPr lang="ja-JP" altLang="en-US" sz="1400" dirty="0" smtClean="0">
                  <a:solidFill>
                    <a:prstClr val="black"/>
                  </a:solidFill>
                </a:rPr>
                <a:t>２４６ 件</a:t>
              </a:r>
              <a:r>
                <a:rPr lang="ja-JP" altLang="en-US" sz="1400" dirty="0">
                  <a:solidFill>
                    <a:prstClr val="black"/>
                  </a:solidFill>
                </a:rPr>
                <a:t>、複数計上）</a:t>
              </a:r>
              <a:endParaRPr lang="en-US" altLang="ja-JP" sz="1400" dirty="0">
                <a:solidFill>
                  <a:prstClr val="black"/>
                </a:solidFill>
              </a:endParaRPr>
            </a:p>
          </p:txBody>
        </p:sp>
      </p:grpSp>
      <p:sp>
        <p:nvSpPr>
          <p:cNvPr id="23" name="テキスト ボックス 22"/>
          <p:cNvSpPr txBox="1"/>
          <p:nvPr/>
        </p:nvSpPr>
        <p:spPr>
          <a:xfrm>
            <a:off x="877745" y="5209648"/>
            <a:ext cx="787264" cy="307777"/>
          </a:xfrm>
          <a:prstGeom prst="rect">
            <a:avLst/>
          </a:prstGeom>
          <a:noFill/>
        </p:spPr>
        <p:txBody>
          <a:bodyPr wrap="square" rtlCol="0">
            <a:spAutoFit/>
          </a:bodyPr>
          <a:lstStyle/>
          <a:p>
            <a:r>
              <a:rPr lang="ja-JP" altLang="en-US" sz="1400" smtClean="0">
                <a:solidFill>
                  <a:prstClr val="black"/>
                </a:solidFill>
              </a:rPr>
              <a:t>８８６ 件</a:t>
            </a:r>
            <a:endParaRPr lang="ja-JP" altLang="en-US" sz="1400" dirty="0">
              <a:solidFill>
                <a:prstClr val="black"/>
              </a:solidFill>
            </a:endParaRPr>
          </a:p>
        </p:txBody>
      </p:sp>
      <p:sp>
        <p:nvSpPr>
          <p:cNvPr id="24" name="テキスト ボックス 23"/>
          <p:cNvSpPr txBox="1"/>
          <p:nvPr/>
        </p:nvSpPr>
        <p:spPr>
          <a:xfrm>
            <a:off x="577538" y="2761036"/>
            <a:ext cx="774571" cy="307777"/>
          </a:xfrm>
          <a:prstGeom prst="rect">
            <a:avLst/>
          </a:prstGeom>
          <a:noFill/>
        </p:spPr>
        <p:txBody>
          <a:bodyPr wrap="none" rtlCol="0">
            <a:spAutoFit/>
          </a:bodyPr>
          <a:lstStyle/>
          <a:p>
            <a:r>
              <a:rPr lang="ja-JP" altLang="en-US" sz="1400" smtClean="0">
                <a:solidFill>
                  <a:prstClr val="black"/>
                </a:solidFill>
              </a:rPr>
              <a:t>２３０ 件</a:t>
            </a:r>
            <a:endParaRPr lang="ja-JP" altLang="en-US" sz="1400" dirty="0">
              <a:solidFill>
                <a:prstClr val="black"/>
              </a:solidFill>
            </a:endParaRPr>
          </a:p>
        </p:txBody>
      </p:sp>
      <p:sp>
        <p:nvSpPr>
          <p:cNvPr id="25" name="テキスト ボックス 24"/>
          <p:cNvSpPr txBox="1"/>
          <p:nvPr/>
        </p:nvSpPr>
        <p:spPr>
          <a:xfrm>
            <a:off x="1613241" y="1949704"/>
            <a:ext cx="651140" cy="307777"/>
          </a:xfrm>
          <a:prstGeom prst="rect">
            <a:avLst/>
          </a:prstGeom>
          <a:noFill/>
        </p:spPr>
        <p:txBody>
          <a:bodyPr wrap="none" rtlCol="0">
            <a:spAutoFit/>
          </a:bodyPr>
          <a:lstStyle/>
          <a:p>
            <a:r>
              <a:rPr lang="ja-JP" altLang="en-US" sz="1400" dirty="0" smtClean="0">
                <a:solidFill>
                  <a:prstClr val="black"/>
                </a:solidFill>
              </a:rPr>
              <a:t>１０ 件</a:t>
            </a:r>
            <a:endParaRPr lang="ja-JP" altLang="en-US" sz="1400" dirty="0">
              <a:solidFill>
                <a:prstClr val="black"/>
              </a:solidFill>
            </a:endParaRPr>
          </a:p>
        </p:txBody>
      </p:sp>
      <p:sp>
        <p:nvSpPr>
          <p:cNvPr id="26" name="テキスト ボックス 25"/>
          <p:cNvSpPr txBox="1"/>
          <p:nvPr/>
        </p:nvSpPr>
        <p:spPr>
          <a:xfrm>
            <a:off x="3038438" y="1791066"/>
            <a:ext cx="1120033" cy="307777"/>
          </a:xfrm>
          <a:prstGeom prst="rect">
            <a:avLst/>
          </a:prstGeom>
          <a:noFill/>
        </p:spPr>
        <p:txBody>
          <a:bodyPr wrap="square" rtlCol="0">
            <a:spAutoFit/>
          </a:bodyPr>
          <a:lstStyle/>
          <a:p>
            <a:r>
              <a:rPr lang="ja-JP" altLang="en-US" sz="1400" dirty="0" smtClean="0">
                <a:solidFill>
                  <a:prstClr val="black"/>
                </a:solidFill>
              </a:rPr>
              <a:t>５８６ 件</a:t>
            </a:r>
            <a:endParaRPr lang="ja-JP" altLang="en-US" sz="1400" dirty="0">
              <a:solidFill>
                <a:prstClr val="black"/>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735554398"/>
              </p:ext>
            </p:extLst>
          </p:nvPr>
        </p:nvGraphicFramePr>
        <p:xfrm>
          <a:off x="574040" y="2062480"/>
          <a:ext cx="6426200" cy="375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直線コネクタ 10"/>
          <p:cNvCxnSpPr>
            <a:endCxn id="18" idx="1"/>
          </p:cNvCxnSpPr>
          <p:nvPr/>
        </p:nvCxnSpPr>
        <p:spPr>
          <a:xfrm>
            <a:off x="4429050" y="5511135"/>
            <a:ext cx="1011112" cy="25784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5440162" y="5476587"/>
            <a:ext cx="1415773" cy="584775"/>
          </a:xfrm>
          <a:prstGeom prst="rect">
            <a:avLst/>
          </a:prstGeom>
          <a:ln/>
          <a:effectLst/>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ja-JP" altLang="en-US" sz="1600">
                <a:solidFill>
                  <a:prstClr val="black"/>
                </a:solidFill>
                <a:latin typeface="ＭＳ Ｐゴシック" charset="-128"/>
              </a:rPr>
              <a:t>医療事故報告</a:t>
            </a:r>
          </a:p>
          <a:p>
            <a:pPr algn="ctr"/>
            <a:r>
              <a:rPr lang="ja-JP" altLang="en-US" sz="1600">
                <a:solidFill>
                  <a:prstClr val="black"/>
                </a:solidFill>
                <a:latin typeface="ＭＳ Ｐゴシック" charset="-128"/>
              </a:rPr>
              <a:t>手続き</a:t>
            </a:r>
            <a:endParaRPr lang="en-US" altLang="ja-JP" sz="1600" dirty="0">
              <a:solidFill>
                <a:prstClr val="black"/>
              </a:solidFill>
              <a:latin typeface="ＭＳ Ｐゴシック" charset="-128"/>
            </a:endParaRPr>
          </a:p>
        </p:txBody>
      </p:sp>
      <p:sp>
        <p:nvSpPr>
          <p:cNvPr id="22" name="テキスト ボックス 21"/>
          <p:cNvSpPr txBox="1"/>
          <p:nvPr/>
        </p:nvSpPr>
        <p:spPr>
          <a:xfrm>
            <a:off x="6290113" y="6136624"/>
            <a:ext cx="942887" cy="307777"/>
          </a:xfrm>
          <a:prstGeom prst="rect">
            <a:avLst/>
          </a:prstGeom>
          <a:noFill/>
        </p:spPr>
        <p:txBody>
          <a:bodyPr wrap="none" rtlCol="0">
            <a:spAutoFit/>
          </a:bodyPr>
          <a:lstStyle/>
          <a:p>
            <a:r>
              <a:rPr lang="ja-JP" altLang="en-US" sz="1400" dirty="0" smtClean="0">
                <a:solidFill>
                  <a:prstClr val="black"/>
                </a:solidFill>
              </a:rPr>
              <a:t>１</a:t>
            </a:r>
            <a:r>
              <a:rPr lang="en-US" altLang="ja-JP" sz="1400" dirty="0" smtClean="0">
                <a:solidFill>
                  <a:prstClr val="black"/>
                </a:solidFill>
              </a:rPr>
              <a:t>,</a:t>
            </a:r>
            <a:r>
              <a:rPr lang="ja-JP" altLang="en-US" sz="1400" dirty="0" smtClean="0">
                <a:solidFill>
                  <a:prstClr val="black"/>
                </a:solidFill>
              </a:rPr>
              <a:t>０９６ 件</a:t>
            </a:r>
            <a:endParaRPr lang="ja-JP" altLang="en-US" sz="1400" dirty="0">
              <a:solidFill>
                <a:prstClr val="black"/>
              </a:solidFill>
            </a:endParaRPr>
          </a:p>
        </p:txBody>
      </p:sp>
      <p:sp>
        <p:nvSpPr>
          <p:cNvPr id="28" name="テキスト ボックス 27"/>
          <p:cNvSpPr txBox="1"/>
          <p:nvPr/>
        </p:nvSpPr>
        <p:spPr>
          <a:xfrm>
            <a:off x="6775215" y="2581389"/>
            <a:ext cx="942887" cy="307777"/>
          </a:xfrm>
          <a:prstGeom prst="rect">
            <a:avLst/>
          </a:prstGeom>
          <a:noFill/>
        </p:spPr>
        <p:txBody>
          <a:bodyPr wrap="none" rtlCol="0">
            <a:spAutoFit/>
          </a:bodyPr>
          <a:lstStyle/>
          <a:p>
            <a:r>
              <a:rPr lang="ja-JP" altLang="en-US" sz="1400" dirty="0" smtClean="0">
                <a:solidFill>
                  <a:prstClr val="black"/>
                </a:solidFill>
              </a:rPr>
              <a:t>１</a:t>
            </a:r>
            <a:r>
              <a:rPr lang="en-US" altLang="ja-JP" sz="1400" dirty="0" smtClean="0">
                <a:solidFill>
                  <a:prstClr val="black"/>
                </a:solidFill>
              </a:rPr>
              <a:t>,</a:t>
            </a:r>
            <a:r>
              <a:rPr lang="ja-JP" altLang="en-US" sz="1400" dirty="0" smtClean="0">
                <a:solidFill>
                  <a:prstClr val="black"/>
                </a:solidFill>
              </a:rPr>
              <a:t>４３８ 件</a:t>
            </a:r>
            <a:endParaRPr lang="ja-JP" altLang="en-US" sz="1400" dirty="0">
              <a:solidFill>
                <a:prstClr val="black"/>
              </a:solidFill>
            </a:endParaRPr>
          </a:p>
        </p:txBody>
      </p:sp>
    </p:spTree>
    <p:extLst>
      <p:ext uri="{BB962C8B-B14F-4D97-AF65-F5344CB8AC3E}">
        <p14:creationId xmlns:p14="http://schemas.microsoft.com/office/powerpoint/2010/main" val="370403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0400" y="4707467"/>
            <a:ext cx="2624667" cy="931333"/>
          </a:xfrm>
          <a:prstGeom prst="rect">
            <a:avLst/>
          </a:prstGeom>
          <a:solidFill>
            <a:schemeClr val="accent3">
              <a:lumMod val="20000"/>
              <a:lumOff val="80000"/>
            </a:schemeClr>
          </a:solidFill>
          <a:ln w="63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4" name="ホームベース 3"/>
          <p:cNvSpPr/>
          <p:nvPr/>
        </p:nvSpPr>
        <p:spPr>
          <a:xfrm>
            <a:off x="2675469" y="6307666"/>
            <a:ext cx="1608667" cy="254000"/>
          </a:xfrm>
          <a:prstGeom prst="homePlate">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525571" y="522445"/>
            <a:ext cx="4724370" cy="338554"/>
          </a:xfrm>
          <a:prstGeom prst="rect">
            <a:avLst/>
          </a:prstGeom>
          <a:noFill/>
          <a:ln>
            <a:noFill/>
          </a:ln>
        </p:spPr>
        <p:txBody>
          <a:bodyPr wrap="none" rtlCol="0">
            <a:spAutoFit/>
          </a:bodyPr>
          <a:lstStyle/>
          <a:p>
            <a:r>
              <a:rPr lang="ja-JP" altLang="en-US" sz="1600" dirty="0">
                <a:solidFill>
                  <a:srgbClr val="002060"/>
                </a:solidFill>
              </a:rPr>
              <a:t>制度開始</a:t>
            </a:r>
            <a:r>
              <a:rPr lang="ja-JP" altLang="en-US" sz="1600" dirty="0" smtClean="0">
                <a:solidFill>
                  <a:srgbClr val="002060"/>
                </a:solidFill>
              </a:rPr>
              <a:t>１年９ヶ月間</a:t>
            </a:r>
            <a:r>
              <a:rPr lang="ja-JP" altLang="en-US" sz="1600" dirty="0">
                <a:solidFill>
                  <a:srgbClr val="002060"/>
                </a:solidFill>
              </a:rPr>
              <a:t>の「相談</a:t>
            </a:r>
            <a:r>
              <a:rPr lang="ja-JP" altLang="en-US" sz="1600" dirty="0" smtClean="0">
                <a:solidFill>
                  <a:srgbClr val="002060"/>
                </a:solidFill>
              </a:rPr>
              <a:t>」：　累計３</a:t>
            </a:r>
            <a:r>
              <a:rPr lang="en-US" altLang="ja-JP" sz="1600" dirty="0" smtClean="0">
                <a:solidFill>
                  <a:srgbClr val="002060"/>
                </a:solidFill>
              </a:rPr>
              <a:t>,</a:t>
            </a:r>
            <a:r>
              <a:rPr lang="ja-JP" altLang="en-US" sz="1600" dirty="0" smtClean="0">
                <a:solidFill>
                  <a:srgbClr val="002060"/>
                </a:solidFill>
              </a:rPr>
              <a:t>２７９件から</a:t>
            </a:r>
            <a:endParaRPr lang="ja-JP" altLang="en-US" sz="1600" dirty="0">
              <a:solidFill>
                <a:srgbClr val="002060"/>
              </a:solidFill>
            </a:endParaRPr>
          </a:p>
        </p:txBody>
      </p:sp>
      <p:sp>
        <p:nvSpPr>
          <p:cNvPr id="6" name="テキスト ボックス 5"/>
          <p:cNvSpPr txBox="1"/>
          <p:nvPr/>
        </p:nvSpPr>
        <p:spPr>
          <a:xfrm>
            <a:off x="1267184" y="820069"/>
            <a:ext cx="6136616" cy="2277547"/>
          </a:xfrm>
          <a:prstGeom prst="rect">
            <a:avLst/>
          </a:prstGeom>
          <a:noFill/>
        </p:spPr>
        <p:txBody>
          <a:bodyPr wrap="none" rtlCol="0">
            <a:spAutoFit/>
          </a:bodyPr>
          <a:lstStyle/>
          <a:p>
            <a:r>
              <a:rPr lang="en-US" altLang="ja-JP" sz="1600" dirty="0" smtClean="0">
                <a:solidFill>
                  <a:prstClr val="black"/>
                </a:solidFill>
              </a:rPr>
              <a:t>｢</a:t>
            </a:r>
            <a:r>
              <a:rPr lang="ja-JP" altLang="en-US" sz="1600" dirty="0" smtClean="0">
                <a:solidFill>
                  <a:prstClr val="black"/>
                </a:solidFill>
              </a:rPr>
              <a:t>医療事故の判断」に関する相談：</a:t>
            </a:r>
            <a:r>
              <a:rPr lang="en-US" altLang="ja-JP" sz="1600" dirty="0" smtClean="0">
                <a:solidFill>
                  <a:prstClr val="black"/>
                </a:solidFill>
              </a:rPr>
              <a:t>		</a:t>
            </a:r>
            <a:r>
              <a:rPr lang="ja-JP" altLang="en-US" sz="1600" dirty="0" smtClean="0">
                <a:solidFill>
                  <a:prstClr val="black"/>
                </a:solidFill>
              </a:rPr>
              <a:t>　</a:t>
            </a:r>
            <a:r>
              <a:rPr lang="en-US" altLang="ja-JP" sz="1600" dirty="0">
                <a:solidFill>
                  <a:prstClr val="black"/>
                </a:solidFill>
              </a:rPr>
              <a:t>	</a:t>
            </a:r>
            <a:r>
              <a:rPr lang="en-US" altLang="ja-JP" sz="1600" dirty="0" smtClean="0">
                <a:solidFill>
                  <a:prstClr val="black"/>
                </a:solidFill>
              </a:rPr>
              <a:t>		</a:t>
            </a:r>
            <a:r>
              <a:rPr lang="ja-JP" altLang="en-US" sz="1600" dirty="0" smtClean="0">
                <a:solidFill>
                  <a:prstClr val="black"/>
                </a:solidFill>
              </a:rPr>
              <a:t>１</a:t>
            </a:r>
            <a:r>
              <a:rPr lang="en-US" altLang="ja-JP" sz="1600" dirty="0" smtClean="0">
                <a:solidFill>
                  <a:prstClr val="black"/>
                </a:solidFill>
              </a:rPr>
              <a:t>,</a:t>
            </a:r>
            <a:r>
              <a:rPr lang="ja-JP" altLang="en-US" sz="1600" dirty="0" smtClean="0">
                <a:solidFill>
                  <a:prstClr val="black"/>
                </a:solidFill>
              </a:rPr>
              <a:t>２８７ 件</a:t>
            </a:r>
            <a:endParaRPr lang="en-US" altLang="ja-JP" sz="1600" dirty="0" smtClean="0">
              <a:solidFill>
                <a:prstClr val="black"/>
              </a:solidFill>
            </a:endParaRPr>
          </a:p>
          <a:p>
            <a:r>
              <a:rPr lang="en-US" altLang="ja-JP" sz="1200" dirty="0" smtClean="0">
                <a:solidFill>
                  <a:prstClr val="black"/>
                </a:solidFill>
              </a:rPr>
              <a:t>	</a:t>
            </a:r>
            <a:r>
              <a:rPr lang="ja-JP" altLang="en-US" sz="1200" dirty="0" smtClean="0">
                <a:solidFill>
                  <a:prstClr val="black"/>
                </a:solidFill>
              </a:rPr>
              <a:t>・遺族、医療機関、支援団体から</a:t>
            </a:r>
            <a:endParaRPr lang="en-US" altLang="ja-JP" sz="1200" dirty="0">
              <a:solidFill>
                <a:prstClr val="black"/>
              </a:solidFill>
            </a:endParaRPr>
          </a:p>
          <a:p>
            <a:pPr>
              <a:lnSpc>
                <a:spcPct val="200000"/>
              </a:lnSpc>
            </a:pPr>
            <a:r>
              <a:rPr lang="ja-JP" altLang="en-US" sz="1600" dirty="0" smtClean="0">
                <a:solidFill>
                  <a:prstClr val="black"/>
                </a:solidFill>
              </a:rPr>
              <a:t>「医療機関から」の、事故の判断に関する相談：</a:t>
            </a:r>
            <a:r>
              <a:rPr lang="en-US" altLang="ja-JP" sz="1600" dirty="0" smtClean="0">
                <a:solidFill>
                  <a:prstClr val="black"/>
                </a:solidFill>
              </a:rPr>
              <a:t>		</a:t>
            </a:r>
            <a:r>
              <a:rPr lang="ja-JP" altLang="en-US" sz="1600" dirty="0" smtClean="0">
                <a:solidFill>
                  <a:prstClr val="black"/>
                </a:solidFill>
              </a:rPr>
              <a:t>    </a:t>
            </a:r>
            <a:r>
              <a:rPr lang="en-US" altLang="ja-JP" sz="1600" dirty="0" smtClean="0">
                <a:solidFill>
                  <a:prstClr val="black"/>
                </a:solidFill>
              </a:rPr>
              <a:t>	</a:t>
            </a:r>
            <a:r>
              <a:rPr lang="ja-JP" altLang="en-US" sz="1600" dirty="0" smtClean="0">
                <a:solidFill>
                  <a:prstClr val="black"/>
                </a:solidFill>
              </a:rPr>
              <a:t>　</a:t>
            </a:r>
            <a:r>
              <a:rPr lang="en-US" altLang="ja-JP" sz="1600" dirty="0" smtClean="0">
                <a:solidFill>
                  <a:prstClr val="black"/>
                </a:solidFill>
              </a:rPr>
              <a:t> </a:t>
            </a:r>
            <a:r>
              <a:rPr lang="ja-JP" altLang="en-US" sz="1600" dirty="0" smtClean="0">
                <a:solidFill>
                  <a:prstClr val="black"/>
                </a:solidFill>
              </a:rPr>
              <a:t>４６５ 件</a:t>
            </a:r>
            <a:endParaRPr lang="en-US" altLang="ja-JP" sz="1600" dirty="0" smtClean="0">
              <a:solidFill>
                <a:prstClr val="black"/>
              </a:solidFill>
            </a:endParaRPr>
          </a:p>
          <a:p>
            <a:r>
              <a:rPr lang="en-US" altLang="ja-JP" sz="1200" dirty="0" smtClean="0">
                <a:solidFill>
                  <a:prstClr val="black"/>
                </a:solidFill>
              </a:rPr>
              <a:t>	</a:t>
            </a:r>
            <a:r>
              <a:rPr lang="ja-JP" altLang="en-US" sz="1200" dirty="0" smtClean="0">
                <a:solidFill>
                  <a:prstClr val="black"/>
                </a:solidFill>
              </a:rPr>
              <a:t>・担当診療科は</a:t>
            </a:r>
            <a:r>
              <a:rPr lang="en-US" altLang="ja-JP" sz="1200" dirty="0" smtClean="0">
                <a:solidFill>
                  <a:prstClr val="black"/>
                </a:solidFill>
              </a:rPr>
              <a:t>｢</a:t>
            </a:r>
            <a:r>
              <a:rPr lang="ja-JP" altLang="en-US" sz="1200" dirty="0" smtClean="0">
                <a:solidFill>
                  <a:prstClr val="black"/>
                </a:solidFill>
              </a:rPr>
              <a:t>事故</a:t>
            </a:r>
            <a:r>
              <a:rPr lang="en-US" altLang="ja-JP" sz="1200" dirty="0" smtClean="0">
                <a:solidFill>
                  <a:prstClr val="black"/>
                </a:solidFill>
              </a:rPr>
              <a:t>｣</a:t>
            </a:r>
            <a:r>
              <a:rPr lang="ja-JP" altLang="en-US" sz="1200" dirty="0" smtClean="0">
                <a:solidFill>
                  <a:prstClr val="black"/>
                </a:solidFill>
              </a:rPr>
              <a:t>と考え、管理者は</a:t>
            </a:r>
            <a:r>
              <a:rPr lang="en-US" altLang="ja-JP" sz="1200" dirty="0" smtClean="0">
                <a:solidFill>
                  <a:prstClr val="black"/>
                </a:solidFill>
              </a:rPr>
              <a:t>｢</a:t>
            </a:r>
            <a:r>
              <a:rPr lang="ja-JP" altLang="en-US" sz="1200" dirty="0" smtClean="0">
                <a:solidFill>
                  <a:prstClr val="black"/>
                </a:solidFill>
              </a:rPr>
              <a:t>事故ではない</a:t>
            </a:r>
            <a:r>
              <a:rPr lang="en-US" altLang="ja-JP" sz="1200" dirty="0" smtClean="0">
                <a:solidFill>
                  <a:prstClr val="black"/>
                </a:solidFill>
              </a:rPr>
              <a:t>｣</a:t>
            </a:r>
            <a:r>
              <a:rPr lang="ja-JP" altLang="en-US" sz="1200" dirty="0" smtClean="0">
                <a:solidFill>
                  <a:prstClr val="black"/>
                </a:solidFill>
              </a:rPr>
              <a:t>、どうすれば？</a:t>
            </a:r>
            <a:endParaRPr lang="en-US" altLang="ja-JP" sz="1200" dirty="0" smtClean="0">
              <a:solidFill>
                <a:prstClr val="black"/>
              </a:solidFill>
            </a:endParaRPr>
          </a:p>
          <a:p>
            <a:r>
              <a:rPr lang="en-US" altLang="ja-JP" sz="1200" dirty="0" smtClean="0">
                <a:solidFill>
                  <a:prstClr val="black"/>
                </a:solidFill>
              </a:rPr>
              <a:t>	</a:t>
            </a:r>
            <a:r>
              <a:rPr lang="ja-JP" altLang="en-US" sz="1200" dirty="0" smtClean="0">
                <a:solidFill>
                  <a:prstClr val="black"/>
                </a:solidFill>
              </a:rPr>
              <a:t>・判断は解剖結果後で良いか？　・遺族が調査を希望しているが？　</a:t>
            </a:r>
            <a:endParaRPr lang="en-US" altLang="ja-JP" sz="1200" dirty="0">
              <a:solidFill>
                <a:prstClr val="black"/>
              </a:solidFill>
            </a:endParaRPr>
          </a:p>
          <a:p>
            <a:pPr>
              <a:spcBef>
                <a:spcPts val="1200"/>
              </a:spcBef>
            </a:pPr>
            <a:r>
              <a:rPr lang="en-US" altLang="ja-JP" sz="1600" dirty="0" smtClean="0">
                <a:solidFill>
                  <a:prstClr val="black"/>
                </a:solidFill>
              </a:rPr>
              <a:t>｢</a:t>
            </a:r>
            <a:r>
              <a:rPr lang="ja-JP" altLang="en-US" sz="1600" dirty="0" smtClean="0">
                <a:solidFill>
                  <a:prstClr val="black"/>
                </a:solidFill>
              </a:rPr>
              <a:t>合議</a:t>
            </a:r>
            <a:r>
              <a:rPr lang="en-US" altLang="ja-JP" sz="1600" dirty="0" smtClean="0">
                <a:solidFill>
                  <a:prstClr val="black"/>
                </a:solidFill>
              </a:rPr>
              <a:t>｣</a:t>
            </a:r>
            <a:r>
              <a:rPr lang="ja-JP" altLang="en-US" sz="1600" dirty="0" smtClean="0">
                <a:solidFill>
                  <a:prstClr val="black"/>
                </a:solidFill>
              </a:rPr>
              <a:t>を希望された事例：</a:t>
            </a:r>
            <a:endParaRPr lang="en-US" altLang="ja-JP" sz="1600" dirty="0" smtClean="0">
              <a:solidFill>
                <a:prstClr val="black"/>
              </a:solidFill>
            </a:endParaRPr>
          </a:p>
          <a:p>
            <a:r>
              <a:rPr lang="en-US" altLang="ja-JP" sz="1200" dirty="0">
                <a:solidFill>
                  <a:prstClr val="black"/>
                </a:solidFill>
              </a:rPr>
              <a:t>	</a:t>
            </a:r>
            <a:r>
              <a:rPr lang="ja-JP" altLang="en-US" sz="1200" dirty="0" smtClean="0">
                <a:solidFill>
                  <a:prstClr val="black"/>
                </a:solidFill>
              </a:rPr>
              <a:t>・事例の要点を提示し、複数の意見を聞いて、事故の判断をしたい。</a:t>
            </a:r>
            <a:r>
              <a:rPr lang="ja-JP" altLang="en-US" sz="1600" dirty="0">
                <a:solidFill>
                  <a:prstClr val="black"/>
                </a:solidFill>
              </a:rPr>
              <a:t>　</a:t>
            </a:r>
            <a:r>
              <a:rPr lang="ja-JP" altLang="en-US" sz="1600" dirty="0" smtClean="0">
                <a:solidFill>
                  <a:prstClr val="black"/>
                </a:solidFill>
              </a:rPr>
              <a:t>　　 １３７ 件</a:t>
            </a:r>
            <a:endParaRPr lang="en-US" altLang="ja-JP" sz="1600" dirty="0" smtClean="0">
              <a:solidFill>
                <a:prstClr val="black"/>
              </a:solidFill>
            </a:endParaRPr>
          </a:p>
          <a:p>
            <a:r>
              <a:rPr lang="en-US" altLang="ja-JP" sz="1600" dirty="0">
                <a:solidFill>
                  <a:prstClr val="black"/>
                </a:solidFill>
              </a:rPr>
              <a:t>	</a:t>
            </a:r>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印象</a:t>
            </a:r>
            <a:r>
              <a:rPr lang="en-US" altLang="ja-JP" sz="1200" dirty="0" smtClean="0">
                <a:solidFill>
                  <a:prstClr val="black"/>
                </a:solidFill>
              </a:rPr>
              <a:t>】</a:t>
            </a:r>
            <a:r>
              <a:rPr lang="ja-JP" altLang="en-US" sz="1200" dirty="0" smtClean="0">
                <a:solidFill>
                  <a:prstClr val="black"/>
                </a:solidFill>
              </a:rPr>
              <a:t> </a:t>
            </a:r>
            <a:r>
              <a:rPr lang="en-US" altLang="ja-JP" sz="1200" dirty="0" smtClean="0">
                <a:solidFill>
                  <a:prstClr val="black"/>
                </a:solidFill>
              </a:rPr>
              <a:t> </a:t>
            </a:r>
            <a:r>
              <a:rPr lang="ja-JP" altLang="en-US" sz="1200" dirty="0" smtClean="0">
                <a:solidFill>
                  <a:prstClr val="black"/>
                </a:solidFill>
              </a:rPr>
              <a:t>真摯な対応をされ、判断に悩んでおられる相談の割合が増加している。</a:t>
            </a:r>
            <a:endParaRPr lang="ja-JP" altLang="en-US" sz="1200" dirty="0">
              <a:solidFill>
                <a:prstClr val="black"/>
              </a:solidFill>
            </a:endParaRPr>
          </a:p>
        </p:txBody>
      </p:sp>
      <p:sp>
        <p:nvSpPr>
          <p:cNvPr id="7" name="山形 6"/>
          <p:cNvSpPr/>
          <p:nvPr/>
        </p:nvSpPr>
        <p:spPr>
          <a:xfrm rot="5400000">
            <a:off x="6698922" y="2145103"/>
            <a:ext cx="227531" cy="385510"/>
          </a:xfrm>
          <a:prstGeom prst="chevron">
            <a:avLst>
              <a:gd name="adj" fmla="val 666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black"/>
              </a:solidFill>
            </a:endParaRPr>
          </a:p>
        </p:txBody>
      </p:sp>
      <p:graphicFrame>
        <p:nvGraphicFramePr>
          <p:cNvPr id="8" name="グラフ 7"/>
          <p:cNvGraphicFramePr>
            <a:graphicFrameLocks/>
          </p:cNvGraphicFramePr>
          <p:nvPr>
            <p:extLst>
              <p:ext uri="{D42A27DB-BD31-4B8C-83A1-F6EECF244321}">
                <p14:modId xmlns:p14="http://schemas.microsoft.com/office/powerpoint/2010/main" val="2023587271"/>
              </p:ext>
            </p:extLst>
          </p:nvPr>
        </p:nvGraphicFramePr>
        <p:xfrm>
          <a:off x="3633107" y="3564474"/>
          <a:ext cx="5112960" cy="2832272"/>
        </p:xfrm>
        <a:graphic>
          <a:graphicData uri="http://schemas.openxmlformats.org/drawingml/2006/chart">
            <c:chart xmlns:c="http://schemas.openxmlformats.org/drawingml/2006/chart" xmlns:r="http://schemas.openxmlformats.org/officeDocument/2006/relationships" r:id="rId2"/>
          </a:graphicData>
        </a:graphic>
      </p:graphicFrame>
      <p:sp>
        <p:nvSpPr>
          <p:cNvPr id="9" name="山形 8"/>
          <p:cNvSpPr/>
          <p:nvPr/>
        </p:nvSpPr>
        <p:spPr>
          <a:xfrm rot="5400000">
            <a:off x="6698922" y="1135892"/>
            <a:ext cx="227531" cy="385510"/>
          </a:xfrm>
          <a:prstGeom prst="chevron">
            <a:avLst>
              <a:gd name="adj" fmla="val 666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525571" y="3275111"/>
            <a:ext cx="7508787" cy="307777"/>
          </a:xfrm>
          <a:prstGeom prst="rect">
            <a:avLst/>
          </a:prstGeom>
          <a:noFill/>
        </p:spPr>
        <p:txBody>
          <a:bodyPr wrap="none" rtlCol="0">
            <a:spAutoFit/>
          </a:bodyPr>
          <a:lstStyle/>
          <a:p>
            <a:r>
              <a:rPr lang="en-US" altLang="ja-JP" sz="1400" dirty="0" smtClean="0">
                <a:solidFill>
                  <a:srgbClr val="002060"/>
                </a:solidFill>
              </a:rPr>
              <a:t>｢</a:t>
            </a:r>
            <a:r>
              <a:rPr lang="ja-JP" altLang="en-US" sz="1400" dirty="0" smtClean="0">
                <a:solidFill>
                  <a:srgbClr val="002060"/>
                </a:solidFill>
              </a:rPr>
              <a:t>合議</a:t>
            </a:r>
            <a:r>
              <a:rPr lang="en-US" altLang="ja-JP" sz="1400" dirty="0" smtClean="0">
                <a:solidFill>
                  <a:srgbClr val="002060"/>
                </a:solidFill>
              </a:rPr>
              <a:t>｣</a:t>
            </a:r>
            <a:r>
              <a:rPr lang="ja-JP" altLang="en-US" sz="1400" dirty="0" smtClean="0">
                <a:solidFill>
                  <a:srgbClr val="002060"/>
                </a:solidFill>
              </a:rPr>
              <a:t>となった、１３７事例への</a:t>
            </a:r>
            <a:r>
              <a:rPr lang="en-US" altLang="ja-JP" sz="1400" dirty="0" smtClean="0">
                <a:solidFill>
                  <a:srgbClr val="002060"/>
                </a:solidFill>
              </a:rPr>
              <a:t>｢</a:t>
            </a:r>
            <a:r>
              <a:rPr lang="ja-JP" altLang="en-US" sz="1400" dirty="0" smtClean="0">
                <a:solidFill>
                  <a:srgbClr val="002060"/>
                </a:solidFill>
              </a:rPr>
              <a:t>助言</a:t>
            </a:r>
            <a:r>
              <a:rPr lang="en-US" altLang="ja-JP" sz="1400" dirty="0" smtClean="0">
                <a:solidFill>
                  <a:srgbClr val="002060"/>
                </a:solidFill>
              </a:rPr>
              <a:t>｣</a:t>
            </a:r>
            <a:r>
              <a:rPr lang="ja-JP" altLang="en-US" sz="1400" dirty="0" smtClean="0">
                <a:solidFill>
                  <a:srgbClr val="002060"/>
                </a:solidFill>
              </a:rPr>
              <a:t>、及び</a:t>
            </a:r>
            <a:r>
              <a:rPr lang="en-US" altLang="ja-JP" sz="1400" dirty="0" smtClean="0">
                <a:solidFill>
                  <a:srgbClr val="002060"/>
                </a:solidFill>
              </a:rPr>
              <a:t>｢</a:t>
            </a:r>
            <a:r>
              <a:rPr lang="ja-JP" altLang="en-US" sz="1400" dirty="0" smtClean="0">
                <a:solidFill>
                  <a:srgbClr val="002060"/>
                </a:solidFill>
              </a:rPr>
              <a:t>医療機関の事故の判断」　</a:t>
            </a:r>
            <a:r>
              <a:rPr lang="ja-JP" altLang="en-US" sz="1100" dirty="0" smtClean="0">
                <a:solidFill>
                  <a:srgbClr val="002060"/>
                </a:solidFill>
              </a:rPr>
              <a:t>（平成２９年６月末で確定した数）</a:t>
            </a:r>
            <a:endParaRPr lang="ja-JP" altLang="en-US" sz="1100" dirty="0">
              <a:solidFill>
                <a:srgbClr val="002060"/>
              </a:solidFill>
            </a:endParaRPr>
          </a:p>
        </p:txBody>
      </p:sp>
      <p:sp>
        <p:nvSpPr>
          <p:cNvPr id="11" name="テキスト ボックス 10"/>
          <p:cNvSpPr txBox="1"/>
          <p:nvPr/>
        </p:nvSpPr>
        <p:spPr>
          <a:xfrm>
            <a:off x="3615268" y="3877733"/>
            <a:ext cx="341760" cy="2593018"/>
          </a:xfrm>
          <a:prstGeom prst="rect">
            <a:avLst/>
          </a:prstGeom>
          <a:noFill/>
        </p:spPr>
        <p:txBody>
          <a:bodyPr wrap="none" rtlCol="0">
            <a:spAutoFit/>
          </a:bodyPr>
          <a:lstStyle/>
          <a:p>
            <a:pPr>
              <a:lnSpc>
                <a:spcPts val="1340"/>
              </a:lnSpc>
            </a:pPr>
            <a:r>
              <a:rPr lang="en-US" altLang="ja-JP" sz="1200" dirty="0" smtClean="0">
                <a:solidFill>
                  <a:prstClr val="black"/>
                </a:solidFill>
              </a:rPr>
              <a:t>70</a:t>
            </a:r>
          </a:p>
          <a:p>
            <a:pPr>
              <a:lnSpc>
                <a:spcPts val="1340"/>
              </a:lnSpc>
            </a:pPr>
            <a:endParaRPr lang="en-US" altLang="ja-JP" sz="1200" dirty="0">
              <a:solidFill>
                <a:prstClr val="black"/>
              </a:solidFill>
            </a:endParaRPr>
          </a:p>
          <a:p>
            <a:pPr>
              <a:lnSpc>
                <a:spcPts val="1240"/>
              </a:lnSpc>
            </a:pPr>
            <a:r>
              <a:rPr lang="en-US" altLang="ja-JP" sz="1200" dirty="0" smtClean="0">
                <a:solidFill>
                  <a:prstClr val="black"/>
                </a:solidFill>
              </a:rPr>
              <a:t>60</a:t>
            </a:r>
          </a:p>
          <a:p>
            <a:pPr>
              <a:lnSpc>
                <a:spcPts val="1340"/>
              </a:lnSpc>
            </a:pPr>
            <a:endParaRPr lang="en-US" altLang="ja-JP" sz="1200" dirty="0">
              <a:solidFill>
                <a:prstClr val="black"/>
              </a:solidFill>
            </a:endParaRPr>
          </a:p>
          <a:p>
            <a:pPr>
              <a:lnSpc>
                <a:spcPts val="1240"/>
              </a:lnSpc>
            </a:pPr>
            <a:r>
              <a:rPr lang="en-US" altLang="ja-JP" sz="1200" dirty="0" smtClean="0">
                <a:solidFill>
                  <a:prstClr val="black"/>
                </a:solidFill>
              </a:rPr>
              <a:t>50</a:t>
            </a:r>
          </a:p>
          <a:p>
            <a:pPr>
              <a:lnSpc>
                <a:spcPts val="1340"/>
              </a:lnSpc>
            </a:pPr>
            <a:endParaRPr lang="en-US" altLang="ja-JP" sz="1200" dirty="0">
              <a:solidFill>
                <a:prstClr val="black"/>
              </a:solidFill>
            </a:endParaRPr>
          </a:p>
          <a:p>
            <a:pPr>
              <a:lnSpc>
                <a:spcPts val="1240"/>
              </a:lnSpc>
            </a:pPr>
            <a:r>
              <a:rPr lang="en-US" altLang="ja-JP" sz="1200" dirty="0" smtClean="0">
                <a:solidFill>
                  <a:prstClr val="black"/>
                </a:solidFill>
              </a:rPr>
              <a:t>40</a:t>
            </a:r>
          </a:p>
          <a:p>
            <a:pPr>
              <a:lnSpc>
                <a:spcPts val="1340"/>
              </a:lnSpc>
            </a:pPr>
            <a:endParaRPr lang="en-US" altLang="ja-JP" sz="1200" dirty="0">
              <a:solidFill>
                <a:prstClr val="black"/>
              </a:solidFill>
            </a:endParaRPr>
          </a:p>
          <a:p>
            <a:pPr>
              <a:lnSpc>
                <a:spcPts val="1240"/>
              </a:lnSpc>
            </a:pPr>
            <a:r>
              <a:rPr lang="en-US" altLang="ja-JP" sz="1200" dirty="0" smtClean="0">
                <a:solidFill>
                  <a:prstClr val="black"/>
                </a:solidFill>
              </a:rPr>
              <a:t>30</a:t>
            </a:r>
          </a:p>
          <a:p>
            <a:pPr>
              <a:lnSpc>
                <a:spcPts val="1340"/>
              </a:lnSpc>
            </a:pPr>
            <a:endParaRPr lang="en-US" altLang="ja-JP" sz="1200" dirty="0">
              <a:solidFill>
                <a:prstClr val="black"/>
              </a:solidFill>
            </a:endParaRPr>
          </a:p>
          <a:p>
            <a:pPr>
              <a:lnSpc>
                <a:spcPts val="1240"/>
              </a:lnSpc>
            </a:pPr>
            <a:r>
              <a:rPr lang="en-US" altLang="ja-JP" sz="1200" dirty="0" smtClean="0">
                <a:solidFill>
                  <a:prstClr val="black"/>
                </a:solidFill>
              </a:rPr>
              <a:t>20</a:t>
            </a:r>
          </a:p>
          <a:p>
            <a:pPr>
              <a:lnSpc>
                <a:spcPts val="1340"/>
              </a:lnSpc>
            </a:pPr>
            <a:endParaRPr lang="en-US" altLang="ja-JP" sz="1200" dirty="0">
              <a:solidFill>
                <a:prstClr val="black"/>
              </a:solidFill>
            </a:endParaRPr>
          </a:p>
          <a:p>
            <a:pPr>
              <a:lnSpc>
                <a:spcPts val="1240"/>
              </a:lnSpc>
            </a:pPr>
            <a:r>
              <a:rPr lang="en-US" altLang="ja-JP" sz="1200" dirty="0" smtClean="0">
                <a:solidFill>
                  <a:prstClr val="black"/>
                </a:solidFill>
              </a:rPr>
              <a:t>10</a:t>
            </a:r>
          </a:p>
          <a:p>
            <a:pPr>
              <a:lnSpc>
                <a:spcPts val="1340"/>
              </a:lnSpc>
            </a:pPr>
            <a:endParaRPr lang="en-US" altLang="ja-JP" sz="1200" dirty="0">
              <a:solidFill>
                <a:prstClr val="black"/>
              </a:solidFill>
            </a:endParaRPr>
          </a:p>
          <a:p>
            <a:pPr>
              <a:lnSpc>
                <a:spcPts val="1240"/>
              </a:lnSpc>
            </a:pPr>
            <a:r>
              <a:rPr lang="en-US" altLang="ja-JP" sz="1200" dirty="0" smtClean="0">
                <a:solidFill>
                  <a:prstClr val="black"/>
                </a:solidFill>
              </a:rPr>
              <a:t>  0</a:t>
            </a:r>
            <a:endParaRPr lang="ja-JP" altLang="en-US" sz="1200" dirty="0">
              <a:solidFill>
                <a:prstClr val="black"/>
              </a:solidFill>
            </a:endParaRPr>
          </a:p>
        </p:txBody>
      </p:sp>
      <p:cxnSp>
        <p:nvCxnSpPr>
          <p:cNvPr id="12" name="直線コネクタ 11"/>
          <p:cNvCxnSpPr/>
          <p:nvPr/>
        </p:nvCxnSpPr>
        <p:spPr>
          <a:xfrm>
            <a:off x="634998" y="3539067"/>
            <a:ext cx="5219892"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1892300" y="2787566"/>
            <a:ext cx="5401733"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4216400" y="6138335"/>
            <a:ext cx="931665" cy="400110"/>
          </a:xfrm>
          <a:prstGeom prst="rect">
            <a:avLst/>
          </a:prstGeom>
          <a:noFill/>
        </p:spPr>
        <p:txBody>
          <a:bodyPr wrap="none" rtlCol="0">
            <a:spAutoFit/>
          </a:bodyPr>
          <a:lstStyle/>
          <a:p>
            <a:pPr>
              <a:lnSpc>
                <a:spcPts val="1240"/>
              </a:lnSpc>
            </a:pPr>
            <a:r>
              <a:rPr lang="ja-JP" altLang="en-US" sz="1200" dirty="0" smtClean="0">
                <a:solidFill>
                  <a:prstClr val="black"/>
                </a:solidFill>
              </a:rPr>
              <a:t>報告を推奨</a:t>
            </a:r>
            <a:endParaRPr lang="en-US" altLang="ja-JP" sz="1200" dirty="0">
              <a:solidFill>
                <a:prstClr val="black"/>
              </a:solidFill>
            </a:endParaRPr>
          </a:p>
          <a:p>
            <a:pPr>
              <a:lnSpc>
                <a:spcPts val="1240"/>
              </a:lnSpc>
            </a:pPr>
            <a:r>
              <a:rPr lang="ja-JP" altLang="en-US" sz="1200" dirty="0" smtClean="0">
                <a:solidFill>
                  <a:prstClr val="black"/>
                </a:solidFill>
              </a:rPr>
              <a:t>　と伝えた</a:t>
            </a:r>
            <a:endParaRPr lang="ja-JP" altLang="en-US" sz="1200" dirty="0">
              <a:solidFill>
                <a:prstClr val="black"/>
              </a:solidFill>
            </a:endParaRPr>
          </a:p>
        </p:txBody>
      </p:sp>
      <p:sp>
        <p:nvSpPr>
          <p:cNvPr id="15" name="テキスト ボックス 14"/>
          <p:cNvSpPr txBox="1"/>
          <p:nvPr/>
        </p:nvSpPr>
        <p:spPr>
          <a:xfrm>
            <a:off x="5503334" y="6138335"/>
            <a:ext cx="1225015" cy="400110"/>
          </a:xfrm>
          <a:prstGeom prst="rect">
            <a:avLst/>
          </a:prstGeom>
          <a:noFill/>
        </p:spPr>
        <p:txBody>
          <a:bodyPr wrap="none" rtlCol="0">
            <a:spAutoFit/>
          </a:bodyPr>
          <a:lstStyle/>
          <a:p>
            <a:pPr>
              <a:lnSpc>
                <a:spcPts val="1240"/>
              </a:lnSpc>
            </a:pPr>
            <a:r>
              <a:rPr lang="ja-JP" altLang="en-US" sz="1200" dirty="0" smtClean="0">
                <a:solidFill>
                  <a:prstClr val="black"/>
                </a:solidFill>
              </a:rPr>
              <a:t>複数の考え方を</a:t>
            </a:r>
            <a:endParaRPr lang="en-US" altLang="ja-JP" sz="1200" dirty="0" smtClean="0">
              <a:solidFill>
                <a:prstClr val="black"/>
              </a:solidFill>
            </a:endParaRPr>
          </a:p>
          <a:p>
            <a:pPr>
              <a:lnSpc>
                <a:spcPts val="1240"/>
              </a:lnSpc>
            </a:pPr>
            <a:r>
              <a:rPr lang="ja-JP" altLang="en-US" sz="1200" dirty="0">
                <a:solidFill>
                  <a:prstClr val="black"/>
                </a:solidFill>
              </a:rPr>
              <a:t>　</a:t>
            </a:r>
            <a:r>
              <a:rPr lang="ja-JP" altLang="en-US" sz="1200" dirty="0" smtClean="0">
                <a:solidFill>
                  <a:prstClr val="black"/>
                </a:solidFill>
              </a:rPr>
              <a:t>　　伝えた</a:t>
            </a:r>
            <a:endParaRPr lang="ja-JP" altLang="en-US" sz="1200" dirty="0">
              <a:solidFill>
                <a:prstClr val="black"/>
              </a:solidFill>
            </a:endParaRPr>
          </a:p>
        </p:txBody>
      </p:sp>
      <p:sp>
        <p:nvSpPr>
          <p:cNvPr id="16" name="テキスト ボックス 15"/>
          <p:cNvSpPr txBox="1"/>
          <p:nvPr/>
        </p:nvSpPr>
        <p:spPr>
          <a:xfrm>
            <a:off x="6925615" y="6138335"/>
            <a:ext cx="1414170" cy="400110"/>
          </a:xfrm>
          <a:prstGeom prst="rect">
            <a:avLst/>
          </a:prstGeom>
          <a:noFill/>
        </p:spPr>
        <p:txBody>
          <a:bodyPr wrap="none" rtlCol="0">
            <a:spAutoFit/>
          </a:bodyPr>
          <a:lstStyle/>
          <a:p>
            <a:pPr>
              <a:lnSpc>
                <a:spcPts val="1240"/>
              </a:lnSpc>
            </a:pPr>
            <a:r>
              <a:rPr lang="ja-JP" altLang="en-US" sz="1200" smtClean="0">
                <a:solidFill>
                  <a:prstClr val="black"/>
                </a:solidFill>
              </a:rPr>
              <a:t>　報告</a:t>
            </a:r>
            <a:r>
              <a:rPr lang="ja-JP" altLang="en-US" sz="1200" dirty="0" smtClean="0">
                <a:solidFill>
                  <a:prstClr val="black"/>
                </a:solidFill>
              </a:rPr>
              <a:t>対象とは</a:t>
            </a:r>
            <a:endParaRPr lang="en-US" altLang="ja-JP" sz="1200" dirty="0" smtClean="0">
              <a:solidFill>
                <a:prstClr val="black"/>
              </a:solidFill>
            </a:endParaRPr>
          </a:p>
          <a:p>
            <a:pPr>
              <a:lnSpc>
                <a:spcPts val="1240"/>
              </a:lnSpc>
            </a:pPr>
            <a:r>
              <a:rPr lang="ja-JP" altLang="en-US" sz="1200" dirty="0" smtClean="0">
                <a:solidFill>
                  <a:prstClr val="black"/>
                </a:solidFill>
              </a:rPr>
              <a:t>考えにくいと伝えた</a:t>
            </a:r>
            <a:endParaRPr lang="ja-JP" altLang="en-US" sz="1200" dirty="0">
              <a:solidFill>
                <a:prstClr val="black"/>
              </a:solidFill>
            </a:endParaRPr>
          </a:p>
        </p:txBody>
      </p:sp>
      <p:sp>
        <p:nvSpPr>
          <p:cNvPr id="17" name="テキスト ボックス 16"/>
          <p:cNvSpPr txBox="1"/>
          <p:nvPr/>
        </p:nvSpPr>
        <p:spPr>
          <a:xfrm>
            <a:off x="3649133" y="3682998"/>
            <a:ext cx="646331" cy="276999"/>
          </a:xfrm>
          <a:prstGeom prst="rect">
            <a:avLst/>
          </a:prstGeom>
          <a:noFill/>
        </p:spPr>
        <p:txBody>
          <a:bodyPr wrap="none" rtlCol="0">
            <a:spAutoFit/>
          </a:bodyPr>
          <a:lstStyle/>
          <a:p>
            <a:r>
              <a:rPr lang="ja-JP" altLang="en-US" sz="1200" smtClean="0">
                <a:solidFill>
                  <a:prstClr val="black"/>
                </a:solidFill>
              </a:rPr>
              <a:t>事例数</a:t>
            </a:r>
            <a:endParaRPr lang="ja-JP" altLang="en-US" sz="1200">
              <a:solidFill>
                <a:prstClr val="black"/>
              </a:solidFill>
            </a:endParaRPr>
          </a:p>
        </p:txBody>
      </p:sp>
      <p:sp>
        <p:nvSpPr>
          <p:cNvPr id="18" name="テキスト ボックス 17"/>
          <p:cNvSpPr txBox="1"/>
          <p:nvPr/>
        </p:nvSpPr>
        <p:spPr>
          <a:xfrm>
            <a:off x="4254499" y="6460068"/>
            <a:ext cx="966931" cy="338554"/>
          </a:xfrm>
          <a:prstGeom prst="rect">
            <a:avLst/>
          </a:prstGeom>
          <a:noFill/>
        </p:spPr>
        <p:txBody>
          <a:bodyPr wrap="none" rtlCol="0">
            <a:spAutoFit/>
          </a:bodyPr>
          <a:lstStyle/>
          <a:p>
            <a:r>
              <a:rPr lang="en-US" altLang="ja-JP" sz="1600" dirty="0" smtClean="0">
                <a:solidFill>
                  <a:schemeClr val="tx2">
                    <a:lumMod val="75000"/>
                  </a:schemeClr>
                </a:solidFill>
              </a:rPr>
              <a:t>69  [50%]</a:t>
            </a:r>
          </a:p>
        </p:txBody>
      </p:sp>
      <p:sp>
        <p:nvSpPr>
          <p:cNvPr id="19" name="テキスト ボックス 18"/>
          <p:cNvSpPr txBox="1"/>
          <p:nvPr/>
        </p:nvSpPr>
        <p:spPr>
          <a:xfrm>
            <a:off x="4529666" y="5198534"/>
            <a:ext cx="393056" cy="338554"/>
          </a:xfrm>
          <a:prstGeom prst="rect">
            <a:avLst/>
          </a:prstGeom>
          <a:noFill/>
        </p:spPr>
        <p:txBody>
          <a:bodyPr wrap="none" rtlCol="0">
            <a:spAutoFit/>
          </a:bodyPr>
          <a:lstStyle/>
          <a:p>
            <a:r>
              <a:rPr lang="en-US" altLang="ja-JP" sz="1600" dirty="0" smtClean="0">
                <a:solidFill>
                  <a:prstClr val="black"/>
                </a:solidFill>
              </a:rPr>
              <a:t>47</a:t>
            </a:r>
          </a:p>
        </p:txBody>
      </p:sp>
      <p:sp>
        <p:nvSpPr>
          <p:cNvPr id="20" name="テキスト ボックス 19"/>
          <p:cNvSpPr txBox="1"/>
          <p:nvPr/>
        </p:nvSpPr>
        <p:spPr>
          <a:xfrm>
            <a:off x="4578701" y="4368800"/>
            <a:ext cx="288862" cy="338554"/>
          </a:xfrm>
          <a:prstGeom prst="rect">
            <a:avLst/>
          </a:prstGeom>
          <a:noFill/>
        </p:spPr>
        <p:txBody>
          <a:bodyPr wrap="none" rtlCol="0">
            <a:spAutoFit/>
          </a:bodyPr>
          <a:lstStyle/>
          <a:p>
            <a:r>
              <a:rPr lang="en-US" altLang="ja-JP" sz="1600" dirty="0" smtClean="0">
                <a:solidFill>
                  <a:srgbClr val="FF0000"/>
                </a:solidFill>
              </a:rPr>
              <a:t>9</a:t>
            </a:r>
          </a:p>
        </p:txBody>
      </p:sp>
      <p:sp>
        <p:nvSpPr>
          <p:cNvPr id="21" name="テキスト ボックス 20"/>
          <p:cNvSpPr txBox="1"/>
          <p:nvPr/>
        </p:nvSpPr>
        <p:spPr>
          <a:xfrm>
            <a:off x="4529666" y="4021666"/>
            <a:ext cx="393056" cy="338554"/>
          </a:xfrm>
          <a:prstGeom prst="rect">
            <a:avLst/>
          </a:prstGeom>
          <a:noFill/>
        </p:spPr>
        <p:txBody>
          <a:bodyPr wrap="none" rtlCol="0">
            <a:spAutoFit/>
          </a:bodyPr>
          <a:lstStyle/>
          <a:p>
            <a:r>
              <a:rPr lang="en-US" altLang="ja-JP" sz="1600" dirty="0" smtClean="0">
                <a:solidFill>
                  <a:prstClr val="black"/>
                </a:solidFill>
              </a:rPr>
              <a:t>13</a:t>
            </a:r>
          </a:p>
        </p:txBody>
      </p:sp>
      <p:sp>
        <p:nvSpPr>
          <p:cNvPr id="22" name="テキスト ボックス 21"/>
          <p:cNvSpPr txBox="1"/>
          <p:nvPr/>
        </p:nvSpPr>
        <p:spPr>
          <a:xfrm>
            <a:off x="5676900" y="6460068"/>
            <a:ext cx="966931" cy="338554"/>
          </a:xfrm>
          <a:prstGeom prst="rect">
            <a:avLst/>
          </a:prstGeom>
          <a:noFill/>
        </p:spPr>
        <p:txBody>
          <a:bodyPr wrap="none" rtlCol="0">
            <a:spAutoFit/>
          </a:bodyPr>
          <a:lstStyle/>
          <a:p>
            <a:r>
              <a:rPr lang="en-US" altLang="ja-JP" sz="1600" dirty="0" smtClean="0">
                <a:solidFill>
                  <a:schemeClr val="tx2">
                    <a:lumMod val="75000"/>
                  </a:schemeClr>
                </a:solidFill>
              </a:rPr>
              <a:t>40  [29%]</a:t>
            </a:r>
          </a:p>
        </p:txBody>
      </p:sp>
      <p:sp>
        <p:nvSpPr>
          <p:cNvPr id="23" name="テキスト ボックス 22"/>
          <p:cNvSpPr txBox="1"/>
          <p:nvPr/>
        </p:nvSpPr>
        <p:spPr>
          <a:xfrm>
            <a:off x="7146997" y="6460068"/>
            <a:ext cx="966931" cy="338554"/>
          </a:xfrm>
          <a:prstGeom prst="rect">
            <a:avLst/>
          </a:prstGeom>
          <a:noFill/>
        </p:spPr>
        <p:txBody>
          <a:bodyPr wrap="none" rtlCol="0">
            <a:spAutoFit/>
          </a:bodyPr>
          <a:lstStyle/>
          <a:p>
            <a:r>
              <a:rPr lang="en-US" altLang="ja-JP" sz="1600" dirty="0" smtClean="0">
                <a:solidFill>
                  <a:schemeClr val="tx2">
                    <a:lumMod val="75000"/>
                  </a:schemeClr>
                </a:solidFill>
              </a:rPr>
              <a:t>28  [20%]</a:t>
            </a:r>
          </a:p>
        </p:txBody>
      </p:sp>
      <p:sp>
        <p:nvSpPr>
          <p:cNvPr id="24" name="テキスト ボックス 23"/>
          <p:cNvSpPr txBox="1"/>
          <p:nvPr/>
        </p:nvSpPr>
        <p:spPr>
          <a:xfrm>
            <a:off x="5975701" y="5842001"/>
            <a:ext cx="288862" cy="338554"/>
          </a:xfrm>
          <a:prstGeom prst="rect">
            <a:avLst/>
          </a:prstGeom>
          <a:noFill/>
        </p:spPr>
        <p:txBody>
          <a:bodyPr wrap="none" rtlCol="0">
            <a:spAutoFit/>
          </a:bodyPr>
          <a:lstStyle/>
          <a:p>
            <a:r>
              <a:rPr lang="en-US" altLang="ja-JP" sz="1600" dirty="0" smtClean="0">
                <a:solidFill>
                  <a:prstClr val="black"/>
                </a:solidFill>
              </a:rPr>
              <a:t>9</a:t>
            </a:r>
          </a:p>
        </p:txBody>
      </p:sp>
      <p:sp>
        <p:nvSpPr>
          <p:cNvPr id="25" name="テキスト ボックス 24"/>
          <p:cNvSpPr txBox="1"/>
          <p:nvPr/>
        </p:nvSpPr>
        <p:spPr>
          <a:xfrm>
            <a:off x="5926666" y="5308601"/>
            <a:ext cx="393056" cy="338554"/>
          </a:xfrm>
          <a:prstGeom prst="rect">
            <a:avLst/>
          </a:prstGeom>
          <a:noFill/>
        </p:spPr>
        <p:txBody>
          <a:bodyPr wrap="none" rtlCol="0">
            <a:spAutoFit/>
          </a:bodyPr>
          <a:lstStyle/>
          <a:p>
            <a:r>
              <a:rPr lang="en-US" altLang="ja-JP" sz="1600" dirty="0" smtClean="0">
                <a:solidFill>
                  <a:srgbClr val="FF0000"/>
                </a:solidFill>
              </a:rPr>
              <a:t>25</a:t>
            </a:r>
          </a:p>
        </p:txBody>
      </p:sp>
      <p:sp>
        <p:nvSpPr>
          <p:cNvPr id="26" name="テキスト ボックス 25"/>
          <p:cNvSpPr txBox="1"/>
          <p:nvPr/>
        </p:nvSpPr>
        <p:spPr>
          <a:xfrm>
            <a:off x="5975701" y="4817534"/>
            <a:ext cx="288862" cy="338554"/>
          </a:xfrm>
          <a:prstGeom prst="rect">
            <a:avLst/>
          </a:prstGeom>
          <a:noFill/>
        </p:spPr>
        <p:txBody>
          <a:bodyPr wrap="none" rtlCol="0">
            <a:spAutoFit/>
          </a:bodyPr>
          <a:lstStyle/>
          <a:p>
            <a:r>
              <a:rPr lang="en-US" altLang="ja-JP" sz="1600" dirty="0" smtClean="0">
                <a:solidFill>
                  <a:prstClr val="black"/>
                </a:solidFill>
              </a:rPr>
              <a:t>6</a:t>
            </a:r>
          </a:p>
        </p:txBody>
      </p:sp>
      <p:sp>
        <p:nvSpPr>
          <p:cNvPr id="27" name="テキスト ボックス 26"/>
          <p:cNvSpPr txBox="1"/>
          <p:nvPr/>
        </p:nvSpPr>
        <p:spPr>
          <a:xfrm>
            <a:off x="7323665" y="5613400"/>
            <a:ext cx="393056" cy="338554"/>
          </a:xfrm>
          <a:prstGeom prst="rect">
            <a:avLst/>
          </a:prstGeom>
          <a:noFill/>
        </p:spPr>
        <p:txBody>
          <a:bodyPr wrap="none" rtlCol="0">
            <a:spAutoFit/>
          </a:bodyPr>
          <a:lstStyle/>
          <a:p>
            <a:r>
              <a:rPr lang="en-US" altLang="ja-JP" sz="1600" dirty="0" smtClean="0">
                <a:solidFill>
                  <a:srgbClr val="FF0000"/>
                </a:solidFill>
              </a:rPr>
              <a:t>21</a:t>
            </a:r>
          </a:p>
        </p:txBody>
      </p:sp>
      <p:sp>
        <p:nvSpPr>
          <p:cNvPr id="28" name="テキスト ボックス 27"/>
          <p:cNvSpPr txBox="1"/>
          <p:nvPr/>
        </p:nvSpPr>
        <p:spPr>
          <a:xfrm>
            <a:off x="7365997" y="5215467"/>
            <a:ext cx="288862" cy="338554"/>
          </a:xfrm>
          <a:prstGeom prst="rect">
            <a:avLst/>
          </a:prstGeom>
          <a:noFill/>
        </p:spPr>
        <p:txBody>
          <a:bodyPr wrap="none" rtlCol="0">
            <a:spAutoFit/>
          </a:bodyPr>
          <a:lstStyle/>
          <a:p>
            <a:r>
              <a:rPr lang="en-US" altLang="ja-JP" sz="1600" dirty="0" smtClean="0">
                <a:solidFill>
                  <a:prstClr val="black"/>
                </a:solidFill>
              </a:rPr>
              <a:t>7</a:t>
            </a:r>
          </a:p>
        </p:txBody>
      </p:sp>
      <p:sp>
        <p:nvSpPr>
          <p:cNvPr id="29" name="テキスト ボックス 28"/>
          <p:cNvSpPr txBox="1"/>
          <p:nvPr/>
        </p:nvSpPr>
        <p:spPr>
          <a:xfrm>
            <a:off x="2616203" y="6282266"/>
            <a:ext cx="1677062" cy="307777"/>
          </a:xfrm>
          <a:prstGeom prst="rect">
            <a:avLst/>
          </a:prstGeom>
          <a:noFill/>
        </p:spPr>
        <p:txBody>
          <a:bodyPr wrap="none" rtlCol="0">
            <a:spAutoFit/>
          </a:bodyPr>
          <a:lstStyle/>
          <a:p>
            <a:r>
              <a:rPr lang="ja-JP" altLang="en-US" sz="1400" smtClean="0">
                <a:solidFill>
                  <a:prstClr val="black"/>
                </a:solidFill>
              </a:rPr>
              <a:t>センターからの助言</a:t>
            </a:r>
            <a:endParaRPr lang="ja-JP" altLang="en-US" sz="1400" dirty="0">
              <a:solidFill>
                <a:prstClr val="black"/>
              </a:solidFill>
            </a:endParaRPr>
          </a:p>
        </p:txBody>
      </p:sp>
      <p:sp>
        <p:nvSpPr>
          <p:cNvPr id="30" name="テキスト ボックス 29"/>
          <p:cNvSpPr txBox="1"/>
          <p:nvPr/>
        </p:nvSpPr>
        <p:spPr>
          <a:xfrm>
            <a:off x="338666" y="4114799"/>
            <a:ext cx="2291012" cy="443711"/>
          </a:xfrm>
          <a:prstGeom prst="rect">
            <a:avLst/>
          </a:prstGeom>
          <a:noFill/>
        </p:spPr>
        <p:txBody>
          <a:bodyPr wrap="none" rtlCol="0">
            <a:spAutoFit/>
          </a:bodyPr>
          <a:lstStyle/>
          <a:p>
            <a:r>
              <a:rPr lang="ja-JP" altLang="en-US" sz="1200" dirty="0" smtClean="0">
                <a:solidFill>
                  <a:prstClr val="black"/>
                </a:solidFill>
              </a:rPr>
              <a:t>「センターからの助言」を受けて、</a:t>
            </a:r>
            <a:endParaRPr lang="en-US" altLang="ja-JP" sz="1200" dirty="0" smtClean="0">
              <a:solidFill>
                <a:prstClr val="black"/>
              </a:solidFill>
            </a:endParaRPr>
          </a:p>
          <a:p>
            <a:pPr>
              <a:lnSpc>
                <a:spcPts val="1340"/>
              </a:lnSpc>
            </a:pPr>
            <a:r>
              <a:rPr lang="ja-JP" altLang="en-US" sz="1200" dirty="0" smtClean="0">
                <a:solidFill>
                  <a:prstClr val="black"/>
                </a:solidFill>
              </a:rPr>
              <a:t>医療機関が下した</a:t>
            </a:r>
            <a:r>
              <a:rPr lang="en-US" altLang="ja-JP" sz="1200" dirty="0" smtClean="0">
                <a:solidFill>
                  <a:prstClr val="black"/>
                </a:solidFill>
              </a:rPr>
              <a:t>｢</a:t>
            </a:r>
            <a:r>
              <a:rPr lang="ja-JP" altLang="en-US" sz="1200" dirty="0" smtClean="0">
                <a:solidFill>
                  <a:prstClr val="black"/>
                </a:solidFill>
              </a:rPr>
              <a:t>事故の判断」</a:t>
            </a:r>
            <a:endParaRPr lang="ja-JP" altLang="en-US" sz="1200" dirty="0">
              <a:solidFill>
                <a:prstClr val="black"/>
              </a:solidFill>
            </a:endParaRPr>
          </a:p>
        </p:txBody>
      </p:sp>
      <p:sp>
        <p:nvSpPr>
          <p:cNvPr id="31" name="テキスト ボックス 30"/>
          <p:cNvSpPr txBox="1"/>
          <p:nvPr/>
        </p:nvSpPr>
        <p:spPr>
          <a:xfrm>
            <a:off x="719666" y="4783666"/>
            <a:ext cx="1907895" cy="800219"/>
          </a:xfrm>
          <a:prstGeom prst="rect">
            <a:avLst/>
          </a:prstGeom>
          <a:noFill/>
        </p:spPr>
        <p:txBody>
          <a:bodyPr wrap="none" rtlCol="0">
            <a:spAutoFit/>
          </a:bodyPr>
          <a:lstStyle/>
          <a:p>
            <a:pPr marL="285750" indent="-285750">
              <a:buFont typeface="Wingdings" charset="2"/>
              <a:buChar char="ü"/>
            </a:pPr>
            <a:r>
              <a:rPr lang="ja-JP" altLang="en-US" sz="1200" dirty="0" smtClean="0">
                <a:solidFill>
                  <a:prstClr val="black"/>
                </a:solidFill>
              </a:rPr>
              <a:t>未定</a:t>
            </a:r>
            <a:endParaRPr lang="en-US" altLang="ja-JP" sz="1200" dirty="0" smtClean="0">
              <a:solidFill>
                <a:prstClr val="black"/>
              </a:solidFill>
            </a:endParaRPr>
          </a:p>
          <a:p>
            <a:pPr marL="285750" indent="-285750">
              <a:spcBef>
                <a:spcPts val="600"/>
              </a:spcBef>
              <a:buFont typeface="Wingdings" charset="2"/>
              <a:buChar char="ü"/>
            </a:pPr>
            <a:r>
              <a:rPr lang="ja-JP" altLang="en-US" sz="1200" dirty="0" smtClean="0">
                <a:solidFill>
                  <a:prstClr val="black"/>
                </a:solidFill>
              </a:rPr>
              <a:t>報告しない</a:t>
            </a:r>
            <a:endParaRPr lang="en-US" altLang="ja-JP" sz="1200" dirty="0" smtClean="0">
              <a:solidFill>
                <a:prstClr val="black"/>
              </a:solidFill>
            </a:endParaRPr>
          </a:p>
          <a:p>
            <a:pPr marL="285750" indent="-285750">
              <a:spcBef>
                <a:spcPts val="600"/>
              </a:spcBef>
              <a:buFont typeface="Wingdings" charset="2"/>
              <a:buChar char="ü"/>
            </a:pPr>
            <a:r>
              <a:rPr lang="en-US" altLang="ja-JP" sz="1200" dirty="0" smtClean="0">
                <a:solidFill>
                  <a:prstClr val="black"/>
                </a:solidFill>
              </a:rPr>
              <a:t>｢</a:t>
            </a:r>
            <a:r>
              <a:rPr lang="ja-JP" altLang="en-US" sz="1200" dirty="0" smtClean="0">
                <a:solidFill>
                  <a:prstClr val="black"/>
                </a:solidFill>
              </a:rPr>
              <a:t>医療事故</a:t>
            </a:r>
            <a:r>
              <a:rPr lang="en-US" altLang="ja-JP" sz="1200" dirty="0" smtClean="0">
                <a:solidFill>
                  <a:prstClr val="black"/>
                </a:solidFill>
              </a:rPr>
              <a:t>｣</a:t>
            </a:r>
            <a:r>
              <a:rPr lang="ja-JP" altLang="en-US" sz="1200" dirty="0" smtClean="0">
                <a:solidFill>
                  <a:prstClr val="black"/>
                </a:solidFill>
              </a:rPr>
              <a:t>として報告</a:t>
            </a:r>
            <a:endParaRPr lang="en-US" altLang="ja-JP" sz="1200" dirty="0" smtClean="0">
              <a:solidFill>
                <a:prstClr val="black"/>
              </a:solidFill>
            </a:endParaRPr>
          </a:p>
        </p:txBody>
      </p:sp>
      <p:sp>
        <p:nvSpPr>
          <p:cNvPr id="32" name="正方形/長方形 31"/>
          <p:cNvSpPr/>
          <p:nvPr/>
        </p:nvSpPr>
        <p:spPr>
          <a:xfrm>
            <a:off x="2590798" y="5359400"/>
            <a:ext cx="457200" cy="177800"/>
          </a:xfrm>
          <a:prstGeom prst="rect">
            <a:avLst/>
          </a:prstGeom>
          <a:solidFill>
            <a:srgbClr val="96D754"/>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2590798" y="5096931"/>
            <a:ext cx="457200" cy="177800"/>
          </a:xfrm>
          <a:prstGeom prst="rect">
            <a:avLst/>
          </a:prstGeom>
          <a:solidFill>
            <a:srgbClr val="03B1F2"/>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2590798" y="4825994"/>
            <a:ext cx="457200" cy="177800"/>
          </a:xfrm>
          <a:prstGeom prst="rect">
            <a:avLst/>
          </a:prstGeom>
          <a:solidFill>
            <a:srgbClr val="E9E3EF"/>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35" name="テキスト ボックス 34"/>
          <p:cNvSpPr txBox="1"/>
          <p:nvPr/>
        </p:nvSpPr>
        <p:spPr>
          <a:xfrm>
            <a:off x="7383439" y="3848669"/>
            <a:ext cx="1107996" cy="261610"/>
          </a:xfrm>
          <a:prstGeom prst="rect">
            <a:avLst/>
          </a:prstGeom>
          <a:noFill/>
        </p:spPr>
        <p:txBody>
          <a:bodyPr wrap="none" rtlCol="0">
            <a:spAutoFit/>
          </a:bodyPr>
          <a:lstStyle/>
          <a:p>
            <a:r>
              <a:rPr lang="ja-JP" altLang="en-US" sz="1100" dirty="0" smtClean="0">
                <a:solidFill>
                  <a:prstClr val="black"/>
                </a:solidFill>
              </a:rPr>
              <a:t>合計</a:t>
            </a:r>
            <a:r>
              <a:rPr lang="ja-JP" altLang="en-US" sz="1100" smtClean="0">
                <a:solidFill>
                  <a:prstClr val="black"/>
                </a:solidFill>
              </a:rPr>
              <a:t>；１３７事例</a:t>
            </a:r>
            <a:endParaRPr lang="ja-JP" altLang="en-US" sz="1100" dirty="0">
              <a:solidFill>
                <a:prstClr val="black"/>
              </a:solidFill>
            </a:endParaRPr>
          </a:p>
        </p:txBody>
      </p:sp>
    </p:spTree>
    <p:extLst>
      <p:ext uri="{BB962C8B-B14F-4D97-AF65-F5344CB8AC3E}">
        <p14:creationId xmlns:p14="http://schemas.microsoft.com/office/powerpoint/2010/main" val="73274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36291" y="388231"/>
            <a:ext cx="5024933" cy="46166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ja-JP" altLang="en-US" sz="2400">
                <a:solidFill>
                  <a:schemeClr val="tx1"/>
                </a:solidFill>
              </a:rPr>
              <a:t>「医療事故」判断の相談から得た印象</a:t>
            </a:r>
          </a:p>
        </p:txBody>
      </p:sp>
      <p:sp>
        <p:nvSpPr>
          <p:cNvPr id="4" name="テキスト ボックス 3"/>
          <p:cNvSpPr txBox="1"/>
          <p:nvPr/>
        </p:nvSpPr>
        <p:spPr>
          <a:xfrm>
            <a:off x="239107" y="749312"/>
            <a:ext cx="8575709" cy="5986254"/>
          </a:xfrm>
          <a:prstGeom prst="rect">
            <a:avLst/>
          </a:prstGeom>
          <a:noFill/>
        </p:spPr>
        <p:txBody>
          <a:bodyPr wrap="square" rtlCol="0">
            <a:spAutoFit/>
          </a:bodyPr>
          <a:lstStyle/>
          <a:p>
            <a:pPr>
              <a:lnSpc>
                <a:spcPct val="200000"/>
              </a:lnSpc>
            </a:pPr>
            <a:r>
              <a:rPr lang="ja-JP" altLang="en-US" sz="2000" dirty="0" smtClean="0"/>
              <a:t>１．</a:t>
            </a:r>
            <a:r>
              <a:rPr lang="ja-JP" altLang="en-US" sz="2000" dirty="0"/>
              <a:t>診療行為による要素と患者側の条件：</a:t>
            </a:r>
            <a:r>
              <a:rPr lang="en-US" altLang="ja-JP" sz="2000" dirty="0"/>
              <a:t> </a:t>
            </a:r>
            <a:r>
              <a:rPr lang="ja-JP" altLang="en-US" sz="2000" dirty="0"/>
              <a:t>複雑に</a:t>
            </a:r>
            <a:r>
              <a:rPr lang="ja-JP" altLang="en-US" sz="2000" dirty="0" smtClean="0"/>
              <a:t>交錯</a:t>
            </a:r>
            <a:endParaRPr lang="en-US" altLang="ja-JP" sz="2000" dirty="0"/>
          </a:p>
          <a:p>
            <a:pPr marL="1200150" lvl="2" indent="-285750">
              <a:spcBef>
                <a:spcPts val="600"/>
              </a:spcBef>
              <a:buFont typeface="Wingdings" charset="2"/>
              <a:buChar char="l"/>
            </a:pPr>
            <a:r>
              <a:rPr lang="ja-JP" altLang="en-US" dirty="0" smtClean="0"/>
              <a:t>Ｈｉｇｈ</a:t>
            </a:r>
            <a:r>
              <a:rPr lang="en-US" altLang="ja-JP" dirty="0" smtClean="0"/>
              <a:t> </a:t>
            </a:r>
            <a:r>
              <a:rPr lang="ja-JP" altLang="en-US" dirty="0"/>
              <a:t>Ｒｉｓｋな症例</a:t>
            </a:r>
            <a:r>
              <a:rPr lang="en-US" altLang="ja-JP" dirty="0"/>
              <a:t>  </a:t>
            </a:r>
            <a:r>
              <a:rPr lang="ja-JP" altLang="en-US" sz="1600" dirty="0"/>
              <a:t>に対する、</a:t>
            </a:r>
            <a:r>
              <a:rPr lang="en-US" altLang="ja-JP" sz="1600" dirty="0"/>
              <a:t> </a:t>
            </a:r>
            <a:r>
              <a:rPr lang="ja-JP" altLang="en-US" dirty="0"/>
              <a:t>高難度</a:t>
            </a:r>
            <a:r>
              <a:rPr lang="en-US" altLang="ja-JP" dirty="0"/>
              <a:t>･</a:t>
            </a:r>
            <a:r>
              <a:rPr lang="ja-JP" altLang="en-US" dirty="0"/>
              <a:t>高侵襲処置</a:t>
            </a:r>
            <a:r>
              <a:rPr lang="en-US" altLang="ja-JP" dirty="0"/>
              <a:t>  </a:t>
            </a:r>
            <a:r>
              <a:rPr lang="ja-JP" altLang="en-US" sz="1600" dirty="0"/>
              <a:t>の増加、</a:t>
            </a:r>
            <a:endParaRPr lang="en-US" altLang="ja-JP" sz="1600" dirty="0"/>
          </a:p>
          <a:p>
            <a:pPr lvl="2">
              <a:lnSpc>
                <a:spcPct val="150000"/>
              </a:lnSpc>
              <a:buClr>
                <a:srgbClr val="FF0000"/>
              </a:buClr>
            </a:pPr>
            <a:r>
              <a:rPr lang="ja-JP" altLang="en-US" sz="1600" dirty="0"/>
              <a:t>  </a:t>
            </a:r>
            <a:r>
              <a:rPr lang="en-US" altLang="ja-JP" sz="1600" dirty="0" smtClean="0"/>
              <a:t>	</a:t>
            </a:r>
            <a:r>
              <a:rPr lang="ja-JP" altLang="en-US" sz="1600" dirty="0" smtClean="0"/>
              <a:t>例：</a:t>
            </a:r>
            <a:r>
              <a:rPr lang="en-US" altLang="ja-JP" sz="1600" dirty="0" smtClean="0"/>
              <a:t>	</a:t>
            </a:r>
            <a:r>
              <a:rPr lang="ja-JP" altLang="en-US" sz="1600" dirty="0" smtClean="0"/>
              <a:t>・</a:t>
            </a:r>
            <a:r>
              <a:rPr lang="ja-JP" altLang="en-US" sz="1600" dirty="0"/>
              <a:t>高齢者</a:t>
            </a:r>
            <a:r>
              <a:rPr lang="ja-JP" altLang="en-US" sz="1200" dirty="0"/>
              <a:t>（</a:t>
            </a:r>
            <a:r>
              <a:rPr lang="en-US" altLang="ja-JP" sz="1200" dirty="0"/>
              <a:t>80〜</a:t>
            </a:r>
            <a:r>
              <a:rPr lang="ja-JP" altLang="en-US" sz="1200" dirty="0"/>
              <a:t>歳）</a:t>
            </a:r>
            <a:r>
              <a:rPr lang="en-US" altLang="ja-JP" sz="1600" dirty="0"/>
              <a:t>				</a:t>
            </a:r>
            <a:r>
              <a:rPr lang="ja-JP" altLang="en-US" sz="1600" dirty="0" smtClean="0"/>
              <a:t>・</a:t>
            </a:r>
            <a:r>
              <a:rPr lang="ja-JP" altLang="en-US" sz="1600" dirty="0"/>
              <a:t>内視鏡、腹腔鏡手術</a:t>
            </a:r>
            <a:endParaRPr lang="en-US" altLang="ja-JP" sz="1600" dirty="0"/>
          </a:p>
          <a:p>
            <a:pPr lvl="2">
              <a:buClr>
                <a:srgbClr val="FF0000"/>
              </a:buClr>
            </a:pPr>
            <a:r>
              <a:rPr lang="en-US" altLang="ja-JP" sz="1600" dirty="0"/>
              <a:t>	</a:t>
            </a:r>
            <a:r>
              <a:rPr lang="en-US" altLang="ja-JP" sz="1600" dirty="0" smtClean="0"/>
              <a:t>	</a:t>
            </a:r>
            <a:r>
              <a:rPr lang="ja-JP" altLang="en-US" sz="1600" dirty="0" smtClean="0"/>
              <a:t>・</a:t>
            </a:r>
            <a:r>
              <a:rPr lang="ja-JP" altLang="en-US" sz="1600" dirty="0"/>
              <a:t>合併症</a:t>
            </a:r>
            <a:r>
              <a:rPr lang="ja-JP" altLang="en-US" sz="1200" dirty="0"/>
              <a:t>（糖尿病、心疾患）</a:t>
            </a:r>
            <a:r>
              <a:rPr lang="en-US" altLang="ja-JP" sz="1600" dirty="0"/>
              <a:t>		</a:t>
            </a:r>
            <a:r>
              <a:rPr lang="ja-JP" altLang="en-US" sz="1600" dirty="0" smtClean="0"/>
              <a:t>・</a:t>
            </a:r>
            <a:r>
              <a:rPr lang="ja-JP" altLang="en-US" sz="1600" dirty="0"/>
              <a:t>強力な抗がん剤</a:t>
            </a:r>
            <a:endParaRPr lang="en-US" altLang="ja-JP" sz="1600" dirty="0"/>
          </a:p>
          <a:p>
            <a:pPr>
              <a:lnSpc>
                <a:spcPct val="150000"/>
              </a:lnSpc>
            </a:pPr>
            <a:r>
              <a:rPr lang="en-US" altLang="ja-JP" sz="1600" dirty="0"/>
              <a:t>	</a:t>
            </a:r>
            <a:r>
              <a:rPr lang="ja-JP" altLang="en-US" sz="1600" dirty="0"/>
              <a:t>　　　</a:t>
            </a:r>
            <a:r>
              <a:rPr lang="en-US" altLang="ja-JP" sz="1600" dirty="0"/>
              <a:t> </a:t>
            </a:r>
          </a:p>
          <a:p>
            <a:pPr>
              <a:lnSpc>
                <a:spcPct val="150000"/>
              </a:lnSpc>
            </a:pPr>
            <a:r>
              <a:rPr lang="en-US" altLang="ja-JP" sz="1600" dirty="0"/>
              <a:t>							</a:t>
            </a:r>
            <a:r>
              <a:rPr lang="ja-JP" altLang="en-US" sz="1600" dirty="0"/>
              <a:t>　　 </a:t>
            </a:r>
            <a:r>
              <a:rPr lang="en-US" altLang="ja-JP" sz="1600" dirty="0" smtClean="0"/>
              <a:t>	</a:t>
            </a:r>
            <a:r>
              <a:rPr lang="ja-JP" altLang="en-US" sz="1600" dirty="0" smtClean="0"/>
              <a:t>　　</a:t>
            </a:r>
            <a:r>
              <a:rPr lang="ja-JP" altLang="en-US" dirty="0" smtClean="0">
                <a:solidFill>
                  <a:srgbClr val="FF0000"/>
                </a:solidFill>
              </a:rPr>
              <a:t>死亡</a:t>
            </a:r>
            <a:r>
              <a:rPr lang="en-US" altLang="ja-JP" sz="1600" dirty="0"/>
              <a:t>	</a:t>
            </a:r>
            <a:endParaRPr lang="en-US" altLang="ja-JP" sz="1600" dirty="0" smtClean="0"/>
          </a:p>
          <a:p>
            <a:pPr>
              <a:lnSpc>
                <a:spcPct val="150000"/>
              </a:lnSpc>
            </a:pPr>
            <a:r>
              <a:rPr lang="ja-JP" altLang="en-US" sz="1600" dirty="0"/>
              <a:t>　</a:t>
            </a:r>
            <a:r>
              <a:rPr lang="ja-JP" altLang="en-US" sz="1600" dirty="0" smtClean="0"/>
              <a:t>　</a:t>
            </a:r>
            <a:r>
              <a:rPr lang="ja-JP" altLang="en-US" sz="1600" dirty="0"/>
              <a:t>　　</a:t>
            </a:r>
            <a:r>
              <a:rPr lang="en-US" altLang="ja-JP" sz="1600" dirty="0"/>
              <a:t> </a:t>
            </a:r>
            <a:r>
              <a:rPr lang="en-US" altLang="ja-JP" sz="1600" dirty="0" smtClean="0"/>
              <a:t>	</a:t>
            </a:r>
            <a:r>
              <a:rPr lang="en-US" altLang="ja-JP" dirty="0" smtClean="0"/>
              <a:t>｢</a:t>
            </a:r>
            <a:r>
              <a:rPr lang="ja-JP" altLang="en-US" dirty="0"/>
              <a:t>原病の進行</a:t>
            </a:r>
            <a:r>
              <a:rPr lang="en-US" altLang="ja-JP" dirty="0"/>
              <a:t>｣</a:t>
            </a:r>
            <a:r>
              <a:rPr lang="ja-JP" altLang="en-US" dirty="0"/>
              <a:t>又は</a:t>
            </a:r>
            <a:r>
              <a:rPr lang="en-US" altLang="ja-JP" dirty="0"/>
              <a:t>｢</a:t>
            </a:r>
            <a:r>
              <a:rPr lang="ja-JP" altLang="en-US" dirty="0"/>
              <a:t>併発症</a:t>
            </a:r>
            <a:r>
              <a:rPr lang="en-US" altLang="ja-JP" dirty="0"/>
              <a:t>｣  </a:t>
            </a:r>
            <a:r>
              <a:rPr lang="ja-JP" altLang="en-US" sz="1600" dirty="0"/>
              <a:t>、あるいは </a:t>
            </a:r>
            <a:r>
              <a:rPr lang="en-US" altLang="ja-JP" sz="1600" dirty="0"/>
              <a:t> </a:t>
            </a:r>
            <a:r>
              <a:rPr lang="ja-JP" altLang="en-US" dirty="0"/>
              <a:t>提供した医療による「予期せぬ死亡」</a:t>
            </a:r>
            <a:r>
              <a:rPr lang="en-US" altLang="ja-JP" dirty="0"/>
              <a:t>  </a:t>
            </a:r>
            <a:r>
              <a:rPr lang="ja-JP" altLang="en-US" sz="1600" dirty="0"/>
              <a:t>　</a:t>
            </a:r>
            <a:endParaRPr lang="en-US" altLang="ja-JP" sz="1600" dirty="0"/>
          </a:p>
          <a:p>
            <a:pPr>
              <a:lnSpc>
                <a:spcPct val="50000"/>
              </a:lnSpc>
            </a:pPr>
            <a:endParaRPr lang="en-US" altLang="ja-JP" dirty="0" smtClean="0"/>
          </a:p>
          <a:p>
            <a:pPr>
              <a:lnSpc>
                <a:spcPct val="50000"/>
              </a:lnSpc>
            </a:pPr>
            <a:endParaRPr lang="en-US" altLang="ja-JP" dirty="0"/>
          </a:p>
          <a:p>
            <a:pPr>
              <a:lnSpc>
                <a:spcPct val="50000"/>
              </a:lnSpc>
            </a:pPr>
            <a:endParaRPr lang="en-US" altLang="ja-JP" dirty="0" smtClean="0"/>
          </a:p>
          <a:p>
            <a:pPr>
              <a:lnSpc>
                <a:spcPct val="50000"/>
              </a:lnSpc>
            </a:pPr>
            <a:endParaRPr lang="en-US" altLang="ja-JP" dirty="0"/>
          </a:p>
          <a:p>
            <a:pPr>
              <a:lnSpc>
                <a:spcPct val="50000"/>
              </a:lnSpc>
            </a:pPr>
            <a:endParaRPr lang="en-US" altLang="ja-JP" dirty="0" smtClean="0"/>
          </a:p>
          <a:p>
            <a:pPr>
              <a:spcBef>
                <a:spcPts val="600"/>
              </a:spcBef>
            </a:pPr>
            <a:r>
              <a:rPr lang="ja-JP" altLang="en-US" sz="2000" dirty="0" smtClean="0"/>
              <a:t>２．これからの課題： </a:t>
            </a:r>
            <a:endParaRPr lang="en-US" altLang="ja-JP" sz="2000" dirty="0" smtClean="0"/>
          </a:p>
          <a:p>
            <a:pPr marL="1257300" lvl="2" indent="-342900">
              <a:spcBef>
                <a:spcPts val="600"/>
              </a:spcBef>
              <a:buFont typeface="Wingdings" charset="2"/>
              <a:buChar char="l"/>
            </a:pPr>
            <a:r>
              <a:rPr lang="ja-JP" altLang="en-US" dirty="0"/>
              <a:t>「予期しない死亡」 </a:t>
            </a:r>
            <a:r>
              <a:rPr lang="ja-JP" altLang="en-US" dirty="0" smtClean="0"/>
              <a:t>の発生部分</a:t>
            </a:r>
            <a:r>
              <a:rPr lang="ja-JP" altLang="en-US" dirty="0"/>
              <a:t>にのみ注目</a:t>
            </a:r>
            <a:r>
              <a:rPr lang="ja-JP" altLang="en-US" dirty="0" smtClean="0"/>
              <a:t>していること</a:t>
            </a:r>
            <a:r>
              <a:rPr lang="ja-JP" altLang="en-US" dirty="0"/>
              <a:t>が</a:t>
            </a:r>
            <a:r>
              <a:rPr lang="ja-JP" altLang="en-US" dirty="0" smtClean="0"/>
              <a:t>多い</a:t>
            </a:r>
            <a:endParaRPr lang="en-US" altLang="ja-JP" dirty="0" smtClean="0"/>
          </a:p>
          <a:p>
            <a:pPr lvl="2">
              <a:spcBef>
                <a:spcPts val="600"/>
              </a:spcBef>
            </a:pPr>
            <a:r>
              <a:rPr lang="en-US" altLang="ja-JP" dirty="0"/>
              <a:t>	</a:t>
            </a:r>
            <a:r>
              <a:rPr lang="en-US" altLang="ja-JP" dirty="0" smtClean="0"/>
              <a:t>	</a:t>
            </a:r>
            <a:r>
              <a:rPr lang="ja-JP" altLang="en-US" dirty="0" smtClean="0"/>
              <a:t>→　責任追及への流れとなりやすいのではないか（木村個人の印象）</a:t>
            </a:r>
            <a:endParaRPr lang="en-US" altLang="ja-JP" dirty="0" smtClean="0"/>
          </a:p>
          <a:p>
            <a:pPr marL="1200150" lvl="2" indent="-285750">
              <a:spcBef>
                <a:spcPts val="1200"/>
              </a:spcBef>
              <a:buFont typeface="Wingdings" charset="2"/>
              <a:buChar char="l"/>
            </a:pPr>
            <a:r>
              <a:rPr lang="ja-JP" altLang="en-US" dirty="0" smtClean="0"/>
              <a:t>臨床</a:t>
            </a:r>
            <a:r>
              <a:rPr lang="ja-JP" altLang="en-US" dirty="0"/>
              <a:t>経過の</a:t>
            </a:r>
            <a:r>
              <a:rPr lang="ja-JP" altLang="en-US" dirty="0" smtClean="0"/>
              <a:t>全体像を</a:t>
            </a:r>
            <a:r>
              <a:rPr lang="ja-JP" altLang="en-US" dirty="0"/>
              <a:t>、分析のための観点</a:t>
            </a:r>
            <a:r>
              <a:rPr lang="ja-JP" altLang="en-US" dirty="0" smtClean="0"/>
              <a:t>から漏れなく検討</a:t>
            </a:r>
            <a:r>
              <a:rPr lang="ja-JP" altLang="en-US" dirty="0"/>
              <a:t>する必要。</a:t>
            </a:r>
            <a:endParaRPr lang="en-US" altLang="ja-JP" dirty="0"/>
          </a:p>
          <a:p>
            <a:pPr>
              <a:spcBef>
                <a:spcPts val="600"/>
              </a:spcBef>
            </a:pPr>
            <a:r>
              <a:rPr lang="en-US" altLang="ja-JP" sz="1600" dirty="0"/>
              <a:t>				【</a:t>
            </a:r>
            <a:r>
              <a:rPr lang="ja-JP" altLang="en-US" sz="1600" dirty="0"/>
              <a:t>項目</a:t>
            </a:r>
            <a:r>
              <a:rPr lang="en-US" altLang="ja-JP" sz="1600" dirty="0"/>
              <a:t>】</a:t>
            </a:r>
            <a:r>
              <a:rPr lang="ja-JP" altLang="en-US" sz="1600" dirty="0"/>
              <a:t>；</a:t>
            </a:r>
            <a:r>
              <a:rPr lang="en-US" altLang="ja-JP" sz="1600" dirty="0"/>
              <a:t>	</a:t>
            </a:r>
            <a:r>
              <a:rPr lang="ja-JP" altLang="en-US" sz="1600" dirty="0"/>
              <a:t> 時系列で分割／　　</a:t>
            </a:r>
            <a:r>
              <a:rPr lang="en-US" altLang="ja-JP" sz="1400" dirty="0"/>
              <a:t>｢</a:t>
            </a:r>
            <a:r>
              <a:rPr lang="ja-JP" altLang="en-US" sz="1400" dirty="0"/>
              <a:t>入院</a:t>
            </a:r>
            <a:r>
              <a:rPr lang="en-US" altLang="ja-JP" sz="1400" dirty="0"/>
              <a:t>〜</a:t>
            </a:r>
            <a:r>
              <a:rPr lang="ja-JP" altLang="en-US" sz="1400" dirty="0"/>
              <a:t>術前</a:t>
            </a:r>
            <a:r>
              <a:rPr lang="en-US" altLang="ja-JP" sz="1400" dirty="0"/>
              <a:t>｣｢</a:t>
            </a:r>
            <a:r>
              <a:rPr lang="ja-JP" altLang="en-US" sz="1400" dirty="0"/>
              <a:t>周術期</a:t>
            </a:r>
            <a:r>
              <a:rPr lang="en-US" altLang="ja-JP" sz="1400" dirty="0"/>
              <a:t>｣｢</a:t>
            </a:r>
            <a:r>
              <a:rPr lang="ja-JP" altLang="en-US" sz="1400" dirty="0"/>
              <a:t>急変</a:t>
            </a:r>
            <a:r>
              <a:rPr lang="en-US" altLang="ja-JP" sz="1400" dirty="0"/>
              <a:t>〜</a:t>
            </a:r>
            <a:r>
              <a:rPr lang="ja-JP" altLang="en-US" sz="1400" dirty="0"/>
              <a:t>死亡」　等</a:t>
            </a:r>
            <a:endParaRPr lang="en-US" altLang="ja-JP" sz="1400" dirty="0"/>
          </a:p>
          <a:p>
            <a:pPr>
              <a:spcBef>
                <a:spcPts val="600"/>
              </a:spcBef>
            </a:pPr>
            <a:r>
              <a:rPr lang="en-US" altLang="ja-JP" sz="1400" dirty="0"/>
              <a:t>				</a:t>
            </a:r>
            <a:r>
              <a:rPr lang="en-US" altLang="ja-JP" sz="1600" dirty="0"/>
              <a:t>【</a:t>
            </a:r>
            <a:r>
              <a:rPr lang="ja-JP" altLang="en-US" sz="1600" dirty="0"/>
              <a:t>小項目</a:t>
            </a:r>
            <a:r>
              <a:rPr lang="en-US" altLang="ja-JP" sz="1600" dirty="0"/>
              <a:t>】</a:t>
            </a:r>
            <a:r>
              <a:rPr lang="ja-JP" altLang="en-US" sz="1600" dirty="0"/>
              <a:t>： 上記の“項目”の各々に対し、流れに沿って検討する</a:t>
            </a:r>
            <a:endParaRPr lang="en-US" altLang="ja-JP" sz="1600" dirty="0"/>
          </a:p>
          <a:p>
            <a:r>
              <a:rPr lang="en-US" altLang="ja-JP" sz="1600" dirty="0"/>
              <a:t>		</a:t>
            </a:r>
            <a:r>
              <a:rPr lang="ja-JP" altLang="en-US" sz="1200" dirty="0"/>
              <a:t> </a:t>
            </a:r>
            <a:r>
              <a:rPr lang="en-US" altLang="ja-JP" sz="1200" dirty="0"/>
              <a:t>			</a:t>
            </a:r>
            <a:r>
              <a:rPr lang="ja-JP" altLang="en-US" sz="1400" dirty="0"/>
              <a:t>①診断　②治療選択･適応･リスク評価　③ ＩＣ　④治療･検査･処置　⑤患者</a:t>
            </a:r>
            <a:r>
              <a:rPr lang="ja-JP" altLang="en-US" sz="1400" dirty="0" smtClean="0"/>
              <a:t>管理</a:t>
            </a:r>
            <a:endParaRPr lang="en-US" altLang="ja-JP" sz="1400" dirty="0"/>
          </a:p>
        </p:txBody>
      </p:sp>
      <p:cxnSp>
        <p:nvCxnSpPr>
          <p:cNvPr id="5" name="直線コネクタ 4"/>
          <p:cNvCxnSpPr/>
          <p:nvPr/>
        </p:nvCxnSpPr>
        <p:spPr>
          <a:xfrm>
            <a:off x="1565047" y="4976650"/>
            <a:ext cx="4113377"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7" name="正方形/長方形 6"/>
          <p:cNvSpPr/>
          <p:nvPr/>
        </p:nvSpPr>
        <p:spPr>
          <a:xfrm>
            <a:off x="1462218" y="1453910"/>
            <a:ext cx="1830365" cy="321168"/>
          </a:xfrm>
          <a:prstGeom prst="rect">
            <a:avLst/>
          </a:prstGeom>
          <a:noFill/>
          <a:ln w="19050" cmpd="sng">
            <a:solidFill>
              <a:srgbClr val="CE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4226421" y="1453910"/>
            <a:ext cx="2059532" cy="321168"/>
          </a:xfrm>
          <a:prstGeom prst="rect">
            <a:avLst/>
          </a:prstGeom>
          <a:noFill/>
          <a:ln w="19050" cmpd="sng">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1203129" y="3210978"/>
            <a:ext cx="2773490" cy="331886"/>
          </a:xfrm>
          <a:prstGeom prst="rect">
            <a:avLst/>
          </a:prstGeom>
          <a:noFill/>
          <a:ln w="19050" cmpd="sng">
            <a:solidFill>
              <a:srgbClr val="CE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970551" y="3210978"/>
            <a:ext cx="3615978" cy="331886"/>
          </a:xfrm>
          <a:prstGeom prst="rect">
            <a:avLst/>
          </a:prstGeom>
          <a:noFill/>
          <a:ln w="19050" cmpd="sng">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下矢印 10"/>
          <p:cNvSpPr/>
          <p:nvPr/>
        </p:nvSpPr>
        <p:spPr>
          <a:xfrm>
            <a:off x="4065134" y="2506404"/>
            <a:ext cx="796881" cy="256534"/>
          </a:xfrm>
          <a:prstGeom prst="downArrow">
            <a:avLst/>
          </a:prstGeom>
          <a:ln>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cxnSp>
        <p:nvCxnSpPr>
          <p:cNvPr id="12" name="直線コネクタ 11"/>
          <p:cNvCxnSpPr/>
          <p:nvPr/>
        </p:nvCxnSpPr>
        <p:spPr>
          <a:xfrm>
            <a:off x="4276641" y="2001944"/>
            <a:ext cx="327025" cy="327025"/>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4277699" y="2007991"/>
            <a:ext cx="325967" cy="325969"/>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4" name="角丸四角形 13"/>
          <p:cNvSpPr/>
          <p:nvPr/>
        </p:nvSpPr>
        <p:spPr>
          <a:xfrm>
            <a:off x="3326738" y="3693949"/>
            <a:ext cx="2351686" cy="367553"/>
          </a:xfrm>
          <a:prstGeom prst="roundRect">
            <a:avLst/>
          </a:prstGeom>
          <a:gradFill>
            <a:gsLst>
              <a:gs pos="41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死因は、</a:t>
            </a:r>
            <a:r>
              <a:rPr lang="ja-JP" altLang="en-US" dirty="0" smtClean="0"/>
              <a:t>複雑</a:t>
            </a:r>
            <a:r>
              <a:rPr lang="ja-JP" altLang="en-US" smtClean="0"/>
              <a:t>に交錯</a:t>
            </a:r>
            <a:endParaRPr kumimoji="1" lang="ja-JP" altLang="en-US" dirty="0"/>
          </a:p>
        </p:txBody>
      </p:sp>
      <p:cxnSp>
        <p:nvCxnSpPr>
          <p:cNvPr id="15" name="直線コネクタ 14"/>
          <p:cNvCxnSpPr/>
          <p:nvPr/>
        </p:nvCxnSpPr>
        <p:spPr>
          <a:xfrm>
            <a:off x="2112897" y="819325"/>
            <a:ext cx="484348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右矢印 1"/>
          <p:cNvSpPr/>
          <p:nvPr/>
        </p:nvSpPr>
        <p:spPr>
          <a:xfrm>
            <a:off x="5769864" y="3794760"/>
            <a:ext cx="466344" cy="155448"/>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365594" y="3681757"/>
            <a:ext cx="1425094" cy="367553"/>
          </a:xfrm>
          <a:prstGeom prst="roundRect">
            <a:avLst/>
          </a:prstGeom>
          <a:gradFill>
            <a:gsLst>
              <a:gs pos="41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mtClean="0"/>
              <a:t>判断に迷う</a:t>
            </a:r>
            <a:endParaRPr kumimoji="1" lang="ja-JP" altLang="en-US" dirty="0"/>
          </a:p>
        </p:txBody>
      </p:sp>
    </p:spTree>
    <p:extLst>
      <p:ext uri="{BB962C8B-B14F-4D97-AF65-F5344CB8AC3E}">
        <p14:creationId xmlns:p14="http://schemas.microsoft.com/office/powerpoint/2010/main" val="102104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27088" y="1404803"/>
            <a:ext cx="8027894" cy="4698209"/>
          </a:xfrm>
          <a:prstGeom prst="rect">
            <a:avLst/>
          </a:prstGeom>
        </p:spPr>
        <p:txBody>
          <a:bodyPr wrap="square">
            <a:spAutoFit/>
          </a:bodyPr>
          <a:lstStyle/>
          <a:p>
            <a:pPr marL="285750" indent="-285750">
              <a:lnSpc>
                <a:spcPct val="150000"/>
              </a:lnSpc>
              <a:buFont typeface="Wingdings" charset="2"/>
              <a:buChar char="l"/>
            </a:pPr>
            <a:r>
              <a:rPr lang="ja-JP" altLang="en-US" dirty="0" smtClean="0">
                <a:latin typeface="+mj-ea"/>
              </a:rPr>
              <a:t>制度</a:t>
            </a:r>
            <a:r>
              <a:rPr lang="ja-JP" altLang="en-US" dirty="0">
                <a:latin typeface="+mj-ea"/>
              </a:rPr>
              <a:t>自体への理解が不充分</a:t>
            </a:r>
            <a:r>
              <a:rPr lang="en-US" altLang="ja-JP" sz="2000" dirty="0">
                <a:latin typeface="+mj-ea"/>
              </a:rPr>
              <a:t>					</a:t>
            </a:r>
          </a:p>
          <a:p>
            <a:pPr marL="1200150" lvl="2" indent="-285750">
              <a:buFont typeface="Wingdings" charset="2"/>
              <a:buChar char="Ø"/>
            </a:pPr>
            <a:r>
              <a:rPr lang="ja-JP" altLang="en-US" sz="1600" dirty="0" smtClean="0">
                <a:latin typeface="+mj-ea"/>
              </a:rPr>
              <a:t>調査</a:t>
            </a:r>
            <a:r>
              <a:rPr lang="en-US" altLang="ja-JP" sz="1600" dirty="0">
                <a:latin typeface="+mj-ea"/>
              </a:rPr>
              <a:t>･</a:t>
            </a:r>
            <a:r>
              <a:rPr lang="ja-JP" altLang="en-US" sz="1600" dirty="0">
                <a:latin typeface="+mj-ea"/>
              </a:rPr>
              <a:t>検討</a:t>
            </a:r>
            <a:r>
              <a:rPr lang="ja-JP" altLang="en-US" sz="1600" dirty="0" smtClean="0">
                <a:latin typeface="+mj-ea"/>
              </a:rPr>
              <a:t>したら</a:t>
            </a:r>
            <a:r>
              <a:rPr lang="ja-JP" altLang="en-US" sz="1600" dirty="0">
                <a:latin typeface="+mj-ea"/>
              </a:rPr>
              <a:t>　</a:t>
            </a:r>
            <a:r>
              <a:rPr lang="ja-JP" altLang="en-US" sz="1600" dirty="0" smtClean="0">
                <a:latin typeface="+mj-ea"/>
              </a:rPr>
              <a:t>→　</a:t>
            </a:r>
            <a:r>
              <a:rPr lang="ja-JP" altLang="en-US" sz="1400" dirty="0" smtClean="0">
                <a:solidFill>
                  <a:srgbClr val="FF0000"/>
                </a:solidFill>
                <a:latin typeface="+mj-ea"/>
              </a:rPr>
              <a:t>▶ </a:t>
            </a:r>
            <a:r>
              <a:rPr lang="en-US" altLang="ja-JP" sz="1400" dirty="0" smtClean="0">
                <a:latin typeface="+mj-ea"/>
              </a:rPr>
              <a:t>｢</a:t>
            </a:r>
            <a:r>
              <a:rPr lang="ja-JP" altLang="en-US" sz="1400" dirty="0">
                <a:latin typeface="+mj-ea"/>
              </a:rPr>
              <a:t>過誤</a:t>
            </a:r>
            <a:r>
              <a:rPr lang="en-US" altLang="ja-JP" sz="1400" dirty="0">
                <a:latin typeface="+mj-ea"/>
              </a:rPr>
              <a:t>｣</a:t>
            </a:r>
            <a:r>
              <a:rPr lang="ja-JP" altLang="en-US" sz="1400" dirty="0" smtClean="0">
                <a:latin typeface="+mj-ea"/>
              </a:rPr>
              <a:t>はない</a:t>
            </a:r>
            <a:r>
              <a:rPr lang="en-US" altLang="ja-JP" sz="1600" dirty="0">
                <a:latin typeface="+mj-ea"/>
              </a:rPr>
              <a:t>				</a:t>
            </a:r>
          </a:p>
          <a:p>
            <a:pPr marL="1200150" lvl="2" indent="-285750">
              <a:lnSpc>
                <a:spcPct val="150000"/>
              </a:lnSpc>
              <a:buFont typeface="Wingdings" charset="2"/>
              <a:buChar char="Ø"/>
            </a:pPr>
            <a:r>
              <a:rPr lang="ja-JP" altLang="en-US" sz="1600" dirty="0" smtClean="0">
                <a:latin typeface="+mj-ea"/>
              </a:rPr>
              <a:t>医療</a:t>
            </a:r>
            <a:r>
              <a:rPr lang="ja-JP" altLang="en-US" sz="1600" dirty="0">
                <a:latin typeface="+mj-ea"/>
              </a:rPr>
              <a:t>機関が「自ら判断」することに難渋</a:t>
            </a:r>
            <a:r>
              <a:rPr lang="en-US" altLang="ja-JP" sz="1600" dirty="0">
                <a:latin typeface="+mj-ea"/>
              </a:rPr>
              <a:t>		 →</a:t>
            </a:r>
            <a:r>
              <a:rPr lang="ja-JP" altLang="en-US" sz="1600" dirty="0">
                <a:latin typeface="+mj-ea"/>
              </a:rPr>
              <a:t>　報告しないことに繋がる</a:t>
            </a:r>
            <a:endParaRPr lang="en-US" altLang="ja-JP" sz="1600" dirty="0">
              <a:latin typeface="+mj-ea"/>
            </a:endParaRPr>
          </a:p>
          <a:p>
            <a:pPr>
              <a:lnSpc>
                <a:spcPts val="1500"/>
              </a:lnSpc>
            </a:pPr>
            <a:r>
              <a:rPr lang="en-US" altLang="ja-JP" sz="1600" dirty="0">
                <a:latin typeface="+mj-ea"/>
              </a:rPr>
              <a:t>	</a:t>
            </a:r>
            <a:r>
              <a:rPr lang="en-US" altLang="ja-JP" sz="1600" dirty="0" smtClean="0">
                <a:latin typeface="+mj-ea"/>
              </a:rPr>
              <a:t>		</a:t>
            </a:r>
            <a:r>
              <a:rPr lang="ja-JP" altLang="en-US" sz="1600" dirty="0" smtClean="0">
                <a:latin typeface="+mj-ea"/>
              </a:rPr>
              <a:t>　　　判断基準</a:t>
            </a:r>
            <a:r>
              <a:rPr lang="ja-JP" altLang="en-US" sz="1600" dirty="0">
                <a:latin typeface="+mj-ea"/>
              </a:rPr>
              <a:t>が</a:t>
            </a:r>
            <a:r>
              <a:rPr lang="en-US" altLang="ja-JP" sz="1600" dirty="0">
                <a:latin typeface="+mj-ea"/>
              </a:rPr>
              <a:t>｢</a:t>
            </a:r>
            <a:r>
              <a:rPr lang="ja-JP" altLang="en-US" sz="1600" dirty="0">
                <a:latin typeface="+mj-ea"/>
              </a:rPr>
              <a:t>相談</a:t>
            </a:r>
            <a:r>
              <a:rPr lang="en-US" altLang="ja-JP" sz="1600" dirty="0">
                <a:latin typeface="+mj-ea"/>
              </a:rPr>
              <a:t>｣</a:t>
            </a:r>
            <a:r>
              <a:rPr lang="ja-JP" altLang="en-US" sz="1600" dirty="0">
                <a:latin typeface="+mj-ea"/>
              </a:rPr>
              <a:t>相手で異なる</a:t>
            </a:r>
            <a:r>
              <a:rPr lang="en-US" altLang="ja-JP" sz="1600" dirty="0">
                <a:latin typeface="+mj-ea"/>
              </a:rPr>
              <a:t>							</a:t>
            </a:r>
            <a:endParaRPr lang="en-US" altLang="ja-JP" sz="1600" dirty="0" smtClean="0">
              <a:latin typeface="+mj-ea"/>
            </a:endParaRPr>
          </a:p>
          <a:p>
            <a:pPr>
              <a:lnSpc>
                <a:spcPts val="1520"/>
              </a:lnSpc>
            </a:pPr>
            <a:endParaRPr lang="en-US" altLang="ja-JP" sz="1600" dirty="0">
              <a:latin typeface="+mj-ea"/>
            </a:endParaRPr>
          </a:p>
          <a:p>
            <a:pPr marL="1200150" lvl="2" indent="-285750">
              <a:buFont typeface="Wingdings" charset="2"/>
              <a:buChar char="Ø"/>
            </a:pPr>
            <a:r>
              <a:rPr lang="ja-JP" altLang="en-US" sz="1600" dirty="0" smtClean="0">
                <a:latin typeface="+mj-ea"/>
              </a:rPr>
              <a:t>「</a:t>
            </a:r>
            <a:r>
              <a:rPr lang="en-US" altLang="ja-JP" sz="1600" dirty="0">
                <a:latin typeface="+mj-ea"/>
              </a:rPr>
              <a:t>Claim Oriented</a:t>
            </a:r>
            <a:r>
              <a:rPr lang="ja-JP" altLang="en-US" sz="1600" dirty="0">
                <a:latin typeface="+mj-ea"/>
              </a:rPr>
              <a:t>」から「</a:t>
            </a:r>
            <a:r>
              <a:rPr lang="en-US" altLang="ja-JP" sz="1600" dirty="0">
                <a:latin typeface="+mj-ea"/>
              </a:rPr>
              <a:t>Event Oriented</a:t>
            </a:r>
            <a:r>
              <a:rPr lang="ja-JP" altLang="en-US" sz="1600" dirty="0">
                <a:latin typeface="+mj-ea"/>
              </a:rPr>
              <a:t>」へ、脱却していない</a:t>
            </a:r>
            <a:r>
              <a:rPr lang="en-US" altLang="ja-JP" dirty="0">
                <a:latin typeface="+mj-ea"/>
              </a:rPr>
              <a:t>	</a:t>
            </a:r>
            <a:endParaRPr lang="en-US" altLang="ja-JP" sz="1600" dirty="0">
              <a:solidFill>
                <a:srgbClr val="800000"/>
              </a:solidFill>
              <a:latin typeface="+mj-ea"/>
            </a:endParaRPr>
          </a:p>
          <a:p>
            <a:r>
              <a:rPr lang="en-US" altLang="ja-JP" sz="1400" dirty="0">
                <a:latin typeface="+mj-ea"/>
              </a:rPr>
              <a:t>	</a:t>
            </a:r>
            <a:r>
              <a:rPr lang="ja-JP" altLang="en-US" sz="1400" dirty="0">
                <a:latin typeface="+mj-ea"/>
              </a:rPr>
              <a:t>　</a:t>
            </a:r>
            <a:r>
              <a:rPr lang="en-US" altLang="ja-JP" sz="1400" dirty="0">
                <a:latin typeface="+mj-ea"/>
              </a:rPr>
              <a:t>	</a:t>
            </a:r>
            <a:r>
              <a:rPr lang="ja-JP" altLang="en-US" sz="1400" dirty="0">
                <a:latin typeface="+mj-ea"/>
              </a:rPr>
              <a:t>　</a:t>
            </a:r>
            <a:r>
              <a:rPr lang="en-US" altLang="ja-JP" sz="1400" dirty="0">
                <a:latin typeface="+mj-ea"/>
              </a:rPr>
              <a:t>	</a:t>
            </a:r>
            <a:r>
              <a:rPr lang="ja-JP" altLang="en-US" sz="1400" dirty="0">
                <a:latin typeface="+mj-ea"/>
              </a:rPr>
              <a:t>　</a:t>
            </a:r>
            <a:r>
              <a:rPr lang="en-US" altLang="ja-JP" sz="1400" dirty="0">
                <a:latin typeface="+mj-ea"/>
              </a:rPr>
              <a:t>	</a:t>
            </a:r>
            <a:r>
              <a:rPr lang="ja-JP" altLang="en-US" sz="1600" dirty="0">
                <a:solidFill>
                  <a:srgbClr val="FF0000"/>
                </a:solidFill>
                <a:latin typeface="+mj-ea"/>
              </a:rPr>
              <a:t>▶</a:t>
            </a:r>
            <a:r>
              <a:rPr lang="en-US" altLang="ja-JP" sz="1400" dirty="0">
                <a:latin typeface="+mj-ea"/>
              </a:rPr>
              <a:t> </a:t>
            </a:r>
            <a:r>
              <a:rPr lang="ja-JP" altLang="en-US" sz="1400" dirty="0">
                <a:latin typeface="+mj-ea"/>
              </a:rPr>
              <a:t>遺族がクレームを</a:t>
            </a:r>
            <a:r>
              <a:rPr lang="ja-JP" altLang="en-US" sz="1400" dirty="0" smtClean="0">
                <a:latin typeface="+mj-ea"/>
              </a:rPr>
              <a:t>言っていないので</a:t>
            </a:r>
            <a:r>
              <a:rPr lang="en-US" altLang="ja-JP" sz="1400" dirty="0" smtClean="0">
                <a:latin typeface="+mj-ea"/>
              </a:rPr>
              <a:t>､</a:t>
            </a:r>
            <a:r>
              <a:rPr lang="ja-JP" altLang="en-US" sz="1400" dirty="0">
                <a:latin typeface="+mj-ea"/>
              </a:rPr>
              <a:t>報告しない</a:t>
            </a:r>
            <a:r>
              <a:rPr lang="en-US" altLang="ja-JP" sz="1400" dirty="0">
                <a:latin typeface="+mj-ea"/>
              </a:rPr>
              <a:t>	</a:t>
            </a:r>
            <a:endParaRPr lang="en-US" altLang="ja-JP" sz="1400" dirty="0" smtClean="0">
              <a:latin typeface="+mj-ea"/>
            </a:endParaRPr>
          </a:p>
          <a:p>
            <a:r>
              <a:rPr lang="en-US" altLang="ja-JP" sz="1400" dirty="0">
                <a:latin typeface="+mj-ea"/>
              </a:rPr>
              <a:t>	</a:t>
            </a:r>
            <a:r>
              <a:rPr lang="en-US" altLang="ja-JP" sz="1400" dirty="0" smtClean="0">
                <a:latin typeface="+mj-ea"/>
              </a:rPr>
              <a:t>			  </a:t>
            </a:r>
            <a:r>
              <a:rPr lang="ja-JP" altLang="en-US" sz="1400" dirty="0" smtClean="0">
                <a:latin typeface="+mj-ea"/>
              </a:rPr>
              <a:t>　例；</a:t>
            </a:r>
            <a:r>
              <a:rPr lang="ja-JP" altLang="en-US" sz="1600" dirty="0" smtClean="0">
                <a:latin typeface="+mj-ea"/>
              </a:rPr>
              <a:t>　</a:t>
            </a:r>
            <a:r>
              <a:rPr lang="en-US" altLang="ja-JP" sz="1600" dirty="0" smtClean="0">
                <a:latin typeface="+mj-ea"/>
              </a:rPr>
              <a:t>3</a:t>
            </a:r>
            <a:r>
              <a:rPr lang="ja-JP" altLang="en-US" sz="1600" dirty="0" smtClean="0">
                <a:latin typeface="+mj-ea"/>
              </a:rPr>
              <a:t>ヶ月後、遺族から調査の希望</a:t>
            </a:r>
            <a:r>
              <a:rPr lang="ja-JP" altLang="en-US" sz="1600" dirty="0">
                <a:latin typeface="+mj-ea"/>
              </a:rPr>
              <a:t>　</a:t>
            </a:r>
            <a:r>
              <a:rPr lang="ja-JP" altLang="en-US" sz="1600" dirty="0" smtClean="0">
                <a:latin typeface="+mj-ea"/>
              </a:rPr>
              <a:t> →　遅れて「医療事故」の報告</a:t>
            </a:r>
            <a:endParaRPr lang="en-US" altLang="ja-JP" sz="1600" dirty="0" smtClean="0">
              <a:latin typeface="+mj-ea"/>
            </a:endParaRPr>
          </a:p>
          <a:p>
            <a:endParaRPr lang="en-US" altLang="ja-JP" sz="1600" dirty="0">
              <a:latin typeface="+mj-ea"/>
            </a:endParaRPr>
          </a:p>
          <a:p>
            <a:pPr marL="285750" indent="-285750">
              <a:buFont typeface="Wingdings" charset="2"/>
              <a:buChar char="l"/>
            </a:pPr>
            <a:r>
              <a:rPr lang="ja-JP" altLang="en-US" dirty="0" smtClean="0">
                <a:latin typeface="+mj-ea"/>
              </a:rPr>
              <a:t>現場の当事者</a:t>
            </a:r>
            <a:r>
              <a:rPr lang="en-US" altLang="ja-JP" dirty="0" smtClean="0">
                <a:latin typeface="+mj-ea"/>
              </a:rPr>
              <a:t>､</a:t>
            </a:r>
            <a:r>
              <a:rPr lang="ja-JP" altLang="en-US" dirty="0" smtClean="0">
                <a:latin typeface="+mj-ea"/>
              </a:rPr>
              <a:t>医長：「報告</a:t>
            </a:r>
            <a:r>
              <a:rPr lang="en-US" altLang="ja-JP" dirty="0" smtClean="0">
                <a:latin typeface="+mj-ea"/>
              </a:rPr>
              <a:t>｣</a:t>
            </a:r>
            <a:r>
              <a:rPr lang="ja-JP" altLang="en-US" dirty="0" smtClean="0">
                <a:latin typeface="+mj-ea"/>
              </a:rPr>
              <a:t>　</a:t>
            </a:r>
            <a:r>
              <a:rPr lang="en-US" altLang="ja-JP" dirty="0" smtClean="0">
                <a:latin typeface="+mj-ea"/>
              </a:rPr>
              <a:t>vs</a:t>
            </a:r>
            <a:r>
              <a:rPr lang="ja-JP" altLang="en-US" dirty="0" smtClean="0">
                <a:latin typeface="+mj-ea"/>
              </a:rPr>
              <a:t>　管理者：</a:t>
            </a:r>
            <a:r>
              <a:rPr lang="en-US" altLang="ja-JP" dirty="0" smtClean="0">
                <a:latin typeface="+mj-ea"/>
              </a:rPr>
              <a:t>｢</a:t>
            </a:r>
            <a:r>
              <a:rPr lang="ja-JP" altLang="en-US" dirty="0" smtClean="0">
                <a:latin typeface="+mj-ea"/>
              </a:rPr>
              <a:t>報告対象ではない</a:t>
            </a:r>
            <a:r>
              <a:rPr lang="en-US" altLang="ja-JP" dirty="0" smtClean="0">
                <a:latin typeface="+mj-ea"/>
              </a:rPr>
              <a:t>｣</a:t>
            </a:r>
            <a:r>
              <a:rPr lang="ja-JP" altLang="en-US" sz="1600" dirty="0" smtClean="0">
                <a:latin typeface="+mj-ea"/>
              </a:rPr>
              <a:t>　</a:t>
            </a:r>
            <a:endParaRPr lang="en-US" altLang="ja-JP" sz="1600" dirty="0" smtClean="0">
              <a:latin typeface="+mj-ea"/>
            </a:endParaRPr>
          </a:p>
          <a:p>
            <a:endParaRPr lang="en-US" altLang="ja-JP" sz="2000" dirty="0">
              <a:latin typeface="+mj-ea"/>
            </a:endParaRPr>
          </a:p>
          <a:p>
            <a:pPr marL="342900" indent="-342900">
              <a:buFont typeface="Wingdings" charset="2"/>
              <a:buChar char="l"/>
            </a:pPr>
            <a:r>
              <a:rPr lang="ja-JP" altLang="en-US" dirty="0">
                <a:latin typeface="+mj-ea"/>
              </a:rPr>
              <a:t>「医療</a:t>
            </a:r>
            <a:r>
              <a:rPr lang="ja-JP" altLang="en-US" dirty="0">
                <a:solidFill>
                  <a:srgbClr val="000090"/>
                </a:solidFill>
                <a:latin typeface="+mj-ea"/>
              </a:rPr>
              <a:t>事故</a:t>
            </a:r>
            <a:r>
              <a:rPr lang="ja-JP" altLang="en-US" dirty="0">
                <a:latin typeface="+mj-ea"/>
              </a:rPr>
              <a:t>」として報告することへの抵抗感</a:t>
            </a:r>
            <a:r>
              <a:rPr lang="ja-JP" altLang="en-US" sz="2000" dirty="0">
                <a:latin typeface="+mj-ea"/>
              </a:rPr>
              <a:t>　　</a:t>
            </a:r>
            <a:endParaRPr lang="en-US" altLang="ja-JP" sz="2000" dirty="0" smtClean="0">
              <a:latin typeface="+mj-ea"/>
            </a:endParaRPr>
          </a:p>
          <a:p>
            <a:pPr marL="1200150" lvl="2" indent="-285750">
              <a:lnSpc>
                <a:spcPct val="150000"/>
              </a:lnSpc>
              <a:buFont typeface="Wingdings" charset="2"/>
              <a:buChar char="Ø"/>
            </a:pPr>
            <a:r>
              <a:rPr lang="en-US" altLang="ja-JP" sz="1600" dirty="0" smtClean="0">
                <a:latin typeface="+mj-ea"/>
              </a:rPr>
              <a:t>｢</a:t>
            </a:r>
            <a:r>
              <a:rPr lang="ja-JP" altLang="en-US" sz="1600" dirty="0">
                <a:latin typeface="+mj-ea"/>
              </a:rPr>
              <a:t>事故</a:t>
            </a:r>
            <a:r>
              <a:rPr lang="en-US" altLang="ja-JP" sz="1600" dirty="0">
                <a:latin typeface="+mj-ea"/>
              </a:rPr>
              <a:t>｣</a:t>
            </a:r>
            <a:r>
              <a:rPr lang="ja-JP" altLang="en-US" sz="1600" dirty="0">
                <a:latin typeface="+mj-ea"/>
              </a:rPr>
              <a:t>＝</a:t>
            </a:r>
            <a:r>
              <a:rPr lang="en-US" altLang="ja-JP" sz="1600" dirty="0">
                <a:latin typeface="+mj-ea"/>
              </a:rPr>
              <a:t>｢</a:t>
            </a:r>
            <a:r>
              <a:rPr lang="ja-JP" altLang="en-US" sz="1600" dirty="0">
                <a:latin typeface="+mj-ea"/>
              </a:rPr>
              <a:t>悪い事</a:t>
            </a:r>
            <a:r>
              <a:rPr lang="en-US" altLang="ja-JP" sz="1600" dirty="0">
                <a:latin typeface="+mj-ea"/>
              </a:rPr>
              <a:t>｣</a:t>
            </a:r>
            <a:r>
              <a:rPr lang="ja-JP" altLang="en-US" sz="1600" dirty="0">
                <a:latin typeface="+mj-ea"/>
              </a:rPr>
              <a:t>が</a:t>
            </a:r>
            <a:r>
              <a:rPr lang="ja-JP" altLang="en-US" sz="1600" dirty="0" smtClean="0">
                <a:latin typeface="+mj-ea"/>
              </a:rPr>
              <a:t>起きた「故」に </a:t>
            </a:r>
            <a:r>
              <a:rPr lang="ja-JP" altLang="en-US" sz="1200" dirty="0" smtClean="0">
                <a:latin typeface="+mj-ea"/>
              </a:rPr>
              <a:t>（言葉が持つ古来の意味）</a:t>
            </a:r>
            <a:endParaRPr lang="en-US" altLang="ja-JP" sz="1200" dirty="0">
              <a:latin typeface="+mj-ea"/>
            </a:endParaRPr>
          </a:p>
          <a:p>
            <a:pPr marL="1200150" lvl="2" indent="-285750">
              <a:lnSpc>
                <a:spcPct val="150000"/>
              </a:lnSpc>
              <a:buFont typeface="Wingdings" charset="2"/>
              <a:buChar char="Ø"/>
            </a:pPr>
            <a:r>
              <a:rPr lang="ja-JP" altLang="en-US" sz="1600" dirty="0" smtClean="0">
                <a:latin typeface="+mj-ea"/>
              </a:rPr>
              <a:t>「</a:t>
            </a:r>
            <a:r>
              <a:rPr lang="ja-JP" altLang="en-US" sz="1600" dirty="0">
                <a:solidFill>
                  <a:srgbClr val="000090"/>
                </a:solidFill>
                <a:latin typeface="+mj-ea"/>
              </a:rPr>
              <a:t>事故</a:t>
            </a:r>
            <a:r>
              <a:rPr lang="ja-JP" altLang="en-US" sz="1600" dirty="0">
                <a:latin typeface="+mj-ea"/>
              </a:rPr>
              <a:t>」の報告</a:t>
            </a:r>
            <a:r>
              <a:rPr lang="en-US" altLang="ja-JP" sz="1600" dirty="0">
                <a:latin typeface="+mj-ea"/>
              </a:rPr>
              <a:t> </a:t>
            </a:r>
            <a:r>
              <a:rPr lang="ja-JP" altLang="en-US" sz="1600" dirty="0">
                <a:latin typeface="+mj-ea"/>
              </a:rPr>
              <a:t>＝</a:t>
            </a:r>
            <a:r>
              <a:rPr lang="en-US" altLang="ja-JP" sz="1600" dirty="0">
                <a:latin typeface="+mj-ea"/>
              </a:rPr>
              <a:t> </a:t>
            </a:r>
            <a:r>
              <a:rPr lang="ja-JP" altLang="en-US" sz="1600" dirty="0">
                <a:latin typeface="+mj-ea"/>
              </a:rPr>
              <a:t>「</a:t>
            </a:r>
            <a:r>
              <a:rPr lang="ja-JP" altLang="en-US" sz="1600" dirty="0">
                <a:solidFill>
                  <a:srgbClr val="000090"/>
                </a:solidFill>
                <a:latin typeface="+mj-ea"/>
              </a:rPr>
              <a:t>過誤</a:t>
            </a:r>
            <a:r>
              <a:rPr lang="ja-JP" altLang="en-US" sz="1600" dirty="0">
                <a:latin typeface="+mj-ea"/>
              </a:rPr>
              <a:t>」を認めたことになる、という思い</a:t>
            </a:r>
            <a:r>
              <a:rPr lang="ja-JP" altLang="en-US" sz="1400" dirty="0">
                <a:latin typeface="+mj-ea"/>
              </a:rPr>
              <a:t>　　</a:t>
            </a:r>
            <a:r>
              <a:rPr lang="en-US" altLang="ja-JP" sz="1400" dirty="0">
                <a:latin typeface="+mj-ea"/>
              </a:rPr>
              <a:t>	</a:t>
            </a:r>
            <a:endParaRPr lang="en-US" altLang="ja-JP" sz="1400" dirty="0">
              <a:solidFill>
                <a:srgbClr val="800000"/>
              </a:solidFill>
              <a:latin typeface="+mj-ea"/>
            </a:endParaRPr>
          </a:p>
          <a:p>
            <a:r>
              <a:rPr lang="ja-JP" altLang="en-US" sz="1400" dirty="0">
                <a:latin typeface="+mj-ea"/>
              </a:rPr>
              <a:t>　　　　　</a:t>
            </a:r>
            <a:r>
              <a:rPr lang="en-US" altLang="ja-JP" sz="1400" dirty="0">
                <a:latin typeface="+mj-ea"/>
              </a:rPr>
              <a:t>	</a:t>
            </a:r>
            <a:r>
              <a:rPr lang="ja-JP" altLang="en-US" sz="1400" dirty="0">
                <a:latin typeface="+mj-ea"/>
              </a:rPr>
              <a:t>　　</a:t>
            </a:r>
            <a:r>
              <a:rPr lang="en-US" altLang="ja-JP" sz="1400" dirty="0">
                <a:latin typeface="+mj-ea"/>
              </a:rPr>
              <a:t>	</a:t>
            </a:r>
            <a:r>
              <a:rPr lang="ja-JP" altLang="en-US" sz="1400" dirty="0">
                <a:latin typeface="+mj-ea"/>
              </a:rPr>
              <a:t>　</a:t>
            </a:r>
            <a:r>
              <a:rPr lang="en-US" altLang="ja-JP" sz="1400" dirty="0">
                <a:latin typeface="+mj-ea"/>
              </a:rPr>
              <a:t>	</a:t>
            </a:r>
            <a:r>
              <a:rPr lang="ja-JP" altLang="en-US" sz="1600" dirty="0">
                <a:solidFill>
                  <a:srgbClr val="FF0000"/>
                </a:solidFill>
                <a:latin typeface="+mj-ea"/>
              </a:rPr>
              <a:t>▶</a:t>
            </a:r>
            <a:r>
              <a:rPr lang="en-US" altLang="ja-JP" sz="1400" dirty="0">
                <a:latin typeface="+mj-ea"/>
              </a:rPr>
              <a:t> </a:t>
            </a:r>
            <a:r>
              <a:rPr lang="ja-JP" altLang="en-US" sz="1400" dirty="0">
                <a:latin typeface="+mj-ea"/>
              </a:rPr>
              <a:t>事故の報告</a:t>
            </a:r>
            <a:r>
              <a:rPr lang="en-US" altLang="ja-JP" sz="1400" dirty="0">
                <a:latin typeface="+mj-ea"/>
              </a:rPr>
              <a:t>･</a:t>
            </a:r>
            <a:r>
              <a:rPr lang="ja-JP" altLang="en-US" sz="1400" dirty="0">
                <a:latin typeface="+mj-ea"/>
              </a:rPr>
              <a:t>説明を遺族に行っていない例で</a:t>
            </a:r>
            <a:r>
              <a:rPr lang="ja-JP" altLang="en-US" sz="1400" dirty="0" smtClean="0">
                <a:latin typeface="+mj-ea"/>
              </a:rPr>
              <a:t>は、</a:t>
            </a:r>
            <a:endParaRPr lang="en-US" altLang="ja-JP" sz="1400" dirty="0">
              <a:latin typeface="+mj-ea"/>
            </a:endParaRPr>
          </a:p>
          <a:p>
            <a:pPr>
              <a:lnSpc>
                <a:spcPct val="80000"/>
              </a:lnSpc>
            </a:pPr>
            <a:r>
              <a:rPr lang="en-US" altLang="ja-JP" sz="1400" dirty="0">
                <a:latin typeface="+mj-ea"/>
              </a:rPr>
              <a:t>				 	</a:t>
            </a:r>
            <a:r>
              <a:rPr lang="ja-JP" altLang="en-US" sz="1400" dirty="0">
                <a:latin typeface="+mj-ea"/>
              </a:rPr>
              <a:t>後から</a:t>
            </a:r>
            <a:r>
              <a:rPr lang="en-US" altLang="ja-JP" sz="1400" dirty="0">
                <a:latin typeface="+mj-ea"/>
              </a:rPr>
              <a:t> </a:t>
            </a:r>
            <a:r>
              <a:rPr lang="ja-JP" altLang="en-US" sz="1400" dirty="0">
                <a:latin typeface="+mj-ea"/>
              </a:rPr>
              <a:t>「実は・・、</a:t>
            </a:r>
            <a:r>
              <a:rPr lang="ja-JP" altLang="en-US" sz="1400" dirty="0">
                <a:solidFill>
                  <a:srgbClr val="000090"/>
                </a:solidFill>
                <a:latin typeface="+mj-ea"/>
              </a:rPr>
              <a:t>事故として調査</a:t>
            </a:r>
            <a:r>
              <a:rPr lang="ja-JP" altLang="en-US" sz="1400" dirty="0">
                <a:latin typeface="+mj-ea"/>
              </a:rPr>
              <a:t>・・」と言いにくい</a:t>
            </a:r>
            <a:r>
              <a:rPr lang="en-US" altLang="ja-JP" sz="1600" dirty="0">
                <a:latin typeface="+mj-ea"/>
              </a:rPr>
              <a:t>		</a:t>
            </a:r>
            <a:endParaRPr lang="ja-JP" altLang="en-US" dirty="0"/>
          </a:p>
        </p:txBody>
      </p:sp>
      <p:sp>
        <p:nvSpPr>
          <p:cNvPr id="4" name="右大かっこ 3"/>
          <p:cNvSpPr/>
          <p:nvPr/>
        </p:nvSpPr>
        <p:spPr>
          <a:xfrm>
            <a:off x="5536048" y="1949958"/>
            <a:ext cx="215527" cy="765810"/>
          </a:xfrm>
          <a:prstGeom prst="righ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5" name="テキスト ボックス 4"/>
          <p:cNvSpPr txBox="1"/>
          <p:nvPr/>
        </p:nvSpPr>
        <p:spPr>
          <a:xfrm>
            <a:off x="1547813" y="673770"/>
            <a:ext cx="6455613" cy="461665"/>
          </a:xfrm>
          <a:prstGeom prst="rect">
            <a:avLst/>
          </a:prstGeom>
          <a:noFill/>
        </p:spPr>
        <p:txBody>
          <a:bodyPr wrap="none" rtlCol="0">
            <a:spAutoFit/>
          </a:bodyPr>
          <a:lstStyle/>
          <a:p>
            <a:r>
              <a:rPr lang="ja-JP" altLang="en-US" sz="2400" smtClean="0">
                <a:latin typeface="+mj-ea"/>
              </a:rPr>
              <a:t>判断に難渋する理由</a:t>
            </a:r>
            <a:r>
              <a:rPr lang="ja-JP" altLang="en-US" sz="2400" dirty="0">
                <a:latin typeface="+mj-ea"/>
              </a:rPr>
              <a:t>の考察</a:t>
            </a:r>
            <a:r>
              <a:rPr lang="ja-JP" altLang="en-US" dirty="0">
                <a:latin typeface="+mj-ea"/>
              </a:rPr>
              <a:t>　（相談事例等からの印象</a:t>
            </a:r>
            <a:r>
              <a:rPr lang="ja-JP" altLang="en-US" dirty="0" smtClean="0">
                <a:latin typeface="+mj-ea"/>
              </a:rPr>
              <a:t>）</a:t>
            </a:r>
            <a:endParaRPr lang="en-US" altLang="ja-JP" dirty="0">
              <a:latin typeface="+mj-ea"/>
            </a:endParaRPr>
          </a:p>
        </p:txBody>
      </p:sp>
      <p:cxnSp>
        <p:nvCxnSpPr>
          <p:cNvPr id="6" name="直線コネクタ 5"/>
          <p:cNvCxnSpPr/>
          <p:nvPr/>
        </p:nvCxnSpPr>
        <p:spPr>
          <a:xfrm>
            <a:off x="1615713" y="1130542"/>
            <a:ext cx="622983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887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641056344"/>
              </p:ext>
            </p:extLst>
          </p:nvPr>
        </p:nvGraphicFramePr>
        <p:xfrm>
          <a:off x="677282" y="687552"/>
          <a:ext cx="7928533" cy="6948527"/>
        </p:xfrm>
        <a:graphic>
          <a:graphicData uri="http://schemas.openxmlformats.org/drawingml/2006/chart">
            <c:chart xmlns:c="http://schemas.openxmlformats.org/drawingml/2006/chart" xmlns:r="http://schemas.openxmlformats.org/officeDocument/2006/relationships" r:id="rId2"/>
          </a:graphicData>
        </a:graphic>
      </p:graphicFrame>
      <p:sp>
        <p:nvSpPr>
          <p:cNvPr id="50" name="フリーフォーム 49"/>
          <p:cNvSpPr/>
          <p:nvPr/>
        </p:nvSpPr>
        <p:spPr>
          <a:xfrm>
            <a:off x="2167467" y="1753236"/>
            <a:ext cx="562666" cy="4601394"/>
          </a:xfrm>
          <a:custGeom>
            <a:avLst/>
            <a:gdLst>
              <a:gd name="connsiteX0" fmla="*/ 680224 w 680224"/>
              <a:gd name="connsiteY0" fmla="*/ 0 h 3880625"/>
              <a:gd name="connsiteX1" fmla="*/ 680224 w 680224"/>
              <a:gd name="connsiteY1" fmla="*/ 3345366 h 3880625"/>
              <a:gd name="connsiteX2" fmla="*/ 0 w 680224"/>
              <a:gd name="connsiteY2" fmla="*/ 3880625 h 3880625"/>
            </a:gdLst>
            <a:ahLst/>
            <a:cxnLst>
              <a:cxn ang="0">
                <a:pos x="connsiteX0" y="connsiteY0"/>
              </a:cxn>
              <a:cxn ang="0">
                <a:pos x="connsiteX1" y="connsiteY1"/>
              </a:cxn>
              <a:cxn ang="0">
                <a:pos x="connsiteX2" y="connsiteY2"/>
              </a:cxn>
            </a:cxnLst>
            <a:rect l="l" t="t" r="r" b="b"/>
            <a:pathLst>
              <a:path w="680224" h="3880625">
                <a:moveTo>
                  <a:pt x="680224" y="0"/>
                </a:moveTo>
                <a:lnTo>
                  <a:pt x="680224" y="3345366"/>
                </a:lnTo>
                <a:lnTo>
                  <a:pt x="0" y="3880625"/>
                </a:lnTo>
              </a:path>
            </a:pathLst>
          </a:custGeom>
          <a:noFill/>
          <a:ln w="41275" cap="flat" cmpd="dbl" algn="ctr">
            <a:solidFill>
              <a:schemeClr val="accent6">
                <a:lumMod val="50000"/>
              </a:scheme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charset="-128"/>
              <a:cs typeface=""/>
            </a:endParaRPr>
          </a:p>
        </p:txBody>
      </p:sp>
      <p:sp>
        <p:nvSpPr>
          <p:cNvPr id="4" name="フリーフォーム 3"/>
          <p:cNvSpPr/>
          <p:nvPr/>
        </p:nvSpPr>
        <p:spPr>
          <a:xfrm>
            <a:off x="1277863" y="1819646"/>
            <a:ext cx="482069" cy="114779"/>
          </a:xfrm>
          <a:custGeom>
            <a:avLst/>
            <a:gdLst>
              <a:gd name="connsiteX0" fmla="*/ 0 w 480647"/>
              <a:gd name="connsiteY0" fmla="*/ 128954 h 128954"/>
              <a:gd name="connsiteX1" fmla="*/ 169985 w 480647"/>
              <a:gd name="connsiteY1" fmla="*/ 0 h 128954"/>
              <a:gd name="connsiteX2" fmla="*/ 480647 w 480647"/>
              <a:gd name="connsiteY2" fmla="*/ 11723 h 128954"/>
              <a:gd name="connsiteX3" fmla="*/ 480647 w 480647"/>
              <a:gd name="connsiteY3" fmla="*/ 11723 h 128954"/>
              <a:gd name="connsiteX4" fmla="*/ 480647 w 480647"/>
              <a:gd name="connsiteY4" fmla="*/ 11723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47" h="128954">
                <a:moveTo>
                  <a:pt x="0" y="128954"/>
                </a:moveTo>
                <a:lnTo>
                  <a:pt x="169985" y="0"/>
                </a:lnTo>
                <a:lnTo>
                  <a:pt x="480647" y="11723"/>
                </a:lnTo>
                <a:lnTo>
                  <a:pt x="480647" y="11723"/>
                </a:lnTo>
                <a:lnTo>
                  <a:pt x="480647" y="11723"/>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893608" y="389513"/>
            <a:ext cx="551946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Hiragino Kaku Gothic Pro W3" charset="-128"/>
                <a:ea typeface="Hiragino Kaku Gothic Pro W3" charset="-128"/>
                <a:cs typeface="Hiragino Kaku Gothic Pro W3" charset="-128"/>
              </a:rPr>
              <a:t>病床規模別 医療事故報告件数について</a:t>
            </a:r>
          </a:p>
        </p:txBody>
      </p:sp>
      <p:sp>
        <p:nvSpPr>
          <p:cNvPr id="6" name="テキスト ボックス 5"/>
          <p:cNvSpPr txBox="1"/>
          <p:nvPr/>
        </p:nvSpPr>
        <p:spPr>
          <a:xfrm>
            <a:off x="3613347" y="1253755"/>
            <a:ext cx="5400837" cy="7899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ea typeface="游ゴシック" charset="-128"/>
              </a:rPr>
              <a:t>［施設数、病床数 </a:t>
            </a:r>
            <a:r>
              <a:rPr kumimoji="0" lang="en-US" altLang="ja-JP" sz="1000" b="0" i="0" u="none" strike="noStrike" kern="0" cap="none" spc="0" normalizeH="0" baseline="0" noProof="0" dirty="0" smtClean="0">
                <a:ln>
                  <a:noFill/>
                </a:ln>
                <a:solidFill>
                  <a:prstClr val="black"/>
                </a:solidFill>
                <a:effectLst/>
                <a:uLnTx/>
                <a:uFillTx/>
                <a:ea typeface="游ゴシック" charset="-128"/>
              </a:rPr>
              <a:t>(</a:t>
            </a:r>
            <a:r>
              <a:rPr kumimoji="0" lang="ja-JP" altLang="en-US" sz="1000" b="0" i="0" u="none" strike="noStrike" kern="0" cap="none" spc="0" normalizeH="0" baseline="0" noProof="0" dirty="0" smtClean="0">
                <a:ln>
                  <a:noFill/>
                </a:ln>
                <a:solidFill>
                  <a:prstClr val="black"/>
                </a:solidFill>
                <a:effectLst/>
                <a:uLnTx/>
                <a:uFillTx/>
                <a:ea typeface="游ゴシック" charset="-128"/>
              </a:rPr>
              <a:t>歯科を除く</a:t>
            </a:r>
            <a:r>
              <a:rPr kumimoji="0" lang="en-US" altLang="ja-JP" sz="1000" b="0" i="0" u="none" strike="noStrike" kern="0" cap="none" spc="0" normalizeH="0" baseline="0" noProof="0" dirty="0" smtClean="0">
                <a:ln>
                  <a:noFill/>
                </a:ln>
                <a:solidFill>
                  <a:prstClr val="black"/>
                </a:solidFill>
                <a:effectLst/>
                <a:uLnTx/>
                <a:uFillTx/>
                <a:ea typeface="游ゴシック" charset="-128"/>
              </a:rPr>
              <a:t>)</a:t>
            </a:r>
            <a:r>
              <a:rPr kumimoji="0" lang="ja-JP" altLang="en-US" sz="1000" b="0" i="0" u="none" strike="noStrike" kern="0" cap="none" spc="0" normalizeH="0" baseline="0" noProof="0" dirty="0" smtClean="0">
                <a:ln>
                  <a:noFill/>
                </a:ln>
                <a:solidFill>
                  <a:prstClr val="black"/>
                </a:solidFill>
                <a:effectLst/>
                <a:uLnTx/>
                <a:uFillTx/>
                <a:ea typeface="游ゴシック" charset="-128"/>
              </a:rPr>
              <a:t>：</a:t>
            </a:r>
            <a:r>
              <a:rPr kumimoji="0" lang="ja-JP" altLang="en-US" sz="1200" b="0" i="0" u="none" strike="noStrike" kern="0" cap="none" spc="0" normalizeH="0" baseline="0" noProof="0" dirty="0" smtClean="0">
                <a:ln>
                  <a:noFill/>
                </a:ln>
                <a:solidFill>
                  <a:prstClr val="black"/>
                </a:solidFill>
                <a:effectLst/>
                <a:uLnTx/>
                <a:uFillTx/>
                <a:ea typeface="游ゴシック" charset="-128"/>
              </a:rPr>
              <a:t>厚生労働省</a:t>
            </a:r>
            <a:r>
              <a:rPr kumimoji="0" lang="en-US" altLang="ja-JP" sz="1200" b="0" i="0" u="none" strike="noStrike" kern="0" cap="none" spc="0" normalizeH="0" baseline="0" noProof="0" dirty="0" smtClean="0">
                <a:ln>
                  <a:noFill/>
                </a:ln>
                <a:solidFill>
                  <a:prstClr val="black"/>
                </a:solidFill>
                <a:effectLst/>
                <a:uLnTx/>
                <a:uFillTx/>
                <a:ea typeface="游ゴシック" charset="-128"/>
              </a:rPr>
              <a:t>｢</a:t>
            </a:r>
            <a:r>
              <a:rPr kumimoji="0" lang="ja-JP" altLang="en-US" sz="1200" b="0" i="0" u="none" strike="noStrike" kern="0" cap="none" spc="0" normalizeH="0" baseline="0" noProof="0" dirty="0" smtClean="0">
                <a:ln>
                  <a:noFill/>
                </a:ln>
                <a:solidFill>
                  <a:prstClr val="black"/>
                </a:solidFill>
                <a:effectLst/>
                <a:uLnTx/>
                <a:uFillTx/>
                <a:ea typeface="游ゴシック" charset="-128"/>
              </a:rPr>
              <a:t>平成２７年医療施設調査」</a:t>
            </a:r>
            <a:r>
              <a:rPr kumimoji="0" lang="ja-JP" altLang="en-US" sz="1000" b="0" i="0" u="none" strike="noStrike" kern="0" cap="none" spc="0" normalizeH="0" baseline="0" noProof="0" dirty="0" smtClean="0">
                <a:ln>
                  <a:noFill/>
                </a:ln>
                <a:solidFill>
                  <a:prstClr val="black"/>
                </a:solidFill>
                <a:effectLst/>
                <a:uLnTx/>
                <a:uFillTx/>
                <a:ea typeface="游ゴシック" charset="-128"/>
              </a:rPr>
              <a:t>より</a:t>
            </a:r>
            <a:r>
              <a:rPr kumimoji="0" lang="ja-JP" altLang="en-US" sz="1200" b="0" i="0" u="none" strike="noStrike" kern="0" cap="none" spc="0" normalizeH="0" baseline="0" noProof="0" dirty="0" smtClean="0">
                <a:ln>
                  <a:noFill/>
                </a:ln>
                <a:solidFill>
                  <a:prstClr val="black"/>
                </a:solidFill>
                <a:effectLst/>
                <a:uLnTx/>
                <a:uFillTx/>
                <a:ea typeface="游ゴシック" charset="-128"/>
              </a:rPr>
              <a:t>］</a:t>
            </a:r>
            <a:endParaRPr kumimoji="0" lang="en-US" altLang="ja-JP" sz="1200" b="0" i="0" u="none" strike="noStrike" kern="0" cap="none" spc="0" normalizeH="0" baseline="0" noProof="0" dirty="0" smtClean="0">
              <a:ln>
                <a:noFill/>
              </a:ln>
              <a:solidFill>
                <a:prstClr val="black"/>
              </a:solidFill>
              <a:effectLst/>
              <a:uLnTx/>
              <a:uFillTx/>
              <a:ea typeface="游ゴシック" charset="-128"/>
            </a:endParaRPr>
          </a:p>
          <a:p>
            <a:pPr marL="0" marR="0" lvl="0" indent="0" defTabSz="914400" eaLnBrk="1" fontAlgn="auto" latinLnBrk="0" hangingPunct="1">
              <a:lnSpc>
                <a:spcPts val="16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ea typeface="游ゴシック" charset="-128"/>
              </a:rPr>
              <a:t>		</a:t>
            </a:r>
            <a:r>
              <a:rPr kumimoji="0" lang="ja-JP" altLang="en-US" sz="1000" b="0" i="0" u="none" strike="noStrike" kern="0" cap="none" spc="0" normalizeH="0" baseline="0" noProof="0" dirty="0" smtClean="0">
                <a:ln>
                  <a:noFill/>
                </a:ln>
                <a:solidFill>
                  <a:prstClr val="black"/>
                </a:solidFill>
                <a:effectLst/>
                <a:uLnTx/>
                <a:uFillTx/>
                <a:ea typeface="游ゴシック" charset="-128"/>
              </a:rPr>
              <a:t>　　　総施設数；    </a:t>
            </a:r>
            <a:r>
              <a:rPr kumimoji="0" lang="en-US" altLang="ja-JP" sz="1000" b="0" i="0" u="none" strike="noStrike" kern="0" cap="none" spc="0" normalizeH="0" baseline="0" noProof="0" dirty="0" smtClean="0">
                <a:ln>
                  <a:noFill/>
                </a:ln>
                <a:solidFill>
                  <a:prstClr val="black"/>
                </a:solidFill>
                <a:effectLst/>
                <a:uLnTx/>
                <a:uFillTx/>
                <a:ea typeface="游ゴシック" charset="-128"/>
              </a:rPr>
              <a:t>109,475</a:t>
            </a:r>
            <a:r>
              <a:rPr kumimoji="0" lang="ja-JP" altLang="en-US" sz="1000" b="0" i="0" u="none" strike="noStrike" kern="0" cap="none" spc="0" normalizeH="0" baseline="0" noProof="0" dirty="0" smtClean="0">
                <a:ln>
                  <a:noFill/>
                </a:ln>
                <a:solidFill>
                  <a:prstClr val="black"/>
                </a:solidFill>
                <a:effectLst/>
                <a:uLnTx/>
                <a:uFillTx/>
                <a:ea typeface="游ゴシック" charset="-128"/>
              </a:rPr>
              <a:t>  </a:t>
            </a:r>
            <a:r>
              <a:rPr kumimoji="0" lang="en-US" altLang="ja-JP" sz="1000" b="0" i="0" u="none" strike="noStrike" kern="0" cap="none" spc="0" normalizeH="0" baseline="0" noProof="0" dirty="0" smtClean="0">
                <a:ln>
                  <a:noFill/>
                </a:ln>
                <a:solidFill>
                  <a:prstClr val="black"/>
                </a:solidFill>
                <a:effectLst/>
                <a:uLnTx/>
                <a:uFillTx/>
                <a:ea typeface="游ゴシック" charset="-128"/>
              </a:rPr>
              <a:t> 	</a:t>
            </a:r>
            <a:r>
              <a:rPr kumimoji="0" lang="ja-JP" altLang="en-US" sz="1000" b="0" i="0" u="none" strike="noStrike" kern="0" cap="none" spc="0" normalizeH="0" baseline="0" noProof="0" dirty="0" smtClean="0">
                <a:ln>
                  <a:noFill/>
                </a:ln>
                <a:solidFill>
                  <a:prstClr val="black"/>
                </a:solidFill>
                <a:effectLst/>
                <a:uLnTx/>
                <a:uFillTx/>
                <a:ea typeface="游ゴシック" charset="-128"/>
              </a:rPr>
              <a:t>診療所；</a:t>
            </a:r>
            <a:r>
              <a:rPr kumimoji="0" lang="en-US" altLang="ja-JP" sz="1000" b="0" i="0" u="none" strike="noStrike" kern="0" cap="none" spc="0" normalizeH="0" baseline="0" noProof="0" dirty="0" smtClean="0">
                <a:ln>
                  <a:noFill/>
                </a:ln>
                <a:solidFill>
                  <a:prstClr val="black"/>
                </a:solidFill>
                <a:effectLst/>
                <a:uLnTx/>
                <a:uFillTx/>
                <a:ea typeface="游ゴシック" charset="-128"/>
              </a:rPr>
              <a:t>100,995</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ea typeface="游ゴシック" charset="-128"/>
              </a:rPr>
              <a:t>				</a:t>
            </a:r>
            <a:r>
              <a:rPr kumimoji="0" lang="ja-JP" altLang="en-US" sz="1000" b="0" i="0" u="none" strike="noStrike" kern="0" cap="none" spc="0" normalizeH="0" baseline="0" noProof="0" dirty="0" smtClean="0">
                <a:ln>
                  <a:noFill/>
                </a:ln>
                <a:solidFill>
                  <a:prstClr val="black"/>
                </a:solidFill>
                <a:effectLst/>
                <a:uLnTx/>
                <a:uFillTx/>
                <a:ea typeface="游ゴシック" charset="-128"/>
              </a:rPr>
              <a:t>病院；　　</a:t>
            </a:r>
            <a:r>
              <a:rPr kumimoji="0" lang="en-US" altLang="ja-JP" sz="1000" b="0" i="0" u="none" strike="noStrike" kern="0" cap="none" spc="0" normalizeH="0" baseline="0" noProof="0" dirty="0" smtClean="0">
                <a:ln>
                  <a:noFill/>
                </a:ln>
                <a:solidFill>
                  <a:prstClr val="black"/>
                </a:solidFill>
                <a:effectLst/>
                <a:uLnTx/>
                <a:uFillTx/>
                <a:ea typeface="游ゴシック" charset="-128"/>
              </a:rPr>
              <a:t>8,480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ea typeface="游ゴシック" charset="-128"/>
              </a:rPr>
              <a:t>		</a:t>
            </a:r>
            <a:r>
              <a:rPr kumimoji="0" lang="ja-JP" altLang="en-US" sz="1000" b="0" i="0" u="none" strike="noStrike" kern="0" cap="none" spc="0" normalizeH="0" baseline="0" noProof="0" dirty="0" smtClean="0">
                <a:ln>
                  <a:noFill/>
                </a:ln>
                <a:solidFill>
                  <a:prstClr val="black"/>
                </a:solidFill>
                <a:effectLst/>
                <a:uLnTx/>
                <a:uFillTx/>
                <a:ea typeface="游ゴシック" charset="-128"/>
              </a:rPr>
              <a:t>　　　総病床数； </a:t>
            </a:r>
            <a:r>
              <a:rPr kumimoji="0" lang="en-US" altLang="ja-JP" sz="1000" b="0" i="0" u="none" strike="noStrike" kern="0" cap="none" spc="0" normalizeH="0" baseline="0" noProof="0" dirty="0" smtClean="0">
                <a:ln>
                  <a:noFill/>
                </a:ln>
                <a:solidFill>
                  <a:prstClr val="black"/>
                </a:solidFill>
                <a:effectLst/>
                <a:uLnTx/>
                <a:uFillTx/>
                <a:ea typeface="游ゴシック" charset="-128"/>
              </a:rPr>
              <a:t>1,673,594</a:t>
            </a:r>
          </a:p>
        </p:txBody>
      </p:sp>
      <p:sp>
        <p:nvSpPr>
          <p:cNvPr id="7" name="テキスト ボックス 6"/>
          <p:cNvSpPr txBox="1"/>
          <p:nvPr/>
        </p:nvSpPr>
        <p:spPr>
          <a:xfrm>
            <a:off x="3593027" y="906657"/>
            <a:ext cx="233910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ea typeface="游ゴシック" charset="-128"/>
              </a:rPr>
              <a:t>［医療事故数：４８２件］</a:t>
            </a:r>
          </a:p>
        </p:txBody>
      </p:sp>
      <p:sp>
        <p:nvSpPr>
          <p:cNvPr id="8" name="テキスト ボックス 7"/>
          <p:cNvSpPr txBox="1"/>
          <p:nvPr/>
        </p:nvSpPr>
        <p:spPr>
          <a:xfrm>
            <a:off x="5610504" y="937435"/>
            <a:ext cx="31598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ea typeface="游ゴシック" charset="-128"/>
              </a:rPr>
              <a:t>（歯科を除く、平成</a:t>
            </a:r>
            <a:r>
              <a:rPr kumimoji="0" lang="en-US" altLang="ja-JP" sz="1100" b="0" i="0" u="none" strike="noStrike" kern="0" cap="none" spc="0" normalizeH="0" baseline="0" noProof="0" dirty="0" smtClean="0">
                <a:ln>
                  <a:noFill/>
                </a:ln>
                <a:solidFill>
                  <a:prstClr val="black"/>
                </a:solidFill>
                <a:effectLst/>
                <a:uLnTx/>
                <a:uFillTx/>
                <a:ea typeface="游ゴシック" charset="-128"/>
              </a:rPr>
              <a:t>27</a:t>
            </a:r>
            <a:r>
              <a:rPr kumimoji="0" lang="ja-JP" altLang="en-US" sz="1100" b="0" i="0" u="none" strike="noStrike" kern="0" cap="none" spc="0" normalizeH="0" baseline="0" noProof="0" dirty="0" smtClean="0">
                <a:ln>
                  <a:noFill/>
                </a:ln>
                <a:solidFill>
                  <a:prstClr val="black"/>
                </a:solidFill>
                <a:effectLst/>
                <a:uLnTx/>
                <a:uFillTx/>
                <a:ea typeface="游ゴシック" charset="-128"/>
              </a:rPr>
              <a:t>年</a:t>
            </a:r>
            <a:r>
              <a:rPr kumimoji="0" lang="en-US" altLang="ja-JP" sz="1100" b="0" i="0" u="none" strike="noStrike" kern="0" cap="none" spc="0" normalizeH="0" baseline="0" noProof="0" dirty="0" smtClean="0">
                <a:ln>
                  <a:noFill/>
                </a:ln>
                <a:solidFill>
                  <a:prstClr val="black"/>
                </a:solidFill>
                <a:effectLst/>
                <a:uLnTx/>
                <a:uFillTx/>
                <a:ea typeface="游ゴシック" charset="-128"/>
              </a:rPr>
              <a:t>10</a:t>
            </a:r>
            <a:r>
              <a:rPr kumimoji="0" lang="ja-JP" altLang="en-US" sz="1100" b="0" i="0" u="none" strike="noStrike" kern="0" cap="none" spc="0" normalizeH="0" baseline="0" noProof="0" dirty="0" smtClean="0">
                <a:ln>
                  <a:noFill/>
                </a:ln>
                <a:solidFill>
                  <a:prstClr val="black"/>
                </a:solidFill>
                <a:effectLst/>
                <a:uLnTx/>
                <a:uFillTx/>
                <a:ea typeface="游ゴシック" charset="-128"/>
              </a:rPr>
              <a:t>月</a:t>
            </a:r>
            <a:r>
              <a:rPr kumimoji="0" lang="en-US" altLang="ja-JP" sz="1100" b="0" i="0" u="none" strike="noStrike" kern="0" cap="none" spc="0" normalizeH="0" baseline="0" noProof="0" dirty="0" smtClean="0">
                <a:ln>
                  <a:noFill/>
                </a:ln>
                <a:solidFill>
                  <a:prstClr val="black"/>
                </a:solidFill>
                <a:effectLst/>
                <a:uLnTx/>
                <a:uFillTx/>
                <a:ea typeface="游ゴシック" charset="-128"/>
              </a:rPr>
              <a:t>〜</a:t>
            </a:r>
            <a:r>
              <a:rPr kumimoji="0" lang="ja-JP" altLang="en-US" sz="1100" b="0" i="0" u="none" strike="noStrike" kern="0" cap="none" spc="0" normalizeH="0" baseline="0" noProof="0" dirty="0" smtClean="0">
                <a:ln>
                  <a:noFill/>
                </a:ln>
                <a:solidFill>
                  <a:prstClr val="black"/>
                </a:solidFill>
                <a:effectLst/>
                <a:uLnTx/>
                <a:uFillTx/>
                <a:ea typeface="游ゴシック" charset="-128"/>
              </a:rPr>
              <a:t>平成</a:t>
            </a:r>
            <a:r>
              <a:rPr kumimoji="0" lang="en-US" altLang="ja-JP" sz="1100" b="0" i="0" u="none" strike="noStrike" kern="0" cap="none" spc="0" normalizeH="0" baseline="0" noProof="0" dirty="0" smtClean="0">
                <a:ln>
                  <a:noFill/>
                </a:ln>
                <a:solidFill>
                  <a:prstClr val="black"/>
                </a:solidFill>
                <a:effectLst/>
                <a:uLnTx/>
                <a:uFillTx/>
                <a:ea typeface="游ゴシック" charset="-128"/>
              </a:rPr>
              <a:t>28</a:t>
            </a:r>
            <a:r>
              <a:rPr kumimoji="0" lang="ja-JP" altLang="en-US" sz="1100" b="0" i="0" u="none" strike="noStrike" kern="0" cap="none" spc="0" normalizeH="0" baseline="0" noProof="0" dirty="0" smtClean="0">
                <a:ln>
                  <a:noFill/>
                </a:ln>
                <a:solidFill>
                  <a:prstClr val="black"/>
                </a:solidFill>
                <a:effectLst/>
                <a:uLnTx/>
                <a:uFillTx/>
                <a:ea typeface="游ゴシック" charset="-128"/>
              </a:rPr>
              <a:t>年</a:t>
            </a:r>
            <a:r>
              <a:rPr kumimoji="0" lang="en-US" altLang="ja-JP" sz="1100" b="0" i="0" u="none" strike="noStrike" kern="0" cap="none" spc="0" normalizeH="0" baseline="0" noProof="0" dirty="0" smtClean="0">
                <a:ln>
                  <a:noFill/>
                </a:ln>
                <a:solidFill>
                  <a:prstClr val="black"/>
                </a:solidFill>
                <a:effectLst/>
                <a:uLnTx/>
                <a:uFillTx/>
                <a:ea typeface="游ゴシック" charset="-128"/>
              </a:rPr>
              <a:t>12</a:t>
            </a:r>
            <a:r>
              <a:rPr kumimoji="0" lang="ja-JP" altLang="en-US" sz="1100" b="0" i="0" u="none" strike="noStrike" kern="0" cap="none" spc="0" normalizeH="0" baseline="0" noProof="0" dirty="0" smtClean="0">
                <a:ln>
                  <a:noFill/>
                </a:ln>
                <a:solidFill>
                  <a:prstClr val="black"/>
                </a:solidFill>
                <a:effectLst/>
                <a:uLnTx/>
                <a:uFillTx/>
                <a:ea typeface="游ゴシック" charset="-128"/>
              </a:rPr>
              <a:t>月）</a:t>
            </a:r>
          </a:p>
        </p:txBody>
      </p:sp>
      <p:sp>
        <p:nvSpPr>
          <p:cNvPr id="9" name="左大かっこ 8"/>
          <p:cNvSpPr/>
          <p:nvPr/>
        </p:nvSpPr>
        <p:spPr>
          <a:xfrm>
            <a:off x="5838746" y="1514091"/>
            <a:ext cx="89808" cy="473528"/>
          </a:xfrm>
          <a:prstGeom prst="leftBracket">
            <a:avLst>
              <a:gd name="adj" fmla="val 2418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charset="-128"/>
              <a:cs typeface=""/>
            </a:endParaRPr>
          </a:p>
        </p:txBody>
      </p:sp>
      <p:sp>
        <p:nvSpPr>
          <p:cNvPr id="10" name="左大かっこ 9"/>
          <p:cNvSpPr/>
          <p:nvPr/>
        </p:nvSpPr>
        <p:spPr>
          <a:xfrm>
            <a:off x="7255175" y="1513644"/>
            <a:ext cx="89808" cy="307563"/>
          </a:xfrm>
          <a:prstGeom prst="leftBracket">
            <a:avLst>
              <a:gd name="adj" fmla="val 2418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charset="-128"/>
              <a:cs typeface=""/>
            </a:endParaRPr>
          </a:p>
        </p:txBody>
      </p:sp>
      <p:cxnSp>
        <p:nvCxnSpPr>
          <p:cNvPr id="11" name="直線コネクタ 10"/>
          <p:cNvCxnSpPr/>
          <p:nvPr/>
        </p:nvCxnSpPr>
        <p:spPr>
          <a:xfrm>
            <a:off x="1281126" y="5775065"/>
            <a:ext cx="6430367" cy="0"/>
          </a:xfrm>
          <a:prstGeom prst="line">
            <a:avLst/>
          </a:prstGeom>
          <a:noFill/>
          <a:ln w="6350" cap="flat" cmpd="sng" algn="ctr">
            <a:solidFill>
              <a:sysClr val="window" lastClr="FFFFFF">
                <a:lumMod val="50000"/>
              </a:sysClr>
            </a:solidFill>
            <a:prstDash val="solid"/>
            <a:miter lim="800000"/>
          </a:ln>
          <a:effectLst/>
        </p:spPr>
      </p:cxnSp>
      <p:graphicFrame>
        <p:nvGraphicFramePr>
          <p:cNvPr id="12" name="グラフ 11"/>
          <p:cNvGraphicFramePr>
            <a:graphicFrameLocks/>
          </p:cNvGraphicFramePr>
          <p:nvPr>
            <p:extLst>
              <p:ext uri="{D42A27DB-BD31-4B8C-83A1-F6EECF244321}">
                <p14:modId xmlns:p14="http://schemas.microsoft.com/office/powerpoint/2010/main" val="308516609"/>
              </p:ext>
            </p:extLst>
          </p:nvPr>
        </p:nvGraphicFramePr>
        <p:xfrm>
          <a:off x="389770" y="1639976"/>
          <a:ext cx="7590908" cy="5528043"/>
        </p:xfrm>
        <a:graphic>
          <a:graphicData uri="http://schemas.openxmlformats.org/drawingml/2006/chart">
            <c:chart xmlns:c="http://schemas.openxmlformats.org/drawingml/2006/chart" xmlns:r="http://schemas.openxmlformats.org/officeDocument/2006/relationships" r:id="rId3"/>
          </a:graphicData>
        </a:graphic>
      </p:graphicFrame>
      <p:sp>
        <p:nvSpPr>
          <p:cNvPr id="14" name="直方体 13"/>
          <p:cNvSpPr/>
          <p:nvPr/>
        </p:nvSpPr>
        <p:spPr>
          <a:xfrm>
            <a:off x="1495404" y="1602951"/>
            <a:ext cx="243395" cy="2768491"/>
          </a:xfrm>
          <a:prstGeom prst="cube">
            <a:avLst>
              <a:gd name="adj" fmla="val 25000"/>
            </a:avLst>
          </a:prstGeom>
          <a:solidFill>
            <a:srgbClr val="FFD966"/>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charset="-128"/>
              <a:cs typeface=""/>
            </a:endParaRPr>
          </a:p>
        </p:txBody>
      </p:sp>
      <p:sp>
        <p:nvSpPr>
          <p:cNvPr id="15" name="平行四辺形 14"/>
          <p:cNvSpPr/>
          <p:nvPr/>
        </p:nvSpPr>
        <p:spPr>
          <a:xfrm>
            <a:off x="1489753" y="1595919"/>
            <a:ext cx="256297" cy="56486"/>
          </a:xfrm>
          <a:prstGeom prst="parallelogram">
            <a:avLst>
              <a:gd name="adj" fmla="val 97767"/>
            </a:avLst>
          </a:prstGeom>
          <a:solidFill>
            <a:srgbClr val="C1A54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charset="-128"/>
              <a:cs typeface=""/>
            </a:endParaRPr>
          </a:p>
        </p:txBody>
      </p:sp>
      <p:sp>
        <p:nvSpPr>
          <p:cNvPr id="16" name="平行四辺形 15"/>
          <p:cNvSpPr/>
          <p:nvPr/>
        </p:nvSpPr>
        <p:spPr>
          <a:xfrm rot="16200000" flipH="1">
            <a:off x="309907" y="2951356"/>
            <a:ext cx="2787993" cy="62280"/>
          </a:xfrm>
          <a:prstGeom prst="parallelogram">
            <a:avLst>
              <a:gd name="adj" fmla="val 112562"/>
            </a:avLst>
          </a:prstGeom>
          <a:solidFill>
            <a:srgbClr val="A38B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charset="-128"/>
              <a:cs typeface=""/>
            </a:endParaRPr>
          </a:p>
        </p:txBody>
      </p:sp>
      <p:sp>
        <p:nvSpPr>
          <p:cNvPr id="17" name="フリーフォーム 16"/>
          <p:cNvSpPr/>
          <p:nvPr/>
        </p:nvSpPr>
        <p:spPr>
          <a:xfrm>
            <a:off x="1432837" y="1683070"/>
            <a:ext cx="331449" cy="91766"/>
          </a:xfrm>
          <a:custGeom>
            <a:avLst/>
            <a:gdLst>
              <a:gd name="connsiteX0" fmla="*/ 0 w 258521"/>
              <a:gd name="connsiteY0" fmla="*/ 67024 h 67024"/>
              <a:gd name="connsiteX1" fmla="*/ 186710 w 258521"/>
              <a:gd name="connsiteY1" fmla="*/ 67024 h 67024"/>
              <a:gd name="connsiteX2" fmla="*/ 258521 w 258521"/>
              <a:gd name="connsiteY2" fmla="*/ 0 h 67024"/>
            </a:gdLst>
            <a:ahLst/>
            <a:cxnLst>
              <a:cxn ang="0">
                <a:pos x="connsiteX0" y="connsiteY0"/>
              </a:cxn>
              <a:cxn ang="0">
                <a:pos x="connsiteX1" y="connsiteY1"/>
              </a:cxn>
              <a:cxn ang="0">
                <a:pos x="connsiteX2" y="connsiteY2"/>
              </a:cxn>
            </a:cxnLst>
            <a:rect l="l" t="t" r="r" b="b"/>
            <a:pathLst>
              <a:path w="258521" h="67024">
                <a:moveTo>
                  <a:pt x="0" y="67024"/>
                </a:moveTo>
                <a:lnTo>
                  <a:pt x="186710" y="67024"/>
                </a:lnTo>
                <a:lnTo>
                  <a:pt x="258521" y="0"/>
                </a:lnTo>
              </a:path>
            </a:pathLst>
          </a:custGeom>
          <a:no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charset="-128"/>
              <a:cs typeface=""/>
            </a:endParaRPr>
          </a:p>
        </p:txBody>
      </p:sp>
      <p:sp>
        <p:nvSpPr>
          <p:cNvPr id="18" name="テキスト ボックス 17"/>
          <p:cNvSpPr txBox="1"/>
          <p:nvPr/>
        </p:nvSpPr>
        <p:spPr>
          <a:xfrm>
            <a:off x="675285" y="1383832"/>
            <a:ext cx="558218" cy="2677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smtClean="0">
                <a:ln>
                  <a:noFill/>
                </a:ln>
                <a:solidFill>
                  <a:prstClr val="black"/>
                </a:solidFill>
                <a:effectLst/>
                <a:uLnTx/>
                <a:uFillTx/>
                <a:ea typeface="游ゴシック" charset="-128"/>
              </a:rPr>
              <a:t>93034</a:t>
            </a:r>
            <a:endParaRPr kumimoji="0" lang="ja-JP" altLang="en-US" sz="1100" b="0" i="0" u="none" strike="noStrike" kern="0" cap="none" spc="0" normalizeH="0" baseline="0" noProof="0" dirty="0" smtClean="0">
              <a:ln>
                <a:noFill/>
              </a:ln>
              <a:solidFill>
                <a:prstClr val="black"/>
              </a:solidFill>
              <a:effectLst/>
              <a:uLnTx/>
              <a:uFillTx/>
              <a:ea typeface="游ゴシック" charset="-128"/>
            </a:endParaRPr>
          </a:p>
        </p:txBody>
      </p:sp>
      <p:cxnSp>
        <p:nvCxnSpPr>
          <p:cNvPr id="19" name="直線コネクタ 18"/>
          <p:cNvCxnSpPr/>
          <p:nvPr/>
        </p:nvCxnSpPr>
        <p:spPr>
          <a:xfrm>
            <a:off x="1109449" y="5932615"/>
            <a:ext cx="6435658" cy="0"/>
          </a:xfrm>
          <a:prstGeom prst="line">
            <a:avLst/>
          </a:prstGeom>
          <a:noFill/>
          <a:ln w="6350" cap="flat" cmpd="sng" algn="ctr">
            <a:solidFill>
              <a:sysClr val="window" lastClr="FFFFFF">
                <a:lumMod val="50000"/>
              </a:sysClr>
            </a:solidFill>
            <a:prstDash val="solid"/>
            <a:miter lim="800000"/>
          </a:ln>
          <a:effectLst/>
        </p:spPr>
      </p:cxnSp>
      <p:sp>
        <p:nvSpPr>
          <p:cNvPr id="20" name="テキスト ボックス 19"/>
          <p:cNvSpPr txBox="1"/>
          <p:nvPr/>
        </p:nvSpPr>
        <p:spPr>
          <a:xfrm>
            <a:off x="465400" y="3666130"/>
            <a:ext cx="592675" cy="2260435"/>
          </a:xfrm>
          <a:prstGeom prst="rect">
            <a:avLst/>
          </a:prstGeom>
          <a:noFill/>
        </p:spPr>
        <p:txBody>
          <a:bodyPr wrap="square"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rPr>
              <a:t>   </a:t>
            </a:r>
            <a:r>
              <a:rPr kumimoji="0" lang="en-US" altLang="ja-JP" sz="1100" b="1" i="0" u="none" strike="noStrike" kern="0" cap="none" spc="0" normalizeH="0" baseline="0" noProof="0" dirty="0" smtClean="0">
                <a:ln>
                  <a:noFill/>
                </a:ln>
                <a:solidFill>
                  <a:srgbClr val="5B9BD5">
                    <a:lumMod val="75000"/>
                  </a:srgbClr>
                </a:solidFill>
                <a:effectLst/>
                <a:uLnTx/>
                <a:uFillTx/>
                <a:ea typeface="游ゴシック" charset="-128"/>
              </a:rPr>
              <a:t>x10</a:t>
            </a:r>
            <a:r>
              <a:rPr kumimoji="0" lang="en-US" altLang="ja-JP" sz="800" b="1" i="0" u="none" strike="noStrike" kern="0" cap="none" spc="0" normalizeH="0" baseline="0" noProof="0" dirty="0" smtClean="0">
                <a:ln>
                  <a:noFill/>
                </a:ln>
                <a:solidFill>
                  <a:srgbClr val="5B9BD5">
                    <a:lumMod val="75000"/>
                  </a:srgbClr>
                </a:solidFill>
                <a:effectLst/>
                <a:uLnTx/>
                <a:uFillTx/>
                <a:ea typeface="游ゴシック" charset="-128"/>
              </a:rPr>
              <a:t> </a:t>
            </a:r>
            <a:r>
              <a:rPr kumimoji="0" lang="en-US" altLang="ja-JP" sz="1200" b="1" i="0" u="none" strike="noStrike" kern="0" cap="none" spc="0" normalizeH="0" baseline="30000" noProof="0" dirty="0" smtClean="0">
                <a:ln>
                  <a:noFill/>
                </a:ln>
                <a:solidFill>
                  <a:srgbClr val="5B9BD5">
                    <a:lumMod val="75000"/>
                  </a:srgbClr>
                </a:solidFill>
                <a:effectLst/>
                <a:uLnTx/>
                <a:uFillTx/>
                <a:ea typeface="游ゴシック" charset="-128"/>
              </a:rPr>
              <a:t>4</a:t>
            </a: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rPr>
              <a:t>40</a:t>
            </a:r>
          </a:p>
          <a:p>
            <a:pPr marL="0" marR="0" lvl="0" indent="0" defTabSz="914400" eaLnBrk="1" fontAlgn="auto" latinLnBrk="0" hangingPunct="1">
              <a:lnSpc>
                <a:spcPts val="12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rPr>
              <a:t>30</a:t>
            </a:r>
          </a:p>
          <a:p>
            <a:pPr marL="0" marR="0" lvl="0" indent="0" defTabSz="914400" eaLnBrk="1" fontAlgn="auto" latinLnBrk="0" hangingPunct="1">
              <a:lnSpc>
                <a:spcPts val="11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3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rPr>
              <a:t>20</a:t>
            </a:r>
          </a:p>
          <a:p>
            <a:pPr marL="0" marR="0" lvl="0" indent="0" defTabSz="914400" eaLnBrk="1" fontAlgn="auto" latinLnBrk="0" hangingPunct="1">
              <a:lnSpc>
                <a:spcPts val="12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rPr>
              <a:t>10</a:t>
            </a:r>
          </a:p>
          <a:p>
            <a:pPr marL="0" marR="0" lvl="0" indent="0" defTabSz="914400" eaLnBrk="1" fontAlgn="auto" latinLnBrk="0" hangingPunct="1">
              <a:lnSpc>
                <a:spcPts val="12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srgbClr val="5B9BD5">
                    <a:lumMod val="75000"/>
                  </a:srgbClr>
                </a:solidFill>
                <a:effectLst/>
                <a:uLnTx/>
                <a:uFillTx/>
                <a:ea typeface="游ゴシック" charset="-128"/>
              </a:rPr>
              <a:t>  0</a:t>
            </a:r>
            <a:endParaRPr kumimoji="0" lang="ja-JP" altLang="en-US" sz="1200" b="1" i="0" u="none" strike="noStrike" kern="0" cap="none" spc="0" normalizeH="0" baseline="0" noProof="0" dirty="0" smtClean="0">
              <a:ln>
                <a:noFill/>
              </a:ln>
              <a:solidFill>
                <a:srgbClr val="5B9BD5">
                  <a:lumMod val="75000"/>
                </a:srgbClr>
              </a:solidFill>
              <a:effectLst/>
              <a:uLnTx/>
              <a:uFillTx/>
              <a:ea typeface="游ゴシック"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1213123605"/>
              </p:ext>
            </p:extLst>
          </p:nvPr>
        </p:nvGraphicFramePr>
        <p:xfrm>
          <a:off x="1079249" y="3434634"/>
          <a:ext cx="6745098" cy="2615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758684617"/>
              </p:ext>
            </p:extLst>
          </p:nvPr>
        </p:nvGraphicFramePr>
        <p:xfrm>
          <a:off x="1141402" y="3914768"/>
          <a:ext cx="6640724" cy="2160739"/>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直線コネクタ 22"/>
          <p:cNvCxnSpPr/>
          <p:nvPr/>
        </p:nvCxnSpPr>
        <p:spPr>
          <a:xfrm>
            <a:off x="1097867" y="5934735"/>
            <a:ext cx="6694685" cy="1"/>
          </a:xfrm>
          <a:prstGeom prst="line">
            <a:avLst/>
          </a:prstGeom>
          <a:noFill/>
          <a:ln w="12700" cap="flat" cmpd="sng" algn="ctr">
            <a:solidFill>
              <a:srgbClr val="4472C4"/>
            </a:solidFill>
            <a:prstDash val="solid"/>
            <a:miter lim="800000"/>
          </a:ln>
          <a:effectLst/>
        </p:spPr>
      </p:cxnSp>
      <p:sp>
        <p:nvSpPr>
          <p:cNvPr id="24" name="テキスト ボックス 23"/>
          <p:cNvSpPr txBox="1"/>
          <p:nvPr/>
        </p:nvSpPr>
        <p:spPr>
          <a:xfrm>
            <a:off x="733946" y="2564027"/>
            <a:ext cx="569387" cy="246221"/>
          </a:xfrm>
          <a:prstGeom prst="rect">
            <a:avLst/>
          </a:prstGeom>
          <a:noFill/>
          <a:ln w="28575">
            <a:solidFill>
              <a:srgbClr val="FFC000">
                <a:lumMod val="75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prstClr val="black"/>
                </a:solidFill>
                <a:effectLst/>
                <a:uLnTx/>
                <a:uFillTx/>
                <a:ea typeface="游ゴシック" charset="-128"/>
              </a:rPr>
              <a:t>施設数</a:t>
            </a:r>
          </a:p>
        </p:txBody>
      </p:sp>
      <p:sp>
        <p:nvSpPr>
          <p:cNvPr id="25" name="テキスト ボックス 24"/>
          <p:cNvSpPr txBox="1"/>
          <p:nvPr/>
        </p:nvSpPr>
        <p:spPr>
          <a:xfrm>
            <a:off x="203059" y="3233621"/>
            <a:ext cx="595035" cy="369332"/>
          </a:xfrm>
          <a:prstGeom prst="rect">
            <a:avLst/>
          </a:prstGeom>
          <a:noFill/>
          <a:ln w="28575">
            <a:solidFill>
              <a:srgbClr val="4472C4">
                <a:lumMod val="60000"/>
                <a:lumOff val="4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prstClr val="black"/>
                </a:solidFill>
                <a:effectLst/>
                <a:uLnTx/>
                <a:uFillTx/>
                <a:ea typeface="游ゴシック" charset="-128"/>
              </a:rPr>
              <a:t>病床数</a:t>
            </a:r>
            <a:endParaRPr kumimoji="0" lang="en-US" altLang="ja-JP" sz="1000" b="1" i="0" u="none" strike="noStrike" kern="0" cap="none" spc="0" normalizeH="0" baseline="0" noProof="0" dirty="0" smtClean="0">
              <a:ln>
                <a:noFill/>
              </a:ln>
              <a:solidFill>
                <a:prstClr val="black"/>
              </a:solidFill>
              <a:effectLst/>
              <a:uLnTx/>
              <a:uFillTx/>
              <a:ea typeface="游ゴシック"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smtClean="0">
                <a:ln>
                  <a:noFill/>
                </a:ln>
                <a:solidFill>
                  <a:prstClr val="black"/>
                </a:solidFill>
                <a:effectLst/>
                <a:uLnTx/>
                <a:uFillTx/>
                <a:ea typeface="游ゴシック" charset="-128"/>
              </a:rPr>
              <a:t>（総計）</a:t>
            </a:r>
            <a:endParaRPr kumimoji="0" lang="en-US" altLang="ja-JP" sz="800" b="1" i="0" u="none" strike="noStrike" kern="0" cap="none" spc="0" normalizeH="0" baseline="0" noProof="0" dirty="0" smtClean="0">
              <a:ln>
                <a:noFill/>
              </a:ln>
              <a:solidFill>
                <a:prstClr val="black"/>
              </a:solidFill>
              <a:effectLst/>
              <a:uLnTx/>
              <a:uFillTx/>
              <a:ea typeface="游ゴシック" charset="-128"/>
            </a:endParaRPr>
          </a:p>
        </p:txBody>
      </p:sp>
      <p:sp>
        <p:nvSpPr>
          <p:cNvPr id="26" name="正方形/長方形 25"/>
          <p:cNvSpPr/>
          <p:nvPr/>
        </p:nvSpPr>
        <p:spPr>
          <a:xfrm>
            <a:off x="7222483" y="6217151"/>
            <a:ext cx="894227" cy="286692"/>
          </a:xfrm>
          <a:prstGeom prst="rect">
            <a:avLst/>
          </a:prstGeom>
          <a:noFill/>
          <a:ln w="285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prstClr val="white"/>
              </a:solidFill>
              <a:effectLst/>
              <a:uLnTx/>
              <a:uFillTx/>
              <a:latin typeface="+mj-ea"/>
              <a:ea typeface="+mj-ea"/>
              <a:cs typeface=""/>
            </a:endParaRPr>
          </a:p>
        </p:txBody>
      </p:sp>
      <p:sp>
        <p:nvSpPr>
          <p:cNvPr id="27" name="テキスト ボックス 26"/>
          <p:cNvSpPr txBox="1"/>
          <p:nvPr/>
        </p:nvSpPr>
        <p:spPr>
          <a:xfrm>
            <a:off x="7216514" y="6199995"/>
            <a:ext cx="986448" cy="3148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mj-ea"/>
                <a:ea typeface="+mj-ea"/>
              </a:rPr>
              <a:t>病床規模</a:t>
            </a:r>
          </a:p>
        </p:txBody>
      </p:sp>
      <p:grpSp>
        <p:nvGrpSpPr>
          <p:cNvPr id="28" name="図形グループ 27"/>
          <p:cNvGrpSpPr/>
          <p:nvPr/>
        </p:nvGrpSpPr>
        <p:grpSpPr>
          <a:xfrm>
            <a:off x="7590665" y="3065227"/>
            <a:ext cx="976293" cy="3094116"/>
            <a:chOff x="7549681" y="2343151"/>
            <a:chExt cx="976293" cy="3094116"/>
          </a:xfrm>
        </p:grpSpPr>
        <p:sp>
          <p:nvSpPr>
            <p:cNvPr id="29" name="テキスト ボックス 28"/>
            <p:cNvSpPr txBox="1"/>
            <p:nvPr/>
          </p:nvSpPr>
          <p:spPr>
            <a:xfrm>
              <a:off x="8160327" y="2517005"/>
              <a:ext cx="34654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chemeClr val="accent4">
                      <a:lumMod val="50000"/>
                    </a:schemeClr>
                  </a:solidFill>
                  <a:effectLst/>
                  <a:uLnTx/>
                  <a:uFillTx/>
                  <a:ea typeface="游ゴシック" charset="-128"/>
                </a:rPr>
                <a:t>★</a:t>
              </a:r>
            </a:p>
          </p:txBody>
        </p:sp>
        <p:grpSp>
          <p:nvGrpSpPr>
            <p:cNvPr id="30" name="図形グループ 29"/>
            <p:cNvGrpSpPr/>
            <p:nvPr/>
          </p:nvGrpSpPr>
          <p:grpSpPr>
            <a:xfrm>
              <a:off x="7903407" y="2343151"/>
              <a:ext cx="149463" cy="2872887"/>
              <a:chOff x="7895094" y="2334838"/>
              <a:chExt cx="149463" cy="2872887"/>
            </a:xfrm>
          </p:grpSpPr>
          <p:cxnSp>
            <p:nvCxnSpPr>
              <p:cNvPr id="33" name="直線コネクタ 32"/>
              <p:cNvCxnSpPr/>
              <p:nvPr/>
            </p:nvCxnSpPr>
            <p:spPr>
              <a:xfrm>
                <a:off x="8044557" y="2334838"/>
                <a:ext cx="0" cy="2867646"/>
              </a:xfrm>
              <a:prstGeom prst="line">
                <a:avLst/>
              </a:prstGeom>
              <a:noFill/>
              <a:ln w="19050" cap="flat" cmpd="sng" algn="ctr">
                <a:solidFill>
                  <a:srgbClr val="4472C4"/>
                </a:solidFill>
                <a:prstDash val="solid"/>
                <a:miter lim="800000"/>
              </a:ln>
              <a:effectLst/>
            </p:spPr>
          </p:cxnSp>
          <p:cxnSp>
            <p:nvCxnSpPr>
              <p:cNvPr id="34" name="直線コネクタ 33"/>
              <p:cNvCxnSpPr/>
              <p:nvPr/>
            </p:nvCxnSpPr>
            <p:spPr>
              <a:xfrm>
                <a:off x="7895094" y="2902852"/>
                <a:ext cx="143349" cy="0"/>
              </a:xfrm>
              <a:prstGeom prst="line">
                <a:avLst/>
              </a:prstGeom>
              <a:noFill/>
              <a:ln w="19050" cap="flat" cmpd="sng" algn="ctr">
                <a:solidFill>
                  <a:srgbClr val="4472C4"/>
                </a:solidFill>
                <a:prstDash val="solid"/>
                <a:miter lim="800000"/>
              </a:ln>
              <a:effectLst/>
            </p:spPr>
          </p:cxnSp>
          <p:cxnSp>
            <p:nvCxnSpPr>
              <p:cNvPr id="35" name="直線コネクタ 34"/>
              <p:cNvCxnSpPr/>
              <p:nvPr/>
            </p:nvCxnSpPr>
            <p:spPr>
              <a:xfrm>
                <a:off x="7895094" y="3363046"/>
                <a:ext cx="143349" cy="0"/>
              </a:xfrm>
              <a:prstGeom prst="line">
                <a:avLst/>
              </a:prstGeom>
              <a:noFill/>
              <a:ln w="19050" cap="flat" cmpd="sng" algn="ctr">
                <a:solidFill>
                  <a:srgbClr val="4472C4"/>
                </a:solidFill>
                <a:prstDash val="solid"/>
                <a:miter lim="800000"/>
              </a:ln>
              <a:effectLst/>
            </p:spPr>
          </p:cxnSp>
          <p:cxnSp>
            <p:nvCxnSpPr>
              <p:cNvPr id="36" name="直線コネクタ 35"/>
              <p:cNvCxnSpPr/>
              <p:nvPr/>
            </p:nvCxnSpPr>
            <p:spPr>
              <a:xfrm>
                <a:off x="7895094" y="3827141"/>
                <a:ext cx="143349" cy="0"/>
              </a:xfrm>
              <a:prstGeom prst="line">
                <a:avLst/>
              </a:prstGeom>
              <a:noFill/>
              <a:ln w="19050" cap="flat" cmpd="sng" algn="ctr">
                <a:solidFill>
                  <a:srgbClr val="4472C4"/>
                </a:solidFill>
                <a:prstDash val="solid"/>
                <a:miter lim="800000"/>
              </a:ln>
              <a:effectLst/>
            </p:spPr>
          </p:cxnSp>
          <p:cxnSp>
            <p:nvCxnSpPr>
              <p:cNvPr id="37" name="直線コネクタ 36"/>
              <p:cNvCxnSpPr/>
              <p:nvPr/>
            </p:nvCxnSpPr>
            <p:spPr>
              <a:xfrm>
                <a:off x="7895094" y="4287336"/>
                <a:ext cx="143349" cy="0"/>
              </a:xfrm>
              <a:prstGeom prst="line">
                <a:avLst/>
              </a:prstGeom>
              <a:noFill/>
              <a:ln w="19050" cap="flat" cmpd="sng" algn="ctr">
                <a:solidFill>
                  <a:srgbClr val="4472C4"/>
                </a:solidFill>
                <a:prstDash val="solid"/>
                <a:miter lim="800000"/>
              </a:ln>
              <a:effectLst/>
            </p:spPr>
          </p:cxnSp>
          <p:cxnSp>
            <p:nvCxnSpPr>
              <p:cNvPr id="38" name="直線コネクタ 37"/>
              <p:cNvCxnSpPr/>
              <p:nvPr/>
            </p:nvCxnSpPr>
            <p:spPr>
              <a:xfrm>
                <a:off x="7895094" y="4747531"/>
                <a:ext cx="143349" cy="0"/>
              </a:xfrm>
              <a:prstGeom prst="line">
                <a:avLst/>
              </a:prstGeom>
              <a:noFill/>
              <a:ln w="19050" cap="flat" cmpd="sng" algn="ctr">
                <a:solidFill>
                  <a:srgbClr val="4472C4"/>
                </a:solidFill>
                <a:prstDash val="solid"/>
                <a:miter lim="800000"/>
              </a:ln>
              <a:effectLst/>
            </p:spPr>
          </p:cxnSp>
          <p:cxnSp>
            <p:nvCxnSpPr>
              <p:cNvPr id="39" name="直線コネクタ 38"/>
              <p:cNvCxnSpPr/>
              <p:nvPr/>
            </p:nvCxnSpPr>
            <p:spPr>
              <a:xfrm>
                <a:off x="7895094" y="5207725"/>
                <a:ext cx="143349" cy="0"/>
              </a:xfrm>
              <a:prstGeom prst="line">
                <a:avLst/>
              </a:prstGeom>
              <a:noFill/>
              <a:ln w="19050" cap="flat" cmpd="sng" algn="ctr">
                <a:solidFill>
                  <a:srgbClr val="4472C4"/>
                </a:solidFill>
                <a:prstDash val="solid"/>
                <a:miter lim="800000"/>
              </a:ln>
              <a:effectLst/>
            </p:spPr>
          </p:cxnSp>
        </p:grpSp>
        <p:sp>
          <p:nvSpPr>
            <p:cNvPr id="31" name="テキスト ボックス 30"/>
            <p:cNvSpPr txBox="1"/>
            <p:nvPr/>
          </p:nvSpPr>
          <p:spPr>
            <a:xfrm>
              <a:off x="7549681" y="2749295"/>
              <a:ext cx="430232" cy="2654240"/>
            </a:xfrm>
            <a:prstGeom prst="rect">
              <a:avLst/>
            </a:prstGeom>
            <a:noFill/>
          </p:spPr>
          <p:txBody>
            <a:bodyPr wrap="square" rtlCol="0">
              <a:spAutoFit/>
            </a:bodyPr>
            <a:lstStyle/>
            <a:p>
              <a:pPr marL="0" marR="0" lvl="0" indent="0" defTabSz="914400" eaLnBrk="1" fontAlgn="auto" latinLnBrk="0" hangingPunct="1">
                <a:lnSpc>
                  <a:spcPts val="174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FF0000"/>
                  </a:solidFill>
                  <a:effectLst/>
                  <a:uLnTx/>
                  <a:uFillTx/>
                  <a:ea typeface="游ゴシック" charset="-128"/>
                </a:rPr>
                <a:t>100</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srgbClr val="FF0000"/>
                </a:solidFill>
                <a:effectLst/>
                <a:uLnTx/>
                <a:uFillTx/>
                <a:ea typeface="游ゴシック" charset="-128"/>
              </a:endParaRPr>
            </a:p>
            <a:p>
              <a:pPr marL="0" marR="0" lvl="0" indent="0" defTabSz="914400" eaLnBrk="1" fontAlgn="auto" latinLnBrk="0" hangingPunct="1">
                <a:lnSpc>
                  <a:spcPts val="204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FF0000"/>
                  </a:solidFill>
                  <a:effectLst/>
                  <a:uLnTx/>
                  <a:uFillTx/>
                  <a:ea typeface="游ゴシック" charset="-128"/>
                </a:rPr>
                <a:t>  80</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srgbClr val="FF0000"/>
                </a:solidFill>
                <a:effectLst/>
                <a:uLnTx/>
                <a:uFillTx/>
                <a:ea typeface="游ゴシック" charset="-128"/>
              </a:endParaRPr>
            </a:p>
            <a:p>
              <a:pPr marL="0" marR="0" lvl="0" indent="0" defTabSz="914400" eaLnBrk="1" fontAlgn="auto" latinLnBrk="0" hangingPunct="1">
                <a:lnSpc>
                  <a:spcPts val="194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FF0000"/>
                  </a:solidFill>
                  <a:effectLst/>
                  <a:uLnTx/>
                  <a:uFillTx/>
                  <a:ea typeface="游ゴシック" charset="-128"/>
                </a:rPr>
                <a:t>  60</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srgbClr val="FF0000"/>
                </a:solidFill>
                <a:effectLst/>
                <a:uLnTx/>
                <a:uFillTx/>
                <a:ea typeface="游ゴシック" charset="-128"/>
              </a:endParaRPr>
            </a:p>
            <a:p>
              <a:pPr marL="0" marR="0" lvl="0" indent="0" defTabSz="914400" eaLnBrk="1" fontAlgn="auto" latinLnBrk="0" hangingPunct="1">
                <a:lnSpc>
                  <a:spcPts val="204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FF0000"/>
                  </a:solidFill>
                  <a:effectLst/>
                  <a:uLnTx/>
                  <a:uFillTx/>
                  <a:ea typeface="游ゴシック" charset="-128"/>
                </a:rPr>
                <a:t>  40</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srgbClr val="FF0000"/>
                </a:solidFill>
                <a:effectLst/>
                <a:uLnTx/>
                <a:uFillTx/>
                <a:ea typeface="游ゴシック" charset="-128"/>
              </a:endParaRPr>
            </a:p>
            <a:p>
              <a:pPr marL="0" marR="0" lvl="0" indent="0" defTabSz="914400" eaLnBrk="1" fontAlgn="auto" latinLnBrk="0" hangingPunct="1">
                <a:lnSpc>
                  <a:spcPts val="184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FF0000"/>
                  </a:solidFill>
                  <a:effectLst/>
                  <a:uLnTx/>
                  <a:uFillTx/>
                  <a:ea typeface="游ゴシック" charset="-128"/>
                </a:rPr>
                <a:t>  20</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srgbClr val="FF0000"/>
                </a:solidFill>
                <a:effectLst/>
                <a:uLnTx/>
                <a:uFillTx/>
                <a:ea typeface="游ゴシック" charset="-128"/>
              </a:endParaRPr>
            </a:p>
            <a:p>
              <a:pPr marL="0" marR="0" lvl="0" indent="0" defTabSz="914400" eaLnBrk="1" fontAlgn="auto" latinLnBrk="0" hangingPunct="1">
                <a:lnSpc>
                  <a:spcPts val="194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FF0000"/>
                  </a:solidFill>
                  <a:effectLst/>
                  <a:uLnTx/>
                  <a:uFillTx/>
                  <a:ea typeface="游ゴシック" charset="-128"/>
                </a:rPr>
                <a:t>    0</a:t>
              </a:r>
              <a:endParaRPr kumimoji="0" lang="ja-JP" altLang="en-US" sz="1200" b="0" i="0" u="none" strike="noStrike" kern="0" cap="none" spc="0" normalizeH="0" baseline="0" noProof="0" dirty="0" smtClean="0">
                <a:ln>
                  <a:noFill/>
                </a:ln>
                <a:solidFill>
                  <a:srgbClr val="FF0000"/>
                </a:solidFill>
                <a:effectLst/>
                <a:uLnTx/>
                <a:uFillTx/>
                <a:ea typeface="游ゴシック" charset="-128"/>
              </a:endParaRPr>
            </a:p>
          </p:txBody>
        </p:sp>
        <p:sp>
          <p:nvSpPr>
            <p:cNvPr id="32" name="テキスト ボックス 31"/>
            <p:cNvSpPr txBox="1"/>
            <p:nvPr/>
          </p:nvSpPr>
          <p:spPr>
            <a:xfrm>
              <a:off x="8064567" y="2728833"/>
              <a:ext cx="461407" cy="2708434"/>
            </a:xfrm>
            <a:prstGeom prst="rect">
              <a:avLst/>
            </a:prstGeom>
            <a:noFill/>
          </p:spPr>
          <p:txBody>
            <a:bodyPr wrap="square" rtlCol="0">
              <a:spAutoFit/>
            </a:bodyPr>
            <a:lstStyle/>
            <a:p>
              <a:pPr marL="0" marR="0" lvl="0" indent="0" defTabSz="914400" eaLnBrk="1" fontAlgn="auto" latinLnBrk="0" hangingPunct="1">
                <a:lnSpc>
                  <a:spcPts val="17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rPr>
                <a:t> 1.0</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endParaRPr>
            </a:p>
            <a:p>
              <a:pPr marL="0" marR="0" lvl="0" indent="0" defTabSz="914400" eaLnBrk="1" fontAlgn="auto" latinLnBrk="0" hangingPunct="1">
                <a:lnSpc>
                  <a:spcPts val="20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rPr>
                <a:t> 0.8</a:t>
              </a:r>
            </a:p>
            <a:p>
              <a:pPr marL="0" marR="0" lvl="0" indent="0" defTabSz="914400" eaLnBrk="1" fontAlgn="auto" latinLnBrk="0" hangingPunct="1">
                <a:lnSpc>
                  <a:spcPts val="19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rPr>
                <a:t>  0.6</a:t>
              </a:r>
            </a:p>
            <a:p>
              <a:pPr marL="0" marR="0" lvl="0" indent="0" defTabSz="914400" eaLnBrk="1" fontAlgn="auto" latinLnBrk="0" hangingPunct="1">
                <a:lnSpc>
                  <a:spcPts val="18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rPr>
                <a:t>  0.4</a:t>
              </a:r>
            </a:p>
            <a:p>
              <a:pPr marL="0" marR="0" lvl="0" indent="0" defTabSz="914400" eaLnBrk="1" fontAlgn="auto" latinLnBrk="0" hangingPunct="1">
                <a:lnSpc>
                  <a:spcPts val="18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rPr>
                <a:t>  0.2</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endParaRPr>
            </a:p>
            <a:p>
              <a:pPr marL="0" marR="0" lvl="0" indent="0" defTabSz="914400" eaLnBrk="1" fontAlgn="auto" latinLnBrk="0" hangingPunct="1">
                <a:lnSpc>
                  <a:spcPts val="19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chemeClr val="accent4">
                      <a:lumMod val="50000"/>
                    </a:schemeClr>
                  </a:solidFill>
                  <a:effectLst/>
                  <a:uLnTx/>
                  <a:uFillTx/>
                  <a:ea typeface="游ゴシック" charset="-128"/>
                </a:rPr>
                <a:t>  0</a:t>
              </a:r>
              <a:endParaRPr kumimoji="0" lang="ja-JP" altLang="en-US" sz="1400" b="1" i="0" u="none" strike="noStrike" kern="0" cap="none" spc="0" normalizeH="0" baseline="0" noProof="0" dirty="0" smtClean="0">
                <a:ln>
                  <a:noFill/>
                </a:ln>
                <a:solidFill>
                  <a:schemeClr val="accent4">
                    <a:lumMod val="50000"/>
                  </a:schemeClr>
                </a:solidFill>
                <a:effectLst/>
                <a:uLnTx/>
                <a:uFillTx/>
                <a:ea typeface="游ゴシック" charset="-128"/>
              </a:endParaRPr>
            </a:p>
          </p:txBody>
        </p:sp>
      </p:grpSp>
      <p:grpSp>
        <p:nvGrpSpPr>
          <p:cNvPr id="40" name="図形グループ 39"/>
          <p:cNvGrpSpPr/>
          <p:nvPr/>
        </p:nvGrpSpPr>
        <p:grpSpPr>
          <a:xfrm>
            <a:off x="7292292" y="3097013"/>
            <a:ext cx="901876" cy="385374"/>
            <a:chOff x="7869108" y="870420"/>
            <a:chExt cx="881074" cy="376491"/>
          </a:xfrm>
        </p:grpSpPr>
        <p:sp>
          <p:nvSpPr>
            <p:cNvPr id="41" name="角丸四角形 40"/>
            <p:cNvSpPr/>
            <p:nvPr/>
          </p:nvSpPr>
          <p:spPr>
            <a:xfrm>
              <a:off x="7869108" y="870420"/>
              <a:ext cx="818254" cy="376491"/>
            </a:xfrm>
            <a:prstGeom prst="roundRect">
              <a:avLst/>
            </a:prstGeom>
            <a:solidFill>
              <a:sysClr val="window" lastClr="FFFFFF"/>
            </a:solid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charset="-128"/>
                <a:cs typeface=""/>
              </a:endParaRPr>
            </a:p>
          </p:txBody>
        </p:sp>
        <p:sp>
          <p:nvSpPr>
            <p:cNvPr id="42" name="テキスト ボックス 41"/>
            <p:cNvSpPr txBox="1"/>
            <p:nvPr/>
          </p:nvSpPr>
          <p:spPr>
            <a:xfrm>
              <a:off x="7876232" y="901031"/>
              <a:ext cx="873950" cy="330750"/>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i="0" u="none" strike="noStrike" kern="0" cap="none" spc="0" normalizeH="0" baseline="0" noProof="0" dirty="0" smtClean="0">
                  <a:ln>
                    <a:noFill/>
                  </a:ln>
                  <a:solidFill>
                    <a:prstClr val="black"/>
                  </a:solidFill>
                  <a:effectLst/>
                  <a:uLnTx/>
                  <a:uFillTx/>
                  <a:ea typeface="游ゴシック" charset="-128"/>
                </a:rPr>
                <a:t>事故数</a:t>
              </a:r>
            </a:p>
          </p:txBody>
        </p:sp>
      </p:grpSp>
      <p:sp>
        <p:nvSpPr>
          <p:cNvPr id="43" name="角丸四角形 42"/>
          <p:cNvSpPr/>
          <p:nvPr/>
        </p:nvSpPr>
        <p:spPr>
          <a:xfrm>
            <a:off x="5699519" y="2650129"/>
            <a:ext cx="1414680" cy="557015"/>
          </a:xfrm>
          <a:prstGeom prst="roundRect">
            <a:avLst/>
          </a:prstGeom>
          <a:solidFill>
            <a:sysClr val="window" lastClr="FFFFFF"/>
          </a:solidFill>
          <a:ln w="28575"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charset="-128"/>
              <a:cs typeface=""/>
            </a:endParaRPr>
          </a:p>
        </p:txBody>
      </p:sp>
      <p:sp>
        <p:nvSpPr>
          <p:cNvPr id="44" name="テキスト ボックス 43"/>
          <p:cNvSpPr txBox="1"/>
          <p:nvPr/>
        </p:nvSpPr>
        <p:spPr>
          <a:xfrm>
            <a:off x="5728097" y="2657524"/>
            <a:ext cx="1531420" cy="6027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smtClean="0">
                <a:ln>
                  <a:noFill/>
                </a:ln>
                <a:solidFill>
                  <a:prstClr val="black"/>
                </a:solidFill>
                <a:effectLst/>
                <a:uLnTx/>
                <a:uFillTx/>
                <a:ea typeface="游ゴシック" charset="-128"/>
              </a:rPr>
              <a:t>事故数</a:t>
            </a:r>
            <a:endParaRPr kumimoji="0" lang="en-US" altLang="ja-JP" sz="1400" i="0" u="none" strike="noStrike" kern="0" cap="none" spc="0" normalizeH="0" baseline="0" noProof="0" dirty="0" smtClean="0">
              <a:ln>
                <a:noFill/>
              </a:ln>
              <a:solidFill>
                <a:prstClr val="black"/>
              </a:solidFill>
              <a:effectLst/>
              <a:uLnTx/>
              <a:uFillTx/>
              <a:ea typeface="游ゴシック" charset="-128"/>
            </a:endParaRPr>
          </a:p>
          <a:p>
            <a:pPr marL="0" marR="0" lvl="0" indent="0" defTabSz="914400" eaLnBrk="1" fontAlgn="auto" latinLnBrk="0" hangingPunct="1">
              <a:lnSpc>
                <a:spcPts val="2280"/>
              </a:lnSpc>
              <a:spcBef>
                <a:spcPts val="0"/>
              </a:spcBef>
              <a:spcAft>
                <a:spcPts val="0"/>
              </a:spcAft>
              <a:buClrTx/>
              <a:buSzTx/>
              <a:buFontTx/>
              <a:buNone/>
              <a:tabLst/>
              <a:defRPr/>
            </a:pPr>
            <a:r>
              <a:rPr kumimoji="0" lang="ja-JP" altLang="en-US" sz="1400" i="0" u="none" strike="noStrike" kern="0" cap="none" spc="0" normalizeH="0" baseline="0" noProof="0" dirty="0" smtClean="0">
                <a:ln>
                  <a:noFill/>
                </a:ln>
                <a:solidFill>
                  <a:prstClr val="black"/>
                </a:solidFill>
                <a:effectLst/>
                <a:uLnTx/>
                <a:uFillTx/>
                <a:ea typeface="游ゴシック" charset="-128"/>
              </a:rPr>
              <a:t>　１施設あたり</a:t>
            </a:r>
          </a:p>
        </p:txBody>
      </p:sp>
      <p:cxnSp>
        <p:nvCxnSpPr>
          <p:cNvPr id="45" name="直線コネクタ 44"/>
          <p:cNvCxnSpPr/>
          <p:nvPr/>
        </p:nvCxnSpPr>
        <p:spPr>
          <a:xfrm flipV="1">
            <a:off x="5842433" y="2905081"/>
            <a:ext cx="929191" cy="70202"/>
          </a:xfrm>
          <a:prstGeom prst="line">
            <a:avLst/>
          </a:prstGeom>
          <a:noFill/>
          <a:ln w="25400" cap="flat" cmpd="sng" algn="ctr">
            <a:solidFill>
              <a:sysClr val="windowText" lastClr="000000"/>
            </a:solidFill>
            <a:prstDash val="solid"/>
            <a:miter lim="800000"/>
          </a:ln>
          <a:effectLst/>
        </p:spPr>
      </p:cxnSp>
      <p:sp>
        <p:nvSpPr>
          <p:cNvPr id="46" name="テキスト ボックス 45"/>
          <p:cNvSpPr txBox="1"/>
          <p:nvPr/>
        </p:nvSpPr>
        <p:spPr>
          <a:xfrm>
            <a:off x="6377672" y="2619572"/>
            <a:ext cx="34654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schemeClr val="accent4">
                    <a:lumMod val="50000"/>
                  </a:schemeClr>
                </a:solidFill>
                <a:effectLst/>
                <a:uLnTx/>
                <a:uFillTx/>
                <a:ea typeface="游ゴシック" charset="-128"/>
              </a:rPr>
              <a:t>★</a:t>
            </a:r>
          </a:p>
        </p:txBody>
      </p:sp>
      <p:cxnSp>
        <p:nvCxnSpPr>
          <p:cNvPr id="47" name="直線コネクタ 46"/>
          <p:cNvCxnSpPr/>
          <p:nvPr/>
        </p:nvCxnSpPr>
        <p:spPr>
          <a:xfrm flipH="1" flipV="1">
            <a:off x="6426200" y="3208866"/>
            <a:ext cx="601726" cy="1361306"/>
          </a:xfrm>
          <a:prstGeom prst="line">
            <a:avLst/>
          </a:prstGeom>
          <a:noFill/>
          <a:ln w="28575" cap="flat" cmpd="sng" algn="ctr">
            <a:solidFill>
              <a:schemeClr val="accent4">
                <a:lumMod val="50000"/>
              </a:schemeClr>
            </a:solidFill>
            <a:prstDash val="solid"/>
            <a:miter lim="800000"/>
          </a:ln>
          <a:effectLst/>
        </p:spPr>
      </p:cxnSp>
      <p:sp>
        <p:nvSpPr>
          <p:cNvPr id="48" name="テキスト ボックス 47"/>
          <p:cNvSpPr txBox="1"/>
          <p:nvPr/>
        </p:nvSpPr>
        <p:spPr>
          <a:xfrm>
            <a:off x="1324748" y="5895876"/>
            <a:ext cx="6629971" cy="411788"/>
          </a:xfrm>
          <a:prstGeom prst="rect">
            <a:avLst/>
          </a:prstGeom>
          <a:noFill/>
        </p:spPr>
        <p:txBody>
          <a:bodyPr wrap="square" rtlCol="0">
            <a:spAutoFit/>
          </a:bodyPr>
          <a:lstStyle/>
          <a:p>
            <a:pPr marL="0" marR="0" lvl="0" indent="0" defTabSz="914400" eaLnBrk="1" fontAlgn="auto" latinLnBrk="0" hangingPunct="1">
              <a:lnSpc>
                <a:spcPts val="124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ea typeface="游ゴシック" charset="-128"/>
              </a:rPr>
              <a:t>0        1-      10-          20-       50-       100-     200-     300-     400-     500-     600-     700-     800-     900-</a:t>
            </a:r>
          </a:p>
          <a:p>
            <a:pPr marL="0" marR="0" lvl="0" indent="0" defTabSz="914400" eaLnBrk="1" fontAlgn="auto" latinLnBrk="0" hangingPunct="1">
              <a:lnSpc>
                <a:spcPts val="124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ea typeface="游ゴシック" charset="-128"/>
              </a:rPr>
              <a:t> </a:t>
            </a:r>
            <a:r>
              <a:rPr kumimoji="0" lang="en-US" altLang="ja-JP" sz="1200" b="0" i="0" u="none" strike="noStrike" kern="0" cap="none" spc="0" normalizeH="0" baseline="0" noProof="0" dirty="0" smtClean="0">
                <a:ln>
                  <a:noFill/>
                </a:ln>
                <a:solidFill>
                  <a:prstClr val="black"/>
                </a:solidFill>
                <a:effectLst/>
                <a:uLnTx/>
                <a:uFillTx/>
                <a:ea typeface="游ゴシック" charset="-128"/>
              </a:rPr>
              <a:t>            9     19             </a:t>
            </a:r>
            <a:r>
              <a:rPr kumimoji="0" lang="en-US" altLang="ja-JP" sz="1200" b="0" i="0" u="none" strike="noStrike" kern="0" cap="none" spc="0" normalizeH="0" baseline="0" noProof="0" dirty="0">
                <a:ln>
                  <a:noFill/>
                </a:ln>
                <a:solidFill>
                  <a:prstClr val="black"/>
                </a:solidFill>
                <a:effectLst/>
                <a:uLnTx/>
                <a:uFillTx/>
                <a:ea typeface="游ゴシック" charset="-128"/>
              </a:rPr>
              <a:t>49         99      </a:t>
            </a:r>
            <a:r>
              <a:rPr kumimoji="0" lang="en-US" altLang="ja-JP" sz="1200" b="0" i="0" u="none" strike="noStrike" kern="0" cap="none" spc="0" normalizeH="0" baseline="0" noProof="0" dirty="0" smtClean="0">
                <a:ln>
                  <a:noFill/>
                </a:ln>
                <a:solidFill>
                  <a:prstClr val="black"/>
                </a:solidFill>
                <a:effectLst/>
                <a:uLnTx/>
                <a:uFillTx/>
                <a:ea typeface="游ゴシック" charset="-128"/>
              </a:rPr>
              <a:t>  199      </a:t>
            </a:r>
            <a:r>
              <a:rPr kumimoji="0" lang="en-US" altLang="ja-JP" sz="1200" b="0" i="0" u="none" strike="noStrike" kern="0" cap="none" spc="0" normalizeH="0" baseline="0" noProof="0" dirty="0">
                <a:ln>
                  <a:noFill/>
                </a:ln>
                <a:solidFill>
                  <a:prstClr val="black"/>
                </a:solidFill>
                <a:effectLst/>
                <a:uLnTx/>
                <a:uFillTx/>
                <a:ea typeface="游ゴシック" charset="-128"/>
              </a:rPr>
              <a:t>299       399      499       599   </a:t>
            </a:r>
            <a:r>
              <a:rPr kumimoji="0" lang="en-US" altLang="ja-JP" sz="1200" b="0" i="0" u="none" strike="noStrike" kern="0" cap="none" spc="0" normalizeH="0" baseline="0" noProof="0" dirty="0" smtClean="0">
                <a:ln>
                  <a:noFill/>
                </a:ln>
                <a:solidFill>
                  <a:prstClr val="black"/>
                </a:solidFill>
                <a:effectLst/>
                <a:uLnTx/>
                <a:uFillTx/>
                <a:ea typeface="游ゴシック" charset="-128"/>
              </a:rPr>
              <a:t>   </a:t>
            </a:r>
            <a:r>
              <a:rPr kumimoji="0" lang="en-US" altLang="ja-JP" sz="1200" b="0" i="0" u="none" strike="noStrike" kern="0" cap="none" spc="0" normalizeH="0" baseline="0" noProof="0" dirty="0">
                <a:ln>
                  <a:noFill/>
                </a:ln>
                <a:solidFill>
                  <a:prstClr val="black"/>
                </a:solidFill>
                <a:effectLst/>
                <a:uLnTx/>
                <a:uFillTx/>
                <a:ea typeface="游ゴシック" charset="-128"/>
              </a:rPr>
              <a:t>699 </a:t>
            </a:r>
            <a:r>
              <a:rPr kumimoji="0" lang="en-US" altLang="ja-JP" sz="1200" b="0" i="0" u="none" strike="noStrike" kern="0" cap="none" spc="0" normalizeH="0" baseline="0" noProof="0" dirty="0" smtClean="0">
                <a:ln>
                  <a:noFill/>
                </a:ln>
                <a:solidFill>
                  <a:prstClr val="black"/>
                </a:solidFill>
                <a:effectLst/>
                <a:uLnTx/>
                <a:uFillTx/>
                <a:ea typeface="游ゴシック" charset="-128"/>
              </a:rPr>
              <a:t>     </a:t>
            </a:r>
            <a:r>
              <a:rPr kumimoji="0" lang="en-US" altLang="ja-JP" sz="1200" b="0" i="0" u="none" strike="noStrike" kern="0" cap="none" spc="0" normalizeH="0" baseline="0" noProof="0" dirty="0">
                <a:ln>
                  <a:noFill/>
                </a:ln>
                <a:solidFill>
                  <a:prstClr val="black"/>
                </a:solidFill>
                <a:effectLst/>
                <a:uLnTx/>
                <a:uFillTx/>
                <a:ea typeface="游ゴシック" charset="-128"/>
              </a:rPr>
              <a:t>799  </a:t>
            </a:r>
            <a:r>
              <a:rPr kumimoji="0" lang="en-US" altLang="ja-JP" sz="1200" b="0" i="0" u="none" strike="noStrike" kern="0" cap="none" spc="0" normalizeH="0" baseline="0" noProof="0" dirty="0" smtClean="0">
                <a:ln>
                  <a:noFill/>
                </a:ln>
                <a:solidFill>
                  <a:prstClr val="black"/>
                </a:solidFill>
                <a:effectLst/>
                <a:uLnTx/>
                <a:uFillTx/>
                <a:ea typeface="游ゴシック" charset="-128"/>
              </a:rPr>
              <a:t>    </a:t>
            </a:r>
            <a:r>
              <a:rPr kumimoji="0" lang="en-US" altLang="ja-JP" sz="1200" b="0" i="0" u="none" strike="noStrike" kern="0" cap="none" spc="0" normalizeH="0" baseline="0" noProof="0" dirty="0">
                <a:ln>
                  <a:noFill/>
                </a:ln>
                <a:solidFill>
                  <a:prstClr val="black"/>
                </a:solidFill>
                <a:effectLst/>
                <a:uLnTx/>
                <a:uFillTx/>
                <a:ea typeface="游ゴシック" charset="-128"/>
              </a:rPr>
              <a:t>899</a:t>
            </a:r>
            <a:endParaRPr kumimoji="0" lang="ja-JP" altLang="ja-JP" sz="1200" b="0" i="0" u="none" strike="noStrike" kern="0" cap="none" spc="0" normalizeH="0" baseline="0" noProof="0" dirty="0">
              <a:ln>
                <a:noFill/>
              </a:ln>
              <a:solidFill>
                <a:prstClr val="black"/>
              </a:solidFill>
              <a:effectLst/>
              <a:uLnTx/>
              <a:uFillTx/>
              <a:ea typeface="游ゴシック" charset="-128"/>
            </a:endParaRPr>
          </a:p>
        </p:txBody>
      </p:sp>
      <p:sp>
        <p:nvSpPr>
          <p:cNvPr id="51" name="テキスト ボックス 50"/>
          <p:cNvSpPr txBox="1"/>
          <p:nvPr/>
        </p:nvSpPr>
        <p:spPr>
          <a:xfrm>
            <a:off x="1751008" y="2036803"/>
            <a:ext cx="80021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ea typeface="游ゴシック" charset="-128"/>
              </a:rPr>
              <a:t>診療所</a:t>
            </a:r>
          </a:p>
        </p:txBody>
      </p:sp>
      <p:sp>
        <p:nvSpPr>
          <p:cNvPr id="52" name="テキスト ボックス 51"/>
          <p:cNvSpPr txBox="1"/>
          <p:nvPr/>
        </p:nvSpPr>
        <p:spPr>
          <a:xfrm>
            <a:off x="2959619" y="2036803"/>
            <a:ext cx="59503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ea typeface="游ゴシック" charset="-128"/>
              </a:rPr>
              <a:t>病院</a:t>
            </a:r>
          </a:p>
        </p:txBody>
      </p:sp>
      <p:sp>
        <p:nvSpPr>
          <p:cNvPr id="53" name="左右矢印 52"/>
          <p:cNvSpPr/>
          <p:nvPr/>
        </p:nvSpPr>
        <p:spPr>
          <a:xfrm>
            <a:off x="2463025" y="2103445"/>
            <a:ext cx="513217" cy="193436"/>
          </a:xfrm>
          <a:prstGeom prst="leftRight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charset="-128"/>
              <a:cs typeface=""/>
            </a:endParaRPr>
          </a:p>
        </p:txBody>
      </p:sp>
      <p:sp>
        <p:nvSpPr>
          <p:cNvPr id="54" name="テキスト ボックス 53"/>
          <p:cNvSpPr txBox="1"/>
          <p:nvPr/>
        </p:nvSpPr>
        <p:spPr>
          <a:xfrm>
            <a:off x="0" y="6596390"/>
            <a:ext cx="1845734"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baseline="0" dirty="0" smtClean="0"/>
              <a:t>日本医療安全調査機構</a:t>
            </a:r>
            <a:endParaRPr kumimoji="1" lang="en-US" altLang="ja-JP" sz="1100" dirty="0" smtClean="0"/>
          </a:p>
        </p:txBody>
      </p:sp>
      <p:sp>
        <p:nvSpPr>
          <p:cNvPr id="55" name="テキスト ボックス 54"/>
          <p:cNvSpPr txBox="1"/>
          <p:nvPr/>
        </p:nvSpPr>
        <p:spPr>
          <a:xfrm>
            <a:off x="1378395" y="5356063"/>
            <a:ext cx="308098" cy="307777"/>
          </a:xfrm>
          <a:prstGeom prst="rect">
            <a:avLst/>
          </a:prstGeom>
          <a:noFill/>
        </p:spPr>
        <p:txBody>
          <a:bodyPr wrap="none" rtlCol="0">
            <a:spAutoFit/>
          </a:bodyPr>
          <a:lstStyle/>
          <a:p>
            <a:r>
              <a:rPr lang="ja-JP" altLang="en-US" sz="1400" dirty="0" smtClean="0">
                <a:solidFill>
                  <a:srgbClr val="FF0000"/>
                </a:solidFill>
                <a:latin typeface="MS PGothic" charset="-128"/>
                <a:ea typeface="MS PGothic" charset="-128"/>
                <a:cs typeface="MS PGothic" charset="-128"/>
              </a:rPr>
              <a:t>６</a:t>
            </a:r>
            <a:endParaRPr kumimoji="1" lang="ja-JP" altLang="en-US" sz="1400" dirty="0">
              <a:solidFill>
                <a:srgbClr val="FF0000"/>
              </a:solidFill>
              <a:latin typeface="MS PGothic" charset="-128"/>
              <a:ea typeface="MS PGothic" charset="-128"/>
              <a:cs typeface="MS PGothic" charset="-128"/>
            </a:endParaRPr>
          </a:p>
        </p:txBody>
      </p:sp>
      <p:sp>
        <p:nvSpPr>
          <p:cNvPr id="56" name="テキスト ボックス 55"/>
          <p:cNvSpPr txBox="1"/>
          <p:nvPr/>
        </p:nvSpPr>
        <p:spPr>
          <a:xfrm>
            <a:off x="1788036" y="5424086"/>
            <a:ext cx="304800"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７</a:t>
            </a:r>
            <a:endParaRPr kumimoji="1" lang="ja-JP" altLang="en-US" sz="1400" dirty="0">
              <a:solidFill>
                <a:srgbClr val="FF0000"/>
              </a:solidFill>
              <a:latin typeface="MS PGothic" charset="-128"/>
              <a:ea typeface="MS PGothic" charset="-128"/>
              <a:cs typeface="MS PGothic" charset="-128"/>
            </a:endParaRPr>
          </a:p>
        </p:txBody>
      </p:sp>
      <p:sp>
        <p:nvSpPr>
          <p:cNvPr id="57" name="テキスト ボックス 56"/>
          <p:cNvSpPr txBox="1"/>
          <p:nvPr/>
        </p:nvSpPr>
        <p:spPr>
          <a:xfrm>
            <a:off x="2197762" y="5027851"/>
            <a:ext cx="459973" cy="307777"/>
          </a:xfrm>
          <a:prstGeom prst="rect">
            <a:avLst/>
          </a:prstGeom>
          <a:noFill/>
          <a:ln>
            <a:noFill/>
          </a:ln>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１６</a:t>
            </a:r>
            <a:endParaRPr kumimoji="1" lang="ja-JP" altLang="en-US" sz="1400" dirty="0">
              <a:solidFill>
                <a:srgbClr val="FF0000"/>
              </a:solidFill>
              <a:latin typeface="MS PGothic" charset="-128"/>
              <a:ea typeface="MS PGothic" charset="-128"/>
              <a:cs typeface="MS PGothic" charset="-128"/>
            </a:endParaRPr>
          </a:p>
        </p:txBody>
      </p:sp>
      <p:sp>
        <p:nvSpPr>
          <p:cNvPr id="58" name="テキスト ボックス 57"/>
          <p:cNvSpPr txBox="1"/>
          <p:nvPr/>
        </p:nvSpPr>
        <p:spPr>
          <a:xfrm>
            <a:off x="2705054" y="5341072"/>
            <a:ext cx="304800" cy="307777"/>
          </a:xfrm>
          <a:prstGeom prst="rect">
            <a:avLst/>
          </a:prstGeom>
          <a:noFill/>
          <a:ln>
            <a:noFill/>
          </a:ln>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４</a:t>
            </a:r>
            <a:endParaRPr kumimoji="1" lang="ja-JP" altLang="en-US" sz="1400" dirty="0">
              <a:solidFill>
                <a:srgbClr val="FF0000"/>
              </a:solidFill>
              <a:latin typeface="MS PGothic" charset="-128"/>
              <a:ea typeface="MS PGothic" charset="-128"/>
              <a:cs typeface="MS PGothic" charset="-128"/>
            </a:endParaRPr>
          </a:p>
        </p:txBody>
      </p:sp>
      <p:sp>
        <p:nvSpPr>
          <p:cNvPr id="59" name="テキスト ボックス 58"/>
          <p:cNvSpPr txBox="1"/>
          <p:nvPr/>
        </p:nvSpPr>
        <p:spPr>
          <a:xfrm>
            <a:off x="3093911" y="4766284"/>
            <a:ext cx="459973" cy="307777"/>
          </a:xfrm>
          <a:prstGeom prst="rect">
            <a:avLst/>
          </a:prstGeom>
          <a:noFill/>
        </p:spPr>
        <p:txBody>
          <a:bodyPr wrap="square" rtlCol="0">
            <a:spAutoFit/>
          </a:bodyPr>
          <a:lstStyle/>
          <a:p>
            <a:r>
              <a:rPr lang="ja-JP" altLang="en-US" sz="1400" smtClean="0">
                <a:solidFill>
                  <a:srgbClr val="FF0000"/>
                </a:solidFill>
                <a:latin typeface="MS PGothic" charset="-128"/>
                <a:ea typeface="MS PGothic" charset="-128"/>
                <a:cs typeface="MS PGothic" charset="-128"/>
              </a:rPr>
              <a:t>２４</a:t>
            </a:r>
            <a:endParaRPr kumimoji="1" lang="ja-JP" altLang="en-US" sz="1400" dirty="0">
              <a:solidFill>
                <a:srgbClr val="FF0000"/>
              </a:solidFill>
              <a:latin typeface="MS PGothic" charset="-128"/>
              <a:ea typeface="MS PGothic" charset="-128"/>
              <a:cs typeface="MS PGothic" charset="-128"/>
            </a:endParaRPr>
          </a:p>
        </p:txBody>
      </p:sp>
      <p:sp>
        <p:nvSpPr>
          <p:cNvPr id="60" name="テキスト ボックス 59"/>
          <p:cNvSpPr txBox="1"/>
          <p:nvPr/>
        </p:nvSpPr>
        <p:spPr>
          <a:xfrm>
            <a:off x="3352978" y="4372368"/>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５０</a:t>
            </a:r>
            <a:endParaRPr kumimoji="1" lang="ja-JP" altLang="en-US" sz="1400" dirty="0">
              <a:solidFill>
                <a:srgbClr val="FF0000"/>
              </a:solidFill>
              <a:latin typeface="MS PGothic" charset="-128"/>
              <a:ea typeface="MS PGothic" charset="-128"/>
              <a:cs typeface="MS PGothic" charset="-128"/>
            </a:endParaRPr>
          </a:p>
        </p:txBody>
      </p:sp>
      <p:sp>
        <p:nvSpPr>
          <p:cNvPr id="61" name="テキスト ボックス 60"/>
          <p:cNvSpPr txBox="1"/>
          <p:nvPr/>
        </p:nvSpPr>
        <p:spPr>
          <a:xfrm>
            <a:off x="3992439" y="4040919"/>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６６</a:t>
            </a:r>
            <a:endParaRPr kumimoji="1" lang="ja-JP" altLang="en-US" sz="1400" dirty="0">
              <a:solidFill>
                <a:srgbClr val="FF0000"/>
              </a:solidFill>
              <a:latin typeface="MS PGothic" charset="-128"/>
              <a:ea typeface="MS PGothic" charset="-128"/>
              <a:cs typeface="MS PGothic" charset="-128"/>
            </a:endParaRPr>
          </a:p>
        </p:txBody>
      </p:sp>
      <p:sp>
        <p:nvSpPr>
          <p:cNvPr id="62" name="テキスト ボックス 61"/>
          <p:cNvSpPr txBox="1"/>
          <p:nvPr/>
        </p:nvSpPr>
        <p:spPr>
          <a:xfrm>
            <a:off x="4458100" y="3872697"/>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７５</a:t>
            </a:r>
            <a:endParaRPr kumimoji="1" lang="ja-JP" altLang="en-US" sz="1400" dirty="0">
              <a:solidFill>
                <a:srgbClr val="FF0000"/>
              </a:solidFill>
              <a:latin typeface="MS PGothic" charset="-128"/>
              <a:ea typeface="MS PGothic" charset="-128"/>
              <a:cs typeface="MS PGothic" charset="-128"/>
            </a:endParaRPr>
          </a:p>
        </p:txBody>
      </p:sp>
      <p:sp>
        <p:nvSpPr>
          <p:cNvPr id="63" name="テキスト ボックス 62"/>
          <p:cNvSpPr txBox="1"/>
          <p:nvPr/>
        </p:nvSpPr>
        <p:spPr>
          <a:xfrm>
            <a:off x="4949014" y="4354224"/>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５１</a:t>
            </a:r>
            <a:endParaRPr kumimoji="1" lang="ja-JP" altLang="en-US" sz="1400" dirty="0">
              <a:solidFill>
                <a:srgbClr val="FF0000"/>
              </a:solidFill>
              <a:latin typeface="MS PGothic" charset="-128"/>
              <a:ea typeface="MS PGothic" charset="-128"/>
              <a:cs typeface="MS PGothic" charset="-128"/>
            </a:endParaRPr>
          </a:p>
        </p:txBody>
      </p:sp>
      <p:sp>
        <p:nvSpPr>
          <p:cNvPr id="64" name="テキスト ボックス 63"/>
          <p:cNvSpPr txBox="1"/>
          <p:nvPr/>
        </p:nvSpPr>
        <p:spPr>
          <a:xfrm>
            <a:off x="5322625" y="4555255"/>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４３</a:t>
            </a:r>
            <a:endParaRPr kumimoji="1" lang="ja-JP" altLang="en-US" sz="1400" dirty="0">
              <a:solidFill>
                <a:srgbClr val="FF0000"/>
              </a:solidFill>
              <a:latin typeface="MS PGothic" charset="-128"/>
              <a:ea typeface="MS PGothic" charset="-128"/>
              <a:cs typeface="MS PGothic" charset="-128"/>
            </a:endParaRPr>
          </a:p>
        </p:txBody>
      </p:sp>
      <p:sp>
        <p:nvSpPr>
          <p:cNvPr id="65" name="テキスト ボックス 64"/>
          <p:cNvSpPr txBox="1"/>
          <p:nvPr/>
        </p:nvSpPr>
        <p:spPr>
          <a:xfrm>
            <a:off x="5813074" y="4379780"/>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５４</a:t>
            </a:r>
            <a:endParaRPr kumimoji="1" lang="ja-JP" altLang="en-US" sz="1400" dirty="0">
              <a:solidFill>
                <a:srgbClr val="FF0000"/>
              </a:solidFill>
              <a:latin typeface="MS PGothic" charset="-128"/>
              <a:ea typeface="MS PGothic" charset="-128"/>
              <a:cs typeface="MS PGothic" charset="-128"/>
            </a:endParaRPr>
          </a:p>
        </p:txBody>
      </p:sp>
      <p:sp>
        <p:nvSpPr>
          <p:cNvPr id="66" name="テキスト ボックス 65"/>
          <p:cNvSpPr txBox="1"/>
          <p:nvPr/>
        </p:nvSpPr>
        <p:spPr>
          <a:xfrm>
            <a:off x="6362178" y="5069591"/>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２２</a:t>
            </a:r>
            <a:endParaRPr kumimoji="1" lang="ja-JP" altLang="en-US" sz="1400" dirty="0">
              <a:solidFill>
                <a:srgbClr val="FF0000"/>
              </a:solidFill>
              <a:latin typeface="MS PGothic" charset="-128"/>
              <a:ea typeface="MS PGothic" charset="-128"/>
              <a:cs typeface="MS PGothic" charset="-128"/>
            </a:endParaRPr>
          </a:p>
        </p:txBody>
      </p:sp>
      <p:sp>
        <p:nvSpPr>
          <p:cNvPr id="67" name="テキスト ボックス 66"/>
          <p:cNvSpPr txBox="1"/>
          <p:nvPr/>
        </p:nvSpPr>
        <p:spPr>
          <a:xfrm>
            <a:off x="6665107" y="5191907"/>
            <a:ext cx="459973" cy="307777"/>
          </a:xfrm>
          <a:prstGeom prst="rect">
            <a:avLst/>
          </a:prstGeom>
          <a:noFill/>
        </p:spPr>
        <p:txBody>
          <a:bodyPr wrap="square" rtlCol="0">
            <a:spAutoFit/>
          </a:bodyPr>
          <a:lstStyle/>
          <a:p>
            <a:r>
              <a:rPr lang="ja-JP" altLang="en-US" sz="1400" dirty="0" smtClean="0">
                <a:solidFill>
                  <a:srgbClr val="FF0000"/>
                </a:solidFill>
                <a:latin typeface="MS PGothic" charset="-128"/>
                <a:ea typeface="MS PGothic" charset="-128"/>
                <a:cs typeface="MS PGothic" charset="-128"/>
              </a:rPr>
              <a:t>１６</a:t>
            </a:r>
            <a:endParaRPr kumimoji="1" lang="ja-JP" altLang="en-US" sz="1400" dirty="0">
              <a:solidFill>
                <a:srgbClr val="FF0000"/>
              </a:solidFill>
              <a:latin typeface="MS PGothic" charset="-128"/>
              <a:ea typeface="MS PGothic" charset="-128"/>
              <a:cs typeface="MS PGothic" charset="-128"/>
            </a:endParaRPr>
          </a:p>
        </p:txBody>
      </p:sp>
      <p:sp>
        <p:nvSpPr>
          <p:cNvPr id="68" name="テキスト ボックス 67"/>
          <p:cNvSpPr txBox="1"/>
          <p:nvPr/>
        </p:nvSpPr>
        <p:spPr>
          <a:xfrm>
            <a:off x="7184224" y="4510183"/>
            <a:ext cx="459973" cy="307777"/>
          </a:xfrm>
          <a:prstGeom prst="rect">
            <a:avLst/>
          </a:prstGeom>
          <a:noFill/>
        </p:spPr>
        <p:txBody>
          <a:bodyPr wrap="square" rtlCol="0">
            <a:spAutoFit/>
          </a:bodyPr>
          <a:lstStyle/>
          <a:p>
            <a:r>
              <a:rPr lang="ja-JP" altLang="en-US" sz="1400" smtClean="0">
                <a:solidFill>
                  <a:srgbClr val="FF0000"/>
                </a:solidFill>
                <a:latin typeface="MS PGothic" charset="-128"/>
                <a:ea typeface="MS PGothic" charset="-128"/>
                <a:cs typeface="MS PGothic" charset="-128"/>
              </a:rPr>
              <a:t>４８</a:t>
            </a:r>
            <a:endParaRPr kumimoji="1" lang="ja-JP" altLang="en-US" sz="1400" dirty="0">
              <a:solidFill>
                <a:srgbClr val="FF0000"/>
              </a:solidFill>
              <a:latin typeface="MS PGothic" charset="-128"/>
              <a:ea typeface="MS PGothic" charset="-128"/>
              <a:cs typeface="MS PGothic" charset="-128"/>
            </a:endParaRPr>
          </a:p>
        </p:txBody>
      </p:sp>
      <p:cxnSp>
        <p:nvCxnSpPr>
          <p:cNvPr id="69" name="直線コネクタ 68"/>
          <p:cNvCxnSpPr/>
          <p:nvPr/>
        </p:nvCxnSpPr>
        <p:spPr>
          <a:xfrm>
            <a:off x="1961848" y="844236"/>
            <a:ext cx="527651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90" name="グラフ 89"/>
          <p:cNvGraphicFramePr>
            <a:graphicFrameLocks/>
          </p:cNvGraphicFramePr>
          <p:nvPr>
            <p:extLst>
              <p:ext uri="{D42A27DB-BD31-4B8C-83A1-F6EECF244321}">
                <p14:modId xmlns:p14="http://schemas.microsoft.com/office/powerpoint/2010/main" val="1601945680"/>
              </p:ext>
            </p:extLst>
          </p:nvPr>
        </p:nvGraphicFramePr>
        <p:xfrm>
          <a:off x="944078" y="3117694"/>
          <a:ext cx="6727422" cy="3143256"/>
        </p:xfrm>
        <a:graphic>
          <a:graphicData uri="http://schemas.openxmlformats.org/drawingml/2006/chart">
            <c:chart xmlns:c="http://schemas.openxmlformats.org/drawingml/2006/chart" xmlns:r="http://schemas.openxmlformats.org/officeDocument/2006/relationships" r:id="rId6"/>
          </a:graphicData>
        </a:graphic>
      </p:graphicFrame>
      <p:sp>
        <p:nvSpPr>
          <p:cNvPr id="91" name="テキスト ボックス 90"/>
          <p:cNvSpPr txBox="1"/>
          <p:nvPr/>
        </p:nvSpPr>
        <p:spPr>
          <a:xfrm>
            <a:off x="8384511" y="3439122"/>
            <a:ext cx="461407" cy="2708434"/>
          </a:xfrm>
          <a:prstGeom prst="rect">
            <a:avLst/>
          </a:prstGeom>
          <a:noFill/>
        </p:spPr>
        <p:txBody>
          <a:bodyPr wrap="square" rtlCol="0">
            <a:spAutoFit/>
          </a:bodyPr>
          <a:lstStyle/>
          <a:p>
            <a:pPr marL="0" marR="0" lvl="0" indent="0" defTabSz="914400" eaLnBrk="1" fontAlgn="auto" latinLnBrk="0" hangingPunct="1">
              <a:lnSpc>
                <a:spcPts val="17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rgbClr val="0070C0"/>
                </a:solidFill>
                <a:effectLst/>
                <a:uLnTx/>
                <a:uFillTx/>
                <a:ea typeface="游ゴシック" charset="-128"/>
              </a:rPr>
              <a:t> 1.0</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400" b="1" i="0" u="none" strike="noStrike" kern="0" cap="none" spc="0" normalizeH="0" baseline="0" noProof="0" dirty="0" smtClean="0">
              <a:ln>
                <a:noFill/>
              </a:ln>
              <a:solidFill>
                <a:srgbClr val="0070C0"/>
              </a:solidFill>
              <a:effectLst/>
              <a:uLnTx/>
              <a:uFillTx/>
              <a:ea typeface="游ゴシック" charset="-128"/>
            </a:endParaRPr>
          </a:p>
          <a:p>
            <a:pPr marL="0" marR="0" lvl="0" indent="0" defTabSz="914400" eaLnBrk="1" fontAlgn="auto" latinLnBrk="0" hangingPunct="1">
              <a:lnSpc>
                <a:spcPts val="20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rgbClr val="0070C0"/>
                </a:solidFill>
                <a:effectLst/>
                <a:uLnTx/>
                <a:uFillTx/>
                <a:ea typeface="游ゴシック" charset="-128"/>
              </a:rPr>
              <a:t> 0.8</a:t>
            </a:r>
          </a:p>
          <a:p>
            <a:pPr marL="0" marR="0" lvl="0" indent="0" defTabSz="914400" eaLnBrk="1" fontAlgn="auto" latinLnBrk="0" hangingPunct="1">
              <a:lnSpc>
                <a:spcPts val="19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rgbClr val="0070C0"/>
                </a:solidFill>
                <a:effectLst/>
                <a:uLnTx/>
                <a:uFillTx/>
                <a:ea typeface="游ゴシック" charset="-128"/>
              </a:rPr>
              <a:t>  0.6</a:t>
            </a:r>
          </a:p>
          <a:p>
            <a:pPr marL="0" marR="0" lvl="0" indent="0" defTabSz="914400" eaLnBrk="1" fontAlgn="auto" latinLnBrk="0" hangingPunct="1">
              <a:lnSpc>
                <a:spcPts val="18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rgbClr val="0070C0"/>
                </a:solidFill>
                <a:effectLst/>
                <a:uLnTx/>
                <a:uFillTx/>
                <a:ea typeface="游ゴシック" charset="-128"/>
              </a:rPr>
              <a:t>  0.4</a:t>
            </a:r>
          </a:p>
          <a:p>
            <a:pPr marL="0" marR="0" lvl="0" indent="0" defTabSz="914400" eaLnBrk="1" fontAlgn="auto" latinLnBrk="0" hangingPunct="1">
              <a:lnSpc>
                <a:spcPts val="18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rgbClr val="0070C0"/>
                </a:solidFill>
                <a:effectLst/>
                <a:uLnTx/>
                <a:uFillTx/>
                <a:ea typeface="游ゴシック" charset="-128"/>
              </a:rPr>
              <a:t>  0.2</a:t>
            </a:r>
          </a:p>
          <a:p>
            <a:pPr marL="0" marR="0" lvl="0" indent="0" defTabSz="914400" eaLnBrk="1" fontAlgn="auto" latinLnBrk="0" hangingPunct="1">
              <a:lnSpc>
                <a:spcPts val="1740"/>
              </a:lnSpc>
              <a:spcBef>
                <a:spcPts val="0"/>
              </a:spcBef>
              <a:spcAft>
                <a:spcPts val="0"/>
              </a:spcAft>
              <a:buClrTx/>
              <a:buSzTx/>
              <a:buFontTx/>
              <a:buNone/>
              <a:tabLst/>
              <a:defRPr/>
            </a:pPr>
            <a:endParaRPr kumimoji="0" lang="en-US" altLang="ja-JP" sz="1400" b="1" i="0" u="none" strike="noStrike" kern="0" cap="none" spc="0" normalizeH="0" baseline="0" noProof="0" dirty="0" smtClean="0">
              <a:ln>
                <a:noFill/>
              </a:ln>
              <a:solidFill>
                <a:srgbClr val="0070C0"/>
              </a:solidFill>
              <a:effectLst/>
              <a:uLnTx/>
              <a:uFillTx/>
              <a:ea typeface="游ゴシック" charset="-128"/>
            </a:endParaRPr>
          </a:p>
          <a:p>
            <a:pPr marL="0" marR="0" lvl="0" indent="0" defTabSz="914400" eaLnBrk="1" fontAlgn="auto" latinLnBrk="0" hangingPunct="1">
              <a:lnSpc>
                <a:spcPts val="1940"/>
              </a:lnSpc>
              <a:spcBef>
                <a:spcPts val="0"/>
              </a:spcBef>
              <a:spcAft>
                <a:spcPts val="0"/>
              </a:spcAft>
              <a:buClrTx/>
              <a:buSzTx/>
              <a:buFontTx/>
              <a:buNone/>
              <a:tabLst/>
              <a:defRPr/>
            </a:pPr>
            <a:r>
              <a:rPr kumimoji="0" lang="en-US" altLang="ja-JP" sz="1400" b="1" i="0" u="none" strike="noStrike" kern="0" cap="none" spc="0" normalizeH="0" baseline="0" noProof="0" dirty="0" smtClean="0">
                <a:ln>
                  <a:noFill/>
                </a:ln>
                <a:solidFill>
                  <a:srgbClr val="0070C0"/>
                </a:solidFill>
                <a:effectLst/>
                <a:uLnTx/>
                <a:uFillTx/>
                <a:ea typeface="游ゴシック" charset="-128"/>
              </a:rPr>
              <a:t>  0</a:t>
            </a:r>
            <a:endParaRPr kumimoji="0" lang="ja-JP" altLang="en-US" sz="1400" b="1" i="0" u="none" strike="noStrike" kern="0" cap="none" spc="0" normalizeH="0" baseline="0" noProof="0" dirty="0" smtClean="0">
              <a:ln>
                <a:noFill/>
              </a:ln>
              <a:solidFill>
                <a:srgbClr val="0070C0"/>
              </a:solidFill>
              <a:effectLst/>
              <a:uLnTx/>
              <a:uFillTx/>
              <a:ea typeface="游ゴシック" charset="-128"/>
            </a:endParaRPr>
          </a:p>
        </p:txBody>
      </p:sp>
      <p:sp>
        <p:nvSpPr>
          <p:cNvPr id="93" name="角丸四角形 92"/>
          <p:cNvSpPr/>
          <p:nvPr/>
        </p:nvSpPr>
        <p:spPr>
          <a:xfrm>
            <a:off x="4153677" y="2494606"/>
            <a:ext cx="1414680" cy="557015"/>
          </a:xfrm>
          <a:prstGeom prst="roundRect">
            <a:avLst/>
          </a:prstGeom>
          <a:solidFill>
            <a:sysClr val="window" lastClr="FFFFFF"/>
          </a:solidFill>
          <a:ln w="28575"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charset="-128"/>
              <a:cs typeface=""/>
            </a:endParaRPr>
          </a:p>
        </p:txBody>
      </p:sp>
      <p:cxnSp>
        <p:nvCxnSpPr>
          <p:cNvPr id="94" name="直線コネクタ 93"/>
          <p:cNvCxnSpPr/>
          <p:nvPr/>
        </p:nvCxnSpPr>
        <p:spPr>
          <a:xfrm flipV="1">
            <a:off x="4296591" y="2749558"/>
            <a:ext cx="929191" cy="70202"/>
          </a:xfrm>
          <a:prstGeom prst="line">
            <a:avLst/>
          </a:prstGeom>
          <a:noFill/>
          <a:ln w="25400" cap="flat" cmpd="sng" algn="ctr">
            <a:solidFill>
              <a:srgbClr val="0070C0"/>
            </a:solidFill>
            <a:prstDash val="solid"/>
            <a:miter lim="800000"/>
          </a:ln>
          <a:effectLst/>
        </p:spPr>
      </p:cxnSp>
      <p:sp>
        <p:nvSpPr>
          <p:cNvPr id="95" name="テキスト ボックス 94"/>
          <p:cNvSpPr txBox="1"/>
          <p:nvPr/>
        </p:nvSpPr>
        <p:spPr>
          <a:xfrm>
            <a:off x="4999788" y="2473380"/>
            <a:ext cx="346547" cy="30777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smtClean="0">
                <a:solidFill>
                  <a:srgbClr val="0070C0"/>
                </a:solidFill>
                <a:ea typeface="游ゴシック" charset="-128"/>
              </a:rPr>
              <a:t>▲</a:t>
            </a:r>
            <a:endParaRPr kumimoji="0" lang="ja-JP" altLang="en-US" sz="1400" b="0" i="0" u="none" strike="noStrike" kern="0" cap="none" spc="0" normalizeH="0" baseline="0" noProof="0" dirty="0" smtClean="0">
              <a:ln>
                <a:noFill/>
              </a:ln>
              <a:solidFill>
                <a:srgbClr val="0070C0"/>
              </a:solidFill>
              <a:effectLst/>
              <a:uLnTx/>
              <a:uFillTx/>
              <a:ea typeface="游ゴシック" charset="-128"/>
            </a:endParaRPr>
          </a:p>
        </p:txBody>
      </p:sp>
      <p:cxnSp>
        <p:nvCxnSpPr>
          <p:cNvPr id="96" name="直線コネクタ 95"/>
          <p:cNvCxnSpPr/>
          <p:nvPr/>
        </p:nvCxnSpPr>
        <p:spPr>
          <a:xfrm flipH="1" flipV="1">
            <a:off x="4861018" y="3051621"/>
            <a:ext cx="1006382" cy="1342579"/>
          </a:xfrm>
          <a:prstGeom prst="line">
            <a:avLst/>
          </a:prstGeom>
          <a:noFill/>
          <a:ln w="28575" cap="flat" cmpd="sng" algn="ctr">
            <a:solidFill>
              <a:srgbClr val="0070C0"/>
            </a:solidFill>
            <a:prstDash val="solid"/>
            <a:miter lim="800000"/>
          </a:ln>
          <a:effectLst/>
        </p:spPr>
      </p:cxnSp>
      <p:sp>
        <p:nvSpPr>
          <p:cNvPr id="97" name="テキスト ボックス 96"/>
          <p:cNvSpPr txBox="1"/>
          <p:nvPr/>
        </p:nvSpPr>
        <p:spPr>
          <a:xfrm>
            <a:off x="4172524" y="2510955"/>
            <a:ext cx="1531420" cy="6027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smtClean="0">
                <a:ln>
                  <a:noFill/>
                </a:ln>
                <a:solidFill>
                  <a:prstClr val="black"/>
                </a:solidFill>
                <a:effectLst/>
                <a:uLnTx/>
                <a:uFillTx/>
                <a:ea typeface="游ゴシック" charset="-128"/>
              </a:rPr>
              <a:t>事故数</a:t>
            </a:r>
            <a:endParaRPr kumimoji="0" lang="en-US" altLang="ja-JP" sz="1400" i="0" u="none" strike="noStrike" kern="0" cap="none" spc="0" normalizeH="0" baseline="0" noProof="0" dirty="0" smtClean="0">
              <a:ln>
                <a:noFill/>
              </a:ln>
              <a:solidFill>
                <a:prstClr val="black"/>
              </a:solidFill>
              <a:effectLst/>
              <a:uLnTx/>
              <a:uFillTx/>
              <a:ea typeface="游ゴシック" charset="-128"/>
            </a:endParaRPr>
          </a:p>
          <a:p>
            <a:pPr marL="0" marR="0" lvl="0" indent="0" defTabSz="914400" eaLnBrk="1" fontAlgn="auto" latinLnBrk="0" hangingPunct="1">
              <a:lnSpc>
                <a:spcPts val="2280"/>
              </a:lnSpc>
              <a:spcBef>
                <a:spcPts val="0"/>
              </a:spcBef>
              <a:spcAft>
                <a:spcPts val="0"/>
              </a:spcAft>
              <a:buClrTx/>
              <a:buSzTx/>
              <a:buFontTx/>
              <a:buNone/>
              <a:tabLst/>
              <a:defRPr/>
            </a:pPr>
            <a:r>
              <a:rPr kumimoji="0" lang="ja-JP" altLang="en-US" sz="1400" i="0" u="none" strike="noStrike" kern="0" cap="none" spc="0" normalizeH="0" baseline="0" noProof="0" dirty="0" smtClean="0">
                <a:ln>
                  <a:noFill/>
                </a:ln>
                <a:solidFill>
                  <a:prstClr val="black"/>
                </a:solidFill>
                <a:effectLst/>
                <a:uLnTx/>
                <a:uFillTx/>
                <a:ea typeface="游ゴシック" charset="-128"/>
              </a:rPr>
              <a:t>　１病床あたり</a:t>
            </a:r>
          </a:p>
        </p:txBody>
      </p:sp>
      <p:sp>
        <p:nvSpPr>
          <p:cNvPr id="98" name="テキスト ボックス 97"/>
          <p:cNvSpPr txBox="1"/>
          <p:nvPr/>
        </p:nvSpPr>
        <p:spPr>
          <a:xfrm>
            <a:off x="8415390" y="3177340"/>
            <a:ext cx="681597" cy="400110"/>
          </a:xfrm>
          <a:prstGeom prst="rect">
            <a:avLst/>
          </a:prstGeom>
          <a:noFill/>
        </p:spPr>
        <p:txBody>
          <a:bodyPr wrap="none" rtlCol="0">
            <a:spAutoFit/>
          </a:bodyPr>
          <a:lstStyle/>
          <a:p>
            <a:pPr>
              <a:lnSpc>
                <a:spcPts val="1160"/>
              </a:lnSpc>
            </a:pPr>
            <a:r>
              <a:rPr kumimoji="1" lang="ja-JP" altLang="en-US" dirty="0" smtClean="0">
                <a:solidFill>
                  <a:srgbClr val="0070C0"/>
                </a:solidFill>
              </a:rPr>
              <a:t>▲</a:t>
            </a:r>
            <a:endParaRPr kumimoji="1" lang="en-US" altLang="ja-JP" dirty="0" smtClean="0">
              <a:solidFill>
                <a:srgbClr val="0070C0"/>
              </a:solidFill>
            </a:endParaRPr>
          </a:p>
          <a:p>
            <a:pPr>
              <a:lnSpc>
                <a:spcPts val="1160"/>
              </a:lnSpc>
            </a:pPr>
            <a:r>
              <a:rPr lang="ja-JP" altLang="en-US" sz="1200" dirty="0">
                <a:solidFill>
                  <a:srgbClr val="0070C0"/>
                </a:solidFill>
              </a:rPr>
              <a:t>　</a:t>
            </a:r>
            <a:r>
              <a:rPr lang="en-US" altLang="ja-JP" sz="1200" dirty="0" smtClean="0">
                <a:solidFill>
                  <a:srgbClr val="0070C0"/>
                </a:solidFill>
              </a:rPr>
              <a:t>X</a:t>
            </a:r>
            <a:r>
              <a:rPr lang="ja-JP" altLang="en-US" sz="1200" dirty="0" smtClean="0">
                <a:solidFill>
                  <a:srgbClr val="0070C0"/>
                </a:solidFill>
              </a:rPr>
              <a:t> </a:t>
            </a:r>
            <a:r>
              <a:rPr lang="en-US" altLang="ja-JP" sz="1200" dirty="0" smtClean="0">
                <a:solidFill>
                  <a:srgbClr val="0070C0"/>
                </a:solidFill>
              </a:rPr>
              <a:t>10</a:t>
            </a:r>
            <a:r>
              <a:rPr lang="ja-JP" altLang="en-US" sz="1200" baseline="30000" dirty="0" smtClean="0">
                <a:solidFill>
                  <a:srgbClr val="0070C0"/>
                </a:solidFill>
              </a:rPr>
              <a:t>−３</a:t>
            </a:r>
            <a:endParaRPr kumimoji="1" lang="ja-JP" altLang="en-US" sz="1200" baseline="30000" dirty="0">
              <a:solidFill>
                <a:srgbClr val="0070C0"/>
              </a:solidFill>
            </a:endParaRPr>
          </a:p>
        </p:txBody>
      </p:sp>
      <p:cxnSp>
        <p:nvCxnSpPr>
          <p:cNvPr id="49" name="直線コネクタ 48"/>
          <p:cNvCxnSpPr/>
          <p:nvPr/>
        </p:nvCxnSpPr>
        <p:spPr>
          <a:xfrm>
            <a:off x="7137027" y="1579904"/>
            <a:ext cx="114300" cy="0"/>
          </a:xfrm>
          <a:prstGeom prst="line">
            <a:avLst/>
          </a:prstGeom>
          <a:ln w="63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09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09332" y="1915670"/>
            <a:ext cx="6538970" cy="2850011"/>
          </a:xfrm>
          <a:prstGeom prst="rect">
            <a:avLst/>
          </a:prstGeom>
          <a:noFill/>
        </p:spPr>
        <p:txBody>
          <a:bodyPr wrap="none" rtlCol="0">
            <a:spAutoFit/>
          </a:bodyPr>
          <a:lstStyle/>
          <a:p>
            <a:pPr>
              <a:lnSpc>
                <a:spcPct val="110000"/>
              </a:lnSpc>
            </a:pPr>
            <a:r>
              <a:rPr kumimoji="1" lang="en-US" altLang="ja-JP" sz="2800" dirty="0" smtClean="0"/>
              <a:t>2-2</a:t>
            </a:r>
            <a:r>
              <a:rPr lang="ja-JP" altLang="en-US" sz="2800" dirty="0" smtClean="0"/>
              <a:t>：</a:t>
            </a:r>
            <a:r>
              <a:rPr lang="en-US" altLang="ja-JP" sz="2800" dirty="0" smtClean="0"/>
              <a:t> </a:t>
            </a:r>
            <a:r>
              <a:rPr lang="ja-JP" altLang="en-US" sz="2800" dirty="0"/>
              <a:t>「支援団体」との連携</a:t>
            </a:r>
            <a:r>
              <a:rPr lang="ja-JP" altLang="en-US" sz="2800" dirty="0" smtClean="0"/>
              <a:t>、</a:t>
            </a:r>
            <a:endParaRPr lang="en-US" altLang="ja-JP" sz="2800" dirty="0" smtClean="0"/>
          </a:p>
          <a:p>
            <a:pPr>
              <a:lnSpc>
                <a:spcPct val="110000"/>
              </a:lnSpc>
            </a:pPr>
            <a:r>
              <a:rPr lang="ja-JP" altLang="en-US" sz="2800" dirty="0"/>
              <a:t>　</a:t>
            </a:r>
            <a:r>
              <a:rPr lang="ja-JP" altLang="en-US" sz="2800" dirty="0" smtClean="0"/>
              <a:t>　　　　　</a:t>
            </a:r>
            <a:r>
              <a:rPr lang="en-US" altLang="ja-JP" sz="2800" dirty="0" smtClean="0"/>
              <a:t>｢</a:t>
            </a:r>
            <a:r>
              <a:rPr lang="ja-JP" altLang="en-US" sz="2800" dirty="0"/>
              <a:t>院内事故調査」の結果報告</a:t>
            </a:r>
            <a:endParaRPr lang="en-US" altLang="ja-JP" sz="2800" dirty="0"/>
          </a:p>
          <a:p>
            <a:pPr>
              <a:lnSpc>
                <a:spcPct val="120000"/>
              </a:lnSpc>
            </a:pPr>
            <a:endParaRPr lang="en-US" altLang="ja-JP" sz="2800" dirty="0" smtClean="0"/>
          </a:p>
          <a:p>
            <a:pPr marL="1257300" lvl="2" indent="-342900">
              <a:lnSpc>
                <a:spcPct val="140000"/>
              </a:lnSpc>
              <a:buFont typeface="Arial"/>
              <a:buChar char="•"/>
            </a:pPr>
            <a:r>
              <a:rPr lang="ja-JP" altLang="en-US" sz="2000" dirty="0" smtClean="0"/>
              <a:t>各組織との連携</a:t>
            </a:r>
            <a:endParaRPr lang="en-US" altLang="ja-JP" sz="2000" dirty="0" smtClean="0"/>
          </a:p>
          <a:p>
            <a:pPr marL="1257300" lvl="2" indent="-342900">
              <a:lnSpc>
                <a:spcPct val="140000"/>
              </a:lnSpc>
              <a:buFont typeface="Arial"/>
              <a:buChar char="•"/>
            </a:pPr>
            <a:r>
              <a:rPr lang="ja-JP" altLang="en-US" sz="2000" dirty="0" smtClean="0"/>
              <a:t>院内事故調査の結果報告</a:t>
            </a:r>
            <a:endParaRPr lang="en-US" altLang="ja-JP" sz="2000" dirty="0" smtClean="0"/>
          </a:p>
          <a:p>
            <a:pPr marL="1257300" lvl="2" indent="-342900">
              <a:lnSpc>
                <a:spcPct val="140000"/>
              </a:lnSpc>
              <a:buFont typeface="Arial"/>
              <a:buChar char="•"/>
            </a:pPr>
            <a:r>
              <a:rPr lang="ja-JP" altLang="en-US" sz="2000" dirty="0" smtClean="0"/>
              <a:t>複数の医療機関が関係する医療事故への対応</a:t>
            </a:r>
            <a:endParaRPr lang="en-US" altLang="ja-JP" sz="2000" dirty="0" smtClean="0"/>
          </a:p>
        </p:txBody>
      </p:sp>
    </p:spTree>
    <p:extLst>
      <p:ext uri="{BB962C8B-B14F-4D97-AF65-F5344CB8AC3E}">
        <p14:creationId xmlns:p14="http://schemas.microsoft.com/office/powerpoint/2010/main" val="3348329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4775294" y="5306673"/>
            <a:ext cx="1295958" cy="838856"/>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a:off x="1543577" y="1975951"/>
            <a:ext cx="6260030" cy="2904685"/>
          </a:xfrm>
          <a:prstGeom prst="triangle">
            <a:avLst>
              <a:gd name="adj" fmla="val 49758"/>
            </a:avLst>
          </a:prstGeom>
          <a:noFill/>
          <a:ln w="149225">
            <a:solidFill>
              <a:srgbClr val="B6E657"/>
            </a:solidFill>
            <a:prstDash val="sysDot"/>
          </a:ln>
          <a:effectLst>
            <a:outerShdw blurRad="43180" dist="23000" dir="1320000" rotWithShape="0">
              <a:srgbClr val="000000">
                <a:alpha val="6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対角する 2 つの角を丸めた四角形 4"/>
          <p:cNvSpPr/>
          <p:nvPr/>
        </p:nvSpPr>
        <p:spPr>
          <a:xfrm>
            <a:off x="3638045" y="3183567"/>
            <a:ext cx="1912966" cy="1448762"/>
          </a:xfrm>
          <a:prstGeom prst="round2DiagRect">
            <a:avLst>
              <a:gd name="adj1" fmla="val 16667"/>
              <a:gd name="adj2" fmla="val 0"/>
            </a:avLst>
          </a:prstGeom>
          <a:solidFill>
            <a:schemeClr val="bg2"/>
          </a:solidFill>
          <a:ln w="5715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94769" y="3303731"/>
            <a:ext cx="1802903" cy="400110"/>
          </a:xfrm>
          <a:prstGeom prst="rect">
            <a:avLst/>
          </a:prstGeom>
          <a:noFill/>
        </p:spPr>
        <p:txBody>
          <a:bodyPr wrap="square" rtlCol="0">
            <a:spAutoFit/>
          </a:bodyPr>
          <a:lstStyle/>
          <a:p>
            <a:r>
              <a:rPr kumimoji="1" lang="ja-JP" altLang="en-US" sz="2000" dirty="0" smtClean="0"/>
              <a:t>当該医療機関</a:t>
            </a:r>
            <a:endParaRPr kumimoji="1" lang="ja-JP" altLang="en-US" sz="2000" dirty="0"/>
          </a:p>
        </p:txBody>
      </p:sp>
      <p:sp>
        <p:nvSpPr>
          <p:cNvPr id="7" name="直方体 6"/>
          <p:cNvSpPr/>
          <p:nvPr/>
        </p:nvSpPr>
        <p:spPr>
          <a:xfrm>
            <a:off x="3856066" y="3883630"/>
            <a:ext cx="1079366" cy="570231"/>
          </a:xfrm>
          <a:prstGeom prst="cube">
            <a:avLst>
              <a:gd name="adj" fmla="val 27857"/>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直方体 7"/>
          <p:cNvSpPr/>
          <p:nvPr/>
        </p:nvSpPr>
        <p:spPr>
          <a:xfrm>
            <a:off x="4813009" y="3883630"/>
            <a:ext cx="552555" cy="570231"/>
          </a:xfrm>
          <a:prstGeom prst="cube">
            <a:avLst>
              <a:gd name="adj" fmla="val 295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3815632" y="4034824"/>
            <a:ext cx="1467068" cy="400110"/>
          </a:xfrm>
          <a:prstGeom prst="rect">
            <a:avLst/>
          </a:prstGeom>
          <a:noFill/>
        </p:spPr>
        <p:txBody>
          <a:bodyPr wrap="none" rtlCol="0">
            <a:spAutoFit/>
          </a:bodyPr>
          <a:lstStyle/>
          <a:p>
            <a:r>
              <a:rPr kumimoji="1" lang="ja-JP" altLang="en-US" sz="2000" b="1" dirty="0" smtClean="0">
                <a:effectLst>
                  <a:outerShdw blurRad="44450" dist="12700" dir="3900000" algn="tl" rotWithShape="0">
                    <a:schemeClr val="bg1">
                      <a:alpha val="93000"/>
                    </a:schemeClr>
                  </a:outerShdw>
                </a:effectLst>
              </a:rPr>
              <a:t>院内調査委</a:t>
            </a:r>
            <a:endParaRPr kumimoji="1" lang="ja-JP" altLang="en-US" sz="2000" b="1" dirty="0">
              <a:effectLst>
                <a:outerShdw blurRad="44450" dist="12700" dir="3900000" algn="tl" rotWithShape="0">
                  <a:schemeClr val="bg1">
                    <a:alpha val="93000"/>
                  </a:schemeClr>
                </a:outerShdw>
              </a:effectLst>
            </a:endParaRPr>
          </a:p>
        </p:txBody>
      </p:sp>
      <p:sp>
        <p:nvSpPr>
          <p:cNvPr id="19" name="テキスト ボックス 18"/>
          <p:cNvSpPr txBox="1"/>
          <p:nvPr/>
        </p:nvSpPr>
        <p:spPr>
          <a:xfrm>
            <a:off x="4052433" y="2480170"/>
            <a:ext cx="1261884" cy="523220"/>
          </a:xfrm>
          <a:prstGeom prst="rect">
            <a:avLst/>
          </a:prstGeom>
          <a:noFill/>
          <a:ln>
            <a:noFill/>
          </a:ln>
        </p:spPr>
        <p:txBody>
          <a:bodyPr wrap="none" rtlCol="0">
            <a:spAutoFit/>
          </a:bodyPr>
          <a:lstStyle/>
          <a:p>
            <a:pPr algn="ctr"/>
            <a:r>
              <a:rPr kumimoji="1" lang="en-US" altLang="ja-JP" sz="1400" b="1" dirty="0" smtClean="0">
                <a:solidFill>
                  <a:srgbClr val="004E00"/>
                </a:solidFill>
              </a:rPr>
              <a:t>【</a:t>
            </a:r>
            <a:r>
              <a:rPr kumimoji="1" lang="ja-JP" altLang="en-US" sz="1400" b="1" dirty="0" smtClean="0">
                <a:solidFill>
                  <a:srgbClr val="004E00"/>
                </a:solidFill>
              </a:rPr>
              <a:t>相談</a:t>
            </a:r>
            <a:r>
              <a:rPr kumimoji="1" lang="en-US" altLang="ja-JP" sz="1400" b="1" dirty="0" smtClean="0">
                <a:solidFill>
                  <a:srgbClr val="004E00"/>
                </a:solidFill>
              </a:rPr>
              <a:t>･</a:t>
            </a:r>
            <a:r>
              <a:rPr kumimoji="1" lang="ja-JP" altLang="en-US" sz="1400" b="1" dirty="0" smtClean="0">
                <a:solidFill>
                  <a:srgbClr val="004E00"/>
                </a:solidFill>
              </a:rPr>
              <a:t>助言</a:t>
            </a:r>
            <a:r>
              <a:rPr kumimoji="1" lang="en-US" altLang="ja-JP" sz="1400" b="1" dirty="0" smtClean="0">
                <a:solidFill>
                  <a:srgbClr val="004E00"/>
                </a:solidFill>
              </a:rPr>
              <a:t>】</a:t>
            </a:r>
          </a:p>
          <a:p>
            <a:pPr algn="ctr"/>
            <a:r>
              <a:rPr lang="en-US" altLang="ja-JP" sz="1400" b="1" dirty="0" smtClean="0">
                <a:solidFill>
                  <a:srgbClr val="004E00"/>
                </a:solidFill>
              </a:rPr>
              <a:t>【</a:t>
            </a:r>
            <a:r>
              <a:rPr lang="ja-JP" altLang="en-US" sz="1400" b="1" dirty="0" smtClean="0">
                <a:solidFill>
                  <a:srgbClr val="004E00"/>
                </a:solidFill>
              </a:rPr>
              <a:t>報告の受理</a:t>
            </a:r>
            <a:r>
              <a:rPr lang="en-US" altLang="ja-JP" sz="1400" b="1" dirty="0" smtClean="0">
                <a:solidFill>
                  <a:srgbClr val="004E00"/>
                </a:solidFill>
              </a:rPr>
              <a:t>】</a:t>
            </a:r>
            <a:endParaRPr kumimoji="1" lang="en-US" altLang="ja-JP" sz="1400" b="1" dirty="0" smtClean="0">
              <a:solidFill>
                <a:srgbClr val="004E00"/>
              </a:solidFill>
            </a:endParaRPr>
          </a:p>
        </p:txBody>
      </p:sp>
      <p:sp>
        <p:nvSpPr>
          <p:cNvPr id="30" name="正方形/長方形 29"/>
          <p:cNvSpPr/>
          <p:nvPr/>
        </p:nvSpPr>
        <p:spPr>
          <a:xfrm>
            <a:off x="916636" y="3347279"/>
            <a:ext cx="1320503" cy="41178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a:t>職能団体</a:t>
            </a:r>
          </a:p>
        </p:txBody>
      </p:sp>
      <p:sp>
        <p:nvSpPr>
          <p:cNvPr id="41" name="テキスト ボックス 40"/>
          <p:cNvSpPr txBox="1"/>
          <p:nvPr/>
        </p:nvSpPr>
        <p:spPr>
          <a:xfrm>
            <a:off x="3751990" y="1646758"/>
            <a:ext cx="1685077" cy="646331"/>
          </a:xfrm>
          <a:prstGeom prst="rect">
            <a:avLst/>
          </a:prstGeom>
          <a:ln>
            <a:solidFill>
              <a:srgbClr val="000090"/>
            </a:solidFill>
          </a:ln>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ja-JP" altLang="en-US" dirty="0" smtClean="0">
                <a:solidFill>
                  <a:srgbClr val="000090"/>
                </a:solidFill>
              </a:rPr>
              <a:t>医療事故調査・</a:t>
            </a:r>
            <a:endParaRPr lang="en-US" altLang="ja-JP" dirty="0" smtClean="0">
              <a:solidFill>
                <a:srgbClr val="000090"/>
              </a:solidFill>
            </a:endParaRPr>
          </a:p>
          <a:p>
            <a:pPr algn="ctr"/>
            <a:r>
              <a:rPr lang="ja-JP" altLang="en-US" dirty="0" smtClean="0">
                <a:solidFill>
                  <a:srgbClr val="000090"/>
                </a:solidFill>
              </a:rPr>
              <a:t>支援センター</a:t>
            </a:r>
            <a:endParaRPr lang="en-US" altLang="ja-JP" dirty="0">
              <a:solidFill>
                <a:srgbClr val="000090"/>
              </a:solidFill>
            </a:endParaRPr>
          </a:p>
        </p:txBody>
      </p:sp>
      <p:sp>
        <p:nvSpPr>
          <p:cNvPr id="50" name="正方形/長方形 49"/>
          <p:cNvSpPr/>
          <p:nvPr/>
        </p:nvSpPr>
        <p:spPr>
          <a:xfrm>
            <a:off x="6539594" y="3596023"/>
            <a:ext cx="1390731" cy="39712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a:t>学術団体</a:t>
            </a:r>
          </a:p>
        </p:txBody>
      </p:sp>
      <p:sp>
        <p:nvSpPr>
          <p:cNvPr id="68" name="テキスト ボックス 67"/>
          <p:cNvSpPr txBox="1"/>
          <p:nvPr/>
        </p:nvSpPr>
        <p:spPr>
          <a:xfrm>
            <a:off x="2991173" y="4887533"/>
            <a:ext cx="1107996" cy="369332"/>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t>病院団体</a:t>
            </a:r>
            <a:endParaRPr kumimoji="1" lang="ja-JP" altLang="en-US" dirty="0"/>
          </a:p>
        </p:txBody>
      </p:sp>
      <p:sp>
        <p:nvSpPr>
          <p:cNvPr id="35" name="テキスト ボックス 34"/>
          <p:cNvSpPr txBox="1"/>
          <p:nvPr/>
        </p:nvSpPr>
        <p:spPr>
          <a:xfrm>
            <a:off x="652071" y="2112821"/>
            <a:ext cx="2339102" cy="738664"/>
          </a:xfrm>
          <a:prstGeom prst="rect">
            <a:avLst/>
          </a:prstGeom>
          <a:noFill/>
          <a:ln w="38100" cmpd="sng">
            <a:solidFill>
              <a:srgbClr val="FF0000"/>
            </a:solidFill>
          </a:ln>
        </p:spPr>
        <p:txBody>
          <a:bodyPr wrap="none" rtlCol="0">
            <a:spAutoFit/>
          </a:bodyPr>
          <a:lstStyle/>
          <a:p>
            <a:pPr algn="ctr"/>
            <a:r>
              <a:rPr kumimoji="1" lang="en-US" altLang="ja-JP" dirty="0" smtClean="0"/>
              <a:t> </a:t>
            </a:r>
            <a:r>
              <a:rPr kumimoji="1" lang="ja-JP" altLang="en-US" dirty="0" smtClean="0"/>
              <a:t>第三者性を持った、</a:t>
            </a:r>
            <a:endParaRPr kumimoji="1" lang="en-US" altLang="ja-JP" dirty="0" smtClean="0"/>
          </a:p>
          <a:p>
            <a:pPr algn="ctr"/>
            <a:r>
              <a:rPr lang="ja-JP" altLang="en-US" sz="2400" dirty="0" smtClean="0"/>
              <a:t>院内</a:t>
            </a:r>
            <a:r>
              <a:rPr kumimoji="1" lang="ja-JP" altLang="en-US" sz="2400" dirty="0" smtClean="0"/>
              <a:t>調査が主体</a:t>
            </a:r>
            <a:endParaRPr kumimoji="1" lang="ja-JP" altLang="en-US" sz="2400" dirty="0"/>
          </a:p>
        </p:txBody>
      </p:sp>
      <p:sp>
        <p:nvSpPr>
          <p:cNvPr id="38" name="テキスト ボックス 37"/>
          <p:cNvSpPr txBox="1"/>
          <p:nvPr/>
        </p:nvSpPr>
        <p:spPr>
          <a:xfrm>
            <a:off x="6138335" y="2055379"/>
            <a:ext cx="1826141" cy="338554"/>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1600" dirty="0" smtClean="0"/>
              <a:t>医療安全領域団体</a:t>
            </a:r>
            <a:endParaRPr kumimoji="1" lang="en-US" altLang="ja-JP" sz="1600" dirty="0" smtClean="0"/>
          </a:p>
        </p:txBody>
      </p:sp>
      <p:sp>
        <p:nvSpPr>
          <p:cNvPr id="39" name="正方形/長方形 38"/>
          <p:cNvSpPr/>
          <p:nvPr/>
        </p:nvSpPr>
        <p:spPr>
          <a:xfrm>
            <a:off x="6369841" y="2427647"/>
            <a:ext cx="1151105" cy="912011"/>
          </a:xfrm>
          <a:prstGeom prst="rect">
            <a:avLst/>
          </a:prstGeom>
          <a:solidFill>
            <a:srgbClr val="DDD9C3"/>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340900" y="2385551"/>
            <a:ext cx="1082348" cy="954107"/>
          </a:xfrm>
          <a:prstGeom prst="rect">
            <a:avLst/>
          </a:prstGeom>
          <a:noFill/>
        </p:spPr>
        <p:txBody>
          <a:bodyPr wrap="none" rtlCol="0">
            <a:spAutoFit/>
          </a:bodyPr>
          <a:lstStyle/>
          <a:p>
            <a:r>
              <a:rPr kumimoji="1" lang="ja-JP" altLang="en-US" sz="1400" dirty="0" smtClean="0"/>
              <a:t>学術団体</a:t>
            </a:r>
            <a:endParaRPr kumimoji="1" lang="en-US" altLang="ja-JP" sz="1400" dirty="0" smtClean="0"/>
          </a:p>
          <a:p>
            <a:r>
              <a:rPr lang="ja-JP" altLang="en-US" sz="1400" dirty="0" smtClean="0"/>
              <a:t>法曹界</a:t>
            </a:r>
            <a:endParaRPr lang="en-US" altLang="ja-JP" sz="1400" dirty="0" smtClean="0"/>
          </a:p>
          <a:p>
            <a:r>
              <a:rPr kumimoji="1" lang="ja-JP" altLang="en-US" sz="1400" dirty="0" smtClean="0"/>
              <a:t>患者の代表</a:t>
            </a:r>
            <a:endParaRPr kumimoji="1" lang="en-US" altLang="ja-JP" sz="1400" dirty="0" smtClean="0"/>
          </a:p>
          <a:p>
            <a:r>
              <a:rPr lang="ja-JP" altLang="en-US" sz="1400" dirty="0" smtClean="0"/>
              <a:t>有識者</a:t>
            </a:r>
            <a:endParaRPr kumimoji="1" lang="ja-JP" altLang="en-US" sz="1400" dirty="0"/>
          </a:p>
        </p:txBody>
      </p:sp>
      <p:sp>
        <p:nvSpPr>
          <p:cNvPr id="43" name="正方形/長方形 42"/>
          <p:cNvSpPr/>
          <p:nvPr/>
        </p:nvSpPr>
        <p:spPr>
          <a:xfrm>
            <a:off x="6199837" y="4049682"/>
            <a:ext cx="2267477" cy="1844042"/>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230804" y="4053987"/>
            <a:ext cx="2236510" cy="1902059"/>
          </a:xfrm>
          <a:prstGeom prst="rect">
            <a:avLst/>
          </a:prstGeom>
          <a:noFill/>
        </p:spPr>
        <p:txBody>
          <a:bodyPr wrap="none" rtlCol="0">
            <a:spAutoFit/>
          </a:bodyPr>
          <a:lstStyle/>
          <a:p>
            <a:r>
              <a:rPr kumimoji="1" lang="ja-JP" altLang="en-US" sz="1600" dirty="0" smtClean="0"/>
              <a:t>日本医学会</a:t>
            </a:r>
            <a:endParaRPr kumimoji="1" lang="en-US" altLang="ja-JP" sz="1600" dirty="0" smtClean="0"/>
          </a:p>
          <a:p>
            <a:pPr>
              <a:lnSpc>
                <a:spcPct val="120000"/>
              </a:lnSpc>
            </a:pPr>
            <a:r>
              <a:rPr lang="ja-JP" altLang="ja-JP" sz="1600" dirty="0"/>
              <a:t>　</a:t>
            </a:r>
            <a:r>
              <a:rPr lang="ja-JP" altLang="en-US" sz="1400" dirty="0" smtClean="0"/>
              <a:t>・基本領域</a:t>
            </a:r>
            <a:r>
              <a:rPr lang="en-US" altLang="ja-JP" sz="1400" dirty="0" smtClean="0"/>
              <a:t>19</a:t>
            </a:r>
          </a:p>
          <a:p>
            <a:r>
              <a:rPr kumimoji="1" lang="ja-JP" altLang="ja-JP" sz="1400" dirty="0"/>
              <a:t>　</a:t>
            </a:r>
            <a:r>
              <a:rPr kumimoji="1" lang="ja-JP" altLang="en-US" sz="1400" dirty="0" smtClean="0"/>
              <a:t>・ｻﾌﾞｽﾍﾟｼｬﾘﾃｨ</a:t>
            </a:r>
            <a:r>
              <a:rPr kumimoji="1" lang="en-US" altLang="ja-JP" sz="1400" dirty="0" smtClean="0"/>
              <a:t>18</a:t>
            </a:r>
          </a:p>
          <a:p>
            <a:r>
              <a:rPr lang="ja-JP" altLang="en-US" sz="1400" dirty="0"/>
              <a:t>　</a:t>
            </a:r>
            <a:r>
              <a:rPr lang="ja-JP" altLang="en-US" sz="1400" dirty="0" smtClean="0"/>
              <a:t>・その他の学会</a:t>
            </a:r>
            <a:endParaRPr kumimoji="1" lang="en-US" altLang="ja-JP" sz="1400" dirty="0" smtClean="0"/>
          </a:p>
          <a:p>
            <a:r>
              <a:rPr lang="ja-JP" altLang="en-US" sz="1600" dirty="0"/>
              <a:t>日本看護系学会協</a:t>
            </a:r>
            <a:r>
              <a:rPr lang="ja-JP" altLang="en-US" sz="1600" dirty="0" smtClean="0"/>
              <a:t>議会</a:t>
            </a:r>
            <a:endParaRPr lang="en-US" altLang="ja-JP" sz="1600" dirty="0" smtClean="0"/>
          </a:p>
          <a:p>
            <a:pPr>
              <a:lnSpc>
                <a:spcPct val="120000"/>
              </a:lnSpc>
            </a:pPr>
            <a:r>
              <a:rPr lang="ja-JP" altLang="en-US" sz="1600" dirty="0"/>
              <a:t>日本医療</a:t>
            </a:r>
            <a:r>
              <a:rPr lang="ja-JP" altLang="en-US" sz="1600" dirty="0" smtClean="0"/>
              <a:t>薬学会</a:t>
            </a:r>
            <a:endParaRPr lang="en-US" altLang="ja-JP" sz="1600" dirty="0" smtClean="0"/>
          </a:p>
          <a:p>
            <a:pPr>
              <a:lnSpc>
                <a:spcPct val="120000"/>
              </a:lnSpc>
            </a:pPr>
            <a:r>
              <a:rPr lang="ja-JP" altLang="en-US" sz="1600" dirty="0" smtClean="0"/>
              <a:t>日本歯科医学会</a:t>
            </a:r>
            <a:endParaRPr lang="en-US" altLang="ja-JP" sz="1600" dirty="0" smtClean="0"/>
          </a:p>
        </p:txBody>
      </p:sp>
      <p:sp>
        <p:nvSpPr>
          <p:cNvPr id="49" name="正方形/長方形 48"/>
          <p:cNvSpPr/>
          <p:nvPr/>
        </p:nvSpPr>
        <p:spPr>
          <a:xfrm>
            <a:off x="767031" y="3818063"/>
            <a:ext cx="1561548" cy="2400732"/>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730061" y="3795379"/>
            <a:ext cx="1659429" cy="2468368"/>
          </a:xfrm>
          <a:prstGeom prst="rect">
            <a:avLst/>
          </a:prstGeom>
          <a:noFill/>
        </p:spPr>
        <p:txBody>
          <a:bodyPr wrap="none" rtlCol="0">
            <a:spAutoFit/>
          </a:bodyPr>
          <a:lstStyle/>
          <a:p>
            <a:r>
              <a:rPr kumimoji="1" lang="ja-JP" altLang="en-US" dirty="0" smtClean="0"/>
              <a:t>日本医師会</a:t>
            </a:r>
            <a:endParaRPr kumimoji="1" lang="en-US" altLang="ja-JP" dirty="0" smtClean="0"/>
          </a:p>
          <a:p>
            <a:pPr>
              <a:lnSpc>
                <a:spcPct val="120000"/>
              </a:lnSpc>
            </a:pPr>
            <a:r>
              <a:rPr lang="ja-JP" altLang="en-US" dirty="0" smtClean="0"/>
              <a:t>日本看護協会</a:t>
            </a:r>
            <a:endParaRPr lang="en-US" altLang="ja-JP" dirty="0" smtClean="0"/>
          </a:p>
          <a:p>
            <a:r>
              <a:rPr lang="ja-JP" altLang="ja-JP" sz="1600" dirty="0"/>
              <a:t>　</a:t>
            </a:r>
            <a:r>
              <a:rPr lang="en-US" altLang="ja-JP" sz="1400" dirty="0" smtClean="0"/>
              <a:t>･</a:t>
            </a:r>
            <a:r>
              <a:rPr lang="ja-JP" altLang="en-US" sz="1400" dirty="0" smtClean="0"/>
              <a:t>医療安全管理者</a:t>
            </a:r>
            <a:endParaRPr lang="en-US" altLang="ja-JP" sz="1400" dirty="0" smtClean="0"/>
          </a:p>
          <a:p>
            <a:r>
              <a:rPr kumimoji="1" lang="ja-JP" altLang="en-US" dirty="0" smtClean="0"/>
              <a:t>日本薬剤師会</a:t>
            </a:r>
            <a:endParaRPr kumimoji="1" lang="en-US" altLang="ja-JP" dirty="0" smtClean="0"/>
          </a:p>
          <a:p>
            <a:r>
              <a:rPr lang="ja-JP" altLang="en-US" dirty="0" smtClean="0"/>
              <a:t>歯科医師会</a:t>
            </a:r>
            <a:endParaRPr lang="en-US" altLang="ja-JP" dirty="0" smtClean="0"/>
          </a:p>
          <a:p>
            <a:r>
              <a:rPr lang="ja-JP" altLang="en-US" dirty="0" smtClean="0"/>
              <a:t>助産師会</a:t>
            </a:r>
          </a:p>
          <a:p>
            <a:pPr>
              <a:lnSpc>
                <a:spcPct val="120000"/>
              </a:lnSpc>
            </a:pPr>
            <a:r>
              <a:rPr kumimoji="1" lang="en-US" altLang="ja-JP" sz="1400" dirty="0" smtClean="0"/>
              <a:t>ME</a:t>
            </a:r>
            <a:r>
              <a:rPr kumimoji="1" lang="ja-JP" altLang="en-US" sz="1400" dirty="0" smtClean="0"/>
              <a:t>、</a:t>
            </a:r>
            <a:r>
              <a:rPr lang="ja-JP" altLang="en-US" sz="1400" dirty="0" smtClean="0"/>
              <a:t>検査技師</a:t>
            </a:r>
            <a:endParaRPr lang="en-US" altLang="ja-JP" sz="1400" dirty="0" smtClean="0"/>
          </a:p>
          <a:p>
            <a:r>
              <a:rPr kumimoji="1" lang="ja-JP" altLang="en-US" sz="1400" dirty="0" smtClean="0"/>
              <a:t>診療情報管理士</a:t>
            </a:r>
            <a:endParaRPr kumimoji="1" lang="en-US" altLang="ja-JP" sz="1400" dirty="0" smtClean="0"/>
          </a:p>
          <a:p>
            <a:r>
              <a:rPr lang="ja-JP" altLang="en-US" sz="1400" dirty="0" smtClean="0"/>
              <a:t>他</a:t>
            </a:r>
            <a:endParaRPr kumimoji="1" lang="ja-JP" altLang="en-US" sz="1400" dirty="0"/>
          </a:p>
        </p:txBody>
      </p:sp>
      <p:sp>
        <p:nvSpPr>
          <p:cNvPr id="51" name="正方形/長方形 50"/>
          <p:cNvSpPr/>
          <p:nvPr/>
        </p:nvSpPr>
        <p:spPr>
          <a:xfrm>
            <a:off x="2455300" y="5289199"/>
            <a:ext cx="2158302" cy="913568"/>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432074" y="5289199"/>
            <a:ext cx="2236510" cy="830997"/>
          </a:xfrm>
          <a:prstGeom prst="rect">
            <a:avLst/>
          </a:prstGeom>
          <a:noFill/>
        </p:spPr>
        <p:txBody>
          <a:bodyPr wrap="none" rtlCol="0">
            <a:spAutoFit/>
          </a:bodyPr>
          <a:lstStyle/>
          <a:p>
            <a:r>
              <a:rPr kumimoji="1" lang="ja-JP" altLang="en-US" sz="1600" dirty="0" smtClean="0"/>
              <a:t>４病協、日病協</a:t>
            </a:r>
            <a:endParaRPr kumimoji="1" lang="en-US" altLang="ja-JP" sz="1600" dirty="0" smtClean="0"/>
          </a:p>
          <a:p>
            <a:r>
              <a:rPr lang="ja-JP" altLang="en-US" sz="1600" dirty="0" smtClean="0"/>
              <a:t>全国自治体病院協議会</a:t>
            </a:r>
            <a:endParaRPr lang="en-US" altLang="ja-JP" sz="1600" dirty="0" smtClean="0"/>
          </a:p>
          <a:p>
            <a:r>
              <a:rPr lang="ja-JP" altLang="en-US" sz="1600" dirty="0" smtClean="0"/>
              <a:t>日赤、厚生連</a:t>
            </a:r>
            <a:r>
              <a:rPr kumimoji="1" lang="ja-JP" altLang="en-US" sz="1600" dirty="0" smtClean="0"/>
              <a:t>、他</a:t>
            </a:r>
            <a:endParaRPr kumimoji="1" lang="ja-JP" altLang="en-US" sz="1600" dirty="0"/>
          </a:p>
        </p:txBody>
      </p:sp>
      <p:sp>
        <p:nvSpPr>
          <p:cNvPr id="48" name="テキスト ボックス 47"/>
          <p:cNvSpPr txBox="1"/>
          <p:nvPr/>
        </p:nvSpPr>
        <p:spPr>
          <a:xfrm>
            <a:off x="5032481" y="4909610"/>
            <a:ext cx="646331" cy="369332"/>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t>大学</a:t>
            </a:r>
            <a:endParaRPr kumimoji="1" lang="ja-JP" altLang="en-US" dirty="0"/>
          </a:p>
        </p:txBody>
      </p:sp>
      <p:sp>
        <p:nvSpPr>
          <p:cNvPr id="53" name="テキスト ボックス 52"/>
          <p:cNvSpPr txBox="1"/>
          <p:nvPr/>
        </p:nvSpPr>
        <p:spPr>
          <a:xfrm>
            <a:off x="4724408" y="5302080"/>
            <a:ext cx="1346843" cy="830997"/>
          </a:xfrm>
          <a:prstGeom prst="rect">
            <a:avLst/>
          </a:prstGeom>
          <a:noFill/>
        </p:spPr>
        <p:txBody>
          <a:bodyPr wrap="none" rtlCol="0">
            <a:spAutoFit/>
          </a:bodyPr>
          <a:lstStyle/>
          <a:p>
            <a:r>
              <a:rPr lang="ja-JP" altLang="en-US" sz="1600" dirty="0" smtClean="0"/>
              <a:t>公立、私立</a:t>
            </a:r>
            <a:endParaRPr lang="en-US" altLang="ja-JP" sz="1600" dirty="0" smtClean="0"/>
          </a:p>
          <a:p>
            <a:r>
              <a:rPr lang="ja-JP" altLang="en-US" sz="1600" dirty="0" smtClean="0"/>
              <a:t>大学医学部、</a:t>
            </a:r>
            <a:endParaRPr lang="en-US" altLang="ja-JP" sz="1600" dirty="0" smtClean="0"/>
          </a:p>
          <a:p>
            <a:r>
              <a:rPr lang="ja-JP" altLang="en-US" sz="1600" dirty="0" smtClean="0"/>
              <a:t>医科大学</a:t>
            </a:r>
            <a:endParaRPr kumimoji="1" lang="ja-JP" altLang="en-US" sz="1600" dirty="0"/>
          </a:p>
        </p:txBody>
      </p:sp>
      <p:sp>
        <p:nvSpPr>
          <p:cNvPr id="9" name="テキスト ボックス 8"/>
          <p:cNvSpPr txBox="1"/>
          <p:nvPr/>
        </p:nvSpPr>
        <p:spPr>
          <a:xfrm>
            <a:off x="3381597" y="263051"/>
            <a:ext cx="2629246" cy="461665"/>
          </a:xfrm>
          <a:prstGeom prst="rect">
            <a:avLst/>
          </a:prstGeom>
          <a:noFill/>
        </p:spPr>
        <p:txBody>
          <a:bodyPr wrap="none" rtlCol="0">
            <a:spAutoFit/>
          </a:bodyPr>
          <a:lstStyle/>
          <a:p>
            <a:r>
              <a:rPr lang="ja-JP" altLang="en-US" sz="2400" dirty="0" smtClean="0"/>
              <a:t>「支援団体</a:t>
            </a:r>
            <a:r>
              <a:rPr lang="en-US" altLang="ja-JP" sz="2400" dirty="0" smtClean="0"/>
              <a:t>｣</a:t>
            </a:r>
            <a:r>
              <a:rPr lang="ja-JP" altLang="en-US" sz="2400" dirty="0" smtClean="0"/>
              <a:t>の役割</a:t>
            </a:r>
            <a:endParaRPr kumimoji="1" lang="ja-JP" altLang="en-US" sz="2400" dirty="0"/>
          </a:p>
        </p:txBody>
      </p:sp>
      <p:sp>
        <p:nvSpPr>
          <p:cNvPr id="11" name="テキスト ボックス 10"/>
          <p:cNvSpPr txBox="1"/>
          <p:nvPr/>
        </p:nvSpPr>
        <p:spPr>
          <a:xfrm>
            <a:off x="1287638" y="756882"/>
            <a:ext cx="7378943" cy="759182"/>
          </a:xfrm>
          <a:prstGeom prst="rect">
            <a:avLst/>
          </a:prstGeom>
          <a:noFill/>
          <a:ln>
            <a:solidFill>
              <a:srgbClr val="376092"/>
            </a:solidFill>
          </a:ln>
        </p:spPr>
        <p:txBody>
          <a:bodyPr wrap="none" rtlCol="0">
            <a:spAutoFit/>
          </a:bodyPr>
          <a:lstStyle/>
          <a:p>
            <a:r>
              <a:rPr kumimoji="1" lang="ja-JP" altLang="en-US" sz="1200" dirty="0" smtClean="0"/>
              <a:t>法律；</a:t>
            </a:r>
            <a:r>
              <a:rPr kumimoji="1" lang="en-US" altLang="ja-JP" sz="1200" dirty="0" smtClean="0"/>
              <a:t>		</a:t>
            </a:r>
            <a:r>
              <a:rPr lang="ja-JP" altLang="en-US" sz="1200" dirty="0" smtClean="0"/>
              <a:t>・</a:t>
            </a:r>
            <a:r>
              <a:rPr kumimoji="1" lang="ja-JP" altLang="en-US" sz="1200" dirty="0" smtClean="0"/>
              <a:t>病院等の管理者は、</a:t>
            </a:r>
            <a:r>
              <a:rPr kumimoji="1" lang="en-US" altLang="ja-JP" sz="1200" dirty="0" smtClean="0"/>
              <a:t>｢</a:t>
            </a:r>
            <a:r>
              <a:rPr kumimoji="1" lang="ja-JP" altLang="en-US" sz="1200" dirty="0" smtClean="0"/>
              <a:t>支援団体</a:t>
            </a:r>
            <a:r>
              <a:rPr kumimoji="1" lang="en-US" altLang="ja-JP" sz="1200" dirty="0" smtClean="0"/>
              <a:t>｣</a:t>
            </a:r>
            <a:r>
              <a:rPr kumimoji="1" lang="ja-JP" altLang="en-US" sz="1200" dirty="0" smtClean="0"/>
              <a:t>に対し、医療事故調査に必要な支援を求めるものとする</a:t>
            </a:r>
            <a:endParaRPr kumimoji="1" lang="en-US" altLang="ja-JP" sz="1200" dirty="0" smtClean="0"/>
          </a:p>
          <a:p>
            <a:pPr>
              <a:lnSpc>
                <a:spcPts val="1640"/>
              </a:lnSpc>
            </a:pPr>
            <a:r>
              <a:rPr lang="ja-JP" altLang="en-US" sz="1200" dirty="0"/>
              <a:t>　</a:t>
            </a:r>
            <a:r>
              <a:rPr lang="ja-JP" altLang="en-US" sz="1200" dirty="0" smtClean="0"/>
              <a:t>　　　</a:t>
            </a:r>
            <a:r>
              <a:rPr lang="en-US" altLang="ja-JP" sz="1200" dirty="0" smtClean="0"/>
              <a:t>		</a:t>
            </a:r>
            <a:r>
              <a:rPr lang="ja-JP" altLang="en-US" sz="1200" dirty="0" smtClean="0"/>
              <a:t>・</a:t>
            </a:r>
            <a:r>
              <a:rPr lang="en-US" altLang="ja-JP" sz="1200" dirty="0" smtClean="0"/>
              <a:t>｢</a:t>
            </a:r>
            <a:r>
              <a:rPr lang="ja-JP" altLang="en-US" sz="1200" dirty="0" smtClean="0"/>
              <a:t>支援団体</a:t>
            </a:r>
            <a:r>
              <a:rPr lang="en-US" altLang="ja-JP" sz="1200" dirty="0" smtClean="0"/>
              <a:t>｣</a:t>
            </a:r>
            <a:r>
              <a:rPr lang="ja-JP" altLang="en-US" sz="1200" dirty="0" smtClean="0"/>
              <a:t>は、前項の支援を求められたときは、必要な支援を行うものとする</a:t>
            </a:r>
            <a:endParaRPr lang="en-US" altLang="ja-JP" sz="1200" dirty="0" smtClean="0"/>
          </a:p>
          <a:p>
            <a:pPr>
              <a:lnSpc>
                <a:spcPct val="150000"/>
              </a:lnSpc>
            </a:pPr>
            <a:r>
              <a:rPr kumimoji="1" lang="ja-JP" altLang="en-US" sz="1200" dirty="0" smtClean="0"/>
              <a:t>附帯決議；　</a:t>
            </a:r>
            <a:r>
              <a:rPr kumimoji="1" lang="en-US" altLang="ja-JP" sz="1200" dirty="0" smtClean="0"/>
              <a:t>	</a:t>
            </a:r>
            <a:r>
              <a:rPr kumimoji="1" lang="ja-JP" altLang="en-US" sz="1200" dirty="0" smtClean="0"/>
              <a:t>・</a:t>
            </a:r>
            <a:r>
              <a:rPr kumimoji="1" lang="en-US" altLang="ja-JP" sz="1200" dirty="0" smtClean="0"/>
              <a:t>｢</a:t>
            </a:r>
            <a:r>
              <a:rPr kumimoji="1" lang="ja-JP" altLang="en-US" sz="1200" dirty="0" smtClean="0"/>
              <a:t>支援団体</a:t>
            </a:r>
            <a:r>
              <a:rPr kumimoji="1" lang="en-US" altLang="ja-JP" sz="1200" dirty="0" smtClean="0"/>
              <a:t>｣</a:t>
            </a:r>
            <a:r>
              <a:rPr kumimoji="1" lang="ja-JP" altLang="en-US" sz="1200" dirty="0" smtClean="0"/>
              <a:t>については、中立性、透明性及び公正性を確保しつつ適正に行われるよう努めること</a:t>
            </a:r>
            <a:endParaRPr kumimoji="1" lang="ja-JP" altLang="en-US" sz="1200" dirty="0"/>
          </a:p>
        </p:txBody>
      </p:sp>
      <p:grpSp>
        <p:nvGrpSpPr>
          <p:cNvPr id="13" name="図形グループ 12"/>
          <p:cNvGrpSpPr/>
          <p:nvPr/>
        </p:nvGrpSpPr>
        <p:grpSpPr>
          <a:xfrm>
            <a:off x="241743" y="4997469"/>
            <a:ext cx="8682548" cy="1687981"/>
            <a:chOff x="241743" y="4997469"/>
            <a:chExt cx="8682548" cy="1687981"/>
          </a:xfrm>
        </p:grpSpPr>
        <p:grpSp>
          <p:nvGrpSpPr>
            <p:cNvPr id="4" name="図形グループ 3"/>
            <p:cNvGrpSpPr/>
            <p:nvPr/>
          </p:nvGrpSpPr>
          <p:grpSpPr>
            <a:xfrm>
              <a:off x="241743" y="4997469"/>
              <a:ext cx="8682548" cy="1687981"/>
              <a:chOff x="178243" y="5060969"/>
              <a:chExt cx="8682548" cy="1687981"/>
            </a:xfrm>
          </p:grpSpPr>
          <p:sp>
            <p:nvSpPr>
              <p:cNvPr id="2" name="アーチ 1"/>
              <p:cNvSpPr/>
              <p:nvPr/>
            </p:nvSpPr>
            <p:spPr>
              <a:xfrm flipV="1">
                <a:off x="178243" y="5060969"/>
                <a:ext cx="8682548" cy="1667965"/>
              </a:xfrm>
              <a:prstGeom prst="blockArc">
                <a:avLst>
                  <a:gd name="adj1" fmla="val 10674404"/>
                  <a:gd name="adj2" fmla="val 89532"/>
                  <a:gd name="adj3" fmla="val 219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テキスト ボックス 2"/>
              <p:cNvSpPr txBox="1"/>
              <p:nvPr/>
            </p:nvSpPr>
            <p:spPr>
              <a:xfrm>
                <a:off x="4079076" y="6348840"/>
                <a:ext cx="1210588" cy="400110"/>
              </a:xfrm>
              <a:prstGeom prst="rect">
                <a:avLst/>
              </a:prstGeom>
              <a:noFill/>
            </p:spPr>
            <p:txBody>
              <a:bodyPr wrap="none" rtlCol="0">
                <a:spAutoFit/>
              </a:bodyPr>
              <a:lstStyle/>
              <a:p>
                <a:r>
                  <a:rPr kumimoji="1" lang="ja-JP" altLang="en-US" sz="2000" dirty="0" smtClean="0"/>
                  <a:t>支援団体</a:t>
                </a:r>
                <a:endParaRPr kumimoji="1" lang="ja-JP" altLang="en-US" sz="2000" dirty="0"/>
              </a:p>
            </p:txBody>
          </p:sp>
        </p:grpSp>
        <p:sp>
          <p:nvSpPr>
            <p:cNvPr id="12" name="テキスト ボックス 11"/>
            <p:cNvSpPr txBox="1"/>
            <p:nvPr/>
          </p:nvSpPr>
          <p:spPr>
            <a:xfrm rot="21276267">
              <a:off x="5296092" y="6294337"/>
              <a:ext cx="1677062" cy="307777"/>
            </a:xfrm>
            <a:prstGeom prst="rect">
              <a:avLst/>
            </a:prstGeom>
            <a:noFill/>
          </p:spPr>
          <p:txBody>
            <a:bodyPr wrap="none" rtlCol="0">
              <a:spAutoFit/>
            </a:bodyPr>
            <a:lstStyle/>
            <a:p>
              <a:r>
                <a:rPr kumimoji="1" lang="ja-JP" altLang="en-US" sz="1400" dirty="0" smtClean="0"/>
                <a:t>（全国</a:t>
              </a:r>
              <a:r>
                <a:rPr lang="ja-JP" altLang="en-US" sz="1400" dirty="0" smtClean="0"/>
                <a:t>で、約</a:t>
              </a:r>
              <a:r>
                <a:rPr kumimoji="1" lang="ja-JP" altLang="en-US" sz="1400" dirty="0" smtClean="0"/>
                <a:t>１０００）</a:t>
              </a:r>
              <a:endParaRPr kumimoji="1" lang="ja-JP" altLang="en-US" sz="1400" dirty="0"/>
            </a:p>
          </p:txBody>
        </p:sp>
      </p:grpSp>
      <p:cxnSp>
        <p:nvCxnSpPr>
          <p:cNvPr id="33" name="直線コネクタ 32"/>
          <p:cNvCxnSpPr/>
          <p:nvPr/>
        </p:nvCxnSpPr>
        <p:spPr>
          <a:xfrm>
            <a:off x="5999268" y="999370"/>
            <a:ext cx="2023602"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5468761" y="1186494"/>
            <a:ext cx="1823290"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2378322" y="1441136"/>
            <a:ext cx="3821515"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72995" y="1423982"/>
            <a:ext cx="6135013" cy="4588949"/>
          </a:xfrm>
          <a:prstGeom prst="rect">
            <a:avLst/>
          </a:prstGeom>
          <a:noFill/>
        </p:spPr>
        <p:txBody>
          <a:bodyPr wrap="none" rtlCol="0">
            <a:spAutoFit/>
          </a:bodyPr>
          <a:lstStyle/>
          <a:p>
            <a:pPr>
              <a:lnSpc>
                <a:spcPct val="150000"/>
              </a:lnSpc>
            </a:pPr>
            <a:r>
              <a:rPr lang="en-US" altLang="ja-JP" dirty="0" smtClean="0"/>
              <a:t>Ⅰ</a:t>
            </a:r>
            <a:r>
              <a:rPr kumimoji="1" lang="ja-JP" altLang="en-US" dirty="0" smtClean="0"/>
              <a:t>．「医療事故調査制度」の</a:t>
            </a:r>
            <a:r>
              <a:rPr lang="ja-JP" altLang="en-US" dirty="0" smtClean="0"/>
              <a:t>考え方・理念</a:t>
            </a:r>
            <a:endParaRPr lang="en-US" altLang="ja-JP" dirty="0"/>
          </a:p>
          <a:p>
            <a:pPr>
              <a:lnSpc>
                <a:spcPct val="150000"/>
              </a:lnSpc>
            </a:pPr>
            <a:r>
              <a:rPr lang="en-US" altLang="ja-JP" dirty="0" smtClean="0"/>
              <a:t>Ⅱ</a:t>
            </a:r>
            <a:r>
              <a:rPr kumimoji="1" lang="ja-JP" altLang="en-US" dirty="0" smtClean="0"/>
              <a:t>．医療事故調査制度の要点</a:t>
            </a:r>
            <a:endParaRPr kumimoji="1" lang="en-US" altLang="ja-JP" dirty="0" smtClean="0"/>
          </a:p>
          <a:p>
            <a:pPr>
              <a:lnSpc>
                <a:spcPct val="150000"/>
              </a:lnSpc>
            </a:pPr>
            <a:r>
              <a:rPr kumimoji="1" lang="en-US" altLang="ja-JP" dirty="0" smtClean="0"/>
              <a:t>	</a:t>
            </a:r>
            <a:r>
              <a:rPr kumimoji="1" lang="en-US" altLang="ja-JP" sz="1600" dirty="0" smtClean="0"/>
              <a:t>	2-1</a:t>
            </a:r>
            <a:r>
              <a:rPr kumimoji="1" lang="ja-JP" altLang="en-US" sz="1600" dirty="0" smtClean="0"/>
              <a:t>：　</a:t>
            </a:r>
            <a:r>
              <a:rPr lang="ja-JP" altLang="en-US" sz="1600" dirty="0" smtClean="0"/>
              <a:t>「</a:t>
            </a:r>
            <a:r>
              <a:rPr kumimoji="1" lang="ja-JP" altLang="en-US" sz="1600" dirty="0" smtClean="0"/>
              <a:t>医療事故」の定義・判断、報告等の現状</a:t>
            </a:r>
            <a:endParaRPr kumimoji="1" lang="en-US" altLang="ja-JP" sz="1600" dirty="0" smtClean="0"/>
          </a:p>
          <a:p>
            <a:pPr>
              <a:lnSpc>
                <a:spcPct val="110000"/>
              </a:lnSpc>
            </a:pPr>
            <a:r>
              <a:rPr lang="en-US" altLang="ja-JP" sz="1600" dirty="0"/>
              <a:t>	</a:t>
            </a:r>
            <a:r>
              <a:rPr lang="en-US" altLang="ja-JP" sz="1600" dirty="0" smtClean="0"/>
              <a:t>	2-2</a:t>
            </a:r>
            <a:r>
              <a:rPr lang="ja-JP" altLang="en-US" sz="1600" dirty="0" smtClean="0"/>
              <a:t>：</a:t>
            </a:r>
            <a:r>
              <a:rPr lang="ja-JP" altLang="en-US" sz="1600" dirty="0"/>
              <a:t>　「支援団体</a:t>
            </a:r>
            <a:r>
              <a:rPr lang="ja-JP" altLang="en-US" sz="1600" dirty="0" smtClean="0"/>
              <a:t>」との連携、</a:t>
            </a:r>
            <a:r>
              <a:rPr lang="en-US" altLang="ja-JP" sz="1600" dirty="0" smtClean="0"/>
              <a:t>｢</a:t>
            </a:r>
            <a:r>
              <a:rPr lang="ja-JP" altLang="en-US" sz="1600" dirty="0" smtClean="0"/>
              <a:t>院内事故調査」の結果報告</a:t>
            </a:r>
            <a:endParaRPr lang="en-US" altLang="ja-JP" sz="1600" dirty="0" smtClean="0"/>
          </a:p>
          <a:p>
            <a:pPr>
              <a:lnSpc>
                <a:spcPct val="110000"/>
              </a:lnSpc>
            </a:pPr>
            <a:r>
              <a:rPr lang="en-US" altLang="ja-JP" sz="1600" dirty="0" smtClean="0"/>
              <a:t>		2-3</a:t>
            </a:r>
            <a:r>
              <a:rPr lang="ja-JP" altLang="en-US" sz="1600" dirty="0" smtClean="0"/>
              <a:t>；　「医療事故調査・支援センター」の役割</a:t>
            </a:r>
            <a:endParaRPr lang="en-US" altLang="ja-JP" sz="1600" dirty="0" smtClean="0"/>
          </a:p>
          <a:p>
            <a:pPr>
              <a:lnSpc>
                <a:spcPct val="110000"/>
              </a:lnSpc>
            </a:pPr>
            <a:r>
              <a:rPr lang="en-US" altLang="ja-JP" sz="1400" dirty="0"/>
              <a:t>	</a:t>
            </a:r>
            <a:r>
              <a:rPr lang="en-US" altLang="ja-JP" sz="1400" dirty="0" smtClean="0"/>
              <a:t>			</a:t>
            </a:r>
            <a:r>
              <a:rPr lang="ja-JP" altLang="en-US" sz="1600" dirty="0" smtClean="0">
                <a:solidFill>
                  <a:srgbClr val="002060"/>
                </a:solidFill>
              </a:rPr>
              <a:t>・</a:t>
            </a:r>
            <a:r>
              <a:rPr lang="en-US" altLang="ja-JP" sz="1400" dirty="0" smtClean="0">
                <a:solidFill>
                  <a:srgbClr val="002060"/>
                </a:solidFill>
              </a:rPr>
              <a:t>【</a:t>
            </a:r>
            <a:r>
              <a:rPr lang="ja-JP" altLang="en-US" sz="1400" dirty="0" smtClean="0">
                <a:solidFill>
                  <a:srgbClr val="002060"/>
                </a:solidFill>
              </a:rPr>
              <a:t>医療事故の再発防止に向けた提言  第１号、第２号</a:t>
            </a:r>
            <a:r>
              <a:rPr lang="en-US" altLang="ja-JP" sz="1400" dirty="0" smtClean="0">
                <a:solidFill>
                  <a:srgbClr val="002060"/>
                </a:solidFill>
              </a:rPr>
              <a:t>】</a:t>
            </a:r>
          </a:p>
          <a:p>
            <a:pPr>
              <a:lnSpc>
                <a:spcPct val="110000"/>
              </a:lnSpc>
            </a:pPr>
            <a:r>
              <a:rPr lang="en-US" altLang="ja-JP" sz="1600" dirty="0" smtClean="0"/>
              <a:t>				</a:t>
            </a:r>
            <a:r>
              <a:rPr lang="ja-JP" altLang="en-US" sz="1600" dirty="0" smtClean="0"/>
              <a:t>・</a:t>
            </a:r>
            <a:r>
              <a:rPr lang="ja-JP" altLang="en-US" sz="1400" dirty="0" smtClean="0">
                <a:solidFill>
                  <a:srgbClr val="002060"/>
                </a:solidFill>
              </a:rPr>
              <a:t>係争中の事例に対する、本制度での調査の考え方</a:t>
            </a:r>
            <a:endParaRPr lang="en-US" altLang="ja-JP" sz="1400" dirty="0" smtClean="0">
              <a:solidFill>
                <a:srgbClr val="002060"/>
              </a:solidFill>
            </a:endParaRPr>
          </a:p>
          <a:p>
            <a:r>
              <a:rPr lang="en-US" altLang="ja-JP" sz="1600" dirty="0"/>
              <a:t>		</a:t>
            </a:r>
            <a:r>
              <a:rPr lang="en-US" altLang="ja-JP" sz="1600" dirty="0" smtClean="0"/>
              <a:t>2-4</a:t>
            </a:r>
            <a:r>
              <a:rPr lang="ja-JP" altLang="en-US" sz="1600" dirty="0" smtClean="0"/>
              <a:t>：</a:t>
            </a:r>
            <a:r>
              <a:rPr lang="ja-JP" altLang="en-US" sz="1600" dirty="0"/>
              <a:t>　調査解剖の意義</a:t>
            </a:r>
            <a:r>
              <a:rPr lang="en-US" altLang="ja-JP" sz="1600" dirty="0"/>
              <a:t>		</a:t>
            </a:r>
            <a:endParaRPr lang="en-US" altLang="ja-JP" sz="1600" dirty="0" smtClean="0"/>
          </a:p>
          <a:p>
            <a:r>
              <a:rPr lang="en-US" altLang="ja-JP" sz="1600" dirty="0">
                <a:solidFill>
                  <a:srgbClr val="002060"/>
                </a:solidFill>
              </a:rPr>
              <a:t>	</a:t>
            </a:r>
            <a:r>
              <a:rPr lang="en-US" altLang="ja-JP" sz="1600" dirty="0" smtClean="0">
                <a:solidFill>
                  <a:srgbClr val="002060"/>
                </a:solidFill>
              </a:rPr>
              <a:t>			</a:t>
            </a:r>
            <a:r>
              <a:rPr lang="ja-JP" altLang="en-US" sz="1600" dirty="0" smtClean="0">
                <a:solidFill>
                  <a:srgbClr val="002060"/>
                </a:solidFill>
              </a:rPr>
              <a:t>・</a:t>
            </a:r>
            <a:r>
              <a:rPr lang="ja-JP" altLang="en-US" sz="1400" dirty="0">
                <a:solidFill>
                  <a:srgbClr val="002060"/>
                </a:solidFill>
              </a:rPr>
              <a:t>「司法解剖</a:t>
            </a:r>
            <a:r>
              <a:rPr lang="en-US" altLang="ja-JP" sz="1400" dirty="0">
                <a:solidFill>
                  <a:srgbClr val="002060"/>
                </a:solidFill>
              </a:rPr>
              <a:t>｣</a:t>
            </a:r>
            <a:r>
              <a:rPr lang="ja-JP" altLang="en-US" sz="1400" dirty="0">
                <a:solidFill>
                  <a:srgbClr val="002060"/>
                </a:solidFill>
              </a:rPr>
              <a:t>の問題点</a:t>
            </a:r>
            <a:endParaRPr lang="en-US" altLang="ja-JP" sz="1400" dirty="0">
              <a:solidFill>
                <a:srgbClr val="002060"/>
              </a:solidFill>
            </a:endParaRPr>
          </a:p>
          <a:p>
            <a:endParaRPr lang="en-US" altLang="ja-JP" sz="1600" dirty="0" smtClean="0"/>
          </a:p>
          <a:p>
            <a:pPr>
              <a:lnSpc>
                <a:spcPct val="110000"/>
              </a:lnSpc>
            </a:pPr>
            <a:r>
              <a:rPr lang="en-US" altLang="ja-JP" dirty="0" smtClean="0"/>
              <a:t>Ⅲ</a:t>
            </a:r>
            <a:r>
              <a:rPr lang="ja-JP" altLang="en-US" dirty="0" smtClean="0"/>
              <a:t>．センターが行った、医療機関の制度に関するアンケート</a:t>
            </a:r>
            <a:endParaRPr lang="en-US" altLang="ja-JP" dirty="0" smtClean="0"/>
          </a:p>
          <a:p>
            <a:pPr>
              <a:lnSpc>
                <a:spcPct val="110000"/>
              </a:lnSpc>
            </a:pPr>
            <a:r>
              <a:rPr lang="en-US" altLang="ja-JP" dirty="0"/>
              <a:t>	</a:t>
            </a:r>
            <a:r>
              <a:rPr lang="en-US" altLang="ja-JP" dirty="0" smtClean="0"/>
              <a:t>	</a:t>
            </a:r>
            <a:r>
              <a:rPr lang="en-US" altLang="ja-JP" sz="1600" dirty="0" smtClean="0"/>
              <a:t>3-1</a:t>
            </a:r>
            <a:r>
              <a:rPr lang="ja-JP" altLang="en-US" sz="1600" dirty="0" smtClean="0"/>
              <a:t>：　制度への理解度（医療機関自らの印象）</a:t>
            </a:r>
            <a:endParaRPr lang="en-US" altLang="ja-JP" sz="1600" dirty="0" smtClean="0"/>
          </a:p>
          <a:p>
            <a:pPr>
              <a:lnSpc>
                <a:spcPct val="110000"/>
              </a:lnSpc>
            </a:pPr>
            <a:r>
              <a:rPr lang="en-US" altLang="ja-JP" sz="1600" dirty="0"/>
              <a:t>	</a:t>
            </a:r>
            <a:r>
              <a:rPr lang="en-US" altLang="ja-JP" sz="1600" dirty="0" smtClean="0"/>
              <a:t>	3-2</a:t>
            </a:r>
            <a:r>
              <a:rPr lang="ja-JP" altLang="en-US" sz="1600" dirty="0" smtClean="0"/>
              <a:t>：　制度開始後の取り組み</a:t>
            </a:r>
            <a:r>
              <a:rPr lang="en-US" altLang="ja-JP" sz="1600" dirty="0"/>
              <a:t>	</a:t>
            </a:r>
            <a:r>
              <a:rPr lang="en-US" altLang="ja-JP" sz="1600" dirty="0" smtClean="0"/>
              <a:t>	</a:t>
            </a:r>
          </a:p>
          <a:p>
            <a:pPr>
              <a:lnSpc>
                <a:spcPct val="110000"/>
              </a:lnSpc>
            </a:pPr>
            <a:endParaRPr lang="en-US" altLang="ja-JP" sz="1600" dirty="0"/>
          </a:p>
          <a:p>
            <a:r>
              <a:rPr lang="en-US" altLang="ja-JP" dirty="0" smtClean="0"/>
              <a:t>Ⅳ</a:t>
            </a:r>
            <a:r>
              <a:rPr lang="ja-JP" altLang="en-US" dirty="0" smtClean="0"/>
              <a:t>．</a:t>
            </a:r>
            <a:r>
              <a:rPr lang="ja-JP" altLang="en-US" dirty="0"/>
              <a:t>医療の</a:t>
            </a:r>
            <a:r>
              <a:rPr lang="ja-JP" altLang="en-US" dirty="0" smtClean="0"/>
              <a:t>特殊性、専門</a:t>
            </a:r>
            <a:r>
              <a:rPr lang="ja-JP" altLang="en-US" dirty="0"/>
              <a:t>職（</a:t>
            </a:r>
            <a:r>
              <a:rPr lang="en-US" altLang="ja-JP" dirty="0"/>
              <a:t>Profession</a:t>
            </a:r>
            <a:r>
              <a:rPr lang="ja-JP" altLang="en-US" dirty="0" smtClean="0"/>
              <a:t>）と</a:t>
            </a:r>
            <a:r>
              <a:rPr lang="ja-JP" altLang="en-US" dirty="0"/>
              <a:t>しての</a:t>
            </a:r>
            <a:r>
              <a:rPr lang="ja-JP" altLang="en-US" dirty="0" smtClean="0"/>
              <a:t>医療</a:t>
            </a:r>
            <a:endParaRPr lang="ja-JP" altLang="en-US" dirty="0"/>
          </a:p>
        </p:txBody>
      </p:sp>
      <p:sp>
        <p:nvSpPr>
          <p:cNvPr id="4" name="テキスト ボックス 3"/>
          <p:cNvSpPr txBox="1"/>
          <p:nvPr/>
        </p:nvSpPr>
        <p:spPr>
          <a:xfrm>
            <a:off x="3190560" y="750242"/>
            <a:ext cx="281158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sz="2400" dirty="0" smtClean="0"/>
              <a:t>本日お話しする内容</a:t>
            </a:r>
            <a:endParaRPr kumimoji="1" lang="ja-JP" altLang="en-US" sz="2400" dirty="0"/>
          </a:p>
        </p:txBody>
      </p:sp>
    </p:spTree>
    <p:extLst>
      <p:ext uri="{BB962C8B-B14F-4D97-AF65-F5344CB8AC3E}">
        <p14:creationId xmlns:p14="http://schemas.microsoft.com/office/powerpoint/2010/main" val="3705802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線コネクタ 52"/>
          <p:cNvCxnSpPr/>
          <p:nvPr/>
        </p:nvCxnSpPr>
        <p:spPr>
          <a:xfrm>
            <a:off x="3157468" y="1551887"/>
            <a:ext cx="0" cy="1402137"/>
          </a:xfrm>
          <a:prstGeom prst="line">
            <a:avLst/>
          </a:prstGeom>
          <a:ln w="28575">
            <a:solidFill>
              <a:schemeClr val="accent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7887617" y="1553721"/>
            <a:ext cx="0" cy="1402137"/>
          </a:xfrm>
          <a:prstGeom prst="line">
            <a:avLst/>
          </a:prstGeom>
          <a:ln w="28575">
            <a:solidFill>
              <a:schemeClr val="accent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3193322" y="3711740"/>
            <a:ext cx="863411" cy="2819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4" name="正方形/長方形 63"/>
          <p:cNvSpPr/>
          <p:nvPr/>
        </p:nvSpPr>
        <p:spPr>
          <a:xfrm>
            <a:off x="1054529" y="3328663"/>
            <a:ext cx="1784781" cy="3399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3" name="正方形/長方形 62"/>
          <p:cNvSpPr/>
          <p:nvPr/>
        </p:nvSpPr>
        <p:spPr>
          <a:xfrm>
            <a:off x="1054529" y="1019907"/>
            <a:ext cx="2015614" cy="3399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2007235" y="287948"/>
            <a:ext cx="5109091" cy="461665"/>
          </a:xfrm>
          <a:prstGeom prst="rect">
            <a:avLst/>
          </a:prstGeom>
          <a:noFill/>
        </p:spPr>
        <p:txBody>
          <a:bodyPr wrap="none" rtlCol="0">
            <a:spAutoFit/>
          </a:bodyPr>
          <a:lstStyle/>
          <a:p>
            <a:r>
              <a:rPr kumimoji="1" lang="ja-JP" altLang="en-US" sz="2400" dirty="0" smtClean="0"/>
              <a:t>「院内事故調査委員会」</a:t>
            </a:r>
            <a:r>
              <a:rPr kumimoji="1" lang="ja-JP" altLang="en-US" sz="2400" smtClean="0"/>
              <a:t>の構成･現状</a:t>
            </a:r>
            <a:endParaRPr kumimoji="1" lang="ja-JP" altLang="en-US" sz="2400" dirty="0"/>
          </a:p>
        </p:txBody>
      </p:sp>
      <p:sp>
        <p:nvSpPr>
          <p:cNvPr id="8" name="テキスト ボックス 7"/>
          <p:cNvSpPr txBox="1"/>
          <p:nvPr/>
        </p:nvSpPr>
        <p:spPr>
          <a:xfrm>
            <a:off x="4977700" y="749505"/>
            <a:ext cx="4073551" cy="461665"/>
          </a:xfrm>
          <a:prstGeom prst="rect">
            <a:avLst/>
          </a:prstGeom>
          <a:noFill/>
        </p:spPr>
        <p:txBody>
          <a:bodyPr wrap="none" rtlCol="0">
            <a:spAutoFit/>
          </a:bodyPr>
          <a:lstStyle/>
          <a:p>
            <a:r>
              <a:rPr kumimoji="1" lang="ja-JP" altLang="en-US" sz="1200" dirty="0" smtClean="0"/>
              <a:t>院内調査結果報告を済ませた １６１件／ １年 のうち、</a:t>
            </a:r>
            <a:endParaRPr kumimoji="1" lang="en-US" altLang="ja-JP" sz="1200" dirty="0" smtClean="0"/>
          </a:p>
          <a:p>
            <a:r>
              <a:rPr kumimoji="1" lang="ja-JP" altLang="en-US" sz="1200" dirty="0" smtClean="0"/>
              <a:t>院内調査委員会を設置しなかった１件を除く、１６０件 ／ １年</a:t>
            </a:r>
            <a:endParaRPr kumimoji="1" lang="ja-JP" altLang="en-US" sz="1200" dirty="0"/>
          </a:p>
        </p:txBody>
      </p:sp>
      <p:sp>
        <p:nvSpPr>
          <p:cNvPr id="9" name="テキスト ボックス 8"/>
          <p:cNvSpPr txBox="1"/>
          <p:nvPr/>
        </p:nvSpPr>
        <p:spPr>
          <a:xfrm>
            <a:off x="750277" y="1019907"/>
            <a:ext cx="2319866" cy="369332"/>
          </a:xfrm>
          <a:prstGeom prst="rect">
            <a:avLst/>
          </a:prstGeom>
          <a:noFill/>
        </p:spPr>
        <p:txBody>
          <a:bodyPr wrap="none" rtlCol="0">
            <a:spAutoFit/>
          </a:bodyPr>
          <a:lstStyle/>
          <a:p>
            <a:pPr marL="285750" indent="-285750">
              <a:buFont typeface="Wingdings" charset="2"/>
              <a:buChar char="Ø"/>
            </a:pPr>
            <a:r>
              <a:rPr lang="ja-JP" altLang="en-US" dirty="0" smtClean="0">
                <a:solidFill>
                  <a:srgbClr val="002060"/>
                </a:solidFill>
              </a:rPr>
              <a:t>委員会構成人数別</a:t>
            </a:r>
            <a:endParaRPr kumimoji="1" lang="ja-JP" altLang="en-US" dirty="0">
              <a:solidFill>
                <a:srgbClr val="002060"/>
              </a:solidFill>
            </a:endParaRPr>
          </a:p>
        </p:txBody>
      </p:sp>
      <p:grpSp>
        <p:nvGrpSpPr>
          <p:cNvPr id="2" name="図形グループ 1"/>
          <p:cNvGrpSpPr/>
          <p:nvPr/>
        </p:nvGrpSpPr>
        <p:grpSpPr>
          <a:xfrm>
            <a:off x="1348152" y="1483514"/>
            <a:ext cx="7319285" cy="1458635"/>
            <a:chOff x="1348152" y="1483514"/>
            <a:chExt cx="7319285" cy="1458635"/>
          </a:xfrm>
        </p:grpSpPr>
        <p:sp>
          <p:nvSpPr>
            <p:cNvPr id="45" name="正方形/長方形 44"/>
            <p:cNvSpPr/>
            <p:nvPr/>
          </p:nvSpPr>
          <p:spPr>
            <a:xfrm>
              <a:off x="1373629" y="1525060"/>
              <a:ext cx="1057338" cy="30374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059119" y="1597135"/>
              <a:ext cx="753120" cy="21101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127071" y="1597944"/>
              <a:ext cx="644769" cy="21101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48152" y="1510988"/>
              <a:ext cx="7125669" cy="1431161"/>
            </a:xfrm>
            <a:prstGeom prst="rect">
              <a:avLst/>
            </a:prstGeom>
            <a:noFill/>
          </p:spPr>
          <p:txBody>
            <a:bodyPr wrap="none" rtlCol="0">
              <a:spAutoFit/>
            </a:bodyPr>
            <a:lstStyle/>
            <a:p>
              <a:pPr>
                <a:spcBef>
                  <a:spcPts val="600"/>
                </a:spcBef>
              </a:pPr>
              <a:r>
                <a:rPr kumimoji="1" lang="ja-JP" altLang="en-US" dirty="0" smtClean="0"/>
                <a:t>委員人数</a:t>
              </a:r>
              <a:r>
                <a:rPr lang="en-US" altLang="ja-JP" dirty="0"/>
                <a:t>	</a:t>
              </a:r>
              <a:r>
                <a:rPr lang="en-US" altLang="ja-JP" dirty="0" smtClean="0"/>
                <a:t>	</a:t>
              </a:r>
              <a:r>
                <a:rPr lang="ja-JP" altLang="en-US" sz="1400" dirty="0" smtClean="0"/>
                <a:t>１</a:t>
              </a:r>
              <a:r>
                <a:rPr lang="en-US" altLang="ja-JP" sz="1400" dirty="0" smtClean="0"/>
                <a:t>〜</a:t>
              </a:r>
              <a:r>
                <a:rPr lang="ja-JP" altLang="en-US" sz="1400" dirty="0" smtClean="0"/>
                <a:t>５</a:t>
              </a:r>
              <a:r>
                <a:rPr lang="en-US" altLang="ja-JP" sz="1400" dirty="0" smtClean="0"/>
                <a:t>		</a:t>
              </a:r>
              <a:r>
                <a:rPr lang="ja-JP" altLang="en-US" sz="1400" dirty="0" smtClean="0"/>
                <a:t>６</a:t>
              </a:r>
              <a:r>
                <a:rPr lang="en-US" altLang="ja-JP" sz="1400" dirty="0" smtClean="0"/>
                <a:t>〜</a:t>
              </a:r>
              <a:r>
                <a:rPr lang="ja-JP" altLang="en-US" sz="1400" dirty="0" smtClean="0"/>
                <a:t>１０</a:t>
              </a:r>
              <a:r>
                <a:rPr lang="en-US" altLang="ja-JP" sz="1400" dirty="0" smtClean="0"/>
                <a:t>	</a:t>
              </a:r>
              <a:r>
                <a:rPr lang="ja-JP" altLang="en-US" sz="1400" dirty="0" smtClean="0"/>
                <a:t>１１</a:t>
              </a:r>
              <a:r>
                <a:rPr lang="en-US" altLang="ja-JP" sz="1400" dirty="0" smtClean="0"/>
                <a:t>〜</a:t>
              </a:r>
              <a:r>
                <a:rPr lang="ja-JP" altLang="en-US" sz="1400" dirty="0" smtClean="0"/>
                <a:t>１５</a:t>
              </a:r>
              <a:r>
                <a:rPr lang="en-US" altLang="ja-JP" sz="1400" dirty="0" smtClean="0"/>
                <a:t>	</a:t>
              </a:r>
              <a:r>
                <a:rPr lang="ja-JP" altLang="en-US" sz="1400" dirty="0" smtClean="0"/>
                <a:t>１６</a:t>
              </a:r>
              <a:r>
                <a:rPr lang="en-US" altLang="ja-JP" sz="1400" dirty="0" smtClean="0"/>
                <a:t>〜</a:t>
              </a:r>
              <a:r>
                <a:rPr lang="ja-JP" altLang="en-US" sz="1400" dirty="0" smtClean="0"/>
                <a:t>２０</a:t>
              </a:r>
              <a:r>
                <a:rPr lang="en-US" altLang="ja-JP" sz="1400" dirty="0" smtClean="0"/>
                <a:t>	</a:t>
              </a:r>
              <a:r>
                <a:rPr lang="ja-JP" altLang="en-US" sz="1400" dirty="0" smtClean="0"/>
                <a:t>２１</a:t>
              </a:r>
              <a:r>
                <a:rPr lang="en-US" altLang="ja-JP" sz="1400" dirty="0" smtClean="0"/>
                <a:t>〜</a:t>
              </a:r>
              <a:r>
                <a:rPr lang="ja-JP" altLang="en-US" sz="1400" dirty="0" smtClean="0"/>
                <a:t>３０ </a:t>
              </a:r>
              <a:r>
                <a:rPr lang="en-US" altLang="ja-JP" sz="1400" dirty="0" smtClean="0"/>
                <a:t>	</a:t>
              </a:r>
              <a:r>
                <a:rPr lang="ja-JP" altLang="en-US" sz="1400" dirty="0" smtClean="0"/>
                <a:t>　合計</a:t>
              </a:r>
              <a:endParaRPr lang="en-US" altLang="ja-JP" sz="1400" dirty="0" smtClean="0"/>
            </a:p>
            <a:p>
              <a:pPr>
                <a:spcBef>
                  <a:spcPts val="600"/>
                </a:spcBef>
              </a:pPr>
              <a:r>
                <a:rPr kumimoji="1" lang="ja-JP" altLang="en-US" dirty="0" smtClean="0"/>
                <a:t>前期</a:t>
              </a:r>
              <a:r>
                <a:rPr kumimoji="1" lang="en-US" altLang="ja-JP" dirty="0" smtClean="0"/>
                <a:t>			</a:t>
              </a:r>
              <a:r>
                <a:rPr kumimoji="1" lang="ja-JP" altLang="en-US" dirty="0" smtClean="0"/>
                <a:t>　</a:t>
              </a:r>
              <a:r>
                <a:rPr kumimoji="1" lang="en-US" altLang="ja-JP" dirty="0" smtClean="0"/>
                <a:t>6		   29	               6	               5                3            49</a:t>
              </a:r>
            </a:p>
            <a:p>
              <a:pPr>
                <a:spcBef>
                  <a:spcPts val="600"/>
                </a:spcBef>
              </a:pPr>
              <a:r>
                <a:rPr lang="ja-JP" altLang="en-US" dirty="0" smtClean="0"/>
                <a:t>後期</a:t>
              </a:r>
              <a:r>
                <a:rPr lang="en-US" altLang="ja-JP" dirty="0" smtClean="0"/>
                <a:t>		          13               56              30               7                5 	  111</a:t>
              </a:r>
            </a:p>
            <a:p>
              <a:pPr>
                <a:spcBef>
                  <a:spcPts val="600"/>
                </a:spcBef>
              </a:pPr>
              <a:r>
                <a:rPr kumimoji="1" lang="ja-JP" altLang="en-US" dirty="0" smtClean="0"/>
                <a:t>合計</a:t>
              </a:r>
              <a:r>
                <a:rPr kumimoji="1" lang="en-US" altLang="ja-JP" dirty="0" smtClean="0"/>
                <a:t>	                   19     	   85    	    36   	    12	   	       8 	  160</a:t>
              </a:r>
              <a:endParaRPr kumimoji="1" lang="ja-JP" altLang="en-US" dirty="0"/>
            </a:p>
          </p:txBody>
        </p:sp>
        <p:cxnSp>
          <p:nvCxnSpPr>
            <p:cNvPr id="15" name="直線コネクタ 14"/>
            <p:cNvCxnSpPr/>
            <p:nvPr/>
          </p:nvCxnSpPr>
          <p:spPr>
            <a:xfrm>
              <a:off x="1430762" y="1872180"/>
              <a:ext cx="689316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1430761" y="2575565"/>
              <a:ext cx="689316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1874854" y="1966470"/>
              <a:ext cx="1234633" cy="276999"/>
            </a:xfrm>
            <a:prstGeom prst="rect">
              <a:avLst/>
            </a:prstGeom>
            <a:noFill/>
          </p:spPr>
          <p:txBody>
            <a:bodyPr wrap="none" rtlCol="0">
              <a:spAutoFit/>
            </a:bodyPr>
            <a:lstStyle/>
            <a:p>
              <a:r>
                <a:rPr kumimoji="1" lang="en-US" altLang="ja-JP" sz="1200" dirty="0" smtClean="0"/>
                <a:t>H27.10.〜H28.3.</a:t>
              </a:r>
              <a:endParaRPr kumimoji="1" lang="ja-JP" altLang="en-US" sz="1200" dirty="0"/>
            </a:p>
          </p:txBody>
        </p:sp>
        <p:sp>
          <p:nvSpPr>
            <p:cNvPr id="18" name="テキスト ボックス 17"/>
            <p:cNvSpPr txBox="1"/>
            <p:nvPr/>
          </p:nvSpPr>
          <p:spPr>
            <a:xfrm>
              <a:off x="1874854" y="2298566"/>
              <a:ext cx="1156086" cy="276999"/>
            </a:xfrm>
            <a:prstGeom prst="rect">
              <a:avLst/>
            </a:prstGeom>
            <a:noFill/>
          </p:spPr>
          <p:txBody>
            <a:bodyPr wrap="none" rtlCol="0">
              <a:spAutoFit/>
            </a:bodyPr>
            <a:lstStyle/>
            <a:p>
              <a:r>
                <a:rPr kumimoji="1" lang="en-US" altLang="ja-JP" sz="1200" dirty="0" smtClean="0"/>
                <a:t>H28.4.〜H28.9.</a:t>
              </a:r>
              <a:endParaRPr kumimoji="1" lang="ja-JP" altLang="en-US" sz="1200" dirty="0"/>
            </a:p>
          </p:txBody>
        </p:sp>
        <p:sp>
          <p:nvSpPr>
            <p:cNvPr id="19" name="テキスト ボックス 18"/>
            <p:cNvSpPr txBox="1"/>
            <p:nvPr/>
          </p:nvSpPr>
          <p:spPr>
            <a:xfrm>
              <a:off x="7526763" y="1483514"/>
              <a:ext cx="364202" cy="307777"/>
            </a:xfrm>
            <a:prstGeom prst="rect">
              <a:avLst/>
            </a:prstGeom>
            <a:noFill/>
          </p:spPr>
          <p:txBody>
            <a:bodyPr wrap="none" rtlCol="0">
              <a:spAutoFit/>
            </a:bodyPr>
            <a:lstStyle/>
            <a:p>
              <a:r>
                <a:rPr kumimoji="1" lang="ja-JP" altLang="en-US" sz="1400" dirty="0" smtClean="0"/>
                <a:t>人</a:t>
              </a:r>
              <a:endParaRPr kumimoji="1" lang="ja-JP" altLang="en-US" sz="1400" dirty="0"/>
            </a:p>
          </p:txBody>
        </p:sp>
        <p:sp>
          <p:nvSpPr>
            <p:cNvPr id="20" name="テキスト ボックス 19"/>
            <p:cNvSpPr txBox="1"/>
            <p:nvPr/>
          </p:nvSpPr>
          <p:spPr>
            <a:xfrm>
              <a:off x="8277587" y="1858784"/>
              <a:ext cx="389850" cy="338554"/>
            </a:xfrm>
            <a:prstGeom prst="rect">
              <a:avLst/>
            </a:prstGeom>
            <a:noFill/>
          </p:spPr>
          <p:txBody>
            <a:bodyPr wrap="none" rtlCol="0">
              <a:spAutoFit/>
            </a:bodyPr>
            <a:lstStyle/>
            <a:p>
              <a:r>
                <a:rPr kumimoji="1" lang="ja-JP" altLang="en-US" sz="1600" smtClean="0"/>
                <a:t>件</a:t>
              </a:r>
              <a:endParaRPr kumimoji="1" lang="ja-JP" altLang="en-US" sz="1600" dirty="0"/>
            </a:p>
          </p:txBody>
        </p:sp>
        <p:sp>
          <p:nvSpPr>
            <p:cNvPr id="21" name="角丸四角形 20"/>
            <p:cNvSpPr/>
            <p:nvPr/>
          </p:nvSpPr>
          <p:spPr>
            <a:xfrm>
              <a:off x="4198553" y="2616384"/>
              <a:ext cx="1500552" cy="257404"/>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9" name="正方形/長方形 48"/>
          <p:cNvSpPr/>
          <p:nvPr/>
        </p:nvSpPr>
        <p:spPr>
          <a:xfrm>
            <a:off x="1368791" y="4029415"/>
            <a:ext cx="1736633" cy="30374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015866" y="4061168"/>
            <a:ext cx="309531" cy="2805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4403250" y="4066276"/>
            <a:ext cx="309531" cy="2805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5259789" y="3713108"/>
            <a:ext cx="913855" cy="2805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348152" y="3678482"/>
            <a:ext cx="7321235" cy="2693045"/>
          </a:xfrm>
          <a:prstGeom prst="rect">
            <a:avLst/>
          </a:prstGeom>
          <a:noFill/>
        </p:spPr>
        <p:txBody>
          <a:bodyPr wrap="none" rtlCol="0">
            <a:spAutoFit/>
          </a:bodyPr>
          <a:lstStyle/>
          <a:p>
            <a:r>
              <a:rPr kumimoji="1" lang="en-US" altLang="ja-JP" dirty="0" smtClean="0"/>
              <a:t>			</a:t>
            </a:r>
            <a:r>
              <a:rPr lang="ja-JP" altLang="en-US" dirty="0"/>
              <a:t>　</a:t>
            </a:r>
            <a:r>
              <a:rPr lang="ja-JP" altLang="en-US" dirty="0" smtClean="0"/>
              <a:t>　   </a:t>
            </a:r>
            <a:r>
              <a:rPr kumimoji="1" lang="ja-JP" altLang="en-US" sz="1600" dirty="0" smtClean="0"/>
              <a:t>参加なし</a:t>
            </a:r>
            <a:r>
              <a:rPr kumimoji="1" lang="en-US" altLang="ja-JP" sz="1600" dirty="0" smtClean="0"/>
              <a:t>	</a:t>
            </a:r>
            <a:r>
              <a:rPr kumimoji="1" lang="ja-JP" altLang="en-US" sz="1600" dirty="0" smtClean="0"/>
              <a:t>　　</a:t>
            </a:r>
            <a:r>
              <a:rPr kumimoji="1" lang="en-US" altLang="ja-JP" sz="1600" dirty="0" smtClean="0"/>
              <a:t>		      </a:t>
            </a:r>
            <a:r>
              <a:rPr kumimoji="1" lang="ja-JP" altLang="en-US" sz="1600" dirty="0" smtClean="0"/>
              <a:t>参加あり</a:t>
            </a:r>
            <a:endParaRPr kumimoji="1" lang="en-US" altLang="ja-JP" sz="1600" dirty="0" smtClean="0"/>
          </a:p>
          <a:p>
            <a:pPr>
              <a:spcBef>
                <a:spcPts val="600"/>
              </a:spcBef>
            </a:pPr>
            <a:r>
              <a:rPr kumimoji="1" lang="ja-JP" altLang="en-US" dirty="0" smtClean="0"/>
              <a:t>外部委員の人数</a:t>
            </a:r>
            <a:r>
              <a:rPr kumimoji="1" lang="en-US" altLang="ja-JP" dirty="0" smtClean="0"/>
              <a:t>	       0</a:t>
            </a:r>
            <a:r>
              <a:rPr lang="en-US" altLang="ja-JP" dirty="0"/>
              <a:t>	</a:t>
            </a:r>
            <a:r>
              <a:rPr lang="ja-JP" altLang="en-US" dirty="0" smtClean="0"/>
              <a:t>　　</a:t>
            </a:r>
            <a:r>
              <a:rPr kumimoji="1" lang="ja-JP" altLang="en-US" dirty="0" smtClean="0"/>
              <a:t>１</a:t>
            </a:r>
            <a:r>
              <a:rPr lang="en-US" altLang="ja-JP" dirty="0"/>
              <a:t>	</a:t>
            </a:r>
            <a:r>
              <a:rPr kumimoji="1" lang="ja-JP" altLang="en-US" dirty="0" smtClean="0"/>
              <a:t>２</a:t>
            </a:r>
            <a:r>
              <a:rPr lang="en-US" altLang="ja-JP" dirty="0" smtClean="0"/>
              <a:t>	</a:t>
            </a:r>
            <a:r>
              <a:rPr lang="ja-JP" altLang="en-US" dirty="0" smtClean="0"/>
              <a:t>　</a:t>
            </a:r>
            <a:r>
              <a:rPr kumimoji="1" lang="ja-JP" altLang="en-US" dirty="0" smtClean="0"/>
              <a:t>３</a:t>
            </a:r>
            <a:r>
              <a:rPr lang="en-US" altLang="ja-JP" dirty="0" smtClean="0"/>
              <a:t>	</a:t>
            </a:r>
            <a:r>
              <a:rPr lang="ja-JP" altLang="en-US" dirty="0" smtClean="0"/>
              <a:t>　　</a:t>
            </a:r>
            <a:r>
              <a:rPr kumimoji="1" lang="ja-JP" altLang="en-US" dirty="0" smtClean="0"/>
              <a:t>４</a:t>
            </a:r>
            <a:r>
              <a:rPr lang="en-US" altLang="ja-JP" dirty="0" smtClean="0"/>
              <a:t>	</a:t>
            </a:r>
            <a:r>
              <a:rPr kumimoji="1" lang="ja-JP" altLang="en-US" dirty="0" smtClean="0"/>
              <a:t>５　</a:t>
            </a:r>
            <a:r>
              <a:rPr kumimoji="1" lang="en-US" altLang="ja-JP" dirty="0" smtClean="0"/>
              <a:t>	</a:t>
            </a:r>
            <a:r>
              <a:rPr lang="en-US" altLang="ja-JP" dirty="0"/>
              <a:t> </a:t>
            </a:r>
            <a:r>
              <a:rPr lang="ja-JP" altLang="en-US" dirty="0" smtClean="0"/>
              <a:t>　　</a:t>
            </a:r>
            <a:r>
              <a:rPr kumimoji="1" lang="ja-JP" altLang="en-US" sz="1400" dirty="0" smtClean="0"/>
              <a:t>合計</a:t>
            </a:r>
            <a:endParaRPr kumimoji="1" lang="en-US" altLang="ja-JP" sz="1400" dirty="0" smtClean="0"/>
          </a:p>
          <a:p>
            <a:pPr>
              <a:spcBef>
                <a:spcPts val="600"/>
              </a:spcBef>
            </a:pPr>
            <a:r>
              <a:rPr lang="ja-JP" altLang="en-US" dirty="0" smtClean="0"/>
              <a:t>前期</a:t>
            </a:r>
            <a:r>
              <a:rPr lang="en-US" altLang="ja-JP" dirty="0" smtClean="0"/>
              <a:t>			</a:t>
            </a:r>
            <a:r>
              <a:rPr lang="ja-JP" altLang="en-US" dirty="0" smtClean="0"/>
              <a:t>　　</a:t>
            </a:r>
            <a:r>
              <a:rPr lang="en-US" altLang="ja-JP" dirty="0" smtClean="0"/>
              <a:t>19	  </a:t>
            </a:r>
            <a:r>
              <a:rPr lang="ja-JP" altLang="en-US" dirty="0" smtClean="0"/>
              <a:t>　</a:t>
            </a:r>
            <a:r>
              <a:rPr lang="en-US" altLang="ja-JP" dirty="0" smtClean="0"/>
              <a:t>12	  9	</a:t>
            </a:r>
            <a:r>
              <a:rPr lang="ja-JP" altLang="en-US" dirty="0"/>
              <a:t>　</a:t>
            </a:r>
            <a:r>
              <a:rPr lang="en-US" altLang="ja-JP" dirty="0"/>
              <a:t> </a:t>
            </a:r>
            <a:r>
              <a:rPr lang="en-US" altLang="ja-JP" dirty="0" smtClean="0"/>
              <a:t> 3	       3	 3	        49	   </a:t>
            </a:r>
          </a:p>
          <a:p>
            <a:endParaRPr lang="en-US" altLang="ja-JP" dirty="0" smtClean="0"/>
          </a:p>
          <a:p>
            <a:pPr>
              <a:spcBef>
                <a:spcPts val="600"/>
              </a:spcBef>
            </a:pPr>
            <a:r>
              <a:rPr kumimoji="1" lang="ja-JP" altLang="en-US" dirty="0" smtClean="0"/>
              <a:t>後期</a:t>
            </a:r>
            <a:r>
              <a:rPr kumimoji="1" lang="en-US" altLang="ja-JP" dirty="0" smtClean="0"/>
              <a:t>			      21	     24	39	   12</a:t>
            </a:r>
            <a:r>
              <a:rPr lang="en-US" altLang="ja-JP" dirty="0"/>
              <a:t>	</a:t>
            </a:r>
            <a:r>
              <a:rPr lang="en-US" altLang="ja-JP" dirty="0" smtClean="0"/>
              <a:t>       </a:t>
            </a:r>
            <a:r>
              <a:rPr kumimoji="1" lang="en-US" altLang="ja-JP" dirty="0" smtClean="0"/>
              <a:t>7	 8	      111 	    </a:t>
            </a:r>
          </a:p>
          <a:p>
            <a:endParaRPr kumimoji="1" lang="en-US" altLang="ja-JP" dirty="0" smtClean="0"/>
          </a:p>
          <a:p>
            <a:pPr>
              <a:spcBef>
                <a:spcPts val="1200"/>
              </a:spcBef>
            </a:pPr>
            <a:r>
              <a:rPr lang="ja-JP" altLang="en-US" dirty="0" smtClean="0"/>
              <a:t>合計</a:t>
            </a:r>
            <a:r>
              <a:rPr lang="en-US" altLang="ja-JP" dirty="0" smtClean="0"/>
              <a:t>			      40	     36	48       15	     10	11	      160 </a:t>
            </a:r>
          </a:p>
          <a:p>
            <a:endParaRPr kumimoji="1" lang="ja-JP" altLang="en-US" dirty="0"/>
          </a:p>
        </p:txBody>
      </p:sp>
      <p:cxnSp>
        <p:nvCxnSpPr>
          <p:cNvPr id="25" name="直線コネクタ 24"/>
          <p:cNvCxnSpPr/>
          <p:nvPr/>
        </p:nvCxnSpPr>
        <p:spPr>
          <a:xfrm>
            <a:off x="3153204" y="4040952"/>
            <a:ext cx="4290949" cy="0"/>
          </a:xfrm>
          <a:prstGeom prst="line">
            <a:avLst/>
          </a:prstGeom>
          <a:ln w="28575">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1870792" y="4474266"/>
            <a:ext cx="1234633" cy="276999"/>
          </a:xfrm>
          <a:prstGeom prst="rect">
            <a:avLst/>
          </a:prstGeom>
          <a:noFill/>
        </p:spPr>
        <p:txBody>
          <a:bodyPr wrap="none" rtlCol="0">
            <a:spAutoFit/>
          </a:bodyPr>
          <a:lstStyle/>
          <a:p>
            <a:r>
              <a:rPr kumimoji="1" lang="en-US" altLang="ja-JP" sz="1200" dirty="0" smtClean="0"/>
              <a:t>H27.10.〜H28.3.</a:t>
            </a:r>
            <a:endParaRPr kumimoji="1" lang="ja-JP" altLang="en-US" sz="1200" dirty="0"/>
          </a:p>
        </p:txBody>
      </p:sp>
      <p:sp>
        <p:nvSpPr>
          <p:cNvPr id="27" name="テキスト ボックス 26"/>
          <p:cNvSpPr txBox="1"/>
          <p:nvPr/>
        </p:nvSpPr>
        <p:spPr>
          <a:xfrm>
            <a:off x="1870792" y="5099437"/>
            <a:ext cx="1156086" cy="276999"/>
          </a:xfrm>
          <a:prstGeom prst="rect">
            <a:avLst/>
          </a:prstGeom>
          <a:noFill/>
        </p:spPr>
        <p:txBody>
          <a:bodyPr wrap="none" rtlCol="0">
            <a:spAutoFit/>
          </a:bodyPr>
          <a:lstStyle/>
          <a:p>
            <a:r>
              <a:rPr kumimoji="1" lang="en-US" altLang="ja-JP" sz="1200" dirty="0" smtClean="0"/>
              <a:t>H28.4.〜H28.9.</a:t>
            </a:r>
            <a:endParaRPr kumimoji="1" lang="ja-JP" altLang="en-US" sz="1200" dirty="0"/>
          </a:p>
        </p:txBody>
      </p:sp>
      <p:cxnSp>
        <p:nvCxnSpPr>
          <p:cNvPr id="31" name="直線コネクタ 30"/>
          <p:cNvCxnSpPr/>
          <p:nvPr/>
        </p:nvCxnSpPr>
        <p:spPr>
          <a:xfrm>
            <a:off x="3153204" y="3786555"/>
            <a:ext cx="0" cy="2793143"/>
          </a:xfrm>
          <a:prstGeom prst="line">
            <a:avLst/>
          </a:prstGeom>
          <a:ln w="28575">
            <a:solidFill>
              <a:schemeClr val="accent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7444153" y="3786555"/>
            <a:ext cx="0" cy="2793143"/>
          </a:xfrm>
          <a:prstGeom prst="line">
            <a:avLst/>
          </a:prstGeom>
          <a:ln w="28575">
            <a:solidFill>
              <a:schemeClr val="accent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4138247" y="3786555"/>
            <a:ext cx="0" cy="2793143"/>
          </a:xfrm>
          <a:prstGeom prst="line">
            <a:avLst/>
          </a:prstGeom>
          <a:ln w="28575">
            <a:solidFill>
              <a:schemeClr val="accent1">
                <a:lumMod val="40000"/>
                <a:lumOff val="6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7111022" y="4005651"/>
            <a:ext cx="364202" cy="307777"/>
          </a:xfrm>
          <a:prstGeom prst="rect">
            <a:avLst/>
          </a:prstGeom>
          <a:noFill/>
        </p:spPr>
        <p:txBody>
          <a:bodyPr wrap="none" rtlCol="0">
            <a:spAutoFit/>
          </a:bodyPr>
          <a:lstStyle/>
          <a:p>
            <a:r>
              <a:rPr kumimoji="1" lang="ja-JP" altLang="en-US" sz="1400" dirty="0" smtClean="0"/>
              <a:t>人</a:t>
            </a:r>
            <a:endParaRPr kumimoji="1" lang="ja-JP" altLang="en-US" sz="1400" dirty="0"/>
          </a:p>
        </p:txBody>
      </p:sp>
      <p:sp>
        <p:nvSpPr>
          <p:cNvPr id="41" name="テキスト ボックス 40"/>
          <p:cNvSpPr txBox="1"/>
          <p:nvPr/>
        </p:nvSpPr>
        <p:spPr>
          <a:xfrm>
            <a:off x="8119752" y="4369198"/>
            <a:ext cx="389850" cy="338554"/>
          </a:xfrm>
          <a:prstGeom prst="rect">
            <a:avLst/>
          </a:prstGeom>
          <a:noFill/>
        </p:spPr>
        <p:txBody>
          <a:bodyPr wrap="none" rtlCol="0">
            <a:spAutoFit/>
          </a:bodyPr>
          <a:lstStyle/>
          <a:p>
            <a:r>
              <a:rPr kumimoji="1" lang="ja-JP" altLang="en-US" sz="1600" smtClean="0"/>
              <a:t>件</a:t>
            </a:r>
            <a:endParaRPr kumimoji="1" lang="ja-JP" altLang="en-US" sz="1600" dirty="0"/>
          </a:p>
        </p:txBody>
      </p:sp>
      <p:sp>
        <p:nvSpPr>
          <p:cNvPr id="42" name="右中かっこ 41"/>
          <p:cNvSpPr/>
          <p:nvPr/>
        </p:nvSpPr>
        <p:spPr>
          <a:xfrm rot="5400000">
            <a:off x="5701022" y="3251103"/>
            <a:ext cx="168526" cy="2985961"/>
          </a:xfrm>
          <a:prstGeom prst="rightBrace">
            <a:avLst>
              <a:gd name="adj1" fmla="val 18381"/>
              <a:gd name="adj2" fmla="val 50000"/>
            </a:avLst>
          </a:prstGeom>
          <a:ln w="12700">
            <a:solidFill>
              <a:srgbClr val="4F622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3" name="右中かっこ 42"/>
          <p:cNvSpPr/>
          <p:nvPr/>
        </p:nvSpPr>
        <p:spPr>
          <a:xfrm rot="5400000">
            <a:off x="5701022" y="3873015"/>
            <a:ext cx="168526" cy="2985961"/>
          </a:xfrm>
          <a:prstGeom prst="rightBrace">
            <a:avLst>
              <a:gd name="adj1" fmla="val 18381"/>
              <a:gd name="adj2" fmla="val 50000"/>
            </a:avLst>
          </a:prstGeom>
          <a:ln w="12700">
            <a:solidFill>
              <a:srgbClr val="4F622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4" name="右中かっこ 43"/>
          <p:cNvSpPr/>
          <p:nvPr/>
        </p:nvSpPr>
        <p:spPr>
          <a:xfrm rot="5400000">
            <a:off x="5665562" y="4713545"/>
            <a:ext cx="239446" cy="2985961"/>
          </a:xfrm>
          <a:prstGeom prst="rightBrace">
            <a:avLst>
              <a:gd name="adj1" fmla="val 18381"/>
              <a:gd name="adj2" fmla="val 50000"/>
            </a:avLst>
          </a:prstGeom>
          <a:ln w="22225">
            <a:solidFill>
              <a:srgbClr val="4F622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6" name="テキスト ボックス 45"/>
          <p:cNvSpPr txBox="1"/>
          <p:nvPr/>
        </p:nvSpPr>
        <p:spPr>
          <a:xfrm>
            <a:off x="5521028" y="4761796"/>
            <a:ext cx="538930" cy="307777"/>
          </a:xfrm>
          <a:prstGeom prst="rect">
            <a:avLst/>
          </a:prstGeom>
          <a:noFill/>
        </p:spPr>
        <p:txBody>
          <a:bodyPr wrap="none" rtlCol="0">
            <a:spAutoFit/>
          </a:bodyPr>
          <a:lstStyle/>
          <a:p>
            <a:r>
              <a:rPr kumimoji="1" lang="en-US" altLang="ja-JP" sz="1400" b="1" dirty="0" smtClean="0">
                <a:solidFill>
                  <a:srgbClr val="FF0000"/>
                </a:solidFill>
              </a:rPr>
              <a:t>61 %</a:t>
            </a:r>
            <a:endParaRPr kumimoji="1" lang="ja-JP" altLang="en-US" sz="1400" b="1" dirty="0">
              <a:solidFill>
                <a:srgbClr val="FF0000"/>
              </a:solidFill>
            </a:endParaRPr>
          </a:p>
        </p:txBody>
      </p:sp>
      <p:sp>
        <p:nvSpPr>
          <p:cNvPr id="47" name="テキスト ボックス 46"/>
          <p:cNvSpPr txBox="1"/>
          <p:nvPr/>
        </p:nvSpPr>
        <p:spPr>
          <a:xfrm>
            <a:off x="5559125" y="5387729"/>
            <a:ext cx="538930" cy="307777"/>
          </a:xfrm>
          <a:prstGeom prst="rect">
            <a:avLst/>
          </a:prstGeom>
          <a:noFill/>
        </p:spPr>
        <p:txBody>
          <a:bodyPr wrap="none" rtlCol="0">
            <a:spAutoFit/>
          </a:bodyPr>
          <a:lstStyle/>
          <a:p>
            <a:r>
              <a:rPr lang="en-US" altLang="ja-JP" sz="1400" b="1" dirty="0" smtClean="0">
                <a:solidFill>
                  <a:srgbClr val="FF0000"/>
                </a:solidFill>
              </a:rPr>
              <a:t>81 </a:t>
            </a:r>
            <a:r>
              <a:rPr kumimoji="1" lang="en-US" altLang="ja-JP" sz="1400" b="1" dirty="0" smtClean="0">
                <a:solidFill>
                  <a:srgbClr val="FF0000"/>
                </a:solidFill>
              </a:rPr>
              <a:t>%</a:t>
            </a:r>
            <a:endParaRPr kumimoji="1" lang="ja-JP" altLang="en-US" sz="1400" b="1" dirty="0">
              <a:solidFill>
                <a:srgbClr val="FF0000"/>
              </a:solidFill>
            </a:endParaRPr>
          </a:p>
        </p:txBody>
      </p:sp>
      <p:sp>
        <p:nvSpPr>
          <p:cNvPr id="48" name="テキスト ボックス 47"/>
          <p:cNvSpPr txBox="1"/>
          <p:nvPr/>
        </p:nvSpPr>
        <p:spPr>
          <a:xfrm>
            <a:off x="5468414" y="6251311"/>
            <a:ext cx="684803" cy="400110"/>
          </a:xfrm>
          <a:prstGeom prst="rect">
            <a:avLst/>
          </a:prstGeom>
          <a:noFill/>
        </p:spPr>
        <p:txBody>
          <a:bodyPr wrap="none" rtlCol="0">
            <a:spAutoFit/>
          </a:bodyPr>
          <a:lstStyle/>
          <a:p>
            <a:r>
              <a:rPr kumimoji="1" lang="en-US" altLang="ja-JP" sz="2000" dirty="0" smtClean="0">
                <a:solidFill>
                  <a:srgbClr val="FF0000"/>
                </a:solidFill>
              </a:rPr>
              <a:t>75 %</a:t>
            </a:r>
            <a:endParaRPr kumimoji="1" lang="ja-JP" altLang="en-US" sz="2000" dirty="0">
              <a:solidFill>
                <a:srgbClr val="FF0000"/>
              </a:solidFill>
            </a:endParaRPr>
          </a:p>
        </p:txBody>
      </p:sp>
      <p:sp>
        <p:nvSpPr>
          <p:cNvPr id="55" name="角丸四角形 54"/>
          <p:cNvSpPr/>
          <p:nvPr/>
        </p:nvSpPr>
        <p:spPr>
          <a:xfrm>
            <a:off x="4375531" y="5766516"/>
            <a:ext cx="1033225" cy="257404"/>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750277" y="3329353"/>
            <a:ext cx="2089033" cy="369332"/>
          </a:xfrm>
          <a:prstGeom prst="rect">
            <a:avLst/>
          </a:prstGeom>
          <a:noFill/>
        </p:spPr>
        <p:txBody>
          <a:bodyPr wrap="none" rtlCol="0">
            <a:spAutoFit/>
          </a:bodyPr>
          <a:lstStyle/>
          <a:p>
            <a:pPr marL="285750" indent="-285750">
              <a:buFont typeface="Wingdings" charset="2"/>
              <a:buChar char="Ø"/>
            </a:pPr>
            <a:r>
              <a:rPr lang="ja-JP" altLang="en-US" dirty="0" smtClean="0">
                <a:solidFill>
                  <a:srgbClr val="002060"/>
                </a:solidFill>
              </a:rPr>
              <a:t>外部委員の参加</a:t>
            </a:r>
            <a:endParaRPr kumimoji="1" lang="ja-JP" altLang="en-US" dirty="0">
              <a:solidFill>
                <a:srgbClr val="002060"/>
              </a:solidFill>
            </a:endParaRPr>
          </a:p>
        </p:txBody>
      </p:sp>
      <p:cxnSp>
        <p:nvCxnSpPr>
          <p:cNvPr id="68" name="直線コネクタ 67"/>
          <p:cNvCxnSpPr/>
          <p:nvPr/>
        </p:nvCxnSpPr>
        <p:spPr>
          <a:xfrm>
            <a:off x="2095618" y="695771"/>
            <a:ext cx="474409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4283719" y="2854331"/>
            <a:ext cx="571500" cy="276999"/>
          </a:xfrm>
          <a:prstGeom prst="rect">
            <a:avLst/>
          </a:prstGeom>
          <a:noFill/>
        </p:spPr>
        <p:txBody>
          <a:bodyPr wrap="square" rtlCol="0">
            <a:spAutoFit/>
          </a:bodyPr>
          <a:lstStyle/>
          <a:p>
            <a:r>
              <a:rPr kumimoji="1" lang="ja-JP" altLang="en-US" sz="1200" dirty="0" smtClean="0">
                <a:solidFill>
                  <a:srgbClr val="FF0000"/>
                </a:solidFill>
              </a:rPr>
              <a:t>５３％</a:t>
            </a:r>
            <a:endParaRPr kumimoji="1" lang="ja-JP" altLang="en-US" sz="1200" dirty="0">
              <a:solidFill>
                <a:srgbClr val="FF0000"/>
              </a:solidFill>
            </a:endParaRPr>
          </a:p>
        </p:txBody>
      </p:sp>
      <p:sp>
        <p:nvSpPr>
          <p:cNvPr id="5" name="テキスト ボックス 4"/>
          <p:cNvSpPr txBox="1"/>
          <p:nvPr/>
        </p:nvSpPr>
        <p:spPr>
          <a:xfrm>
            <a:off x="5220108" y="2854331"/>
            <a:ext cx="550151" cy="276999"/>
          </a:xfrm>
          <a:prstGeom prst="rect">
            <a:avLst/>
          </a:prstGeom>
          <a:noFill/>
        </p:spPr>
        <p:txBody>
          <a:bodyPr wrap="none" rtlCol="0">
            <a:spAutoFit/>
          </a:bodyPr>
          <a:lstStyle/>
          <a:p>
            <a:r>
              <a:rPr kumimoji="1" lang="ja-JP" altLang="en-US" sz="1200" dirty="0" smtClean="0">
                <a:solidFill>
                  <a:srgbClr val="0070C0"/>
                </a:solidFill>
              </a:rPr>
              <a:t>２３％</a:t>
            </a:r>
            <a:endParaRPr kumimoji="1" lang="ja-JP" altLang="en-US" sz="1200" dirty="0">
              <a:solidFill>
                <a:srgbClr val="0070C0"/>
              </a:solidFill>
            </a:endParaRPr>
          </a:p>
        </p:txBody>
      </p:sp>
      <p:sp>
        <p:nvSpPr>
          <p:cNvPr id="50" name="テキスト ボックス 49"/>
          <p:cNvSpPr txBox="1"/>
          <p:nvPr/>
        </p:nvSpPr>
        <p:spPr>
          <a:xfrm>
            <a:off x="4400131" y="5962634"/>
            <a:ext cx="550151" cy="276999"/>
          </a:xfrm>
          <a:prstGeom prst="rect">
            <a:avLst/>
          </a:prstGeom>
          <a:noFill/>
        </p:spPr>
        <p:txBody>
          <a:bodyPr wrap="none" rtlCol="0">
            <a:spAutoFit/>
          </a:bodyPr>
          <a:lstStyle/>
          <a:p>
            <a:r>
              <a:rPr kumimoji="1" lang="ja-JP" altLang="en-US" sz="1200" dirty="0" smtClean="0">
                <a:solidFill>
                  <a:srgbClr val="0070C0"/>
                </a:solidFill>
              </a:rPr>
              <a:t>２３％</a:t>
            </a:r>
            <a:endParaRPr kumimoji="1" lang="ja-JP" altLang="en-US" sz="1200" dirty="0">
              <a:solidFill>
                <a:srgbClr val="0070C0"/>
              </a:solidFill>
            </a:endParaRPr>
          </a:p>
        </p:txBody>
      </p:sp>
      <p:sp>
        <p:nvSpPr>
          <p:cNvPr id="51" name="テキスト ボックス 50"/>
          <p:cNvSpPr txBox="1"/>
          <p:nvPr/>
        </p:nvSpPr>
        <p:spPr>
          <a:xfrm>
            <a:off x="5051962" y="5962634"/>
            <a:ext cx="550151" cy="276999"/>
          </a:xfrm>
          <a:prstGeom prst="rect">
            <a:avLst/>
          </a:prstGeom>
          <a:noFill/>
        </p:spPr>
        <p:txBody>
          <a:bodyPr wrap="none" rtlCol="0">
            <a:spAutoFit/>
          </a:bodyPr>
          <a:lstStyle/>
          <a:p>
            <a:r>
              <a:rPr kumimoji="1" lang="ja-JP" altLang="en-US" sz="1200" dirty="0" smtClean="0">
                <a:solidFill>
                  <a:srgbClr val="0070C0"/>
                </a:solidFill>
              </a:rPr>
              <a:t>３０％</a:t>
            </a:r>
            <a:endParaRPr kumimoji="1" lang="ja-JP" altLang="en-US" sz="1200" dirty="0">
              <a:solidFill>
                <a:srgbClr val="0070C0"/>
              </a:solidFill>
            </a:endParaRPr>
          </a:p>
        </p:txBody>
      </p:sp>
      <p:cxnSp>
        <p:nvCxnSpPr>
          <p:cNvPr id="23" name="直線コネクタ 22"/>
          <p:cNvCxnSpPr/>
          <p:nvPr/>
        </p:nvCxnSpPr>
        <p:spPr>
          <a:xfrm>
            <a:off x="1418492" y="4380921"/>
            <a:ext cx="677648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1418493" y="5658735"/>
            <a:ext cx="677648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1430215" y="5025690"/>
            <a:ext cx="6764763"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3384832" y="6245842"/>
            <a:ext cx="684803" cy="400110"/>
          </a:xfrm>
          <a:prstGeom prst="rect">
            <a:avLst/>
          </a:prstGeom>
          <a:noFill/>
        </p:spPr>
        <p:txBody>
          <a:bodyPr wrap="none" rtlCol="0">
            <a:spAutoFit/>
          </a:bodyPr>
          <a:lstStyle/>
          <a:p>
            <a:r>
              <a:rPr kumimoji="1" lang="en-US" altLang="ja-JP" sz="2000" smtClean="0">
                <a:solidFill>
                  <a:srgbClr val="FF0000"/>
                </a:solidFill>
              </a:rPr>
              <a:t>25 </a:t>
            </a:r>
            <a:r>
              <a:rPr kumimoji="1" lang="en-US" altLang="ja-JP" sz="2000" dirty="0" smtClean="0">
                <a:solidFill>
                  <a:srgbClr val="FF0000"/>
                </a:solidFill>
              </a:rPr>
              <a:t>%</a:t>
            </a:r>
            <a:endParaRPr kumimoji="1" lang="ja-JP" altLang="en-US" sz="2000" dirty="0">
              <a:solidFill>
                <a:srgbClr val="FF0000"/>
              </a:solidFill>
            </a:endParaRPr>
          </a:p>
        </p:txBody>
      </p:sp>
      <p:sp>
        <p:nvSpPr>
          <p:cNvPr id="57" name="右中かっこ 56"/>
          <p:cNvSpPr/>
          <p:nvPr/>
        </p:nvSpPr>
        <p:spPr>
          <a:xfrm rot="5400000">
            <a:off x="4904905" y="2422374"/>
            <a:ext cx="173014" cy="1415386"/>
          </a:xfrm>
          <a:prstGeom prst="rightBrace">
            <a:avLst>
              <a:gd name="adj1" fmla="val 18381"/>
              <a:gd name="adj2" fmla="val 50000"/>
            </a:avLst>
          </a:prstGeom>
          <a:ln w="22225">
            <a:solidFill>
              <a:srgbClr val="4F622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8" name="テキスト ボックス 57"/>
          <p:cNvSpPr txBox="1"/>
          <p:nvPr/>
        </p:nvSpPr>
        <p:spPr>
          <a:xfrm>
            <a:off x="4716905" y="3132423"/>
            <a:ext cx="636713" cy="369332"/>
          </a:xfrm>
          <a:prstGeom prst="rect">
            <a:avLst/>
          </a:prstGeom>
          <a:noFill/>
        </p:spPr>
        <p:txBody>
          <a:bodyPr wrap="none" rtlCol="0">
            <a:spAutoFit/>
          </a:bodyPr>
          <a:lstStyle/>
          <a:p>
            <a:r>
              <a:rPr kumimoji="1" lang="en-US" altLang="ja-JP" dirty="0" smtClean="0">
                <a:solidFill>
                  <a:srgbClr val="FF0000"/>
                </a:solidFill>
              </a:rPr>
              <a:t>75 %</a:t>
            </a:r>
            <a:endParaRPr kumimoji="1" lang="ja-JP" altLang="en-US" dirty="0">
              <a:solidFill>
                <a:srgbClr val="FF0000"/>
              </a:solidFill>
            </a:endParaRPr>
          </a:p>
        </p:txBody>
      </p:sp>
    </p:spTree>
    <p:extLst>
      <p:ext uri="{BB962C8B-B14F-4D97-AF65-F5344CB8AC3E}">
        <p14:creationId xmlns:p14="http://schemas.microsoft.com/office/powerpoint/2010/main" val="555950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776144" y="2233082"/>
            <a:ext cx="2289574" cy="2153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1239431" y="5283483"/>
            <a:ext cx="2103126" cy="3024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正方形/長方形 17"/>
          <p:cNvSpPr/>
          <p:nvPr/>
        </p:nvSpPr>
        <p:spPr>
          <a:xfrm>
            <a:off x="2413000" y="2578100"/>
            <a:ext cx="1765897" cy="263707"/>
          </a:xfrm>
          <a:prstGeom prst="rect">
            <a:avLst/>
          </a:prstGeom>
          <a:noFill/>
          <a:ln w="1905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2413002" y="1936486"/>
            <a:ext cx="1765895" cy="2507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051666" y="439932"/>
            <a:ext cx="4844596" cy="461665"/>
          </a:xfrm>
          <a:prstGeom prst="rect">
            <a:avLst/>
          </a:prstGeom>
          <a:noFill/>
        </p:spPr>
        <p:txBody>
          <a:bodyPr wrap="none" rtlCol="0">
            <a:spAutoFit/>
          </a:bodyPr>
          <a:lstStyle/>
          <a:p>
            <a:r>
              <a:rPr kumimoji="1" lang="ja-JP" altLang="en-US" sz="2400" smtClean="0"/>
              <a:t>医</a:t>
            </a:r>
            <a:r>
              <a:rPr kumimoji="1" lang="ja-JP" altLang="en-US" sz="2400" dirty="0" smtClean="0"/>
              <a:t>療法施行規則の一部改正まとめ</a:t>
            </a:r>
            <a:endParaRPr kumimoji="1" lang="en-US" altLang="ja-JP" sz="2400" dirty="0" smtClean="0"/>
          </a:p>
        </p:txBody>
      </p:sp>
      <p:sp>
        <p:nvSpPr>
          <p:cNvPr id="5" name="テキスト ボックス 4"/>
          <p:cNvSpPr txBox="1"/>
          <p:nvPr/>
        </p:nvSpPr>
        <p:spPr>
          <a:xfrm>
            <a:off x="375506" y="1271476"/>
            <a:ext cx="8432117" cy="5250155"/>
          </a:xfrm>
          <a:prstGeom prst="rect">
            <a:avLst/>
          </a:prstGeom>
          <a:noFill/>
        </p:spPr>
        <p:txBody>
          <a:bodyPr wrap="none" rtlCol="0">
            <a:spAutoFit/>
          </a:bodyPr>
          <a:lstStyle/>
          <a:p>
            <a:pPr>
              <a:spcBef>
                <a:spcPts val="600"/>
              </a:spcBef>
            </a:pPr>
            <a:r>
              <a:rPr lang="en-US" altLang="ja-JP" dirty="0" smtClean="0"/>
              <a:t>	</a:t>
            </a:r>
            <a:r>
              <a:rPr lang="ja-JP" altLang="en-US" sz="2000" dirty="0" smtClean="0"/>
              <a:t>⑴ </a:t>
            </a:r>
            <a:r>
              <a:rPr lang="en-US" altLang="ja-JP" sz="2000" dirty="0" smtClean="0"/>
              <a:t>｢</a:t>
            </a:r>
            <a:r>
              <a:rPr lang="ja-JP" altLang="en-US" sz="2000" dirty="0" smtClean="0"/>
              <a:t>支援団体等連絡協議会」</a:t>
            </a:r>
            <a:endParaRPr lang="en-US" altLang="ja-JP" sz="2000" dirty="0" smtClean="0"/>
          </a:p>
          <a:p>
            <a:pPr marL="1200150" lvl="2" indent="-285750">
              <a:buFont typeface="Arial" charset="0"/>
              <a:buChar char="•"/>
            </a:pPr>
            <a:r>
              <a:rPr kumimoji="1" lang="en-US" altLang="ja-JP" sz="1600" dirty="0" smtClean="0"/>
              <a:t>｢</a:t>
            </a:r>
            <a:r>
              <a:rPr kumimoji="1" lang="ja-JP" altLang="en-US" sz="1600" dirty="0" smtClean="0"/>
              <a:t>支援体制」を構築するため、協議会を制度に位置づける。</a:t>
            </a:r>
            <a:endParaRPr kumimoji="1" lang="en-US" altLang="ja-JP" sz="1600" dirty="0" smtClean="0"/>
          </a:p>
          <a:p>
            <a:pPr>
              <a:spcBef>
                <a:spcPts val="600"/>
              </a:spcBef>
            </a:pPr>
            <a:r>
              <a:rPr lang="en-US" altLang="ja-JP" sz="1200" dirty="0"/>
              <a:t>	</a:t>
            </a:r>
            <a:r>
              <a:rPr lang="en-US" altLang="ja-JP" sz="1200" dirty="0" smtClean="0"/>
              <a:t>			</a:t>
            </a:r>
            <a:r>
              <a:rPr lang="ja-JP" altLang="en-US" sz="1600" dirty="0" smtClean="0"/>
              <a:t>・ 「地方協議会」として　</a:t>
            </a:r>
            <a:r>
              <a:rPr lang="ja-JP" altLang="en-US" sz="1200" dirty="0" smtClean="0"/>
              <a:t>、各地域に一カ所</a:t>
            </a:r>
            <a:r>
              <a:rPr lang="en-US" altLang="ja-JP" sz="1200" dirty="0"/>
              <a:t>	</a:t>
            </a:r>
            <a:r>
              <a:rPr lang="ja-JP" altLang="en-US" sz="1200" dirty="0" smtClean="0"/>
              <a:t>　　・当該都道府県に所在する「支援団体」が参画</a:t>
            </a:r>
            <a:endParaRPr lang="en-US" altLang="ja-JP" sz="1200" dirty="0" smtClean="0"/>
          </a:p>
          <a:p>
            <a:pPr>
              <a:spcBef>
                <a:spcPts val="600"/>
              </a:spcBef>
            </a:pPr>
            <a:r>
              <a:rPr lang="en-US" altLang="ja-JP" sz="1200" dirty="0" smtClean="0"/>
              <a:t>											</a:t>
            </a:r>
            <a:r>
              <a:rPr lang="ja-JP" altLang="en-US" sz="1200" dirty="0" smtClean="0"/>
              <a:t>　　・ </a:t>
            </a:r>
            <a:r>
              <a:rPr lang="en-US" altLang="ja-JP" sz="1200" dirty="0" smtClean="0"/>
              <a:t>｢</a:t>
            </a:r>
            <a:r>
              <a:rPr lang="ja-JP" altLang="en-US" sz="1200" dirty="0" smtClean="0"/>
              <a:t>支援」窓口： 都道府県毎に一カ所</a:t>
            </a:r>
            <a:endParaRPr lang="en-US" altLang="ja-JP" sz="1200" dirty="0" smtClean="0"/>
          </a:p>
          <a:p>
            <a:pPr>
              <a:spcBef>
                <a:spcPts val="1200"/>
              </a:spcBef>
            </a:pPr>
            <a:r>
              <a:rPr lang="en-US" altLang="ja-JP" sz="1200" dirty="0"/>
              <a:t>	</a:t>
            </a:r>
            <a:r>
              <a:rPr lang="en-US" altLang="ja-JP" sz="1200" dirty="0" smtClean="0"/>
              <a:t>			</a:t>
            </a:r>
            <a:r>
              <a:rPr lang="ja-JP" altLang="en-US" sz="1600" dirty="0" smtClean="0"/>
              <a:t>・ </a:t>
            </a:r>
            <a:r>
              <a:rPr lang="en-US" altLang="ja-JP" sz="1600" dirty="0" smtClean="0"/>
              <a:t>｢</a:t>
            </a:r>
            <a:r>
              <a:rPr lang="ja-JP" altLang="en-US" sz="1600" dirty="0" smtClean="0"/>
              <a:t>中央協議会」として　</a:t>
            </a:r>
            <a:r>
              <a:rPr lang="ja-JP" altLang="en-US" sz="1200" dirty="0" smtClean="0"/>
              <a:t>、全国に一カ所</a:t>
            </a:r>
            <a:r>
              <a:rPr lang="en-US" altLang="ja-JP" sz="1200" dirty="0"/>
              <a:t>	</a:t>
            </a:r>
            <a:r>
              <a:rPr lang="ja-JP" altLang="en-US" sz="1200" dirty="0" smtClean="0"/>
              <a:t>　　・全国的に組織された</a:t>
            </a:r>
            <a:r>
              <a:rPr lang="en-US" altLang="ja-JP" sz="1200" dirty="0" smtClean="0"/>
              <a:t>｢</a:t>
            </a:r>
            <a:r>
              <a:rPr lang="ja-JP" altLang="en-US" sz="1200" dirty="0" smtClean="0"/>
              <a:t>支援団体</a:t>
            </a:r>
            <a:r>
              <a:rPr lang="en-US" altLang="ja-JP" sz="1200" dirty="0" smtClean="0"/>
              <a:t>｣</a:t>
            </a:r>
            <a:r>
              <a:rPr lang="ja-JP" altLang="en-US" sz="1200" dirty="0" smtClean="0"/>
              <a:t>、及び</a:t>
            </a:r>
            <a:endParaRPr lang="en-US" altLang="ja-JP" sz="1200" dirty="0" smtClean="0"/>
          </a:p>
          <a:p>
            <a:pPr>
              <a:lnSpc>
                <a:spcPts val="1820"/>
              </a:lnSpc>
            </a:pPr>
            <a:r>
              <a:rPr lang="en-US" altLang="ja-JP" sz="1200" dirty="0" smtClean="0"/>
              <a:t>		</a:t>
            </a:r>
            <a:r>
              <a:rPr lang="ja-JP" altLang="en-US" sz="1200" dirty="0" smtClean="0"/>
              <a:t>　</a:t>
            </a:r>
            <a:r>
              <a:rPr lang="en-US" altLang="ja-JP" sz="1200" dirty="0" smtClean="0"/>
              <a:t>		</a:t>
            </a:r>
            <a:r>
              <a:rPr lang="ja-JP" altLang="en-US" sz="1200" dirty="0" smtClean="0"/>
              <a:t>　　</a:t>
            </a:r>
            <a:r>
              <a:rPr lang="en-US" altLang="ja-JP" sz="1200" dirty="0" smtClean="0"/>
              <a:t>						</a:t>
            </a:r>
            <a:r>
              <a:rPr lang="ja-JP" altLang="en-US" sz="1200" dirty="0" smtClean="0"/>
              <a:t>　　　</a:t>
            </a:r>
            <a:r>
              <a:rPr lang="en-US" altLang="ja-JP" sz="1200" dirty="0" smtClean="0"/>
              <a:t>	</a:t>
            </a:r>
            <a:r>
              <a:rPr lang="ja-JP" altLang="en-US" sz="1200" dirty="0" smtClean="0"/>
              <a:t>　　・「医療事故調査･支援センター」 が参画</a:t>
            </a:r>
            <a:endParaRPr lang="en-US" altLang="ja-JP" sz="1200" dirty="0" smtClean="0"/>
          </a:p>
          <a:p>
            <a:endParaRPr lang="en-US" altLang="ja-JP" sz="1200" dirty="0" smtClean="0"/>
          </a:p>
          <a:p>
            <a:r>
              <a:rPr lang="en-US" altLang="ja-JP" dirty="0" smtClean="0"/>
              <a:t>	</a:t>
            </a:r>
            <a:r>
              <a:rPr lang="ja-JP" altLang="en-US" sz="2000" dirty="0" smtClean="0"/>
              <a:t>⑵ 「医療事故調査･支援センター」</a:t>
            </a:r>
            <a:endParaRPr lang="en-US" altLang="ja-JP" sz="2000" dirty="0"/>
          </a:p>
          <a:p>
            <a:pPr marL="1257300" lvl="2" indent="-342900">
              <a:buFont typeface="+mj-lt"/>
              <a:buAutoNum type="arabicPeriod"/>
            </a:pPr>
            <a:r>
              <a:rPr lang="ja-JP" altLang="en-US" sz="1200" dirty="0" smtClean="0"/>
              <a:t>「中央協議会」に参画。</a:t>
            </a:r>
            <a:endParaRPr lang="en-US" altLang="ja-JP" sz="1200" dirty="0"/>
          </a:p>
          <a:p>
            <a:pPr lvl="2">
              <a:lnSpc>
                <a:spcPts val="1400"/>
              </a:lnSpc>
            </a:pPr>
            <a:r>
              <a:rPr lang="en-US" altLang="ja-JP" sz="1200" dirty="0"/>
              <a:t>	</a:t>
            </a:r>
            <a:r>
              <a:rPr lang="en-US" altLang="ja-JP" sz="1200" dirty="0" smtClean="0"/>
              <a:t>	</a:t>
            </a:r>
            <a:r>
              <a:rPr lang="ja-JP" altLang="en-US" sz="1200" dirty="0" smtClean="0"/>
              <a:t>・事故の判断、事故調査等に参考となる</a:t>
            </a:r>
            <a:r>
              <a:rPr lang="en-US" altLang="ja-JP" sz="1200" dirty="0" smtClean="0"/>
              <a:t>｢</a:t>
            </a:r>
            <a:r>
              <a:rPr lang="ja-JP" altLang="en-US" sz="1200" dirty="0" smtClean="0"/>
              <a:t>標準的な取り扱い</a:t>
            </a:r>
            <a:r>
              <a:rPr lang="en-US" altLang="ja-JP" sz="1200" dirty="0" smtClean="0"/>
              <a:t>｣</a:t>
            </a:r>
            <a:r>
              <a:rPr lang="ja-JP" altLang="en-US" sz="1200" dirty="0" smtClean="0"/>
              <a:t>について意見の交換をする</a:t>
            </a:r>
            <a:endParaRPr lang="en-US" altLang="ja-JP" sz="1200" dirty="0" smtClean="0"/>
          </a:p>
          <a:p>
            <a:pPr marL="1257300" lvl="2" indent="-342900">
              <a:lnSpc>
                <a:spcPts val="1420"/>
              </a:lnSpc>
              <a:spcBef>
                <a:spcPts val="600"/>
              </a:spcBef>
              <a:buFont typeface="+mj-lt"/>
              <a:buAutoNum type="arabicPeriod" startAt="2"/>
            </a:pPr>
            <a:r>
              <a:rPr lang="ja-JP" altLang="en-US" sz="1200" dirty="0" smtClean="0"/>
              <a:t>支援団体、病院等に対し、必要な情報の提供、優良事例の共有</a:t>
            </a:r>
            <a:endParaRPr lang="en-US" altLang="ja-JP" sz="1200" dirty="0"/>
          </a:p>
          <a:p>
            <a:pPr marL="1257300" lvl="2" indent="-342900">
              <a:lnSpc>
                <a:spcPts val="1420"/>
              </a:lnSpc>
              <a:spcBef>
                <a:spcPts val="600"/>
              </a:spcBef>
              <a:buFont typeface="+mj-lt"/>
              <a:buAutoNum type="arabicPeriod" startAt="2"/>
            </a:pPr>
            <a:r>
              <a:rPr lang="ja-JP" altLang="en-US" sz="1200" dirty="0" smtClean="0"/>
              <a:t>「協議会（中央、地方）」と連携して研修を行う</a:t>
            </a:r>
            <a:endParaRPr lang="en-US" altLang="ja-JP" sz="1200" dirty="0"/>
          </a:p>
          <a:p>
            <a:pPr marL="1257300" lvl="2" indent="-342900">
              <a:lnSpc>
                <a:spcPts val="1420"/>
              </a:lnSpc>
              <a:spcBef>
                <a:spcPts val="600"/>
              </a:spcBef>
              <a:buFont typeface="+mj-lt"/>
              <a:buAutoNum type="arabicPeriod" startAt="2"/>
            </a:pPr>
            <a:r>
              <a:rPr lang="ja-JP" altLang="en-US" sz="1200" dirty="0" smtClean="0"/>
              <a:t>遺族からの相談に対する対応の改善</a:t>
            </a:r>
            <a:endParaRPr lang="en-US" altLang="ja-JP" sz="1200" dirty="0"/>
          </a:p>
          <a:p>
            <a:pPr marL="1257300" lvl="2" indent="-342900">
              <a:lnSpc>
                <a:spcPts val="1420"/>
              </a:lnSpc>
              <a:spcBef>
                <a:spcPts val="600"/>
              </a:spcBef>
              <a:buFont typeface="+mj-lt"/>
              <a:buAutoNum type="arabicPeriod" startAt="2"/>
            </a:pPr>
            <a:r>
              <a:rPr lang="ja-JP" altLang="en-US" sz="1200" dirty="0" smtClean="0"/>
              <a:t>医療事故報告書の内容に関する確認・照会</a:t>
            </a:r>
            <a:endParaRPr lang="en-US" altLang="ja-JP" sz="1200" dirty="0" smtClean="0"/>
          </a:p>
          <a:p>
            <a:pPr lvl="1">
              <a:lnSpc>
                <a:spcPts val="1400"/>
              </a:lnSpc>
            </a:pPr>
            <a:r>
              <a:rPr lang="en-US" altLang="ja-JP" sz="1200" dirty="0"/>
              <a:t>	</a:t>
            </a:r>
            <a:r>
              <a:rPr lang="en-US" altLang="ja-JP" sz="1200" dirty="0" smtClean="0"/>
              <a:t>		</a:t>
            </a:r>
            <a:r>
              <a:rPr lang="ja-JP" altLang="en-US" sz="1200" dirty="0" smtClean="0"/>
              <a:t>・当該病院の管理者は、報告書の再提出、遺族への再報告の義務を負わない</a:t>
            </a:r>
            <a:endParaRPr lang="en-US" altLang="ja-JP" sz="1200" dirty="0" smtClean="0"/>
          </a:p>
          <a:p>
            <a:pPr lvl="1"/>
            <a:endParaRPr lang="en-US" altLang="ja-JP" sz="1200" dirty="0" smtClean="0"/>
          </a:p>
          <a:p>
            <a:r>
              <a:rPr lang="en-US" altLang="ja-JP" dirty="0" smtClean="0"/>
              <a:t>	</a:t>
            </a:r>
            <a:r>
              <a:rPr lang="ja-JP" altLang="en-US" sz="2000" dirty="0" smtClean="0"/>
              <a:t>⑶ </a:t>
            </a:r>
            <a:r>
              <a:rPr lang="ja-JP" altLang="en-US" sz="2000" dirty="0"/>
              <a:t> </a:t>
            </a:r>
            <a:r>
              <a:rPr lang="ja-JP" altLang="en-US" sz="2000" dirty="0" smtClean="0"/>
              <a:t>「病院等の管理者」</a:t>
            </a:r>
            <a:endParaRPr lang="en-US" altLang="ja-JP" sz="2000" dirty="0" smtClean="0"/>
          </a:p>
          <a:p>
            <a:pPr marL="1200150" lvl="2" indent="-285750">
              <a:lnSpc>
                <a:spcPts val="2020"/>
              </a:lnSpc>
              <a:buFont typeface="Arial" charset="0"/>
              <a:buChar char="•"/>
            </a:pPr>
            <a:r>
              <a:rPr lang="ja-JP" altLang="en-US" sz="1600" dirty="0" smtClean="0"/>
              <a:t>院内の死亡・死産事例が発生したことが、管理者へ遺漏なく報告される体制</a:t>
            </a:r>
            <a:endParaRPr lang="en-US" altLang="ja-JP" sz="1600" dirty="0"/>
          </a:p>
          <a:p>
            <a:pPr marL="1200150" lvl="2" indent="-285750">
              <a:lnSpc>
                <a:spcPts val="2520"/>
              </a:lnSpc>
              <a:buFont typeface="Arial" charset="0"/>
              <a:buChar char="•"/>
            </a:pPr>
            <a:r>
              <a:rPr lang="ja-JP" altLang="en-US" sz="1600" dirty="0" smtClean="0"/>
              <a:t>遺族</a:t>
            </a:r>
            <a:r>
              <a:rPr lang="ja-JP" altLang="en-US" sz="1600" dirty="0"/>
              <a:t>から</a:t>
            </a:r>
            <a:r>
              <a:rPr lang="en-US" altLang="ja-JP" sz="1600" dirty="0"/>
              <a:t>｢</a:t>
            </a:r>
            <a:r>
              <a:rPr lang="ja-JP" altLang="en-US" sz="1600" dirty="0"/>
              <a:t>医療事故</a:t>
            </a:r>
            <a:r>
              <a:rPr lang="en-US" altLang="ja-JP" sz="1600" dirty="0"/>
              <a:t>｣</a:t>
            </a:r>
            <a:r>
              <a:rPr lang="ja-JP" altLang="en-US" sz="1600" dirty="0"/>
              <a:t>が発生したという申し出があった場合でも</a:t>
            </a:r>
            <a:r>
              <a:rPr lang="ja-JP" altLang="en-US" sz="1600" dirty="0" smtClean="0"/>
              <a:t>、</a:t>
            </a:r>
            <a:r>
              <a:rPr lang="en-US" altLang="ja-JP" sz="1600" dirty="0" smtClean="0"/>
              <a:t>｢</a:t>
            </a:r>
            <a:r>
              <a:rPr lang="ja-JP" altLang="en-US" sz="1600" dirty="0"/>
              <a:t>医療事故</a:t>
            </a:r>
            <a:r>
              <a:rPr lang="en-US" altLang="ja-JP" sz="1600" dirty="0"/>
              <a:t>｣</a:t>
            </a:r>
            <a:r>
              <a:rPr lang="ja-JP" altLang="en-US" sz="1600" dirty="0" smtClean="0"/>
              <a:t>に</a:t>
            </a:r>
            <a:endParaRPr lang="en-US" altLang="ja-JP" sz="1600" dirty="0" smtClean="0"/>
          </a:p>
          <a:p>
            <a:pPr lvl="2">
              <a:lnSpc>
                <a:spcPts val="1720"/>
              </a:lnSpc>
            </a:pPr>
            <a:r>
              <a:rPr lang="ja-JP" altLang="en-US" sz="1600" dirty="0"/>
              <a:t>　</a:t>
            </a:r>
            <a:r>
              <a:rPr lang="ja-JP" altLang="en-US" sz="1600" dirty="0" smtClean="0"/>
              <a:t>　該当</a:t>
            </a:r>
            <a:r>
              <a:rPr lang="ja-JP" altLang="en-US" sz="1600" dirty="0"/>
              <a:t>しないと判断した場合は、その理由を説明する</a:t>
            </a:r>
            <a:r>
              <a:rPr lang="ja-JP" altLang="en-US" sz="1600" dirty="0" smtClean="0"/>
              <a:t>こと</a:t>
            </a:r>
            <a:endParaRPr lang="en-US" altLang="ja-JP" sz="1600" dirty="0"/>
          </a:p>
        </p:txBody>
      </p:sp>
      <p:cxnSp>
        <p:nvCxnSpPr>
          <p:cNvPr id="6" name="直線コネクタ 5"/>
          <p:cNvCxnSpPr/>
          <p:nvPr/>
        </p:nvCxnSpPr>
        <p:spPr>
          <a:xfrm>
            <a:off x="6114688" y="1111292"/>
            <a:ext cx="2534012"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6824398" y="239867"/>
            <a:ext cx="492443" cy="461665"/>
          </a:xfrm>
          <a:prstGeom prst="rect">
            <a:avLst/>
          </a:prstGeom>
          <a:noFill/>
        </p:spPr>
        <p:txBody>
          <a:bodyPr wrap="none" rtlCol="0">
            <a:spAutoFit/>
          </a:bodyPr>
          <a:lstStyle/>
          <a:p>
            <a:r>
              <a:rPr kumimoji="1" lang="ja-JP" altLang="en-US" sz="2400" smtClean="0">
                <a:solidFill>
                  <a:srgbClr val="FF0000"/>
                </a:solidFill>
              </a:rPr>
              <a:t>★</a:t>
            </a:r>
            <a:endParaRPr kumimoji="1" lang="ja-JP" altLang="en-US" sz="2400">
              <a:solidFill>
                <a:srgbClr val="FF0000"/>
              </a:solidFill>
            </a:endParaRPr>
          </a:p>
        </p:txBody>
      </p:sp>
      <p:cxnSp>
        <p:nvCxnSpPr>
          <p:cNvPr id="9" name="直線コネクタ 8"/>
          <p:cNvCxnSpPr/>
          <p:nvPr/>
        </p:nvCxnSpPr>
        <p:spPr>
          <a:xfrm>
            <a:off x="1620919" y="5823979"/>
            <a:ext cx="646481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685445" y="4918498"/>
            <a:ext cx="277048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685445" y="4661034"/>
            <a:ext cx="235810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1715180" y="3721132"/>
            <a:ext cx="134225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2368026" y="5091890"/>
            <a:ext cx="4845313" cy="0"/>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4108964" y="1851224"/>
            <a:ext cx="234839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4897935" y="3905167"/>
            <a:ext cx="1196505" cy="0"/>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4699511" y="4167017"/>
            <a:ext cx="106038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左大かっこ 6"/>
          <p:cNvSpPr/>
          <p:nvPr/>
        </p:nvSpPr>
        <p:spPr>
          <a:xfrm>
            <a:off x="5637634" y="1978943"/>
            <a:ext cx="45719" cy="457478"/>
          </a:xfrm>
          <a:prstGeom prst="leftBracket">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 name="左大かっこ 19"/>
          <p:cNvSpPr/>
          <p:nvPr/>
        </p:nvSpPr>
        <p:spPr>
          <a:xfrm>
            <a:off x="5637633" y="2644338"/>
            <a:ext cx="45719" cy="398514"/>
          </a:xfrm>
          <a:prstGeom prst="leftBracket">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 name="右矢印 3"/>
          <p:cNvSpPr/>
          <p:nvPr/>
        </p:nvSpPr>
        <p:spPr>
          <a:xfrm>
            <a:off x="612406" y="1869512"/>
            <a:ext cx="1541539" cy="36786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990826" y="801838"/>
            <a:ext cx="2816797" cy="369332"/>
          </a:xfrm>
          <a:prstGeom prst="rect">
            <a:avLst/>
          </a:prstGeom>
          <a:noFill/>
        </p:spPr>
        <p:txBody>
          <a:bodyPr wrap="none" rtlCol="0">
            <a:spAutoFit/>
          </a:bodyPr>
          <a:lstStyle/>
          <a:p>
            <a:r>
              <a:rPr lang="ja-JP" altLang="en-US" dirty="0" smtClean="0"/>
              <a:t>（</a:t>
            </a:r>
            <a:r>
              <a:rPr lang="ja-JP" altLang="en-US" dirty="0"/>
              <a:t>平成２８年６月２４日</a:t>
            </a:r>
            <a:r>
              <a:rPr lang="ja-JP" altLang="en-US"/>
              <a:t>施行</a:t>
            </a:r>
            <a:r>
              <a:rPr lang="ja-JP" altLang="en-US" smtClean="0"/>
              <a:t>）</a:t>
            </a:r>
            <a:endParaRPr lang="en-US" altLang="ja-JP" sz="1600" dirty="0"/>
          </a:p>
        </p:txBody>
      </p:sp>
    </p:spTree>
    <p:extLst>
      <p:ext uri="{BB962C8B-B14F-4D97-AF65-F5344CB8AC3E}">
        <p14:creationId xmlns:p14="http://schemas.microsoft.com/office/powerpoint/2010/main" val="7072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図形グループ 45"/>
          <p:cNvGrpSpPr/>
          <p:nvPr/>
        </p:nvGrpSpPr>
        <p:grpSpPr>
          <a:xfrm>
            <a:off x="519078" y="1938952"/>
            <a:ext cx="5570292" cy="2366665"/>
            <a:chOff x="270777" y="1615011"/>
            <a:chExt cx="5817355" cy="2690177"/>
          </a:xfrm>
        </p:grpSpPr>
        <p:sp>
          <p:nvSpPr>
            <p:cNvPr id="32" name="円/楕円 31"/>
            <p:cNvSpPr/>
            <p:nvPr/>
          </p:nvSpPr>
          <p:spPr>
            <a:xfrm rot="771103">
              <a:off x="270777" y="1615011"/>
              <a:ext cx="5817355" cy="2690177"/>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rot="2289721">
              <a:off x="714556" y="3126324"/>
              <a:ext cx="902811" cy="307777"/>
            </a:xfrm>
            <a:prstGeom prst="rect">
              <a:avLst/>
            </a:prstGeom>
            <a:noFill/>
          </p:spPr>
          <p:txBody>
            <a:bodyPr wrap="none" rtlCol="0">
              <a:spAutoFit/>
            </a:bodyPr>
            <a:lstStyle/>
            <a:p>
              <a:r>
                <a:rPr kumimoji="1" lang="ja-JP" altLang="en-US" sz="1400" dirty="0" smtClean="0">
                  <a:solidFill>
                    <a:schemeClr val="accent2">
                      <a:lumMod val="75000"/>
                    </a:schemeClr>
                  </a:solidFill>
                </a:rPr>
                <a:t>支援団体</a:t>
              </a:r>
              <a:endParaRPr kumimoji="1" lang="ja-JP" altLang="en-US" sz="1400" dirty="0">
                <a:solidFill>
                  <a:schemeClr val="accent2">
                    <a:lumMod val="75000"/>
                  </a:schemeClr>
                </a:solidFill>
              </a:endParaRPr>
            </a:p>
          </p:txBody>
        </p:sp>
      </p:grpSp>
      <p:sp>
        <p:nvSpPr>
          <p:cNvPr id="3" name="右大かっこ 2"/>
          <p:cNvSpPr/>
          <p:nvPr/>
        </p:nvSpPr>
        <p:spPr>
          <a:xfrm>
            <a:off x="7086432" y="2701803"/>
            <a:ext cx="279552" cy="2078458"/>
          </a:xfrm>
          <a:prstGeom prst="rightBracket">
            <a:avLst>
              <a:gd name="adj" fmla="val 0"/>
            </a:avLst>
          </a:prstGeom>
          <a:ln w="34925"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 name="直線矢印コネクタ 3"/>
          <p:cNvCxnSpPr>
            <a:stCxn id="7" idx="3"/>
          </p:cNvCxnSpPr>
          <p:nvPr/>
        </p:nvCxnSpPr>
        <p:spPr>
          <a:xfrm>
            <a:off x="4531170" y="2685746"/>
            <a:ext cx="2609194" cy="15526"/>
          </a:xfrm>
          <a:prstGeom prst="straightConnector1">
            <a:avLst/>
          </a:prstGeom>
          <a:ln w="34925">
            <a:solidFill>
              <a:srgbClr val="FF66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 name="直線矢印コネクタ 4"/>
          <p:cNvCxnSpPr>
            <a:stCxn id="8" idx="3"/>
          </p:cNvCxnSpPr>
          <p:nvPr/>
        </p:nvCxnSpPr>
        <p:spPr>
          <a:xfrm>
            <a:off x="5742690" y="3365802"/>
            <a:ext cx="1623294" cy="0"/>
          </a:xfrm>
          <a:prstGeom prst="straightConnector1">
            <a:avLst/>
          </a:prstGeom>
          <a:ln w="34925">
            <a:solidFill>
              <a:srgbClr val="FF66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92233" y="1947445"/>
            <a:ext cx="2608406" cy="400110"/>
          </a:xfrm>
          <a:prstGeom prst="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000" dirty="0" smtClean="0"/>
              <a:t>支援団体  地方協議会</a:t>
            </a:r>
            <a:endParaRPr kumimoji="1" lang="ja-JP" altLang="en-US" sz="2000" dirty="0"/>
          </a:p>
        </p:txBody>
      </p:sp>
      <p:sp>
        <p:nvSpPr>
          <p:cNvPr id="7" name="テキスト ボックス 6"/>
          <p:cNvSpPr txBox="1"/>
          <p:nvPr/>
        </p:nvSpPr>
        <p:spPr>
          <a:xfrm>
            <a:off x="2725067" y="2516469"/>
            <a:ext cx="1806103" cy="338554"/>
          </a:xfrm>
          <a:prstGeom prst="rect">
            <a:avLst/>
          </a:prstGeom>
          <a:solidFill>
            <a:srgbClr val="FFFFFF"/>
          </a:solidFill>
          <a:ln w="19050" cmpd="sng">
            <a:solidFill>
              <a:srgbClr val="000090"/>
            </a:solidFill>
          </a:ln>
        </p:spPr>
        <p:txBody>
          <a:bodyPr wrap="none" rtlCol="0">
            <a:spAutoFit/>
          </a:bodyPr>
          <a:lstStyle/>
          <a:p>
            <a:r>
              <a:rPr kumimoji="1" lang="ja-JP" altLang="en-US" sz="1600" dirty="0" smtClean="0"/>
              <a:t>地域（県内）で依頼</a:t>
            </a:r>
            <a:endParaRPr kumimoji="1" lang="en-US" altLang="ja-JP" sz="1600" dirty="0" smtClean="0"/>
          </a:p>
        </p:txBody>
      </p:sp>
      <p:sp>
        <p:nvSpPr>
          <p:cNvPr id="8" name="テキスト ボックス 7"/>
          <p:cNvSpPr txBox="1"/>
          <p:nvPr/>
        </p:nvSpPr>
        <p:spPr>
          <a:xfrm>
            <a:off x="3057339" y="3196525"/>
            <a:ext cx="2685351" cy="338554"/>
          </a:xfrm>
          <a:prstGeom prst="rect">
            <a:avLst/>
          </a:prstGeom>
          <a:solidFill>
            <a:schemeClr val="bg1"/>
          </a:solidFill>
          <a:ln w="19050" cmpd="sng">
            <a:solidFill>
              <a:srgbClr val="000090"/>
            </a:solidFill>
          </a:ln>
        </p:spPr>
        <p:txBody>
          <a:bodyPr wrap="none" rtlCol="0">
            <a:spAutoFit/>
          </a:bodyPr>
          <a:lstStyle/>
          <a:p>
            <a:r>
              <a:rPr kumimoji="1" lang="ja-JP" altLang="en-US" sz="1600" dirty="0" smtClean="0"/>
              <a:t>広域（県／ブロック内）</a:t>
            </a:r>
            <a:r>
              <a:rPr lang="ja-JP" altLang="en-US" sz="1600" dirty="0" smtClean="0"/>
              <a:t>で</a:t>
            </a:r>
            <a:r>
              <a:rPr kumimoji="1" lang="ja-JP" altLang="en-US" sz="1600" dirty="0" smtClean="0"/>
              <a:t>依頼</a:t>
            </a:r>
            <a:endParaRPr kumimoji="1" lang="ja-JP" altLang="en-US" sz="1600" dirty="0"/>
          </a:p>
        </p:txBody>
      </p:sp>
      <p:sp>
        <p:nvSpPr>
          <p:cNvPr id="9" name="テキスト ボックス 8"/>
          <p:cNvSpPr txBox="1"/>
          <p:nvPr/>
        </p:nvSpPr>
        <p:spPr>
          <a:xfrm>
            <a:off x="7814529" y="2911634"/>
            <a:ext cx="461665" cy="1778492"/>
          </a:xfrm>
          <a:prstGeom prst="rect">
            <a:avLst/>
          </a:prstGeom>
          <a:noFill/>
          <a:ln w="19050" cmpd="sng">
            <a:solidFill>
              <a:srgbClr val="FF0000"/>
            </a:solidFill>
          </a:ln>
        </p:spPr>
        <p:txBody>
          <a:bodyPr vert="eaVert" wrap="none" rtlCol="0">
            <a:spAutoFit/>
          </a:bodyPr>
          <a:lstStyle/>
          <a:p>
            <a:r>
              <a:rPr kumimoji="1" lang="ja-JP" altLang="en-US" dirty="0" smtClean="0"/>
              <a:t>担当専門医</a:t>
            </a:r>
            <a:r>
              <a:rPr lang="en-US" altLang="ja-JP" dirty="0"/>
              <a:t> </a:t>
            </a:r>
            <a:r>
              <a:rPr lang="ja-JP" altLang="en-US" dirty="0" smtClean="0"/>
              <a:t>決定</a:t>
            </a:r>
            <a:endParaRPr kumimoji="1" lang="ja-JP" altLang="en-US" dirty="0"/>
          </a:p>
        </p:txBody>
      </p:sp>
      <p:cxnSp>
        <p:nvCxnSpPr>
          <p:cNvPr id="10" name="直線矢印コネクタ 9"/>
          <p:cNvCxnSpPr/>
          <p:nvPr/>
        </p:nvCxnSpPr>
        <p:spPr>
          <a:xfrm>
            <a:off x="1601845" y="1624955"/>
            <a:ext cx="0" cy="32249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カギ線コネクタ 10"/>
          <p:cNvCxnSpPr/>
          <p:nvPr/>
        </p:nvCxnSpPr>
        <p:spPr>
          <a:xfrm rot="16200000" flipH="1">
            <a:off x="1994361" y="1967735"/>
            <a:ext cx="338190" cy="1123222"/>
          </a:xfrm>
          <a:prstGeom prst="bentConnector2">
            <a:avLst/>
          </a:prstGeom>
          <a:ln w="34925"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カギ線コネクタ 11"/>
          <p:cNvCxnSpPr/>
          <p:nvPr/>
        </p:nvCxnSpPr>
        <p:spPr>
          <a:xfrm>
            <a:off x="1697553" y="2698442"/>
            <a:ext cx="1366411" cy="667360"/>
          </a:xfrm>
          <a:prstGeom prst="bentConnector3">
            <a:avLst>
              <a:gd name="adj1" fmla="val 14991"/>
            </a:avLst>
          </a:prstGeom>
          <a:ln w="34925"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カギ線コネクタ 12"/>
          <p:cNvCxnSpPr/>
          <p:nvPr/>
        </p:nvCxnSpPr>
        <p:spPr>
          <a:xfrm rot="5400000">
            <a:off x="1589269" y="3979354"/>
            <a:ext cx="1227104" cy="12700"/>
          </a:xfrm>
          <a:prstGeom prst="bentConnector3">
            <a:avLst>
              <a:gd name="adj1" fmla="val 96"/>
            </a:avLst>
          </a:prstGeom>
          <a:ln w="34925"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187275" y="1249864"/>
            <a:ext cx="110799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院内調査</a:t>
            </a:r>
            <a:endParaRPr kumimoji="1" lang="ja-JP" altLang="en-US" dirty="0"/>
          </a:p>
        </p:txBody>
      </p:sp>
      <p:sp>
        <p:nvSpPr>
          <p:cNvPr id="15" name="テキスト ボックス 14"/>
          <p:cNvSpPr txBox="1"/>
          <p:nvPr/>
        </p:nvSpPr>
        <p:spPr>
          <a:xfrm>
            <a:off x="1187275" y="4979039"/>
            <a:ext cx="1455146"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kumimoji="1" lang="ja-JP" altLang="en-US" dirty="0" smtClean="0">
                <a:solidFill>
                  <a:schemeClr val="tx1"/>
                </a:solidFill>
              </a:rPr>
              <a:t>センター調査</a:t>
            </a:r>
            <a:endParaRPr kumimoji="1" lang="ja-JP" altLang="en-US" dirty="0">
              <a:solidFill>
                <a:schemeClr val="tx1"/>
              </a:solidFill>
            </a:endParaRPr>
          </a:p>
        </p:txBody>
      </p:sp>
      <p:sp>
        <p:nvSpPr>
          <p:cNvPr id="16" name="テキスト ボックス 15"/>
          <p:cNvSpPr txBox="1"/>
          <p:nvPr/>
        </p:nvSpPr>
        <p:spPr>
          <a:xfrm>
            <a:off x="992233" y="858056"/>
            <a:ext cx="1210588"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2000" dirty="0" smtClean="0"/>
              <a:t>医療機関</a:t>
            </a:r>
            <a:endParaRPr kumimoji="1" lang="ja-JP" altLang="en-US" sz="2000" dirty="0"/>
          </a:p>
        </p:txBody>
      </p:sp>
      <p:sp>
        <p:nvSpPr>
          <p:cNvPr id="17" name="テキスト ボックス 16"/>
          <p:cNvSpPr txBox="1"/>
          <p:nvPr/>
        </p:nvSpPr>
        <p:spPr>
          <a:xfrm>
            <a:off x="992233" y="4592906"/>
            <a:ext cx="1416078" cy="400110"/>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2000" dirty="0" smtClean="0"/>
              <a:t>センター</a:t>
            </a:r>
            <a:endParaRPr kumimoji="1" lang="ja-JP" altLang="en-US" sz="2000" dirty="0"/>
          </a:p>
        </p:txBody>
      </p:sp>
      <p:sp>
        <p:nvSpPr>
          <p:cNvPr id="18" name="テキスト ボックス 17"/>
          <p:cNvSpPr txBox="1"/>
          <p:nvPr/>
        </p:nvSpPr>
        <p:spPr>
          <a:xfrm>
            <a:off x="3427438" y="2846284"/>
            <a:ext cx="2248632" cy="253916"/>
          </a:xfrm>
          <a:prstGeom prst="rect">
            <a:avLst/>
          </a:prstGeom>
          <a:noFill/>
        </p:spPr>
        <p:txBody>
          <a:bodyPr wrap="none" rtlCol="0">
            <a:spAutoFit/>
          </a:bodyPr>
          <a:lstStyle/>
          <a:p>
            <a:r>
              <a:rPr kumimoji="1" lang="ja-JP" altLang="en-US" sz="1050" dirty="0" smtClean="0"/>
              <a:t>（大学、基幹病院、専門領域医会等）</a:t>
            </a:r>
            <a:endParaRPr kumimoji="1" lang="ja-JP" altLang="en-US" sz="1050" dirty="0"/>
          </a:p>
        </p:txBody>
      </p:sp>
      <p:sp>
        <p:nvSpPr>
          <p:cNvPr id="19" name="テキスト ボックス 18"/>
          <p:cNvSpPr txBox="1"/>
          <p:nvPr/>
        </p:nvSpPr>
        <p:spPr>
          <a:xfrm>
            <a:off x="3795245" y="3535079"/>
            <a:ext cx="1634282" cy="253916"/>
          </a:xfrm>
          <a:prstGeom prst="rect">
            <a:avLst/>
          </a:prstGeom>
          <a:noFill/>
        </p:spPr>
        <p:txBody>
          <a:bodyPr wrap="none" rtlCol="0">
            <a:spAutoFit/>
          </a:bodyPr>
          <a:lstStyle/>
          <a:p>
            <a:r>
              <a:rPr kumimoji="1" lang="ja-JP" altLang="en-US" sz="1050" dirty="0" smtClean="0"/>
              <a:t>（近隣支援団体との連携）</a:t>
            </a:r>
            <a:endParaRPr kumimoji="1" lang="ja-JP" altLang="en-US" sz="1050" dirty="0"/>
          </a:p>
        </p:txBody>
      </p:sp>
      <p:sp>
        <p:nvSpPr>
          <p:cNvPr id="20" name="テキスト ボックス 19"/>
          <p:cNvSpPr txBox="1"/>
          <p:nvPr/>
        </p:nvSpPr>
        <p:spPr>
          <a:xfrm>
            <a:off x="5252811" y="4613131"/>
            <a:ext cx="1944763" cy="307777"/>
          </a:xfrm>
          <a:prstGeom prst="rect">
            <a:avLst/>
          </a:prstGeom>
          <a:solidFill>
            <a:srgbClr val="FFFFFF"/>
          </a:solidFill>
          <a:ln w="19050" cmpd="sng">
            <a:solidFill>
              <a:srgbClr val="008000"/>
            </a:solidFill>
          </a:ln>
        </p:spPr>
        <p:txBody>
          <a:bodyPr wrap="none" rtlCol="0">
            <a:spAutoFit/>
          </a:bodyPr>
          <a:lstStyle/>
          <a:p>
            <a:r>
              <a:rPr kumimoji="1" lang="ja-JP" altLang="en-US" sz="1400" smtClean="0"/>
              <a:t>学会から専門医</a:t>
            </a:r>
            <a:r>
              <a:rPr kumimoji="1" lang="ja-JP" altLang="en-US" sz="1400" dirty="0" smtClean="0"/>
              <a:t>へ依頼</a:t>
            </a:r>
            <a:endParaRPr kumimoji="1" lang="ja-JP" altLang="en-US" sz="1400" dirty="0"/>
          </a:p>
        </p:txBody>
      </p:sp>
      <p:cxnSp>
        <p:nvCxnSpPr>
          <p:cNvPr id="21" name="カギ線コネクタ 20"/>
          <p:cNvCxnSpPr/>
          <p:nvPr/>
        </p:nvCxnSpPr>
        <p:spPr>
          <a:xfrm>
            <a:off x="4515556" y="4499676"/>
            <a:ext cx="740979" cy="274350"/>
          </a:xfrm>
          <a:prstGeom prst="bentConnector3">
            <a:avLst>
              <a:gd name="adj1" fmla="val 617"/>
            </a:avLst>
          </a:prstGeom>
          <a:ln w="34925"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3440099" y="3904138"/>
            <a:ext cx="3252012" cy="584776"/>
          </a:xfrm>
          <a:prstGeom prst="rect">
            <a:avLst/>
          </a:prstGeom>
          <a:solidFill>
            <a:schemeClr val="bg1"/>
          </a:solidFill>
          <a:ln w="19050" cmpd="sng">
            <a:solidFill>
              <a:srgbClr val="008000"/>
            </a:solidFill>
          </a:ln>
        </p:spPr>
        <p:txBody>
          <a:bodyPr wrap="none" rtlCol="0">
            <a:spAutoFit/>
          </a:bodyPr>
          <a:lstStyle/>
          <a:p>
            <a:r>
              <a:rPr lang="ja-JP" altLang="en-US" sz="1600" dirty="0" smtClean="0"/>
              <a:t>「協力学会」へ推薦依頼</a:t>
            </a:r>
            <a:endParaRPr kumimoji="1" lang="en-US" altLang="ja-JP" sz="1600" dirty="0" smtClean="0"/>
          </a:p>
          <a:p>
            <a:r>
              <a:rPr lang="ja-JP" altLang="ja-JP" sz="1600" dirty="0"/>
              <a:t>　</a:t>
            </a:r>
            <a:r>
              <a:rPr kumimoji="1" lang="ja-JP" altLang="en-US" sz="1600" dirty="0" smtClean="0"/>
              <a:t>（当該領域学会ブロック担当窓口）</a:t>
            </a:r>
            <a:endParaRPr kumimoji="1" lang="ja-JP" altLang="en-US" sz="1600" dirty="0"/>
          </a:p>
        </p:txBody>
      </p:sp>
      <p:cxnSp>
        <p:nvCxnSpPr>
          <p:cNvPr id="23" name="カギ線コネクタ 22"/>
          <p:cNvCxnSpPr/>
          <p:nvPr/>
        </p:nvCxnSpPr>
        <p:spPr>
          <a:xfrm flipV="1">
            <a:off x="2408311" y="4111788"/>
            <a:ext cx="1019127" cy="601794"/>
          </a:xfrm>
          <a:prstGeom prst="bentConnector3">
            <a:avLst>
              <a:gd name="adj1" fmla="val 41099"/>
            </a:avLst>
          </a:prstGeom>
          <a:ln w="34925">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2250564" y="2375949"/>
            <a:ext cx="389850" cy="338554"/>
          </a:xfrm>
          <a:prstGeom prst="rect">
            <a:avLst/>
          </a:prstGeom>
          <a:noFill/>
        </p:spPr>
        <p:txBody>
          <a:bodyPr wrap="none" rtlCol="0">
            <a:spAutoFit/>
          </a:bodyPr>
          <a:lstStyle/>
          <a:p>
            <a:r>
              <a:rPr kumimoji="1" lang="en-US" altLang="ja-JP" sz="1600" dirty="0" smtClean="0"/>
              <a:t>⑴</a:t>
            </a:r>
            <a:endParaRPr kumimoji="1" lang="ja-JP" altLang="en-US" sz="1600" dirty="0"/>
          </a:p>
        </p:txBody>
      </p:sp>
      <p:sp>
        <p:nvSpPr>
          <p:cNvPr id="25" name="テキスト ボックス 24"/>
          <p:cNvSpPr txBox="1"/>
          <p:nvPr/>
        </p:nvSpPr>
        <p:spPr>
          <a:xfrm>
            <a:off x="2569306" y="3051595"/>
            <a:ext cx="389850" cy="338554"/>
          </a:xfrm>
          <a:prstGeom prst="rect">
            <a:avLst/>
          </a:prstGeom>
          <a:noFill/>
        </p:spPr>
        <p:txBody>
          <a:bodyPr wrap="none" rtlCol="0">
            <a:spAutoFit/>
          </a:bodyPr>
          <a:lstStyle/>
          <a:p>
            <a:r>
              <a:rPr kumimoji="1" lang="en-US" altLang="ja-JP" sz="1600" dirty="0" smtClean="0"/>
              <a:t>⑵</a:t>
            </a:r>
            <a:endParaRPr kumimoji="1" lang="ja-JP" altLang="en-US" sz="1600" dirty="0"/>
          </a:p>
        </p:txBody>
      </p:sp>
      <p:sp>
        <p:nvSpPr>
          <p:cNvPr id="26" name="テキスト ボックス 25"/>
          <p:cNvSpPr txBox="1"/>
          <p:nvPr/>
        </p:nvSpPr>
        <p:spPr>
          <a:xfrm>
            <a:off x="2895788" y="3794268"/>
            <a:ext cx="389850" cy="338554"/>
          </a:xfrm>
          <a:prstGeom prst="rect">
            <a:avLst/>
          </a:prstGeom>
          <a:noFill/>
        </p:spPr>
        <p:txBody>
          <a:bodyPr wrap="none" rtlCol="0">
            <a:spAutoFit/>
          </a:bodyPr>
          <a:lstStyle/>
          <a:p>
            <a:r>
              <a:rPr kumimoji="1" lang="en-US" altLang="ja-JP" sz="1600" dirty="0" smtClean="0"/>
              <a:t>⑶</a:t>
            </a:r>
            <a:endParaRPr kumimoji="1" lang="ja-JP" altLang="en-US" sz="1600" dirty="0"/>
          </a:p>
        </p:txBody>
      </p:sp>
      <p:sp>
        <p:nvSpPr>
          <p:cNvPr id="27" name="テキスト ボックス 26"/>
          <p:cNvSpPr txBox="1"/>
          <p:nvPr/>
        </p:nvSpPr>
        <p:spPr>
          <a:xfrm>
            <a:off x="5410879" y="4931987"/>
            <a:ext cx="1729485" cy="415498"/>
          </a:xfrm>
          <a:prstGeom prst="rect">
            <a:avLst/>
          </a:prstGeom>
          <a:noFill/>
        </p:spPr>
        <p:txBody>
          <a:bodyPr wrap="none" rtlCol="0">
            <a:spAutoFit/>
          </a:bodyPr>
          <a:lstStyle/>
          <a:p>
            <a:r>
              <a:rPr kumimoji="1" lang="ja-JP" altLang="en-US" sz="1050" dirty="0" smtClean="0"/>
              <a:t>（支援団体、センターからの</a:t>
            </a:r>
            <a:endParaRPr kumimoji="1" lang="en-US" altLang="ja-JP" sz="1050" dirty="0" smtClean="0"/>
          </a:p>
          <a:p>
            <a:r>
              <a:rPr lang="ja-JP" altLang="ja-JP" sz="1050" dirty="0"/>
              <a:t>　</a:t>
            </a:r>
            <a:r>
              <a:rPr kumimoji="1" lang="ja-JP" altLang="en-US" sz="1050" dirty="0" smtClean="0"/>
              <a:t>直接依頼はない）</a:t>
            </a:r>
            <a:endParaRPr kumimoji="1" lang="ja-JP" altLang="en-US" sz="1050" dirty="0"/>
          </a:p>
        </p:txBody>
      </p:sp>
      <p:cxnSp>
        <p:nvCxnSpPr>
          <p:cNvPr id="28" name="直線矢印コネクタ 27"/>
          <p:cNvCxnSpPr>
            <a:endCxn id="9" idx="1"/>
          </p:cNvCxnSpPr>
          <p:nvPr/>
        </p:nvCxnSpPr>
        <p:spPr>
          <a:xfrm flipV="1">
            <a:off x="7365984" y="3800880"/>
            <a:ext cx="448545" cy="2829"/>
          </a:xfrm>
          <a:prstGeom prst="straightConnector1">
            <a:avLst/>
          </a:prstGeom>
          <a:ln w="34925">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カギ線コネクタ 28"/>
          <p:cNvCxnSpPr/>
          <p:nvPr/>
        </p:nvCxnSpPr>
        <p:spPr>
          <a:xfrm flipV="1">
            <a:off x="2408311" y="4317192"/>
            <a:ext cx="1011561" cy="562425"/>
          </a:xfrm>
          <a:prstGeom prst="bentConnector3">
            <a:avLst>
              <a:gd name="adj1" fmla="val 58968"/>
            </a:avLst>
          </a:prstGeom>
          <a:ln w="34925">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3031189" y="4541062"/>
            <a:ext cx="1155485" cy="338554"/>
          </a:xfrm>
          <a:prstGeom prst="rect">
            <a:avLst/>
          </a:prstGeom>
          <a:noFill/>
        </p:spPr>
        <p:txBody>
          <a:bodyPr wrap="none" rtlCol="0">
            <a:spAutoFit/>
          </a:bodyPr>
          <a:lstStyle/>
          <a:p>
            <a:r>
              <a:rPr kumimoji="1" lang="en-US" altLang="ja-JP" sz="1600" dirty="0" smtClean="0"/>
              <a:t>(</a:t>
            </a:r>
            <a:r>
              <a:rPr kumimoji="1" lang="ja-JP" altLang="en-US" sz="1600" dirty="0" smtClean="0"/>
              <a:t>ｾﾝﾀｰ</a:t>
            </a:r>
            <a:r>
              <a:rPr kumimoji="1" lang="ja-JP" altLang="en-US" sz="1400" dirty="0" smtClean="0"/>
              <a:t>調査</a:t>
            </a:r>
            <a:r>
              <a:rPr kumimoji="1" lang="en-US" altLang="ja-JP" sz="1600" dirty="0" smtClean="0"/>
              <a:t>)</a:t>
            </a:r>
            <a:endParaRPr kumimoji="1" lang="ja-JP" altLang="en-US" sz="1600" dirty="0"/>
          </a:p>
        </p:txBody>
      </p:sp>
      <p:cxnSp>
        <p:nvCxnSpPr>
          <p:cNvPr id="36" name="直線コネクタ 35"/>
          <p:cNvCxnSpPr/>
          <p:nvPr/>
        </p:nvCxnSpPr>
        <p:spPr>
          <a:xfrm flipH="1">
            <a:off x="2202821" y="4111788"/>
            <a:ext cx="612443" cy="0"/>
          </a:xfrm>
          <a:prstGeom prst="line">
            <a:avLst/>
          </a:prstGeom>
          <a:ln w="28575">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6062862" y="2527512"/>
            <a:ext cx="1082348" cy="307777"/>
          </a:xfrm>
          <a:prstGeom prst="rect">
            <a:avLst/>
          </a:prstGeom>
          <a:solidFill>
            <a:schemeClr val="bg1"/>
          </a:solidFill>
          <a:ln>
            <a:solidFill>
              <a:srgbClr val="000090"/>
            </a:solidFill>
          </a:ln>
        </p:spPr>
        <p:txBody>
          <a:bodyPr wrap="none" rtlCol="0">
            <a:spAutoFit/>
          </a:bodyPr>
          <a:lstStyle/>
          <a:p>
            <a:r>
              <a:rPr kumimoji="1" lang="ja-JP" altLang="en-US" sz="1400" dirty="0" smtClean="0"/>
              <a:t>各担当窓口</a:t>
            </a:r>
            <a:endParaRPr kumimoji="1" lang="ja-JP" altLang="en-US" sz="1400" dirty="0"/>
          </a:p>
        </p:txBody>
      </p:sp>
      <p:sp>
        <p:nvSpPr>
          <p:cNvPr id="33" name="テキスト ボックス 32"/>
          <p:cNvSpPr txBox="1"/>
          <p:nvPr/>
        </p:nvSpPr>
        <p:spPr>
          <a:xfrm>
            <a:off x="6084948" y="3196525"/>
            <a:ext cx="1082348" cy="307777"/>
          </a:xfrm>
          <a:prstGeom prst="rect">
            <a:avLst/>
          </a:prstGeom>
          <a:solidFill>
            <a:srgbClr val="FFFFFF"/>
          </a:solidFill>
          <a:ln>
            <a:solidFill>
              <a:srgbClr val="000090"/>
            </a:solidFill>
          </a:ln>
        </p:spPr>
        <p:txBody>
          <a:bodyPr wrap="none" rtlCol="0">
            <a:spAutoFit/>
          </a:bodyPr>
          <a:lstStyle/>
          <a:p>
            <a:r>
              <a:rPr kumimoji="1" lang="ja-JP" altLang="en-US" sz="1400" dirty="0" smtClean="0"/>
              <a:t>各担当窓口</a:t>
            </a:r>
            <a:endParaRPr kumimoji="1" lang="ja-JP" altLang="en-US" sz="1400" dirty="0"/>
          </a:p>
        </p:txBody>
      </p:sp>
      <p:sp>
        <p:nvSpPr>
          <p:cNvPr id="31" name="テキスト ボックス 30"/>
          <p:cNvSpPr txBox="1"/>
          <p:nvPr/>
        </p:nvSpPr>
        <p:spPr>
          <a:xfrm>
            <a:off x="2422269" y="278163"/>
            <a:ext cx="4927551" cy="369332"/>
          </a:xfrm>
          <a:prstGeom prst="rect">
            <a:avLst/>
          </a:prstGeom>
          <a:noFill/>
        </p:spPr>
        <p:txBody>
          <a:bodyPr wrap="none" rtlCol="0">
            <a:spAutoFit/>
          </a:bodyPr>
          <a:lstStyle/>
          <a:p>
            <a:r>
              <a:rPr kumimoji="1" lang="en-US" altLang="ja-JP" dirty="0" smtClean="0"/>
              <a:t>｢</a:t>
            </a:r>
            <a:r>
              <a:rPr kumimoji="1" lang="ja-JP" altLang="en-US" dirty="0" smtClean="0"/>
              <a:t>院内事故調査</a:t>
            </a:r>
            <a:r>
              <a:rPr kumimoji="1" lang="en-US" altLang="ja-JP" dirty="0" smtClean="0"/>
              <a:t>｣</a:t>
            </a:r>
            <a:r>
              <a:rPr kumimoji="1" lang="ja-JP" altLang="en-US" dirty="0" smtClean="0"/>
              <a:t>の際、外部専門医への依頼方法</a:t>
            </a:r>
            <a:endParaRPr kumimoji="1" lang="ja-JP" altLang="en-US" dirty="0"/>
          </a:p>
        </p:txBody>
      </p:sp>
      <p:sp>
        <p:nvSpPr>
          <p:cNvPr id="39" name="テキスト ボックス 38"/>
          <p:cNvSpPr txBox="1"/>
          <p:nvPr/>
        </p:nvSpPr>
        <p:spPr>
          <a:xfrm>
            <a:off x="5778932" y="717305"/>
            <a:ext cx="3033203" cy="307777"/>
          </a:xfrm>
          <a:prstGeom prst="rect">
            <a:avLst/>
          </a:prstGeom>
          <a:noFill/>
        </p:spPr>
        <p:txBody>
          <a:bodyPr wrap="none" rtlCol="0">
            <a:spAutoFit/>
          </a:bodyPr>
          <a:lstStyle/>
          <a:p>
            <a:r>
              <a:rPr kumimoji="1" lang="en-US" altLang="ja-JP" sz="1400" dirty="0" smtClean="0"/>
              <a:t>〔</a:t>
            </a:r>
            <a:r>
              <a:rPr lang="ja-JP" altLang="en-US" sz="1400" dirty="0"/>
              <a:t>日本</a:t>
            </a:r>
            <a:r>
              <a:rPr lang="ja-JP" altLang="en-US" sz="1400" dirty="0" smtClean="0"/>
              <a:t>医師会、</a:t>
            </a:r>
            <a:r>
              <a:rPr kumimoji="1" lang="ja-JP" altLang="en-US" sz="1400" dirty="0" smtClean="0"/>
              <a:t>各学会と検討･構築中</a:t>
            </a:r>
            <a:r>
              <a:rPr kumimoji="1" lang="en-US" altLang="ja-JP" sz="1400" dirty="0" smtClean="0"/>
              <a:t>〕</a:t>
            </a:r>
            <a:endParaRPr kumimoji="1" lang="ja-JP" altLang="en-US" sz="1400" dirty="0"/>
          </a:p>
        </p:txBody>
      </p:sp>
      <p:grpSp>
        <p:nvGrpSpPr>
          <p:cNvPr id="37" name="図形グループ 36"/>
          <p:cNvGrpSpPr/>
          <p:nvPr/>
        </p:nvGrpSpPr>
        <p:grpSpPr>
          <a:xfrm>
            <a:off x="-204782" y="985533"/>
            <a:ext cx="8333282" cy="2947463"/>
            <a:chOff x="-204782" y="985533"/>
            <a:chExt cx="8333282" cy="2947463"/>
          </a:xfrm>
        </p:grpSpPr>
        <p:sp>
          <p:nvSpPr>
            <p:cNvPr id="38" name="円弧 37"/>
            <p:cNvSpPr/>
            <p:nvPr/>
          </p:nvSpPr>
          <p:spPr>
            <a:xfrm rot="244484">
              <a:off x="-204782" y="1022380"/>
              <a:ext cx="8167256" cy="2910616"/>
            </a:xfrm>
            <a:prstGeom prst="arc">
              <a:avLst>
                <a:gd name="adj1" fmla="val 13770978"/>
                <a:gd name="adj2" fmla="val 21573664"/>
              </a:avLst>
            </a:prstGeom>
            <a:ln w="28575">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0" name="テキスト ボックス 39"/>
            <p:cNvSpPr txBox="1"/>
            <p:nvPr/>
          </p:nvSpPr>
          <p:spPr>
            <a:xfrm>
              <a:off x="5409486" y="1212425"/>
              <a:ext cx="2719014" cy="461665"/>
            </a:xfrm>
            <a:prstGeom prst="rect">
              <a:avLst/>
            </a:prstGeom>
            <a:solidFill>
              <a:schemeClr val="bg2">
                <a:lumMod val="90000"/>
              </a:schemeClr>
            </a:solidFill>
            <a:ln>
              <a:solidFill>
                <a:srgbClr val="FFC000"/>
              </a:solidFill>
            </a:ln>
          </p:spPr>
          <p:txBody>
            <a:bodyPr wrap="none" rtlCol="0">
              <a:spAutoFit/>
            </a:bodyPr>
            <a:lstStyle/>
            <a:p>
              <a:r>
                <a:rPr kumimoji="1" lang="ja-JP" altLang="en-US" sz="1200" dirty="0" smtClean="0"/>
                <a:t>個々の医療機関から、専門医個人への</a:t>
              </a:r>
              <a:endParaRPr kumimoji="1" lang="en-US" altLang="ja-JP" sz="1200" dirty="0" smtClean="0"/>
            </a:p>
            <a:p>
              <a:r>
                <a:rPr lang="ja-JP" altLang="en-US" sz="1200" dirty="0" smtClean="0"/>
                <a:t>依頼・</a:t>
              </a:r>
              <a:r>
                <a:rPr lang="ja-JP" altLang="en-US" sz="1200" dirty="0"/>
                <a:t>連絡</a:t>
              </a:r>
              <a:r>
                <a:rPr lang="ja-JP" altLang="en-US" sz="1200" dirty="0" smtClean="0"/>
                <a:t>は原則行わない</a:t>
              </a:r>
              <a:endParaRPr kumimoji="1" lang="ja-JP" altLang="en-US" sz="1200" dirty="0"/>
            </a:p>
          </p:txBody>
        </p:sp>
        <p:cxnSp>
          <p:nvCxnSpPr>
            <p:cNvPr id="41" name="直線コネクタ 40"/>
            <p:cNvCxnSpPr/>
            <p:nvPr/>
          </p:nvCxnSpPr>
          <p:spPr>
            <a:xfrm flipH="1">
              <a:off x="4937355" y="985533"/>
              <a:ext cx="186315" cy="2956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4943836" y="986215"/>
              <a:ext cx="186315" cy="2956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0" name="テキスト ボックス 49"/>
          <p:cNvSpPr txBox="1"/>
          <p:nvPr/>
        </p:nvSpPr>
        <p:spPr>
          <a:xfrm>
            <a:off x="7322086" y="143424"/>
            <a:ext cx="492443" cy="461665"/>
          </a:xfrm>
          <a:prstGeom prst="rect">
            <a:avLst/>
          </a:prstGeom>
          <a:noFill/>
        </p:spPr>
        <p:txBody>
          <a:bodyPr wrap="none" rtlCol="0">
            <a:spAutoFit/>
          </a:bodyPr>
          <a:lstStyle/>
          <a:p>
            <a:r>
              <a:rPr kumimoji="1" lang="ja-JP" altLang="en-US" sz="2400" smtClean="0">
                <a:solidFill>
                  <a:srgbClr val="FF0000"/>
                </a:solidFill>
              </a:rPr>
              <a:t>★</a:t>
            </a:r>
            <a:endParaRPr kumimoji="1" lang="ja-JP" altLang="en-US" sz="2400" dirty="0">
              <a:solidFill>
                <a:srgbClr val="FF0000"/>
              </a:solidFill>
            </a:endParaRPr>
          </a:p>
        </p:txBody>
      </p:sp>
      <p:cxnSp>
        <p:nvCxnSpPr>
          <p:cNvPr id="49" name="直線コネクタ 48"/>
          <p:cNvCxnSpPr/>
          <p:nvPr/>
        </p:nvCxnSpPr>
        <p:spPr>
          <a:xfrm>
            <a:off x="2533515" y="605831"/>
            <a:ext cx="478857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51" name="図形グループ 50"/>
          <p:cNvGrpSpPr/>
          <p:nvPr/>
        </p:nvGrpSpPr>
        <p:grpSpPr>
          <a:xfrm>
            <a:off x="642923" y="5429760"/>
            <a:ext cx="8169212" cy="1186794"/>
            <a:chOff x="3082608" y="5175266"/>
            <a:chExt cx="8169212" cy="1077388"/>
          </a:xfrm>
        </p:grpSpPr>
        <p:sp>
          <p:nvSpPr>
            <p:cNvPr id="52" name="角丸四角形 51"/>
            <p:cNvSpPr/>
            <p:nvPr/>
          </p:nvSpPr>
          <p:spPr>
            <a:xfrm>
              <a:off x="3082608" y="5175266"/>
              <a:ext cx="8129889" cy="1059392"/>
            </a:xfrm>
            <a:prstGeom prst="roundRect">
              <a:avLst/>
            </a:prstGeom>
            <a:gradFill flip="none" rotWithShape="1">
              <a:gsLst>
                <a:gs pos="26000">
                  <a:srgbClr val="376092"/>
                </a:gs>
                <a:gs pos="100000">
                  <a:srgbClr val="316DD7"/>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a:p>
          </p:txBody>
        </p:sp>
        <p:sp>
          <p:nvSpPr>
            <p:cNvPr id="53" name="テキスト ボックス 52"/>
            <p:cNvSpPr txBox="1"/>
            <p:nvPr/>
          </p:nvSpPr>
          <p:spPr>
            <a:xfrm>
              <a:off x="3148320" y="5230037"/>
              <a:ext cx="8103500" cy="1022617"/>
            </a:xfrm>
            <a:prstGeom prst="rect">
              <a:avLst/>
            </a:prstGeom>
            <a:noFill/>
          </p:spPr>
          <p:txBody>
            <a:bodyPr wrap="none" rtlCol="0">
              <a:spAutoFit/>
            </a:bodyPr>
            <a:lstStyle/>
            <a:p>
              <a:pPr marL="285750" indent="-285750">
                <a:buFont typeface="Wingdings" charset="2"/>
                <a:buChar char="l"/>
              </a:pPr>
              <a:r>
                <a:rPr lang="ja-JP" altLang="ja-JP" sz="1400" dirty="0">
                  <a:solidFill>
                    <a:schemeClr val="bg1"/>
                  </a:solidFill>
                  <a:latin typeface="+mj-ea"/>
                  <a:ea typeface="+mj-ea"/>
                </a:rPr>
                <a:t>｢当該医療機関｣から</a:t>
              </a:r>
              <a:r>
                <a:rPr lang="ja-JP" altLang="en-US" sz="1400" dirty="0">
                  <a:solidFill>
                    <a:schemeClr val="bg1"/>
                  </a:solidFill>
                  <a:latin typeface="+mj-ea"/>
                  <a:ea typeface="+mj-ea"/>
                </a:rPr>
                <a:t>、</a:t>
              </a:r>
              <a:r>
                <a:rPr lang="ja-JP" altLang="ja-JP" sz="1400" dirty="0">
                  <a:solidFill>
                    <a:schemeClr val="bg1"/>
                  </a:solidFill>
                  <a:latin typeface="+mj-ea"/>
                  <a:ea typeface="+mj-ea"/>
                </a:rPr>
                <a:t>直接</a:t>
              </a:r>
              <a:r>
                <a:rPr lang="en-US" altLang="ja-JP" sz="1400" dirty="0">
                  <a:solidFill>
                    <a:schemeClr val="bg1"/>
                  </a:solidFill>
                  <a:latin typeface="+mj-ea"/>
                  <a:ea typeface="+mj-ea"/>
                </a:rPr>
                <a:t>｢</a:t>
              </a:r>
              <a:r>
                <a:rPr lang="ja-JP" altLang="ja-JP" sz="1400" dirty="0">
                  <a:solidFill>
                    <a:schemeClr val="bg1"/>
                  </a:solidFill>
                  <a:latin typeface="+mj-ea"/>
                  <a:ea typeface="+mj-ea"/>
                </a:rPr>
                <a:t>専門医</a:t>
              </a:r>
              <a:r>
                <a:rPr lang="ja-JP" altLang="en-US" sz="1400" dirty="0">
                  <a:solidFill>
                    <a:schemeClr val="bg1"/>
                  </a:solidFill>
                  <a:latin typeface="+mj-ea"/>
                  <a:ea typeface="+mj-ea"/>
                </a:rPr>
                <a:t>個人</a:t>
              </a:r>
              <a:r>
                <a:rPr lang="en-US" altLang="ja-JP" sz="1400" dirty="0">
                  <a:solidFill>
                    <a:schemeClr val="bg1"/>
                  </a:solidFill>
                  <a:latin typeface="+mj-ea"/>
                  <a:ea typeface="+mj-ea"/>
                </a:rPr>
                <a:t>｣ </a:t>
              </a:r>
              <a:r>
                <a:rPr lang="ja-JP" altLang="ja-JP" sz="1400" dirty="0">
                  <a:solidFill>
                    <a:schemeClr val="bg1"/>
                  </a:solidFill>
                  <a:latin typeface="+mj-ea"/>
                  <a:ea typeface="+mj-ea"/>
                </a:rPr>
                <a:t>へ</a:t>
              </a:r>
              <a:r>
                <a:rPr lang="ja-JP" altLang="en-US" sz="1400" dirty="0">
                  <a:solidFill>
                    <a:schemeClr val="bg1"/>
                  </a:solidFill>
                  <a:latin typeface="+mj-ea"/>
                  <a:ea typeface="+mj-ea"/>
                </a:rPr>
                <a:t>は</a:t>
              </a:r>
              <a:r>
                <a:rPr lang="ja-JP" altLang="ja-JP" sz="1400" dirty="0">
                  <a:solidFill>
                    <a:schemeClr val="bg1"/>
                  </a:solidFill>
                  <a:latin typeface="+mj-ea"/>
                  <a:ea typeface="+mj-ea"/>
                </a:rPr>
                <a:t>依頼</a:t>
              </a:r>
              <a:r>
                <a:rPr lang="ja-JP" altLang="en-US" sz="1400" dirty="0">
                  <a:solidFill>
                    <a:schemeClr val="bg1"/>
                  </a:solidFill>
                  <a:latin typeface="+mj-ea"/>
                  <a:ea typeface="+mj-ea"/>
                </a:rPr>
                <a:t>しない。</a:t>
              </a:r>
              <a:r>
                <a:rPr lang="en-US" altLang="ja-JP" sz="1400" dirty="0">
                  <a:solidFill>
                    <a:schemeClr val="bg1"/>
                  </a:solidFill>
                  <a:latin typeface="+mj-ea"/>
                  <a:ea typeface="+mj-ea"/>
                </a:rPr>
                <a:t>		【</a:t>
              </a:r>
              <a:r>
                <a:rPr lang="ja-JP" altLang="en-US" sz="1400" dirty="0">
                  <a:solidFill>
                    <a:schemeClr val="bg1"/>
                  </a:solidFill>
                  <a:latin typeface="+mj-ea"/>
                  <a:ea typeface="+mj-ea"/>
                </a:rPr>
                <a:t>個人集中、</a:t>
              </a:r>
              <a:r>
                <a:rPr lang="en-US" altLang="ja-JP" sz="1400" dirty="0">
                  <a:solidFill>
                    <a:schemeClr val="bg1"/>
                  </a:solidFill>
                  <a:latin typeface="+mj-ea"/>
                  <a:ea typeface="+mj-ea"/>
                </a:rPr>
                <a:t>COI </a:t>
              </a:r>
              <a:r>
                <a:rPr lang="ja-JP" altLang="en-US" sz="1400" dirty="0">
                  <a:solidFill>
                    <a:schemeClr val="bg1"/>
                  </a:solidFill>
                  <a:latin typeface="+mj-ea"/>
                  <a:ea typeface="+mj-ea"/>
                </a:rPr>
                <a:t>問題を避ける</a:t>
              </a:r>
              <a:r>
                <a:rPr lang="en-US" altLang="ja-JP" sz="1400" dirty="0">
                  <a:solidFill>
                    <a:schemeClr val="bg1"/>
                  </a:solidFill>
                  <a:latin typeface="+mj-ea"/>
                  <a:ea typeface="+mj-ea"/>
                </a:rPr>
                <a:t>】</a:t>
              </a:r>
            </a:p>
            <a:p>
              <a:pPr lvl="0"/>
              <a:r>
                <a:rPr lang="ja-JP" altLang="en-US" sz="1400" dirty="0">
                  <a:solidFill>
                    <a:schemeClr val="bg1"/>
                  </a:solidFill>
                  <a:latin typeface="+mj-ea"/>
                  <a:ea typeface="+mj-ea"/>
                </a:rPr>
                <a:t>　　　　　</a:t>
              </a:r>
              <a:r>
                <a:rPr lang="ja-JP" altLang="ja-JP" sz="1400" dirty="0">
                  <a:solidFill>
                    <a:schemeClr val="bg1"/>
                  </a:solidFill>
                  <a:latin typeface="+mj-ea"/>
                  <a:ea typeface="+mj-ea"/>
                </a:rPr>
                <a:t>｢</a:t>
              </a:r>
              <a:r>
                <a:rPr lang="ja-JP" altLang="en-US" sz="1400" dirty="0">
                  <a:solidFill>
                    <a:schemeClr val="bg1"/>
                  </a:solidFill>
                  <a:latin typeface="+mj-ea"/>
                  <a:ea typeface="+mj-ea"/>
                </a:rPr>
                <a:t>地方</a:t>
              </a:r>
              <a:r>
                <a:rPr lang="ja-JP" altLang="ja-JP" sz="1400" dirty="0">
                  <a:solidFill>
                    <a:schemeClr val="bg1"/>
                  </a:solidFill>
                  <a:latin typeface="+mj-ea"/>
                  <a:ea typeface="+mj-ea"/>
                </a:rPr>
                <a:t>議会｣</a:t>
              </a:r>
              <a:r>
                <a:rPr lang="ja-JP" altLang="en-US" sz="1400" dirty="0">
                  <a:solidFill>
                    <a:schemeClr val="bg1"/>
                  </a:solidFill>
                  <a:latin typeface="+mj-ea"/>
                  <a:ea typeface="+mj-ea"/>
                </a:rPr>
                <a:t>を介し、大学、学会等の「担当窓口」へ依頼</a:t>
              </a:r>
              <a:endParaRPr lang="en-US" altLang="ja-JP" sz="1400" dirty="0">
                <a:solidFill>
                  <a:schemeClr val="bg1"/>
                </a:solidFill>
                <a:latin typeface="+mj-ea"/>
                <a:ea typeface="+mj-ea"/>
              </a:endParaRPr>
            </a:p>
            <a:p>
              <a:pPr marL="285750" indent="-285750">
                <a:lnSpc>
                  <a:spcPct val="140000"/>
                </a:lnSpc>
                <a:buFont typeface="Wingdings" charset="2"/>
                <a:buChar char="l"/>
              </a:pPr>
              <a:r>
                <a:rPr lang="en-US" altLang="ja-JP" sz="1400" dirty="0">
                  <a:solidFill>
                    <a:schemeClr val="bg1"/>
                  </a:solidFill>
                  <a:latin typeface="+mj-ea"/>
                  <a:ea typeface="+mj-ea"/>
                </a:rPr>
                <a:t>｢</a:t>
              </a:r>
              <a:r>
                <a:rPr lang="ja-JP" altLang="en-US" sz="1400" dirty="0">
                  <a:solidFill>
                    <a:schemeClr val="bg1"/>
                  </a:solidFill>
                  <a:latin typeface="+mj-ea"/>
                  <a:ea typeface="+mj-ea"/>
                </a:rPr>
                <a:t>地域</a:t>
              </a:r>
              <a:r>
                <a:rPr lang="en-US" altLang="ja-JP" sz="1400" dirty="0">
                  <a:solidFill>
                    <a:schemeClr val="bg1"/>
                  </a:solidFill>
                  <a:latin typeface="+mj-ea"/>
                  <a:ea typeface="+mj-ea"/>
                </a:rPr>
                <a:t>｣ → ｢</a:t>
              </a:r>
              <a:r>
                <a:rPr lang="ja-JP" altLang="en-US" sz="1400" dirty="0">
                  <a:solidFill>
                    <a:schemeClr val="bg1"/>
                  </a:solidFill>
                  <a:latin typeface="+mj-ea"/>
                  <a:ea typeface="+mj-ea"/>
                </a:rPr>
                <a:t>広域</a:t>
              </a:r>
              <a:r>
                <a:rPr lang="en-US" altLang="ja-JP" sz="1400" dirty="0">
                  <a:solidFill>
                    <a:schemeClr val="bg1"/>
                  </a:solidFill>
                  <a:latin typeface="+mj-ea"/>
                  <a:ea typeface="+mj-ea"/>
                </a:rPr>
                <a:t>｣ → ｢</a:t>
              </a:r>
              <a:r>
                <a:rPr lang="ja-JP" altLang="en-US" sz="1400" dirty="0">
                  <a:solidFill>
                    <a:schemeClr val="bg1"/>
                  </a:solidFill>
                  <a:latin typeface="+mj-ea"/>
                  <a:ea typeface="+mj-ea"/>
                </a:rPr>
                <a:t>全国</a:t>
              </a:r>
              <a:r>
                <a:rPr lang="en-US" altLang="ja-JP" sz="1400" dirty="0">
                  <a:solidFill>
                    <a:schemeClr val="bg1"/>
                  </a:solidFill>
                  <a:latin typeface="+mj-ea"/>
                  <a:ea typeface="+mj-ea"/>
                </a:rPr>
                <a:t>｣</a:t>
              </a:r>
              <a:r>
                <a:rPr lang="ja-JP" altLang="en-US" sz="1400" dirty="0">
                  <a:solidFill>
                    <a:schemeClr val="bg1"/>
                  </a:solidFill>
                  <a:latin typeface="+mj-ea"/>
                  <a:ea typeface="+mj-ea"/>
                </a:rPr>
                <a:t>の順に、候補を検討、依頼する　　</a:t>
              </a:r>
              <a:r>
                <a:rPr lang="en-US" altLang="ja-JP" sz="1400" dirty="0">
                  <a:solidFill>
                    <a:schemeClr val="bg1"/>
                  </a:solidFill>
                  <a:latin typeface="+mj-ea"/>
                  <a:ea typeface="+mj-ea"/>
                </a:rPr>
                <a:t>		【</a:t>
              </a:r>
              <a:r>
                <a:rPr lang="ja-JP" altLang="en-US" sz="1400" dirty="0">
                  <a:solidFill>
                    <a:schemeClr val="bg1"/>
                  </a:solidFill>
                  <a:latin typeface="+mj-ea"/>
                  <a:ea typeface="+mj-ea"/>
                </a:rPr>
                <a:t>負担の均霑化</a:t>
              </a:r>
              <a:r>
                <a:rPr lang="en-US" altLang="ja-JP" sz="1400" dirty="0">
                  <a:solidFill>
                    <a:schemeClr val="bg1"/>
                  </a:solidFill>
                  <a:latin typeface="+mj-ea"/>
                  <a:ea typeface="+mj-ea"/>
                </a:rPr>
                <a:t>】</a:t>
              </a:r>
            </a:p>
            <a:p>
              <a:pPr marL="285750" indent="-285750">
                <a:lnSpc>
                  <a:spcPct val="140000"/>
                </a:lnSpc>
                <a:buClr>
                  <a:srgbClr val="FFFF00"/>
                </a:buClr>
                <a:buFont typeface="Wingdings" charset="2"/>
                <a:buChar char="l"/>
              </a:pPr>
              <a:r>
                <a:rPr lang="ja-JP" altLang="en-US" sz="1400" dirty="0">
                  <a:solidFill>
                    <a:schemeClr val="bg1"/>
                  </a:solidFill>
                  <a:latin typeface="+mj-ea"/>
                  <a:ea typeface="+mj-ea"/>
                </a:rPr>
                <a:t>外部専門医の依頼、推薦、選任：　</a:t>
              </a:r>
              <a:r>
                <a:rPr lang="ja-JP" altLang="en-US" sz="1400" dirty="0">
                  <a:solidFill>
                    <a:srgbClr val="FFFF00"/>
                  </a:solidFill>
                  <a:latin typeface="+mj-ea"/>
                  <a:ea typeface="+mj-ea"/>
                </a:rPr>
                <a:t>連携体制</a:t>
              </a:r>
              <a:r>
                <a:rPr lang="ja-JP" altLang="en-US" sz="1400" dirty="0" smtClean="0">
                  <a:solidFill>
                    <a:srgbClr val="FFFF00"/>
                  </a:solidFill>
                  <a:latin typeface="+mj-ea"/>
                  <a:ea typeface="+mj-ea"/>
                </a:rPr>
                <a:t>構築中の地域</a:t>
              </a:r>
              <a:r>
                <a:rPr lang="ja-JP" altLang="en-US" sz="1400" dirty="0">
                  <a:solidFill>
                    <a:srgbClr val="FFFF00"/>
                  </a:solidFill>
                  <a:latin typeface="+mj-ea"/>
                  <a:ea typeface="+mj-ea"/>
                </a:rPr>
                <a:t>も</a:t>
              </a:r>
              <a:r>
                <a:rPr lang="en-US" altLang="ja-JP" sz="1400" dirty="0">
                  <a:solidFill>
                    <a:schemeClr val="bg1"/>
                  </a:solidFill>
                  <a:latin typeface="+mj-ea"/>
                  <a:ea typeface="+mj-ea"/>
                </a:rPr>
                <a:t>		</a:t>
              </a:r>
              <a:r>
                <a:rPr lang="en-US" altLang="ja-JP" sz="1400" dirty="0" smtClean="0">
                  <a:solidFill>
                    <a:srgbClr val="FFFF00"/>
                  </a:solidFill>
                  <a:latin typeface="+mj-ea"/>
                  <a:ea typeface="+mj-ea"/>
                </a:rPr>
                <a:t>【</a:t>
              </a:r>
              <a:r>
                <a:rPr lang="ja-JP" altLang="en-US" sz="1400" dirty="0" smtClean="0">
                  <a:solidFill>
                    <a:srgbClr val="FFFF00"/>
                  </a:solidFill>
                  <a:latin typeface="+mj-ea"/>
                  <a:ea typeface="+mj-ea"/>
                </a:rPr>
                <a:t>臨機応変な対応も必要</a:t>
              </a:r>
              <a:r>
                <a:rPr lang="en-US" altLang="ja-JP" sz="1400" dirty="0" smtClean="0">
                  <a:solidFill>
                    <a:srgbClr val="FFFF00"/>
                  </a:solidFill>
                  <a:latin typeface="+mj-ea"/>
                  <a:ea typeface="+mj-ea"/>
                </a:rPr>
                <a:t>】</a:t>
              </a:r>
              <a:endParaRPr lang="en-US" altLang="ja-JP" sz="1400" dirty="0">
                <a:solidFill>
                  <a:srgbClr val="FFFF00"/>
                </a:solidFill>
                <a:latin typeface="+mj-ea"/>
                <a:ea typeface="+mj-ea"/>
              </a:endParaRPr>
            </a:p>
          </p:txBody>
        </p:sp>
      </p:grpSp>
    </p:spTree>
    <p:extLst>
      <p:ext uri="{BB962C8B-B14F-4D97-AF65-F5344CB8AC3E}">
        <p14:creationId xmlns:p14="http://schemas.microsoft.com/office/powerpoint/2010/main" val="20801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図形グループ 32"/>
          <p:cNvGrpSpPr/>
          <p:nvPr/>
        </p:nvGrpSpPr>
        <p:grpSpPr>
          <a:xfrm>
            <a:off x="3936733" y="3062293"/>
            <a:ext cx="2898212" cy="2900613"/>
            <a:chOff x="3936733" y="3062293"/>
            <a:chExt cx="2898212" cy="2900613"/>
          </a:xfrm>
        </p:grpSpPr>
        <p:sp>
          <p:nvSpPr>
            <p:cNvPr id="65" name="角丸四角形 64"/>
            <p:cNvSpPr/>
            <p:nvPr/>
          </p:nvSpPr>
          <p:spPr>
            <a:xfrm>
              <a:off x="3936733" y="3399297"/>
              <a:ext cx="2776566" cy="319373"/>
            </a:xfrm>
            <a:prstGeom prst="roundRect">
              <a:avLst>
                <a:gd name="adj" fmla="val 30702"/>
              </a:avLst>
            </a:prstGeom>
            <a:solidFill>
              <a:schemeClr val="accent1">
                <a:lumMod val="20000"/>
                <a:lumOff val="80000"/>
              </a:schemeClr>
            </a:solidFill>
            <a:ln w="19050">
              <a:solidFill>
                <a:srgbClr val="0070C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6" name="角丸四角形 65"/>
            <p:cNvSpPr/>
            <p:nvPr/>
          </p:nvSpPr>
          <p:spPr>
            <a:xfrm>
              <a:off x="5273041" y="3062293"/>
              <a:ext cx="1474268" cy="656377"/>
            </a:xfrm>
            <a:prstGeom prst="roundRect">
              <a:avLst/>
            </a:prstGeo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67" name="図形グループ 66"/>
            <p:cNvGrpSpPr/>
            <p:nvPr/>
          </p:nvGrpSpPr>
          <p:grpSpPr>
            <a:xfrm>
              <a:off x="5606724" y="5614727"/>
              <a:ext cx="1228221" cy="348179"/>
              <a:chOff x="5606724" y="5614727"/>
              <a:chExt cx="1228221" cy="348179"/>
            </a:xfrm>
          </p:grpSpPr>
          <p:sp>
            <p:nvSpPr>
              <p:cNvPr id="68" name="角丸四角形 67"/>
              <p:cNvSpPr/>
              <p:nvPr/>
            </p:nvSpPr>
            <p:spPr>
              <a:xfrm>
                <a:off x="5638507" y="5614727"/>
                <a:ext cx="1131635" cy="338554"/>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9" name="テキスト ボックス 68"/>
              <p:cNvSpPr txBox="1"/>
              <p:nvPr/>
            </p:nvSpPr>
            <p:spPr>
              <a:xfrm>
                <a:off x="5606724" y="5624352"/>
                <a:ext cx="1228221" cy="338554"/>
              </a:xfrm>
              <a:prstGeom prst="rect">
                <a:avLst/>
              </a:prstGeom>
              <a:noFill/>
            </p:spPr>
            <p:txBody>
              <a:bodyPr wrap="none" rtlCol="0">
                <a:spAutoFit/>
              </a:bodyPr>
              <a:lstStyle/>
              <a:p>
                <a:r>
                  <a:rPr kumimoji="1" lang="ja-JP" altLang="en-US" sz="1600" dirty="0" smtClean="0"/>
                  <a:t>分析･まとめ</a:t>
                </a:r>
                <a:endParaRPr kumimoji="1" lang="ja-JP" altLang="en-US" sz="1600" dirty="0"/>
              </a:p>
            </p:txBody>
          </p:sp>
        </p:grpSp>
      </p:grpSp>
      <p:grpSp>
        <p:nvGrpSpPr>
          <p:cNvPr id="70" name="図形グループ 69"/>
          <p:cNvGrpSpPr/>
          <p:nvPr/>
        </p:nvGrpSpPr>
        <p:grpSpPr>
          <a:xfrm>
            <a:off x="3907857" y="1838427"/>
            <a:ext cx="1867301" cy="3912826"/>
            <a:chOff x="3907857" y="1838427"/>
            <a:chExt cx="1867301" cy="3912826"/>
          </a:xfrm>
        </p:grpSpPr>
        <p:sp>
          <p:nvSpPr>
            <p:cNvPr id="71" name="角丸四角形 70"/>
            <p:cNvSpPr/>
            <p:nvPr/>
          </p:nvSpPr>
          <p:spPr>
            <a:xfrm>
              <a:off x="3907857" y="1838427"/>
              <a:ext cx="1867301" cy="1223866"/>
            </a:xfrm>
            <a:prstGeom prst="roundRect">
              <a:avLst/>
            </a:prstGeom>
            <a:solidFill>
              <a:schemeClr val="accent6">
                <a:lumMod val="20000"/>
                <a:lumOff val="80000"/>
              </a:schemeClr>
            </a:solidFill>
            <a:ln>
              <a:solidFill>
                <a:srgbClr val="F25A5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72" name="図形グループ 71"/>
            <p:cNvGrpSpPr/>
            <p:nvPr/>
          </p:nvGrpSpPr>
          <p:grpSpPr>
            <a:xfrm>
              <a:off x="4259180" y="4942602"/>
              <a:ext cx="1094217" cy="808651"/>
              <a:chOff x="4259180" y="4942602"/>
              <a:chExt cx="1094217" cy="808651"/>
            </a:xfrm>
          </p:grpSpPr>
          <p:sp>
            <p:nvSpPr>
              <p:cNvPr id="73" name="角丸四角形 72"/>
              <p:cNvSpPr/>
              <p:nvPr/>
            </p:nvSpPr>
            <p:spPr>
              <a:xfrm>
                <a:off x="4259180" y="4942602"/>
                <a:ext cx="986151" cy="338554"/>
              </a:xfrm>
              <a:prstGeom prst="roundRect">
                <a:avLst/>
              </a:prstGeom>
              <a:noFill/>
              <a:ln w="285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4" name="テキスト ボックス 73"/>
              <p:cNvSpPr txBox="1"/>
              <p:nvPr/>
            </p:nvSpPr>
            <p:spPr>
              <a:xfrm>
                <a:off x="4276464" y="4954223"/>
                <a:ext cx="1076933" cy="338554"/>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600" dirty="0" smtClean="0"/>
                  <a:t>初期調査</a:t>
                </a:r>
                <a:endParaRPr kumimoji="1" lang="ja-JP" altLang="en-US" sz="1600" dirty="0"/>
              </a:p>
            </p:txBody>
          </p:sp>
          <p:sp>
            <p:nvSpPr>
              <p:cNvPr id="75" name="テキスト ボックス 74"/>
              <p:cNvSpPr txBox="1"/>
              <p:nvPr/>
            </p:nvSpPr>
            <p:spPr>
              <a:xfrm>
                <a:off x="4316963" y="5489643"/>
                <a:ext cx="184731" cy="261610"/>
              </a:xfrm>
              <a:prstGeom prst="rect">
                <a:avLst/>
              </a:prstGeom>
              <a:noFill/>
            </p:spPr>
            <p:txBody>
              <a:bodyPr wrap="none" rtlCol="0">
                <a:spAutoFit/>
              </a:bodyPr>
              <a:lstStyle/>
              <a:p>
                <a:endParaRPr kumimoji="1" lang="ja-JP" altLang="en-US" sz="1100" dirty="0"/>
              </a:p>
            </p:txBody>
          </p:sp>
        </p:grpSp>
      </p:grpSp>
      <p:sp>
        <p:nvSpPr>
          <p:cNvPr id="76" name="正方形/長方形 75"/>
          <p:cNvSpPr/>
          <p:nvPr/>
        </p:nvSpPr>
        <p:spPr>
          <a:xfrm>
            <a:off x="7199698" y="1068404"/>
            <a:ext cx="1097280" cy="31945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7" name="正方形/長方形 76"/>
          <p:cNvSpPr/>
          <p:nvPr/>
        </p:nvSpPr>
        <p:spPr>
          <a:xfrm>
            <a:off x="4908885" y="1068404"/>
            <a:ext cx="1953928" cy="5794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8" name="正方形/長方形 77"/>
          <p:cNvSpPr/>
          <p:nvPr/>
        </p:nvSpPr>
        <p:spPr>
          <a:xfrm>
            <a:off x="3599848" y="1068404"/>
            <a:ext cx="952901" cy="3136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79" name="直線コネクタ 78"/>
          <p:cNvCxnSpPr/>
          <p:nvPr/>
        </p:nvCxnSpPr>
        <p:spPr>
          <a:xfrm>
            <a:off x="567891" y="1703672"/>
            <a:ext cx="79215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67891" y="4820653"/>
            <a:ext cx="792159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1" name="右矢印 80"/>
          <p:cNvSpPr/>
          <p:nvPr/>
        </p:nvSpPr>
        <p:spPr>
          <a:xfrm rot="5400000">
            <a:off x="-169546" y="2700991"/>
            <a:ext cx="1859413" cy="192036"/>
          </a:xfrm>
          <a:prstGeom prst="rightArrow">
            <a:avLst>
              <a:gd name="adj1" fmla="val 40185"/>
              <a:gd name="adj2" fmla="val 32341"/>
            </a:avLst>
          </a:prstGeom>
          <a:gradFill>
            <a:gsLst>
              <a:gs pos="0">
                <a:srgbClr val="BDFBA0">
                  <a:lumMod val="78000"/>
                  <a:lumOff val="22000"/>
                </a:srgbClr>
              </a:gs>
              <a:gs pos="100000">
                <a:srgbClr val="5B9626"/>
              </a:gs>
            </a:gsLst>
            <a:lin ang="240000" scaled="0"/>
          </a:gradFill>
          <a:ln>
            <a:solidFill>
              <a:schemeClr val="accent3">
                <a:lumMod val="75000"/>
              </a:schemeClr>
            </a:solidFill>
          </a:ln>
          <a:effectLst>
            <a:outerShdw blurRad="50800" dist="23000" dir="36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2087814" y="394637"/>
            <a:ext cx="5660524" cy="461665"/>
          </a:xfrm>
          <a:prstGeom prst="rect">
            <a:avLst/>
          </a:prstGeom>
          <a:noFill/>
        </p:spPr>
        <p:txBody>
          <a:bodyPr wrap="none" rtlCol="0">
            <a:spAutoFit/>
          </a:bodyPr>
          <a:lstStyle/>
          <a:p>
            <a:r>
              <a:rPr kumimoji="1" lang="ja-JP" altLang="en-US" sz="2400" dirty="0" smtClean="0">
                <a:solidFill>
                  <a:srgbClr val="002060"/>
                </a:solidFill>
                <a:latin typeface="+mj-lt"/>
              </a:rPr>
              <a:t>当該医療機関 と 支援団体</a:t>
            </a:r>
            <a:r>
              <a:rPr lang="ja-JP" altLang="en-US" sz="2400" dirty="0" smtClean="0">
                <a:solidFill>
                  <a:srgbClr val="002060"/>
                </a:solidFill>
              </a:rPr>
              <a:t>、 </a:t>
            </a:r>
            <a:r>
              <a:rPr lang="ja-JP" altLang="en-US" sz="1400" dirty="0" smtClean="0">
                <a:solidFill>
                  <a:srgbClr val="002060"/>
                </a:solidFill>
              </a:rPr>
              <a:t>院内調査への係わり方</a:t>
            </a:r>
            <a:endParaRPr kumimoji="1" lang="ja-JP" altLang="en-US" sz="1400" dirty="0">
              <a:solidFill>
                <a:srgbClr val="002060"/>
              </a:solidFill>
            </a:endParaRPr>
          </a:p>
        </p:txBody>
      </p:sp>
      <p:cxnSp>
        <p:nvCxnSpPr>
          <p:cNvPr id="83" name="直線コネクタ 82"/>
          <p:cNvCxnSpPr/>
          <p:nvPr/>
        </p:nvCxnSpPr>
        <p:spPr>
          <a:xfrm>
            <a:off x="2214135" y="810003"/>
            <a:ext cx="539043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40411" y="1052863"/>
            <a:ext cx="8370956" cy="4075859"/>
          </a:xfrm>
          <a:prstGeom prst="rect">
            <a:avLst/>
          </a:prstGeom>
        </p:spPr>
        <p:txBody>
          <a:bodyPr wrap="square">
            <a:spAutoFit/>
          </a:bodyPr>
          <a:lstStyle/>
          <a:p>
            <a:r>
              <a:rPr lang="ja-JP" altLang="en-US" dirty="0"/>
              <a:t>　</a:t>
            </a:r>
            <a:r>
              <a:rPr lang="ja-JP" altLang="en-US" dirty="0" smtClean="0"/>
              <a:t>　</a:t>
            </a:r>
            <a:r>
              <a:rPr lang="ja-JP" altLang="en-US" sz="1600" dirty="0" smtClean="0"/>
              <a:t>発生から完了</a:t>
            </a:r>
            <a:r>
              <a:rPr lang="ja-JP" altLang="en-US" sz="1600" dirty="0"/>
              <a:t>まで</a:t>
            </a:r>
            <a:r>
              <a:rPr lang="ja-JP" altLang="en-US" sz="1600" dirty="0" smtClean="0"/>
              <a:t>の</a:t>
            </a:r>
            <a:r>
              <a:rPr lang="ja-JP" altLang="en-US" sz="1600" dirty="0"/>
              <a:t>　　 </a:t>
            </a:r>
            <a:r>
              <a:rPr lang="ja-JP" altLang="en-US" sz="1600" dirty="0" smtClean="0"/>
              <a:t>　　　　</a:t>
            </a:r>
            <a:r>
              <a:rPr lang="en-US" altLang="ja-JP" sz="1600" dirty="0"/>
              <a:t>	</a:t>
            </a:r>
            <a:r>
              <a:rPr lang="ja-JP" altLang="en-US" sz="1600" dirty="0" smtClean="0"/>
              <a:t> 当該病院　</a:t>
            </a:r>
            <a:r>
              <a:rPr lang="ja-JP" altLang="en-US" sz="1600" dirty="0"/>
              <a:t>　</a:t>
            </a:r>
            <a:r>
              <a:rPr lang="en-US" altLang="ja-JP" sz="1600" dirty="0" smtClean="0"/>
              <a:t>	</a:t>
            </a:r>
            <a:r>
              <a:rPr lang="ja-JP" altLang="en-US" sz="1600" dirty="0" smtClean="0"/>
              <a:t>支援団体地方協議会</a:t>
            </a:r>
            <a:r>
              <a:rPr lang="en-US" altLang="ja-JP" sz="1600" dirty="0" smtClean="0"/>
              <a:t>	</a:t>
            </a:r>
            <a:r>
              <a:rPr lang="ja-JP" altLang="en-US" sz="1600" dirty="0" smtClean="0"/>
              <a:t>ｾﾝﾀｰ助言</a:t>
            </a:r>
            <a:endParaRPr lang="en-US" altLang="ja-JP" sz="1600" dirty="0" smtClean="0"/>
          </a:p>
          <a:p>
            <a:r>
              <a:rPr lang="en-US" altLang="ja-JP" sz="1600" dirty="0"/>
              <a:t>	</a:t>
            </a:r>
            <a:r>
              <a:rPr lang="en-US" altLang="ja-JP" sz="1600" dirty="0" smtClean="0"/>
              <a:t>	</a:t>
            </a:r>
            <a:r>
              <a:rPr lang="ja-JP" altLang="en-US" sz="1600" dirty="0" smtClean="0"/>
              <a:t>　　調査の流れ</a:t>
            </a:r>
            <a:r>
              <a:rPr lang="en-US" altLang="ja-JP" sz="1600" dirty="0" smtClean="0"/>
              <a:t>						</a:t>
            </a:r>
            <a:r>
              <a:rPr lang="ja-JP" altLang="en-US" sz="1600" dirty="0"/>
              <a:t>　 </a:t>
            </a:r>
            <a:r>
              <a:rPr lang="ja-JP" altLang="en-US" sz="1600" dirty="0" smtClean="0"/>
              <a:t>［</a:t>
            </a:r>
            <a:r>
              <a:rPr lang="ja-JP" altLang="en-US" sz="1400" dirty="0" smtClean="0"/>
              <a:t>地域］　 </a:t>
            </a:r>
            <a:r>
              <a:rPr lang="ja-JP" altLang="en-US" sz="1400" dirty="0"/>
              <a:t>　</a:t>
            </a:r>
            <a:r>
              <a:rPr lang="ja-JP" altLang="en-US" sz="1400" dirty="0" smtClean="0"/>
              <a:t>［専門医］</a:t>
            </a:r>
            <a:endParaRPr lang="en-US" altLang="ja-JP" sz="1400" dirty="0" smtClean="0"/>
          </a:p>
          <a:p>
            <a:r>
              <a:rPr lang="ja-JP" altLang="en-US" sz="1600" dirty="0"/>
              <a:t>　　</a:t>
            </a:r>
            <a:endParaRPr lang="ja-JP" altLang="en-US" sz="1400" dirty="0"/>
          </a:p>
          <a:p>
            <a:pPr>
              <a:lnSpc>
                <a:spcPct val="120000"/>
              </a:lnSpc>
            </a:pPr>
            <a:r>
              <a:rPr lang="ja-JP" altLang="en-US" sz="1400" dirty="0"/>
              <a:t>　　　　❶ </a:t>
            </a:r>
            <a:r>
              <a:rPr lang="ja-JP" altLang="en-US" sz="1600" dirty="0"/>
              <a:t>｢事故の判断</a:t>
            </a:r>
            <a:r>
              <a:rPr lang="ja-JP" altLang="en-US" sz="1600" dirty="0" smtClean="0"/>
              <a:t>｣（相談）：</a:t>
            </a:r>
            <a:r>
              <a:rPr lang="ja-JP" altLang="en-US" sz="1400" dirty="0"/>
              <a:t>	</a:t>
            </a:r>
            <a:r>
              <a:rPr lang="en-US" altLang="ja-JP" sz="1400" dirty="0" smtClean="0"/>
              <a:t>		</a:t>
            </a:r>
            <a:r>
              <a:rPr lang="ja-JP" altLang="en-US" sz="1400" dirty="0" smtClean="0"/>
              <a:t>◎</a:t>
            </a:r>
            <a:r>
              <a:rPr lang="en-US" altLang="ja-JP" sz="1400" dirty="0" smtClean="0"/>
              <a:t>			◎</a:t>
            </a:r>
            <a:r>
              <a:rPr lang="ja-JP" altLang="en-US" sz="1400" dirty="0"/>
              <a:t>		</a:t>
            </a:r>
            <a:r>
              <a:rPr lang="ja-JP" altLang="en-US" sz="1400" dirty="0" smtClean="0"/>
              <a:t>X</a:t>
            </a:r>
            <a:r>
              <a:rPr lang="ja-JP" altLang="en-US" sz="1400" dirty="0"/>
              <a:t>		</a:t>
            </a:r>
            <a:r>
              <a:rPr lang="en-US" altLang="ja-JP" sz="1400" dirty="0"/>
              <a:t>	</a:t>
            </a:r>
            <a:r>
              <a:rPr lang="en-US" altLang="ja-JP" sz="1400" dirty="0" smtClean="0"/>
              <a:t>◎</a:t>
            </a:r>
          </a:p>
          <a:p>
            <a:pPr>
              <a:lnSpc>
                <a:spcPct val="120000"/>
              </a:lnSpc>
            </a:pPr>
            <a:r>
              <a:rPr lang="ja-JP" altLang="en-US" sz="1400" dirty="0"/>
              <a:t>　　　　❷ </a:t>
            </a:r>
            <a:r>
              <a:rPr lang="ja-JP" altLang="en-US" sz="1600" dirty="0"/>
              <a:t>解剖･Aiの</a:t>
            </a:r>
            <a:r>
              <a:rPr lang="ja-JP" altLang="en-US" sz="1600" dirty="0" smtClean="0"/>
              <a:t>施行（支援）：</a:t>
            </a:r>
            <a:r>
              <a:rPr lang="ja-JP" altLang="en-US" sz="1600" dirty="0"/>
              <a:t>	</a:t>
            </a:r>
            <a:r>
              <a:rPr lang="ja-JP" altLang="en-US" sz="1400" dirty="0"/>
              <a:t>	</a:t>
            </a:r>
            <a:r>
              <a:rPr lang="en-US" altLang="ja-JP" sz="1400" dirty="0" smtClean="0"/>
              <a:t>	</a:t>
            </a:r>
            <a:r>
              <a:rPr lang="ja-JP" altLang="en-US" sz="1400" dirty="0" smtClean="0"/>
              <a:t>◎</a:t>
            </a:r>
            <a:r>
              <a:rPr lang="en-US" altLang="ja-JP" sz="1400" dirty="0" smtClean="0"/>
              <a:t>			◎</a:t>
            </a:r>
            <a:r>
              <a:rPr lang="ja-JP" altLang="en-US" sz="1400" dirty="0"/>
              <a:t>	</a:t>
            </a:r>
            <a:r>
              <a:rPr lang="ja-JP" altLang="en-US" sz="1400" dirty="0" smtClean="0"/>
              <a:t> </a:t>
            </a:r>
            <a:r>
              <a:rPr lang="en-US" altLang="ja-JP" sz="1400" dirty="0" smtClean="0"/>
              <a:t>	</a:t>
            </a:r>
            <a:r>
              <a:rPr lang="ja-JP" altLang="en-US" sz="1400" dirty="0" smtClean="0"/>
              <a:t>X</a:t>
            </a:r>
            <a:r>
              <a:rPr lang="ja-JP" altLang="en-US" sz="1400" dirty="0"/>
              <a:t>		</a:t>
            </a:r>
            <a:r>
              <a:rPr lang="en-US" altLang="ja-JP" sz="1400" dirty="0" smtClean="0"/>
              <a:t>	</a:t>
            </a:r>
            <a:r>
              <a:rPr lang="ja-JP" altLang="en-US" sz="1400" dirty="0" smtClean="0"/>
              <a:t>〇</a:t>
            </a:r>
            <a:endParaRPr lang="ja-JP" altLang="en-US" sz="1400" dirty="0"/>
          </a:p>
          <a:p>
            <a:pPr>
              <a:lnSpc>
                <a:spcPct val="120000"/>
              </a:lnSpc>
            </a:pPr>
            <a:r>
              <a:rPr lang="ja-JP" altLang="en-US" sz="1400" dirty="0"/>
              <a:t>　　　　</a:t>
            </a:r>
            <a:r>
              <a:rPr lang="ja-JP" altLang="en-US" sz="1400" dirty="0" smtClean="0"/>
              <a:t>❸ </a:t>
            </a:r>
            <a:r>
              <a:rPr lang="ja-JP" altLang="en-US" sz="1600" dirty="0" smtClean="0"/>
              <a:t>事故</a:t>
            </a:r>
            <a:r>
              <a:rPr lang="ja-JP" altLang="en-US" sz="1600" dirty="0"/>
              <a:t>の情報の</a:t>
            </a:r>
            <a:r>
              <a:rPr lang="ja-JP" altLang="en-US" sz="1600" dirty="0" smtClean="0"/>
              <a:t>収集・整理</a:t>
            </a:r>
            <a:r>
              <a:rPr lang="ja-JP" altLang="en-US" sz="1600" dirty="0"/>
              <a:t>： 	</a:t>
            </a:r>
            <a:r>
              <a:rPr lang="en-US" altLang="ja-JP" sz="1400" dirty="0" smtClean="0"/>
              <a:t>	</a:t>
            </a:r>
            <a:r>
              <a:rPr lang="ja-JP" altLang="en-US" sz="1400" dirty="0" smtClean="0">
                <a:solidFill>
                  <a:srgbClr val="FF0000"/>
                </a:solidFill>
              </a:rPr>
              <a:t>◎</a:t>
            </a:r>
            <a:r>
              <a:rPr lang="en-US" altLang="ja-JP" sz="1400" dirty="0" smtClean="0"/>
              <a:t>			</a:t>
            </a:r>
            <a:r>
              <a:rPr lang="ja-JP" altLang="en-US" sz="1400" dirty="0" smtClean="0"/>
              <a:t>◎</a:t>
            </a:r>
            <a:r>
              <a:rPr lang="ja-JP" altLang="en-US" sz="1400" dirty="0"/>
              <a:t>		</a:t>
            </a:r>
            <a:r>
              <a:rPr lang="ja-JP" altLang="en-US" sz="1400" dirty="0" smtClean="0"/>
              <a:t>X</a:t>
            </a:r>
            <a:r>
              <a:rPr lang="ja-JP" altLang="en-US" sz="1400" dirty="0"/>
              <a:t>		</a:t>
            </a:r>
            <a:r>
              <a:rPr lang="en-US" altLang="ja-JP" sz="1400" dirty="0" smtClean="0"/>
              <a:t>	</a:t>
            </a:r>
            <a:r>
              <a:rPr lang="ja-JP" altLang="en-US" sz="1400" dirty="0" smtClean="0"/>
              <a:t>〇</a:t>
            </a:r>
            <a:endParaRPr lang="en-US" altLang="ja-JP" sz="1400" dirty="0" smtClean="0"/>
          </a:p>
          <a:p>
            <a:pPr>
              <a:lnSpc>
                <a:spcPct val="19000"/>
              </a:lnSpc>
            </a:pPr>
            <a:endParaRPr lang="ja-JP" altLang="en-US" sz="1400" dirty="0"/>
          </a:p>
          <a:p>
            <a:pPr>
              <a:lnSpc>
                <a:spcPct val="120000"/>
              </a:lnSpc>
            </a:pPr>
            <a:r>
              <a:rPr lang="ja-JP" altLang="en-US" sz="1400" dirty="0"/>
              <a:t>　　　　</a:t>
            </a:r>
            <a:r>
              <a:rPr lang="ja-JP" altLang="en-US" sz="1400" dirty="0" smtClean="0"/>
              <a:t>❹ </a:t>
            </a:r>
            <a:r>
              <a:rPr lang="ja-JP" altLang="en-US" sz="1600" dirty="0" smtClean="0"/>
              <a:t>調査</a:t>
            </a:r>
            <a:r>
              <a:rPr lang="ja-JP" altLang="en-US" sz="1600" dirty="0"/>
              <a:t>委員会の</a:t>
            </a:r>
            <a:r>
              <a:rPr lang="ja-JP" altLang="en-US" sz="1600" dirty="0" smtClean="0"/>
              <a:t>設置・運営：</a:t>
            </a:r>
            <a:r>
              <a:rPr lang="ja-JP" altLang="en-US" sz="1600" dirty="0"/>
              <a:t>	</a:t>
            </a:r>
            <a:r>
              <a:rPr lang="en-US" altLang="ja-JP" sz="1400" dirty="0" smtClean="0"/>
              <a:t>	</a:t>
            </a:r>
            <a:r>
              <a:rPr lang="ja-JP" altLang="en-US" sz="1400" dirty="0" smtClean="0"/>
              <a:t>〇</a:t>
            </a:r>
            <a:r>
              <a:rPr lang="en-US" altLang="ja-JP" sz="1400" dirty="0" smtClean="0"/>
              <a:t>			</a:t>
            </a:r>
            <a:r>
              <a:rPr lang="ja-JP" altLang="en-US" sz="1400" dirty="0" smtClean="0"/>
              <a:t>◎</a:t>
            </a:r>
            <a:r>
              <a:rPr lang="ja-JP" altLang="en-US" sz="1400" dirty="0"/>
              <a:t>		</a:t>
            </a:r>
            <a:r>
              <a:rPr lang="ja-JP" altLang="en-US" sz="1400" dirty="0" smtClean="0"/>
              <a:t>X</a:t>
            </a:r>
            <a:r>
              <a:rPr lang="ja-JP" altLang="en-US" sz="1400" dirty="0"/>
              <a:t>		</a:t>
            </a:r>
            <a:r>
              <a:rPr lang="en-US" altLang="ja-JP" sz="1400" dirty="0" smtClean="0"/>
              <a:t>	</a:t>
            </a:r>
            <a:r>
              <a:rPr lang="ja-JP" altLang="en-US" sz="1400" dirty="0" smtClean="0"/>
              <a:t>〇</a:t>
            </a:r>
            <a:endParaRPr lang="ja-JP" altLang="en-US" sz="1400" dirty="0"/>
          </a:p>
          <a:p>
            <a:pPr>
              <a:lnSpc>
                <a:spcPct val="20000"/>
              </a:lnSpc>
            </a:pPr>
            <a:endParaRPr lang="ja-JP" altLang="en-US" sz="1400" dirty="0"/>
          </a:p>
          <a:p>
            <a:pPr>
              <a:lnSpc>
                <a:spcPct val="120000"/>
              </a:lnSpc>
            </a:pPr>
            <a:r>
              <a:rPr lang="ja-JP" altLang="en-US" sz="1400" dirty="0"/>
              <a:t>　　　　❺ </a:t>
            </a:r>
            <a:r>
              <a:rPr lang="ja-JP" altLang="en-US" sz="1600" dirty="0" smtClean="0"/>
              <a:t>専門家派遣・調査分析：</a:t>
            </a:r>
            <a:r>
              <a:rPr lang="ja-JP" altLang="en-US" sz="1400" dirty="0"/>
              <a:t>		</a:t>
            </a:r>
            <a:r>
              <a:rPr lang="en-US" altLang="ja-JP" sz="1400" dirty="0" smtClean="0"/>
              <a:t>	</a:t>
            </a:r>
            <a:r>
              <a:rPr lang="ja-JP" altLang="en-US" sz="1400" dirty="0" smtClean="0"/>
              <a:t>〇</a:t>
            </a:r>
            <a:r>
              <a:rPr lang="ja-JP" altLang="en-US" sz="1400" dirty="0"/>
              <a:t>		</a:t>
            </a:r>
            <a:r>
              <a:rPr lang="en-US" altLang="ja-JP" sz="1400" dirty="0" smtClean="0"/>
              <a:t>	</a:t>
            </a:r>
            <a:r>
              <a:rPr lang="ja-JP" altLang="en-US" sz="1400" dirty="0" smtClean="0"/>
              <a:t>◎</a:t>
            </a:r>
            <a:r>
              <a:rPr lang="ja-JP" altLang="en-US" sz="1400" dirty="0"/>
              <a:t>	</a:t>
            </a:r>
            <a:r>
              <a:rPr lang="ja-JP" altLang="en-US" sz="1400" dirty="0" smtClean="0"/>
              <a:t>　　　  </a:t>
            </a:r>
            <a:r>
              <a:rPr lang="ja-JP" altLang="en-US" sz="1400" dirty="0" smtClean="0">
                <a:solidFill>
                  <a:srgbClr val="FF0000"/>
                </a:solidFill>
              </a:rPr>
              <a:t>◎</a:t>
            </a:r>
            <a:r>
              <a:rPr lang="en-US" altLang="ja-JP" sz="1400" dirty="0" smtClean="0"/>
              <a:t>			</a:t>
            </a:r>
            <a:r>
              <a:rPr lang="ja-JP" altLang="en-US" sz="1400" dirty="0" smtClean="0"/>
              <a:t>〇</a:t>
            </a:r>
            <a:endParaRPr lang="en-US" altLang="ja-JP" sz="1400" dirty="0" smtClean="0"/>
          </a:p>
          <a:p>
            <a:pPr>
              <a:lnSpc>
                <a:spcPct val="120000"/>
              </a:lnSpc>
            </a:pPr>
            <a:r>
              <a:rPr lang="ja-JP" altLang="en-US" sz="1400" dirty="0"/>
              <a:t>　　　　❻ </a:t>
            </a:r>
            <a:r>
              <a:rPr lang="ja-JP" altLang="en-US" sz="1600" dirty="0"/>
              <a:t>報告書</a:t>
            </a:r>
            <a:r>
              <a:rPr lang="ja-JP" altLang="en-US" sz="1600" dirty="0" smtClean="0"/>
              <a:t>記載・まとめ：</a:t>
            </a:r>
            <a:r>
              <a:rPr lang="ja-JP" altLang="en-US" sz="1600" dirty="0"/>
              <a:t>　</a:t>
            </a:r>
            <a:r>
              <a:rPr lang="ja-JP" altLang="en-US" sz="1400" dirty="0"/>
              <a:t>　		</a:t>
            </a:r>
            <a:r>
              <a:rPr lang="en-US" altLang="ja-JP" sz="1400" dirty="0" smtClean="0"/>
              <a:t>	</a:t>
            </a:r>
            <a:r>
              <a:rPr lang="ja-JP" altLang="en-US" sz="1400" dirty="0" smtClean="0"/>
              <a:t>◎</a:t>
            </a:r>
            <a:r>
              <a:rPr lang="ja-JP" altLang="en-US" sz="1400" dirty="0"/>
              <a:t>		</a:t>
            </a:r>
            <a:r>
              <a:rPr lang="en-US" altLang="ja-JP" sz="1400" dirty="0" smtClean="0"/>
              <a:t>	</a:t>
            </a:r>
            <a:r>
              <a:rPr lang="ja-JP" altLang="en-US" sz="1400" dirty="0" smtClean="0">
                <a:solidFill>
                  <a:srgbClr val="FF0000"/>
                </a:solidFill>
              </a:rPr>
              <a:t>◎</a:t>
            </a:r>
            <a:r>
              <a:rPr lang="ja-JP" altLang="en-US" sz="1400" dirty="0">
                <a:solidFill>
                  <a:srgbClr val="FF0000"/>
                </a:solidFill>
              </a:rPr>
              <a:t>	</a:t>
            </a:r>
            <a:r>
              <a:rPr lang="ja-JP" altLang="en-US" sz="1400" dirty="0" smtClean="0">
                <a:solidFill>
                  <a:srgbClr val="FF0000"/>
                </a:solidFill>
              </a:rPr>
              <a:t>　　　  ◎</a:t>
            </a:r>
            <a:r>
              <a:rPr lang="en-US" altLang="ja-JP" sz="1400" dirty="0" smtClean="0"/>
              <a:t>			</a:t>
            </a:r>
            <a:r>
              <a:rPr lang="ja-JP" altLang="en-US" sz="1400" dirty="0" smtClean="0"/>
              <a:t>〇</a:t>
            </a:r>
            <a:endParaRPr lang="en-US" altLang="ja-JP" sz="1400" dirty="0" smtClean="0"/>
          </a:p>
          <a:p>
            <a:pPr>
              <a:lnSpc>
                <a:spcPct val="120000"/>
              </a:lnSpc>
            </a:pPr>
            <a:endParaRPr lang="ja-JP" altLang="en-US" sz="1400" dirty="0"/>
          </a:p>
          <a:p>
            <a:pPr>
              <a:lnSpc>
                <a:spcPct val="120000"/>
              </a:lnSpc>
            </a:pPr>
            <a:r>
              <a:rPr lang="ja-JP" altLang="en-US" sz="1400" dirty="0"/>
              <a:t>　</a:t>
            </a:r>
            <a:r>
              <a:rPr lang="ja-JP" altLang="en-US" sz="1400" dirty="0" smtClean="0"/>
              <a:t>　恒常的</a:t>
            </a:r>
            <a:r>
              <a:rPr lang="ja-JP" altLang="en-US" sz="1400" dirty="0"/>
              <a:t>に行われる支援</a:t>
            </a:r>
          </a:p>
          <a:p>
            <a:pPr>
              <a:lnSpc>
                <a:spcPct val="120000"/>
              </a:lnSpc>
            </a:pPr>
            <a:r>
              <a:rPr lang="ja-JP" altLang="en-US" sz="1400" dirty="0"/>
              <a:t>　　　　〇 制度の相談：	　　　　　	</a:t>
            </a:r>
            <a:r>
              <a:rPr lang="en-US" altLang="ja-JP" sz="1400" dirty="0" smtClean="0"/>
              <a:t>		</a:t>
            </a:r>
            <a:r>
              <a:rPr lang="ja-JP" altLang="en-US" sz="1400" dirty="0" smtClean="0"/>
              <a:t>△</a:t>
            </a:r>
            <a:r>
              <a:rPr lang="ja-JP" altLang="en-US" sz="1400" dirty="0"/>
              <a:t>		</a:t>
            </a:r>
            <a:r>
              <a:rPr lang="en-US" altLang="ja-JP" sz="1400" dirty="0" smtClean="0"/>
              <a:t>	</a:t>
            </a:r>
            <a:r>
              <a:rPr lang="ja-JP" altLang="en-US" sz="1400" dirty="0" smtClean="0"/>
              <a:t>〇</a:t>
            </a:r>
            <a:r>
              <a:rPr lang="en-US" altLang="ja-JP" sz="1400" dirty="0" smtClean="0"/>
              <a:t>		</a:t>
            </a:r>
            <a:r>
              <a:rPr lang="ja-JP" altLang="en-US" sz="1400" dirty="0" smtClean="0"/>
              <a:t>X</a:t>
            </a:r>
            <a:r>
              <a:rPr lang="ja-JP" altLang="en-US" sz="1400" dirty="0"/>
              <a:t>		</a:t>
            </a:r>
            <a:r>
              <a:rPr lang="en-US" altLang="ja-JP" sz="1400" dirty="0" smtClean="0"/>
              <a:t>	</a:t>
            </a:r>
            <a:r>
              <a:rPr lang="ja-JP" altLang="en-US" sz="1400" dirty="0" smtClean="0"/>
              <a:t>◎</a:t>
            </a:r>
            <a:endParaRPr lang="ja-JP" altLang="en-US" sz="1400" dirty="0"/>
          </a:p>
          <a:p>
            <a:pPr>
              <a:lnSpc>
                <a:spcPct val="120000"/>
              </a:lnSpc>
            </a:pPr>
            <a:r>
              <a:rPr lang="ja-JP" altLang="en-US" sz="1400" dirty="0"/>
              <a:t>　　　　〇 調査手法の相談：		</a:t>
            </a:r>
            <a:r>
              <a:rPr lang="en-US" altLang="ja-JP" sz="1400" dirty="0" smtClean="0"/>
              <a:t>		</a:t>
            </a:r>
            <a:r>
              <a:rPr lang="ja-JP" altLang="en-US" sz="1400" dirty="0" smtClean="0"/>
              <a:t>△</a:t>
            </a:r>
            <a:r>
              <a:rPr lang="en-US" altLang="ja-JP" sz="1400" dirty="0" smtClean="0"/>
              <a:t>			</a:t>
            </a:r>
            <a:r>
              <a:rPr lang="ja-JP" altLang="en-US" sz="1400" dirty="0" smtClean="0"/>
              <a:t>◎</a:t>
            </a:r>
            <a:r>
              <a:rPr lang="ja-JP" altLang="en-US" sz="1400" dirty="0"/>
              <a:t>		</a:t>
            </a:r>
            <a:r>
              <a:rPr lang="ja-JP" altLang="en-US" sz="1400" dirty="0" smtClean="0"/>
              <a:t>X</a:t>
            </a:r>
            <a:r>
              <a:rPr lang="ja-JP" altLang="en-US" sz="1400" dirty="0"/>
              <a:t>		</a:t>
            </a:r>
            <a:r>
              <a:rPr lang="en-US" altLang="ja-JP" sz="1400" dirty="0" smtClean="0"/>
              <a:t>	</a:t>
            </a:r>
            <a:r>
              <a:rPr lang="ja-JP" altLang="en-US" sz="1400" dirty="0" smtClean="0"/>
              <a:t>◎</a:t>
            </a:r>
            <a:endParaRPr lang="ja-JP" altLang="en-US" sz="1400" dirty="0"/>
          </a:p>
          <a:p>
            <a:pPr>
              <a:lnSpc>
                <a:spcPct val="120000"/>
              </a:lnSpc>
            </a:pPr>
            <a:r>
              <a:rPr lang="ja-JP" altLang="en-US" sz="1400" dirty="0"/>
              <a:t>			　</a:t>
            </a:r>
          </a:p>
        </p:txBody>
      </p:sp>
      <p:grpSp>
        <p:nvGrpSpPr>
          <p:cNvPr id="85" name="図形グループ 84"/>
          <p:cNvGrpSpPr/>
          <p:nvPr/>
        </p:nvGrpSpPr>
        <p:grpSpPr>
          <a:xfrm>
            <a:off x="4768046" y="4887517"/>
            <a:ext cx="3997544" cy="1782412"/>
            <a:chOff x="4768046" y="4887517"/>
            <a:chExt cx="3997544" cy="1782412"/>
          </a:xfrm>
        </p:grpSpPr>
        <p:sp>
          <p:nvSpPr>
            <p:cNvPr id="86" name="角丸四角形 85"/>
            <p:cNvSpPr/>
            <p:nvPr/>
          </p:nvSpPr>
          <p:spPr>
            <a:xfrm>
              <a:off x="4768046" y="5985368"/>
              <a:ext cx="2940518" cy="268783"/>
            </a:xfrm>
            <a:prstGeom prst="roundRect">
              <a:avLst/>
            </a:prstGeom>
            <a:gradFill>
              <a:gsLst>
                <a:gs pos="0">
                  <a:schemeClr val="accent1">
                    <a:tint val="100000"/>
                    <a:shade val="100000"/>
                    <a:satMod val="130000"/>
                  </a:schemeClr>
                </a:gs>
                <a:gs pos="100000">
                  <a:srgbClr val="316DD7"/>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200" dirty="0">
                  <a:latin typeface="+mj-ea"/>
                </a:rPr>
                <a:t>｢</a:t>
              </a:r>
              <a:r>
                <a:rPr lang="ja-JP" altLang="en-US" sz="1200" dirty="0">
                  <a:latin typeface="+mj-ea"/>
                </a:rPr>
                <a:t>中立･公正性</a:t>
              </a:r>
              <a:r>
                <a:rPr lang="en-US" altLang="ja-JP" sz="1200" dirty="0">
                  <a:latin typeface="+mj-ea"/>
                </a:rPr>
                <a:t>｣｢</a:t>
              </a:r>
              <a:r>
                <a:rPr lang="ja-JP" altLang="en-US" sz="1200" dirty="0">
                  <a:latin typeface="+mj-ea"/>
                </a:rPr>
                <a:t>専門性</a:t>
              </a:r>
              <a:r>
                <a:rPr lang="en-US" altLang="ja-JP" sz="1200" dirty="0">
                  <a:latin typeface="+mj-ea"/>
                </a:rPr>
                <a:t>｣｢</a:t>
              </a:r>
              <a:r>
                <a:rPr lang="ja-JP" altLang="en-US" sz="1200" dirty="0">
                  <a:latin typeface="+mj-ea"/>
                </a:rPr>
                <a:t>透明性</a:t>
              </a:r>
              <a:r>
                <a:rPr lang="en-US" altLang="ja-JP" sz="1200" dirty="0">
                  <a:latin typeface="+mj-ea"/>
                </a:rPr>
                <a:t>｣</a:t>
              </a:r>
              <a:r>
                <a:rPr lang="ja-JP" altLang="en-US" sz="1200" dirty="0">
                  <a:latin typeface="+mj-ea"/>
                </a:rPr>
                <a:t>の担保</a:t>
              </a:r>
            </a:p>
          </p:txBody>
        </p:sp>
        <p:pic>
          <p:nvPicPr>
            <p:cNvPr id="87" name="図 86" descr="P2014032203681_gibbs-ns-big.jpg"/>
            <p:cNvPicPr>
              <a:picLocks noChangeAspect="1"/>
            </p:cNvPicPr>
            <p:nvPr/>
          </p:nvPicPr>
          <p:blipFill rotWithShape="1">
            <a:blip r:embed="rId2">
              <a:extLst>
                <a:ext uri="{28A0092B-C50C-407E-A947-70E740481C1C}">
                  <a14:useLocalDpi xmlns:a14="http://schemas.microsoft.com/office/drawing/2010/main" val="0"/>
                </a:ext>
              </a:extLst>
            </a:blip>
            <a:srcRect l="32054" t="-1" r="7501" b="19920"/>
            <a:stretch/>
          </p:blipFill>
          <p:spPr>
            <a:xfrm>
              <a:off x="7664998" y="4887517"/>
              <a:ext cx="1100592" cy="1782412"/>
            </a:xfrm>
            <a:prstGeom prst="rect">
              <a:avLst/>
            </a:prstGeom>
          </p:spPr>
        </p:pic>
      </p:grpSp>
      <p:grpSp>
        <p:nvGrpSpPr>
          <p:cNvPr id="88" name="図形グループ 87"/>
          <p:cNvGrpSpPr/>
          <p:nvPr/>
        </p:nvGrpSpPr>
        <p:grpSpPr>
          <a:xfrm>
            <a:off x="2834466" y="4911807"/>
            <a:ext cx="2419125" cy="1733832"/>
            <a:chOff x="2834466" y="4911807"/>
            <a:chExt cx="2419125" cy="1733832"/>
          </a:xfrm>
        </p:grpSpPr>
        <p:sp>
          <p:nvSpPr>
            <p:cNvPr id="89" name="角丸四角形 88"/>
            <p:cNvSpPr/>
            <p:nvPr/>
          </p:nvSpPr>
          <p:spPr>
            <a:xfrm>
              <a:off x="3899507" y="5305571"/>
              <a:ext cx="1354084" cy="2494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a:t>仲間として支援</a:t>
              </a:r>
              <a:endParaRPr lang="ja-JP" altLang="en-US" sz="1200" dirty="0"/>
            </a:p>
          </p:txBody>
        </p:sp>
        <p:pic>
          <p:nvPicPr>
            <p:cNvPr id="90" name="図 89" descr="89389_600400.jpg"/>
            <p:cNvPicPr>
              <a:picLocks noChangeAspect="1"/>
            </p:cNvPicPr>
            <p:nvPr/>
          </p:nvPicPr>
          <p:blipFill rotWithShape="1">
            <a:blip r:embed="rId3">
              <a:extLst>
                <a:ext uri="{BEBA8EAE-BF5A-486C-A8C5-ECC9F3942E4B}">
                  <a14:imgProps xmlns:a14="http://schemas.microsoft.com/office/drawing/2010/main">
                    <a14:imgLayer r:embed="rId4">
                      <a14:imgEffect>
                        <a14:saturation sat="117000"/>
                      </a14:imgEffect>
                      <a14:imgEffect>
                        <a14:brightnessContrast contrast="7000"/>
                      </a14:imgEffect>
                    </a14:imgLayer>
                  </a14:imgProps>
                </a:ext>
                <a:ext uri="{28A0092B-C50C-407E-A947-70E740481C1C}">
                  <a14:useLocalDpi xmlns:a14="http://schemas.microsoft.com/office/drawing/2010/main" val="0"/>
                </a:ext>
              </a:extLst>
            </a:blip>
            <a:srcRect l="10010" t="23466" r="25166" b="7542"/>
            <a:stretch/>
          </p:blipFill>
          <p:spPr>
            <a:xfrm>
              <a:off x="2834466" y="4911807"/>
              <a:ext cx="1086061" cy="1733832"/>
            </a:xfrm>
            <a:prstGeom prst="rect">
              <a:avLst/>
            </a:prstGeom>
          </p:spPr>
        </p:pic>
      </p:grpSp>
      <p:grpSp>
        <p:nvGrpSpPr>
          <p:cNvPr id="91" name="図形グループ 90"/>
          <p:cNvGrpSpPr/>
          <p:nvPr/>
        </p:nvGrpSpPr>
        <p:grpSpPr>
          <a:xfrm>
            <a:off x="316522" y="5020410"/>
            <a:ext cx="5855680" cy="1415562"/>
            <a:chOff x="316522" y="5020410"/>
            <a:chExt cx="5855680" cy="1415562"/>
          </a:xfrm>
        </p:grpSpPr>
        <p:sp>
          <p:nvSpPr>
            <p:cNvPr id="92" name="テキスト ボックス 91"/>
            <p:cNvSpPr txBox="1"/>
            <p:nvPr/>
          </p:nvSpPr>
          <p:spPr>
            <a:xfrm>
              <a:off x="316522" y="5512777"/>
              <a:ext cx="2241319" cy="369332"/>
            </a:xfrm>
            <a:prstGeom prst="rect">
              <a:avLst/>
            </a:prstGeom>
            <a:noFill/>
          </p:spPr>
          <p:txBody>
            <a:bodyPr wrap="none" rtlCol="0">
              <a:spAutoFit/>
            </a:bodyPr>
            <a:lstStyle/>
            <a:p>
              <a:r>
                <a:rPr kumimoji="1" lang="ja-JP" altLang="en-US" dirty="0" smtClean="0"/>
                <a:t>支援</a:t>
              </a:r>
              <a:r>
                <a:rPr kumimoji="1" lang="ja-JP" altLang="en-US" smtClean="0"/>
                <a:t>団体の立ち位置</a:t>
              </a:r>
              <a:endParaRPr kumimoji="1" lang="ja-JP" altLang="en-US" dirty="0"/>
            </a:p>
          </p:txBody>
        </p:sp>
        <p:sp>
          <p:nvSpPr>
            <p:cNvPr id="93" name="角丸四角形 92"/>
            <p:cNvSpPr/>
            <p:nvPr/>
          </p:nvSpPr>
          <p:spPr>
            <a:xfrm>
              <a:off x="325317" y="5512778"/>
              <a:ext cx="2242038" cy="378069"/>
            </a:xfrm>
            <a:prstGeom prst="round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4" name="直線コネクタ 93"/>
            <p:cNvCxnSpPr/>
            <p:nvPr/>
          </p:nvCxnSpPr>
          <p:spPr>
            <a:xfrm flipV="1">
              <a:off x="4044463" y="5020410"/>
              <a:ext cx="2127739" cy="1415562"/>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941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dissolve">
                                      <p:cBhvr>
                                        <p:cTn id="17" dur="500"/>
                                        <p:tgtEl>
                                          <p:spTgt spid="88"/>
                                        </p:tgtEl>
                                      </p:cBhvr>
                                    </p:animEffect>
                                  </p:childTnLst>
                                </p:cTn>
                              </p:par>
                              <p:par>
                                <p:cTn id="18" presetID="9"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dissolve">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dissolve">
                                      <p:cBhvr>
                                        <p:cTn id="2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7585955" y="2888862"/>
            <a:ext cx="346173" cy="1594"/>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4" name="右中かっこ 3"/>
          <p:cNvSpPr/>
          <p:nvPr/>
        </p:nvSpPr>
        <p:spPr>
          <a:xfrm>
            <a:off x="7553927" y="1009400"/>
            <a:ext cx="113510" cy="1660514"/>
          </a:xfrm>
          <a:prstGeom prst="rightBrace">
            <a:avLst>
              <a:gd name="adj1" fmla="val 15083"/>
              <a:gd name="adj2" fmla="val 50000"/>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5" name="図 4"/>
          <p:cNvPicPr>
            <a:picLocks noChangeAspect="1"/>
          </p:cNvPicPr>
          <p:nvPr/>
        </p:nvPicPr>
        <p:blipFill rotWithShape="1">
          <a:blip r:embed="rId2"/>
          <a:srcRect l="835" t="32332" r="14023" b="1312"/>
          <a:stretch/>
        </p:blipFill>
        <p:spPr>
          <a:xfrm>
            <a:off x="480296" y="3646346"/>
            <a:ext cx="7091976" cy="2752168"/>
          </a:xfrm>
          <a:prstGeom prst="rect">
            <a:avLst/>
          </a:prstGeom>
        </p:spPr>
      </p:pic>
      <p:grpSp>
        <p:nvGrpSpPr>
          <p:cNvPr id="6" name="図形グループ 5"/>
          <p:cNvGrpSpPr/>
          <p:nvPr/>
        </p:nvGrpSpPr>
        <p:grpSpPr>
          <a:xfrm>
            <a:off x="338063" y="674490"/>
            <a:ext cx="7169956" cy="2835283"/>
            <a:chOff x="1201190" y="691582"/>
            <a:chExt cx="7169956" cy="2835283"/>
          </a:xfrm>
        </p:grpSpPr>
        <p:pic>
          <p:nvPicPr>
            <p:cNvPr id="7" name="図 6"/>
            <p:cNvPicPr>
              <a:picLocks noChangeAspect="1"/>
            </p:cNvPicPr>
            <p:nvPr/>
          </p:nvPicPr>
          <p:blipFill rotWithShape="1">
            <a:blip r:embed="rId3"/>
            <a:srcRect l="4996" t="27578" r="8053" b="27523"/>
            <a:stretch/>
          </p:blipFill>
          <p:spPr>
            <a:xfrm>
              <a:off x="1579418" y="862445"/>
              <a:ext cx="6791728" cy="2375997"/>
            </a:xfrm>
            <a:prstGeom prst="rect">
              <a:avLst/>
            </a:prstGeom>
          </p:spPr>
        </p:pic>
        <p:sp>
          <p:nvSpPr>
            <p:cNvPr id="8" name="テキスト ボックス 7"/>
            <p:cNvSpPr txBox="1"/>
            <p:nvPr/>
          </p:nvSpPr>
          <p:spPr>
            <a:xfrm>
              <a:off x="1201190" y="824794"/>
              <a:ext cx="458780" cy="307777"/>
            </a:xfrm>
            <a:prstGeom prst="rect">
              <a:avLst/>
            </a:prstGeom>
            <a:noFill/>
          </p:spPr>
          <p:txBody>
            <a:bodyPr wrap="none" rtlCol="0">
              <a:spAutoFit/>
            </a:bodyPr>
            <a:lstStyle/>
            <a:p>
              <a:r>
                <a:rPr kumimoji="1" lang="en-US" altLang="ja-JP" sz="1400" dirty="0" smtClean="0"/>
                <a:t>250</a:t>
              </a:r>
              <a:endParaRPr kumimoji="1" lang="ja-JP" altLang="en-US" sz="1400" dirty="0"/>
            </a:p>
          </p:txBody>
        </p:sp>
        <p:sp>
          <p:nvSpPr>
            <p:cNvPr id="9" name="テキスト ボックス 8"/>
            <p:cNvSpPr txBox="1"/>
            <p:nvPr/>
          </p:nvSpPr>
          <p:spPr>
            <a:xfrm>
              <a:off x="1201190" y="1258722"/>
              <a:ext cx="458780" cy="307777"/>
            </a:xfrm>
            <a:prstGeom prst="rect">
              <a:avLst/>
            </a:prstGeom>
            <a:noFill/>
          </p:spPr>
          <p:txBody>
            <a:bodyPr wrap="none" rtlCol="0">
              <a:spAutoFit/>
            </a:bodyPr>
            <a:lstStyle/>
            <a:p>
              <a:r>
                <a:rPr kumimoji="1" lang="en-US" altLang="ja-JP" sz="1400" dirty="0" smtClean="0"/>
                <a:t>200</a:t>
              </a:r>
              <a:endParaRPr kumimoji="1" lang="ja-JP" altLang="en-US" sz="1400" dirty="0"/>
            </a:p>
          </p:txBody>
        </p:sp>
        <p:sp>
          <p:nvSpPr>
            <p:cNvPr id="10" name="テキスト ボックス 9"/>
            <p:cNvSpPr txBox="1"/>
            <p:nvPr/>
          </p:nvSpPr>
          <p:spPr>
            <a:xfrm>
              <a:off x="1201190" y="1688331"/>
              <a:ext cx="458780" cy="307777"/>
            </a:xfrm>
            <a:prstGeom prst="rect">
              <a:avLst/>
            </a:prstGeom>
            <a:noFill/>
          </p:spPr>
          <p:txBody>
            <a:bodyPr wrap="none" rtlCol="0">
              <a:spAutoFit/>
            </a:bodyPr>
            <a:lstStyle/>
            <a:p>
              <a:r>
                <a:rPr kumimoji="1" lang="en-US" altLang="ja-JP" sz="1400" dirty="0" smtClean="0"/>
                <a:t>150</a:t>
              </a:r>
              <a:endParaRPr kumimoji="1" lang="ja-JP" altLang="en-US" sz="1400" dirty="0"/>
            </a:p>
          </p:txBody>
        </p:sp>
        <p:sp>
          <p:nvSpPr>
            <p:cNvPr id="11" name="テキスト ボックス 10"/>
            <p:cNvSpPr txBox="1"/>
            <p:nvPr/>
          </p:nvSpPr>
          <p:spPr>
            <a:xfrm>
              <a:off x="1201190" y="2122355"/>
              <a:ext cx="458780" cy="307777"/>
            </a:xfrm>
            <a:prstGeom prst="rect">
              <a:avLst/>
            </a:prstGeom>
            <a:noFill/>
          </p:spPr>
          <p:txBody>
            <a:bodyPr wrap="none" rtlCol="0">
              <a:spAutoFit/>
            </a:bodyPr>
            <a:lstStyle/>
            <a:p>
              <a:r>
                <a:rPr kumimoji="1" lang="en-US" altLang="ja-JP" sz="1400" smtClean="0"/>
                <a:t>100</a:t>
              </a:r>
              <a:endParaRPr kumimoji="1" lang="ja-JP" altLang="en-US" sz="1400" dirty="0"/>
            </a:p>
          </p:txBody>
        </p:sp>
        <p:sp>
          <p:nvSpPr>
            <p:cNvPr id="12" name="テキスト ボックス 11"/>
            <p:cNvSpPr txBox="1"/>
            <p:nvPr/>
          </p:nvSpPr>
          <p:spPr>
            <a:xfrm>
              <a:off x="1292562" y="2551650"/>
              <a:ext cx="367408" cy="307777"/>
            </a:xfrm>
            <a:prstGeom prst="rect">
              <a:avLst/>
            </a:prstGeom>
            <a:noFill/>
          </p:spPr>
          <p:txBody>
            <a:bodyPr wrap="none" rtlCol="0">
              <a:spAutoFit/>
            </a:bodyPr>
            <a:lstStyle/>
            <a:p>
              <a:r>
                <a:rPr kumimoji="1" lang="en-US" altLang="ja-JP" sz="1400" dirty="0" smtClean="0"/>
                <a:t>50</a:t>
              </a:r>
              <a:endParaRPr kumimoji="1" lang="ja-JP" altLang="en-US" sz="1400" dirty="0"/>
            </a:p>
          </p:txBody>
        </p:sp>
        <p:sp>
          <p:nvSpPr>
            <p:cNvPr id="13" name="テキスト ボックス 12"/>
            <p:cNvSpPr txBox="1"/>
            <p:nvPr/>
          </p:nvSpPr>
          <p:spPr>
            <a:xfrm>
              <a:off x="1383932" y="2985892"/>
              <a:ext cx="276038"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14" name="テキスト ボックス 13"/>
            <p:cNvSpPr txBox="1"/>
            <p:nvPr/>
          </p:nvSpPr>
          <p:spPr>
            <a:xfrm>
              <a:off x="1596044" y="3090848"/>
              <a:ext cx="6705682" cy="436017"/>
            </a:xfrm>
            <a:prstGeom prst="rect">
              <a:avLst/>
            </a:prstGeom>
            <a:noFill/>
          </p:spPr>
          <p:txBody>
            <a:bodyPr wrap="none" rtlCol="0">
              <a:spAutoFit/>
            </a:bodyPr>
            <a:lstStyle/>
            <a:p>
              <a:r>
                <a:rPr kumimoji="1" lang="en-US" altLang="ja-JP" sz="1400" dirty="0" smtClean="0"/>
                <a:t>H27                  H28                                                                                                        H29</a:t>
              </a:r>
            </a:p>
            <a:p>
              <a:pPr>
                <a:lnSpc>
                  <a:spcPts val="1020"/>
                </a:lnSpc>
              </a:pPr>
              <a:r>
                <a:rPr lang="en-US" altLang="ja-JP" sz="1400" dirty="0"/>
                <a:t> </a:t>
              </a:r>
              <a:r>
                <a:rPr lang="en-US" altLang="ja-JP" sz="1400" dirty="0" smtClean="0"/>
                <a:t> 10     11     12      1       2       3       4       5       6       7 </a:t>
              </a:r>
              <a:r>
                <a:rPr lang="en-US" altLang="ja-JP" sz="1400" dirty="0"/>
                <a:t> </a:t>
              </a:r>
              <a:r>
                <a:rPr lang="en-US" altLang="ja-JP" sz="1400" dirty="0" smtClean="0"/>
                <a:t>     8       9     10     11     12     1       2       3</a:t>
              </a:r>
              <a:endParaRPr kumimoji="1" lang="ja-JP" altLang="en-US" sz="1400" dirty="0"/>
            </a:p>
          </p:txBody>
        </p:sp>
        <p:cxnSp>
          <p:nvCxnSpPr>
            <p:cNvPr id="15" name="直線コネクタ 14"/>
            <p:cNvCxnSpPr/>
            <p:nvPr/>
          </p:nvCxnSpPr>
          <p:spPr>
            <a:xfrm flipV="1">
              <a:off x="2586834" y="2419149"/>
              <a:ext cx="0" cy="114536"/>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2956135" y="2192075"/>
              <a:ext cx="0" cy="264311"/>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flipV="1">
              <a:off x="3322105" y="2082265"/>
              <a:ext cx="0" cy="309253"/>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V="1">
              <a:off x="3687656" y="1896176"/>
              <a:ext cx="0" cy="392022"/>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flipV="1">
              <a:off x="4056625" y="1639503"/>
              <a:ext cx="0" cy="486903"/>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4426276" y="1308551"/>
              <a:ext cx="0" cy="528727"/>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4788206" y="1116815"/>
              <a:ext cx="0" cy="505313"/>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4788147" y="1618920"/>
              <a:ext cx="0" cy="505313"/>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156499" y="1481725"/>
              <a:ext cx="0" cy="632162"/>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5516271" y="1481725"/>
              <a:ext cx="392" cy="597726"/>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5884084" y="1434056"/>
              <a:ext cx="4391" cy="813838"/>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flipH="1">
              <a:off x="6252172" y="1154327"/>
              <a:ext cx="621" cy="682951"/>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6618961" y="1212149"/>
              <a:ext cx="1546" cy="704654"/>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6980088" y="1036053"/>
              <a:ext cx="0" cy="777492"/>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H="1">
              <a:off x="7347375" y="1071303"/>
              <a:ext cx="856" cy="838247"/>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7717545" y="1267199"/>
              <a:ext cx="3769" cy="986929"/>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H="1">
              <a:off x="8080037" y="1029819"/>
              <a:ext cx="3448" cy="847947"/>
            </a:xfrm>
            <a:prstGeom prst="line">
              <a:avLst/>
            </a:prstGeom>
            <a:ln w="6350" cap="rnd">
              <a:solidFill>
                <a:schemeClr val="accent6">
                  <a:lumMod val="75000"/>
                </a:schemeClr>
              </a:solidFill>
              <a:headEnd type="none" w="lg" len="sm"/>
              <a:tailEnd type="oval" w="sm" len="sm"/>
            </a:ln>
            <a:effectLst/>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1506856" y="691582"/>
              <a:ext cx="338554" cy="276999"/>
            </a:xfrm>
            <a:prstGeom prst="rect">
              <a:avLst/>
            </a:prstGeom>
            <a:noFill/>
          </p:spPr>
          <p:txBody>
            <a:bodyPr wrap="none" rtlCol="0">
              <a:spAutoFit/>
            </a:bodyPr>
            <a:lstStyle/>
            <a:p>
              <a:r>
                <a:rPr lang="ja-JP" altLang="en-US" sz="1200" smtClean="0"/>
                <a:t>日</a:t>
              </a:r>
              <a:endParaRPr lang="en-US" altLang="ja-JP" sz="1200" dirty="0" smtClean="0"/>
            </a:p>
          </p:txBody>
        </p:sp>
      </p:grpSp>
      <p:sp>
        <p:nvSpPr>
          <p:cNvPr id="33" name="テキスト ボックス 32"/>
          <p:cNvSpPr txBox="1"/>
          <p:nvPr/>
        </p:nvSpPr>
        <p:spPr>
          <a:xfrm>
            <a:off x="5801292" y="564055"/>
            <a:ext cx="3193503" cy="276999"/>
          </a:xfrm>
          <a:prstGeom prst="rect">
            <a:avLst/>
          </a:prstGeom>
          <a:solidFill>
            <a:schemeClr val="bg1"/>
          </a:solidFill>
        </p:spPr>
        <p:txBody>
          <a:bodyPr wrap="none" rtlCol="0">
            <a:spAutoFit/>
          </a:bodyPr>
          <a:lstStyle/>
          <a:p>
            <a:r>
              <a:rPr kumimoji="1" lang="ja-JP" altLang="en-US" sz="1200" dirty="0" smtClean="0"/>
              <a:t>［院内調査結果報告書の提出された</a:t>
            </a:r>
            <a:r>
              <a:rPr kumimoji="1" lang="ja-JP" altLang="en-US" sz="1200" smtClean="0"/>
              <a:t>月を基準］</a:t>
            </a:r>
            <a:endParaRPr kumimoji="1" lang="ja-JP" altLang="en-US" sz="1200" dirty="0"/>
          </a:p>
        </p:txBody>
      </p:sp>
      <p:grpSp>
        <p:nvGrpSpPr>
          <p:cNvPr id="34" name="図形グループ 33"/>
          <p:cNvGrpSpPr/>
          <p:nvPr/>
        </p:nvGrpSpPr>
        <p:grpSpPr>
          <a:xfrm>
            <a:off x="3132464" y="443716"/>
            <a:ext cx="2698291" cy="382811"/>
            <a:chOff x="6119532" y="3454134"/>
            <a:chExt cx="2698291" cy="382811"/>
          </a:xfrm>
        </p:grpSpPr>
        <p:sp>
          <p:nvSpPr>
            <p:cNvPr id="35" name="正方形/長方形 34"/>
            <p:cNvSpPr/>
            <p:nvPr/>
          </p:nvSpPr>
          <p:spPr>
            <a:xfrm>
              <a:off x="6135185" y="3454134"/>
              <a:ext cx="2682638" cy="3659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6" name="テキスト ボックス 35"/>
            <p:cNvSpPr txBox="1"/>
            <p:nvPr/>
          </p:nvSpPr>
          <p:spPr>
            <a:xfrm>
              <a:off x="6119532" y="3467613"/>
              <a:ext cx="2666114" cy="369332"/>
            </a:xfrm>
            <a:prstGeom prst="rect">
              <a:avLst/>
            </a:prstGeom>
            <a:noFill/>
          </p:spPr>
          <p:txBody>
            <a:bodyPr wrap="none" rtlCol="0">
              <a:spAutoFit/>
            </a:bodyPr>
            <a:lstStyle/>
            <a:p>
              <a:r>
                <a:rPr kumimoji="1" lang="en-US" altLang="ja-JP" dirty="0" smtClean="0"/>
                <a:t>｢</a:t>
              </a:r>
              <a:r>
                <a:rPr kumimoji="1" lang="ja-JP" altLang="en-US" dirty="0" smtClean="0"/>
                <a:t>院内調査</a:t>
              </a:r>
              <a:r>
                <a:rPr kumimoji="1" lang="en-US" altLang="ja-JP" dirty="0" smtClean="0"/>
                <a:t>｣</a:t>
              </a:r>
              <a:r>
                <a:rPr kumimoji="1" lang="ja-JP" altLang="en-US" dirty="0" smtClean="0"/>
                <a:t>に係わる期間</a:t>
              </a:r>
              <a:endParaRPr kumimoji="1" lang="ja-JP" altLang="en-US" dirty="0"/>
            </a:p>
          </p:txBody>
        </p:sp>
      </p:grpSp>
      <p:cxnSp>
        <p:nvCxnSpPr>
          <p:cNvPr id="37" name="直線矢印コネクタ 36"/>
          <p:cNvCxnSpPr/>
          <p:nvPr/>
        </p:nvCxnSpPr>
        <p:spPr>
          <a:xfrm>
            <a:off x="3409770" y="1979016"/>
            <a:ext cx="0" cy="8633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a:off x="3126405" y="2842335"/>
            <a:ext cx="0" cy="28035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flipH="1">
            <a:off x="7355423" y="3112218"/>
            <a:ext cx="142290"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H="1">
            <a:off x="7291259" y="2669913"/>
            <a:ext cx="281522"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flipH="1">
            <a:off x="7291259" y="1009237"/>
            <a:ext cx="281522"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7597336" y="2992702"/>
            <a:ext cx="1111202" cy="246221"/>
          </a:xfrm>
          <a:prstGeom prst="rect">
            <a:avLst/>
          </a:prstGeom>
          <a:noFill/>
        </p:spPr>
        <p:txBody>
          <a:bodyPr wrap="none" rtlCol="0">
            <a:spAutoFit/>
          </a:bodyPr>
          <a:lstStyle/>
          <a:p>
            <a:r>
              <a:rPr kumimoji="1" lang="ja-JP" altLang="en-US" sz="1000" dirty="0" smtClean="0"/>
              <a:t>死亡 （事故発生）</a:t>
            </a:r>
            <a:endParaRPr kumimoji="1" lang="ja-JP" altLang="en-US" sz="1000" dirty="0"/>
          </a:p>
        </p:txBody>
      </p:sp>
      <p:sp>
        <p:nvSpPr>
          <p:cNvPr id="43" name="テキスト ボックス 42"/>
          <p:cNvSpPr txBox="1"/>
          <p:nvPr/>
        </p:nvSpPr>
        <p:spPr>
          <a:xfrm>
            <a:off x="7597336" y="2558460"/>
            <a:ext cx="1311578" cy="246221"/>
          </a:xfrm>
          <a:prstGeom prst="rect">
            <a:avLst/>
          </a:prstGeom>
          <a:noFill/>
        </p:spPr>
        <p:txBody>
          <a:bodyPr wrap="none" rtlCol="0">
            <a:spAutoFit/>
          </a:bodyPr>
          <a:lstStyle/>
          <a:p>
            <a:r>
              <a:rPr lang="ja-JP" altLang="en-US" sz="1000" dirty="0"/>
              <a:t>事故の発生</a:t>
            </a:r>
            <a:r>
              <a:rPr lang="ja-JP" altLang="en-US" sz="1000" dirty="0" smtClean="0"/>
              <a:t>報告まで</a:t>
            </a:r>
            <a:endParaRPr kumimoji="1" lang="ja-JP" altLang="en-US" sz="1000" dirty="0"/>
          </a:p>
        </p:txBody>
      </p:sp>
      <p:sp>
        <p:nvSpPr>
          <p:cNvPr id="44" name="テキスト ボックス 43"/>
          <p:cNvSpPr txBox="1"/>
          <p:nvPr/>
        </p:nvSpPr>
        <p:spPr>
          <a:xfrm>
            <a:off x="7597336" y="894160"/>
            <a:ext cx="1210588" cy="400110"/>
          </a:xfrm>
          <a:prstGeom prst="rect">
            <a:avLst/>
          </a:prstGeom>
          <a:noFill/>
        </p:spPr>
        <p:txBody>
          <a:bodyPr wrap="none" rtlCol="0">
            <a:spAutoFit/>
          </a:bodyPr>
          <a:lstStyle/>
          <a:p>
            <a:r>
              <a:rPr lang="ja-JP" altLang="en-US" sz="1000" dirty="0"/>
              <a:t>調査結果報告書</a:t>
            </a:r>
            <a:r>
              <a:rPr lang="ja-JP" altLang="en-US" sz="1000" dirty="0" smtClean="0"/>
              <a:t>の</a:t>
            </a:r>
            <a:endParaRPr lang="en-US" altLang="ja-JP" sz="1000" dirty="0" smtClean="0"/>
          </a:p>
          <a:p>
            <a:r>
              <a:rPr lang="ja-JP" altLang="en-US" sz="1000" dirty="0"/>
              <a:t>　</a:t>
            </a:r>
            <a:r>
              <a:rPr lang="ja-JP" altLang="en-US" sz="1000" dirty="0" smtClean="0"/>
              <a:t>提出まで</a:t>
            </a:r>
            <a:endParaRPr kumimoji="1" lang="ja-JP" altLang="en-US" sz="1000" dirty="0"/>
          </a:p>
        </p:txBody>
      </p:sp>
      <p:sp>
        <p:nvSpPr>
          <p:cNvPr id="45" name="角丸四角形吹き出し 44"/>
          <p:cNvSpPr/>
          <p:nvPr/>
        </p:nvSpPr>
        <p:spPr>
          <a:xfrm>
            <a:off x="4090736" y="2356676"/>
            <a:ext cx="3048699" cy="181091"/>
          </a:xfrm>
          <a:prstGeom prst="wedgeRoundRectCallout">
            <a:avLst>
              <a:gd name="adj1" fmla="val -72496"/>
              <a:gd name="adj2" fmla="val -26166"/>
              <a:gd name="adj3" fmla="val 16667"/>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6" name="テキスト ボックス 45"/>
          <p:cNvSpPr txBox="1"/>
          <p:nvPr/>
        </p:nvSpPr>
        <p:spPr>
          <a:xfrm>
            <a:off x="4058725" y="2329353"/>
            <a:ext cx="3163045" cy="246221"/>
          </a:xfrm>
          <a:prstGeom prst="rect">
            <a:avLst/>
          </a:prstGeom>
          <a:noFill/>
        </p:spPr>
        <p:txBody>
          <a:bodyPr wrap="none" rtlCol="0">
            <a:spAutoFit/>
          </a:bodyPr>
          <a:lstStyle/>
          <a:p>
            <a:r>
              <a:rPr lang="ja-JP" altLang="en-US" sz="1000" dirty="0"/>
              <a:t>事故の発生報告</a:t>
            </a:r>
            <a:r>
              <a:rPr lang="en-US" altLang="ja-JP" sz="1000" dirty="0" smtClean="0"/>
              <a:t>〜</a:t>
            </a:r>
            <a:r>
              <a:rPr lang="ja-JP" altLang="en-US" sz="1000" dirty="0" smtClean="0"/>
              <a:t>調査結果報告書の提出 ［平均日数］</a:t>
            </a:r>
            <a:endParaRPr kumimoji="1" lang="ja-JP" altLang="en-US" sz="1000" dirty="0"/>
          </a:p>
        </p:txBody>
      </p:sp>
      <p:sp>
        <p:nvSpPr>
          <p:cNvPr id="47" name="角丸四角形吹き出し 46"/>
          <p:cNvSpPr/>
          <p:nvPr/>
        </p:nvSpPr>
        <p:spPr>
          <a:xfrm>
            <a:off x="3509346" y="3000852"/>
            <a:ext cx="2662854" cy="181091"/>
          </a:xfrm>
          <a:prstGeom prst="wedgeRoundRectCallout">
            <a:avLst>
              <a:gd name="adj1" fmla="val -64538"/>
              <a:gd name="adj2" fmla="val -5753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3454977" y="2971928"/>
            <a:ext cx="2778325" cy="246221"/>
          </a:xfrm>
          <a:prstGeom prst="rect">
            <a:avLst/>
          </a:prstGeom>
          <a:noFill/>
        </p:spPr>
        <p:txBody>
          <a:bodyPr wrap="none" rtlCol="0">
            <a:spAutoFit/>
          </a:bodyPr>
          <a:lstStyle/>
          <a:p>
            <a:r>
              <a:rPr lang="ja-JP" altLang="en-US" sz="1000" dirty="0" smtClean="0"/>
              <a:t>事故発生（死亡）</a:t>
            </a:r>
            <a:r>
              <a:rPr lang="en-US" altLang="ja-JP" sz="1000" dirty="0" smtClean="0"/>
              <a:t>〜</a:t>
            </a:r>
            <a:r>
              <a:rPr lang="ja-JP" altLang="en-US" sz="1000" dirty="0" smtClean="0"/>
              <a:t>事故の発生報告 ［平均日数］</a:t>
            </a:r>
            <a:endParaRPr kumimoji="1" lang="ja-JP" altLang="en-US" sz="1000" dirty="0"/>
          </a:p>
        </p:txBody>
      </p:sp>
      <p:sp>
        <p:nvSpPr>
          <p:cNvPr id="49" name="角丸四角形吹き出し 48"/>
          <p:cNvSpPr/>
          <p:nvPr/>
        </p:nvSpPr>
        <p:spPr>
          <a:xfrm>
            <a:off x="7181221" y="2356676"/>
            <a:ext cx="478052" cy="181091"/>
          </a:xfrm>
          <a:prstGeom prst="wedgeRoundRectCallout">
            <a:avLst>
              <a:gd name="adj1" fmla="val -118703"/>
              <a:gd name="adj2" fmla="val -162136"/>
              <a:gd name="adj3" fmla="val 16667"/>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0" name="テキスト ボックス 49"/>
          <p:cNvSpPr txBox="1"/>
          <p:nvPr/>
        </p:nvSpPr>
        <p:spPr>
          <a:xfrm>
            <a:off x="7111935" y="2329353"/>
            <a:ext cx="636713" cy="246221"/>
          </a:xfrm>
          <a:prstGeom prst="rect">
            <a:avLst/>
          </a:prstGeom>
          <a:noFill/>
        </p:spPr>
        <p:txBody>
          <a:bodyPr wrap="none" rtlCol="0">
            <a:spAutoFit/>
          </a:bodyPr>
          <a:lstStyle/>
          <a:p>
            <a:r>
              <a:rPr kumimoji="1" lang="ja-JP" altLang="en-US" sz="1000" dirty="0" smtClean="0"/>
              <a:t>［ </a:t>
            </a:r>
            <a:r>
              <a:rPr kumimoji="1" lang="en-US" altLang="ja-JP" sz="1000" dirty="0" smtClean="0"/>
              <a:t>±SD </a:t>
            </a:r>
            <a:r>
              <a:rPr lang="ja-JP" altLang="en-US" sz="1000" dirty="0" smtClean="0"/>
              <a:t>］</a:t>
            </a:r>
            <a:endParaRPr kumimoji="1" lang="ja-JP" altLang="en-US" sz="1000" dirty="0"/>
          </a:p>
        </p:txBody>
      </p:sp>
      <p:sp>
        <p:nvSpPr>
          <p:cNvPr id="51" name="テキスト ボックス 50"/>
          <p:cNvSpPr txBox="1"/>
          <p:nvPr/>
        </p:nvSpPr>
        <p:spPr>
          <a:xfrm>
            <a:off x="782879" y="6248083"/>
            <a:ext cx="6665607" cy="436017"/>
          </a:xfrm>
          <a:prstGeom prst="rect">
            <a:avLst/>
          </a:prstGeom>
          <a:noFill/>
        </p:spPr>
        <p:txBody>
          <a:bodyPr wrap="none" rtlCol="0">
            <a:spAutoFit/>
          </a:bodyPr>
          <a:lstStyle/>
          <a:p>
            <a:r>
              <a:rPr kumimoji="1" lang="en-US" altLang="ja-JP" sz="1400" dirty="0" smtClean="0"/>
              <a:t>H27                     H28                                                                                                      H29</a:t>
            </a:r>
          </a:p>
          <a:p>
            <a:pPr>
              <a:lnSpc>
                <a:spcPts val="1020"/>
              </a:lnSpc>
            </a:pPr>
            <a:r>
              <a:rPr lang="en-US" altLang="ja-JP" sz="1400" dirty="0"/>
              <a:t> </a:t>
            </a:r>
            <a:r>
              <a:rPr lang="en-US" altLang="ja-JP" sz="1400" dirty="0" smtClean="0"/>
              <a:t> 10     11     12      1       2       3       4       5      6       7       8       9     10     11     12      1      2       3</a:t>
            </a:r>
            <a:endParaRPr kumimoji="1" lang="ja-JP" altLang="en-US" sz="1400" dirty="0"/>
          </a:p>
        </p:txBody>
      </p:sp>
      <p:sp>
        <p:nvSpPr>
          <p:cNvPr id="52" name="テキスト ボックス 51"/>
          <p:cNvSpPr txBox="1"/>
          <p:nvPr/>
        </p:nvSpPr>
        <p:spPr>
          <a:xfrm>
            <a:off x="305484" y="3553226"/>
            <a:ext cx="982718" cy="276999"/>
          </a:xfrm>
          <a:prstGeom prst="rect">
            <a:avLst/>
          </a:prstGeom>
          <a:noFill/>
        </p:spPr>
        <p:txBody>
          <a:bodyPr wrap="none" rtlCol="0">
            <a:spAutoFit/>
          </a:bodyPr>
          <a:lstStyle/>
          <a:p>
            <a:r>
              <a:rPr lang="ja-JP" altLang="en-US" sz="1200" dirty="0" smtClean="0"/>
              <a:t>報告件数</a:t>
            </a:r>
            <a:endParaRPr kumimoji="1" lang="ja-JP" altLang="en-US" sz="1200" dirty="0"/>
          </a:p>
        </p:txBody>
      </p:sp>
      <p:grpSp>
        <p:nvGrpSpPr>
          <p:cNvPr id="53" name="図形グループ 52"/>
          <p:cNvGrpSpPr/>
          <p:nvPr/>
        </p:nvGrpSpPr>
        <p:grpSpPr>
          <a:xfrm>
            <a:off x="3252095" y="3711538"/>
            <a:ext cx="2443358" cy="338554"/>
            <a:chOff x="3355220" y="3711538"/>
            <a:chExt cx="2443358" cy="338554"/>
          </a:xfrm>
        </p:grpSpPr>
        <p:sp>
          <p:nvSpPr>
            <p:cNvPr id="54" name="正方形/長方形 53"/>
            <p:cNvSpPr/>
            <p:nvPr/>
          </p:nvSpPr>
          <p:spPr>
            <a:xfrm>
              <a:off x="3364273" y="3727424"/>
              <a:ext cx="2391562" cy="2835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5" name="テキスト ボックス 54"/>
            <p:cNvSpPr txBox="1"/>
            <p:nvPr/>
          </p:nvSpPr>
          <p:spPr>
            <a:xfrm>
              <a:off x="3355220" y="3711538"/>
              <a:ext cx="2443358" cy="338554"/>
            </a:xfrm>
            <a:prstGeom prst="rect">
              <a:avLst/>
            </a:prstGeom>
            <a:noFill/>
          </p:spPr>
          <p:txBody>
            <a:bodyPr wrap="square" rtlCol="0">
              <a:spAutoFit/>
            </a:bodyPr>
            <a:lstStyle/>
            <a:p>
              <a:r>
                <a:rPr kumimoji="1" lang="ja-JP" altLang="en-US" sz="1600" dirty="0" smtClean="0"/>
                <a:t>医療事故報告件数の推移</a:t>
              </a:r>
              <a:endParaRPr kumimoji="1" lang="ja-JP" altLang="en-US" sz="1600" dirty="0"/>
            </a:p>
          </p:txBody>
        </p:sp>
      </p:grpSp>
      <p:sp>
        <p:nvSpPr>
          <p:cNvPr id="56" name="角丸四角形吹き出し 55"/>
          <p:cNvSpPr/>
          <p:nvPr/>
        </p:nvSpPr>
        <p:spPr>
          <a:xfrm>
            <a:off x="7636397" y="4600806"/>
            <a:ext cx="973678" cy="356366"/>
          </a:xfrm>
          <a:prstGeom prst="wedgeRoundRectCallout">
            <a:avLst>
              <a:gd name="adj1" fmla="val -84434"/>
              <a:gd name="adj2" fmla="val -61155"/>
              <a:gd name="adj3" fmla="val 16667"/>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7588503" y="4582616"/>
            <a:ext cx="1082348" cy="400110"/>
          </a:xfrm>
          <a:prstGeom prst="rect">
            <a:avLst/>
          </a:prstGeom>
          <a:noFill/>
        </p:spPr>
        <p:txBody>
          <a:bodyPr wrap="none" rtlCol="0">
            <a:spAutoFit/>
          </a:bodyPr>
          <a:lstStyle/>
          <a:p>
            <a:pPr algn="ctr"/>
            <a:r>
              <a:rPr lang="ja-JP" altLang="en-US" sz="1000" dirty="0"/>
              <a:t>調査結果</a:t>
            </a:r>
            <a:r>
              <a:rPr lang="ja-JP" altLang="en-US" sz="1000" dirty="0" smtClean="0"/>
              <a:t>報告書</a:t>
            </a:r>
            <a:endParaRPr lang="en-US" altLang="ja-JP" sz="1000" dirty="0" smtClean="0"/>
          </a:p>
          <a:p>
            <a:pPr algn="ctr"/>
            <a:r>
              <a:rPr lang="ja-JP" altLang="en-US" sz="1000" dirty="0" smtClean="0"/>
              <a:t>提出件数</a:t>
            </a:r>
            <a:endParaRPr kumimoji="1" lang="ja-JP" altLang="en-US" sz="1000" dirty="0"/>
          </a:p>
        </p:txBody>
      </p:sp>
      <p:sp>
        <p:nvSpPr>
          <p:cNvPr id="58" name="角丸四角形吹き出し 57"/>
          <p:cNvSpPr/>
          <p:nvPr/>
        </p:nvSpPr>
        <p:spPr>
          <a:xfrm>
            <a:off x="7636001" y="5686693"/>
            <a:ext cx="1215084" cy="181091"/>
          </a:xfrm>
          <a:prstGeom prst="wedgeRoundRectCallout">
            <a:avLst>
              <a:gd name="adj1" fmla="val -87771"/>
              <a:gd name="adj2" fmla="val -7608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9" name="テキスト ボックス 58"/>
          <p:cNvSpPr txBox="1"/>
          <p:nvPr/>
        </p:nvSpPr>
        <p:spPr>
          <a:xfrm>
            <a:off x="7575447" y="5654129"/>
            <a:ext cx="1338828" cy="246221"/>
          </a:xfrm>
          <a:prstGeom prst="rect">
            <a:avLst/>
          </a:prstGeom>
          <a:noFill/>
        </p:spPr>
        <p:txBody>
          <a:bodyPr wrap="none" rtlCol="0">
            <a:spAutoFit/>
          </a:bodyPr>
          <a:lstStyle/>
          <a:p>
            <a:r>
              <a:rPr lang="ja-JP" altLang="en-US" sz="1000" dirty="0"/>
              <a:t>事故の発生</a:t>
            </a:r>
            <a:r>
              <a:rPr lang="ja-JP" altLang="en-US" sz="1000" dirty="0" smtClean="0"/>
              <a:t>報告件数</a:t>
            </a:r>
            <a:endParaRPr kumimoji="1" lang="ja-JP" altLang="en-US" sz="1000" dirty="0"/>
          </a:p>
        </p:txBody>
      </p:sp>
      <p:sp>
        <p:nvSpPr>
          <p:cNvPr id="60" name="テキスト ボックス 59"/>
          <p:cNvSpPr txBox="1"/>
          <p:nvPr/>
        </p:nvSpPr>
        <p:spPr>
          <a:xfrm>
            <a:off x="7032743" y="5281875"/>
            <a:ext cx="423514" cy="523220"/>
          </a:xfrm>
          <a:prstGeom prst="rect">
            <a:avLst/>
          </a:prstGeom>
          <a:noFill/>
        </p:spPr>
        <p:txBody>
          <a:bodyPr wrap="none" rtlCol="0">
            <a:spAutoFit/>
          </a:bodyPr>
          <a:lstStyle/>
          <a:p>
            <a:r>
              <a:rPr lang="ja-JP" altLang="en-US" sz="2800" smtClean="0">
                <a:solidFill>
                  <a:srgbClr val="FE7854"/>
                </a:solidFill>
              </a:rPr>
              <a:t>．</a:t>
            </a:r>
            <a:endParaRPr kumimoji="1" lang="ja-JP" altLang="en-US" sz="2800" dirty="0">
              <a:solidFill>
                <a:srgbClr val="FE7854"/>
              </a:solidFill>
            </a:endParaRPr>
          </a:p>
        </p:txBody>
      </p:sp>
      <p:sp>
        <p:nvSpPr>
          <p:cNvPr id="61" name="テキスト ボックス 60"/>
          <p:cNvSpPr txBox="1"/>
          <p:nvPr/>
        </p:nvSpPr>
        <p:spPr>
          <a:xfrm>
            <a:off x="7162508" y="4203305"/>
            <a:ext cx="423514" cy="523220"/>
          </a:xfrm>
          <a:prstGeom prst="rect">
            <a:avLst/>
          </a:prstGeom>
          <a:noFill/>
        </p:spPr>
        <p:txBody>
          <a:bodyPr wrap="none" rtlCol="0">
            <a:spAutoFit/>
          </a:bodyPr>
          <a:lstStyle/>
          <a:p>
            <a:r>
              <a:rPr lang="ja-JP" altLang="en-US" sz="2800" smtClean="0">
                <a:solidFill>
                  <a:schemeClr val="accent3">
                    <a:lumMod val="50000"/>
                  </a:schemeClr>
                </a:solidFill>
              </a:rPr>
              <a:t>．</a:t>
            </a:r>
            <a:endParaRPr kumimoji="1" lang="ja-JP" altLang="en-US" sz="2800" dirty="0">
              <a:solidFill>
                <a:schemeClr val="accent3">
                  <a:lumMod val="50000"/>
                </a:schemeClr>
              </a:solidFill>
            </a:endParaRPr>
          </a:p>
        </p:txBody>
      </p:sp>
      <p:sp>
        <p:nvSpPr>
          <p:cNvPr id="62" name="角丸四角形 61"/>
          <p:cNvSpPr/>
          <p:nvPr/>
        </p:nvSpPr>
        <p:spPr>
          <a:xfrm>
            <a:off x="7863893" y="2762487"/>
            <a:ext cx="852826" cy="265906"/>
          </a:xfrm>
          <a:prstGeom prst="roundRect">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3" name="テキスト ボックス 62"/>
          <p:cNvSpPr txBox="1"/>
          <p:nvPr/>
        </p:nvSpPr>
        <p:spPr>
          <a:xfrm>
            <a:off x="7820448" y="2717832"/>
            <a:ext cx="960519" cy="369332"/>
          </a:xfrm>
          <a:prstGeom prst="rect">
            <a:avLst/>
          </a:prstGeom>
          <a:noFill/>
        </p:spPr>
        <p:txBody>
          <a:bodyPr wrap="none" rtlCol="0">
            <a:spAutoFit/>
          </a:bodyPr>
          <a:lstStyle/>
          <a:p>
            <a:r>
              <a:rPr kumimoji="1" lang="ja-JP" altLang="en-US" dirty="0" smtClean="0"/>
              <a:t>約３０日</a:t>
            </a:r>
            <a:endParaRPr kumimoji="1" lang="ja-JP" altLang="en-US" dirty="0"/>
          </a:p>
        </p:txBody>
      </p:sp>
      <p:sp>
        <p:nvSpPr>
          <p:cNvPr id="64" name="角丸四角形 63"/>
          <p:cNvSpPr/>
          <p:nvPr/>
        </p:nvSpPr>
        <p:spPr>
          <a:xfrm>
            <a:off x="7935607" y="1703070"/>
            <a:ext cx="1011246" cy="265906"/>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911188" y="1651357"/>
            <a:ext cx="1117614" cy="369332"/>
          </a:xfrm>
          <a:prstGeom prst="rect">
            <a:avLst/>
          </a:prstGeom>
          <a:noFill/>
        </p:spPr>
        <p:txBody>
          <a:bodyPr wrap="none" rtlCol="0">
            <a:spAutoFit/>
          </a:bodyPr>
          <a:lstStyle/>
          <a:p>
            <a:r>
              <a:rPr kumimoji="1" lang="ja-JP" altLang="en-US" smtClean="0"/>
              <a:t>約２００日</a:t>
            </a:r>
            <a:endParaRPr kumimoji="1" lang="ja-JP" altLang="en-US" dirty="0"/>
          </a:p>
        </p:txBody>
      </p:sp>
      <p:sp>
        <p:nvSpPr>
          <p:cNvPr id="66" name="右中かっこ 65"/>
          <p:cNvSpPr/>
          <p:nvPr/>
        </p:nvSpPr>
        <p:spPr>
          <a:xfrm>
            <a:off x="7472445" y="2668694"/>
            <a:ext cx="113510" cy="443524"/>
          </a:xfrm>
          <a:prstGeom prst="rightBrace">
            <a:avLst>
              <a:gd name="adj1" fmla="val 15083"/>
              <a:gd name="adj2" fmla="val 50000"/>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67" name="直線コネクタ 66"/>
          <p:cNvCxnSpPr/>
          <p:nvPr/>
        </p:nvCxnSpPr>
        <p:spPr>
          <a:xfrm>
            <a:off x="7667437" y="1839513"/>
            <a:ext cx="264691"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85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00267" y="591858"/>
            <a:ext cx="7268227" cy="584775"/>
          </a:xfrm>
          <a:prstGeom prst="rect">
            <a:avLst/>
          </a:prstGeom>
          <a:noFill/>
        </p:spPr>
        <p:txBody>
          <a:bodyPr wrap="square" rtlCol="0">
            <a:spAutoFit/>
          </a:bodyPr>
          <a:lstStyle/>
          <a:p>
            <a:pPr defTabSz="914400"/>
            <a:r>
              <a:rPr lang="ja-JP" altLang="en-US" sz="3200" dirty="0" smtClean="0">
                <a:latin typeface="Corbel" panose="020B0503020204020204"/>
                <a:ea typeface="ＭＳ ゴシック" charset="-128"/>
              </a:rPr>
              <a:t>「院内調査</a:t>
            </a:r>
            <a:r>
              <a:rPr lang="ja-JP" altLang="en-US" sz="3200" smtClean="0">
                <a:latin typeface="Corbel" panose="020B0503020204020204"/>
                <a:ea typeface="ＭＳ ゴシック" charset="-128"/>
              </a:rPr>
              <a:t>結果」報告書</a:t>
            </a:r>
            <a:r>
              <a:rPr lang="ja-JP" altLang="en-US" sz="3200" dirty="0" smtClean="0">
                <a:latin typeface="Corbel" panose="020B0503020204020204"/>
                <a:ea typeface="ＭＳ ゴシック" charset="-128"/>
              </a:rPr>
              <a:t>のページ数</a:t>
            </a:r>
            <a:endParaRPr lang="ja-JP" altLang="en-US" sz="2000" dirty="0">
              <a:latin typeface="Corbel" panose="020B0503020204020204"/>
              <a:ea typeface="ＭＳ ゴシック" charset="-128"/>
            </a:endParaRPr>
          </a:p>
        </p:txBody>
      </p:sp>
      <p:pic>
        <p:nvPicPr>
          <p:cNvPr id="13" name="図 1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03" y="1536701"/>
            <a:ext cx="8278252" cy="4531020"/>
          </a:xfrm>
          <a:prstGeom prst="rect">
            <a:avLst/>
          </a:prstGeom>
        </p:spPr>
      </p:pic>
      <p:pic>
        <p:nvPicPr>
          <p:cNvPr id="14" name="図 13"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22" y="6203083"/>
            <a:ext cx="8704778" cy="247103"/>
          </a:xfrm>
          <a:prstGeom prst="rect">
            <a:avLst/>
          </a:prstGeom>
        </p:spPr>
      </p:pic>
      <p:sp>
        <p:nvSpPr>
          <p:cNvPr id="15" name="テキスト ボックス 14"/>
          <p:cNvSpPr txBox="1"/>
          <p:nvPr/>
        </p:nvSpPr>
        <p:spPr>
          <a:xfrm>
            <a:off x="5318763" y="1167369"/>
            <a:ext cx="3518912" cy="369332"/>
          </a:xfrm>
          <a:prstGeom prst="rect">
            <a:avLst/>
          </a:prstGeom>
          <a:noFill/>
        </p:spPr>
        <p:txBody>
          <a:bodyPr wrap="none" rtlCol="0">
            <a:spAutoFit/>
          </a:bodyPr>
          <a:lstStyle/>
          <a:p>
            <a:r>
              <a:rPr kumimoji="1" lang="ja-JP" altLang="en-US" dirty="0" smtClean="0"/>
              <a:t>平成２７年１０月</a:t>
            </a:r>
            <a:r>
              <a:rPr kumimoji="1" lang="en-US" altLang="ja-JP" dirty="0" smtClean="0"/>
              <a:t>〜</a:t>
            </a:r>
            <a:r>
              <a:rPr kumimoji="1" lang="ja-JP" altLang="en-US" dirty="0" smtClean="0"/>
              <a:t>平成２８年１２月</a:t>
            </a:r>
            <a:endParaRPr kumimoji="1" lang="ja-JP" altLang="en-US" dirty="0"/>
          </a:p>
        </p:txBody>
      </p:sp>
      <p:cxnSp>
        <p:nvCxnSpPr>
          <p:cNvPr id="16" name="直線コネクタ 15"/>
          <p:cNvCxnSpPr/>
          <p:nvPr/>
        </p:nvCxnSpPr>
        <p:spPr>
          <a:xfrm>
            <a:off x="1391175" y="1121649"/>
            <a:ext cx="636979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975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方体 8"/>
          <p:cNvSpPr/>
          <p:nvPr/>
        </p:nvSpPr>
        <p:spPr>
          <a:xfrm>
            <a:off x="2070133" y="1392253"/>
            <a:ext cx="1346593" cy="509119"/>
          </a:xfrm>
          <a:prstGeom prst="cube">
            <a:avLst>
              <a:gd name="adj" fmla="val 101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直方体 9"/>
          <p:cNvSpPr/>
          <p:nvPr/>
        </p:nvSpPr>
        <p:spPr>
          <a:xfrm>
            <a:off x="5763321" y="1392253"/>
            <a:ext cx="1635542" cy="514238"/>
          </a:xfrm>
          <a:prstGeom prst="cube">
            <a:avLst>
              <a:gd name="adj" fmla="val 1018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2094224" y="1458325"/>
            <a:ext cx="1295546" cy="461665"/>
          </a:xfrm>
          <a:prstGeom prst="rect">
            <a:avLst/>
          </a:prstGeom>
          <a:noFill/>
        </p:spPr>
        <p:txBody>
          <a:bodyPr wrap="none" rtlCol="0">
            <a:spAutoFit/>
          </a:bodyPr>
          <a:lstStyle/>
          <a:p>
            <a:pPr algn="ctr"/>
            <a:r>
              <a:rPr kumimoji="1" lang="ja-JP" altLang="en-US" sz="1400" smtClean="0"/>
              <a:t>発生</a:t>
            </a:r>
            <a:r>
              <a:rPr lang="ja-JP" altLang="en-US" sz="1400" dirty="0"/>
              <a:t> </a:t>
            </a:r>
            <a:r>
              <a:rPr kumimoji="1" lang="ja-JP" altLang="en-US" sz="1400" smtClean="0"/>
              <a:t>医療</a:t>
            </a:r>
            <a:r>
              <a:rPr kumimoji="1" lang="ja-JP" altLang="en-US" sz="1400" dirty="0" smtClean="0"/>
              <a:t>機関</a:t>
            </a:r>
            <a:endParaRPr kumimoji="1" lang="en-US" altLang="ja-JP" sz="1400" dirty="0" smtClean="0"/>
          </a:p>
          <a:p>
            <a:pPr algn="ctr"/>
            <a:r>
              <a:rPr lang="ja-JP" altLang="en-US" sz="1000" dirty="0" smtClean="0"/>
              <a:t>（小規模、単科専門）</a:t>
            </a:r>
            <a:endParaRPr kumimoji="1" lang="ja-JP" altLang="en-US" sz="1000" dirty="0"/>
          </a:p>
        </p:txBody>
      </p:sp>
      <p:sp>
        <p:nvSpPr>
          <p:cNvPr id="12" name="テキスト ボックス 11"/>
          <p:cNvSpPr txBox="1"/>
          <p:nvPr/>
        </p:nvSpPr>
        <p:spPr>
          <a:xfrm>
            <a:off x="5736939" y="1444826"/>
            <a:ext cx="1651414" cy="461665"/>
          </a:xfrm>
          <a:prstGeom prst="rect">
            <a:avLst/>
          </a:prstGeom>
          <a:noFill/>
        </p:spPr>
        <p:txBody>
          <a:bodyPr wrap="none" rtlCol="0">
            <a:spAutoFit/>
          </a:bodyPr>
          <a:lstStyle/>
          <a:p>
            <a:pPr algn="ctr"/>
            <a:r>
              <a:rPr kumimoji="1" lang="ja-JP" altLang="en-US" sz="1400" smtClean="0"/>
              <a:t>受け入れ</a:t>
            </a:r>
            <a:r>
              <a:rPr lang="ja-JP" altLang="en-US" sz="1400" dirty="0"/>
              <a:t> </a:t>
            </a:r>
            <a:r>
              <a:rPr lang="ja-JP" altLang="en-US" sz="1400" smtClean="0"/>
              <a:t>医療</a:t>
            </a:r>
            <a:r>
              <a:rPr lang="ja-JP" altLang="en-US" sz="1400" dirty="0" smtClean="0"/>
              <a:t>機関</a:t>
            </a:r>
            <a:endParaRPr lang="en-US" altLang="ja-JP" sz="1400" dirty="0"/>
          </a:p>
          <a:p>
            <a:pPr algn="ctr"/>
            <a:r>
              <a:rPr lang="ja-JP" altLang="en-US" sz="1000" dirty="0" smtClean="0"/>
              <a:t>（大規模、総合）</a:t>
            </a:r>
            <a:endParaRPr lang="en-US" altLang="ja-JP" sz="1000" dirty="0" smtClean="0"/>
          </a:p>
        </p:txBody>
      </p:sp>
      <p:grpSp>
        <p:nvGrpSpPr>
          <p:cNvPr id="3" name="図形グループ 2"/>
          <p:cNvGrpSpPr/>
          <p:nvPr/>
        </p:nvGrpSpPr>
        <p:grpSpPr>
          <a:xfrm>
            <a:off x="3198084" y="1123885"/>
            <a:ext cx="1491813" cy="626051"/>
            <a:chOff x="3014801" y="1603431"/>
            <a:chExt cx="1491813" cy="626051"/>
          </a:xfrm>
        </p:grpSpPr>
        <p:sp>
          <p:nvSpPr>
            <p:cNvPr id="13" name="爆発 2 12"/>
            <p:cNvSpPr/>
            <p:nvPr/>
          </p:nvSpPr>
          <p:spPr>
            <a:xfrm>
              <a:off x="3014801" y="1603431"/>
              <a:ext cx="1491813" cy="626051"/>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3264707" y="1782058"/>
              <a:ext cx="902811" cy="307777"/>
            </a:xfrm>
            <a:prstGeom prst="rect">
              <a:avLst/>
            </a:prstGeom>
            <a:noFill/>
          </p:spPr>
          <p:txBody>
            <a:bodyPr wrap="none" rtlCol="0">
              <a:spAutoFit/>
            </a:bodyPr>
            <a:lstStyle/>
            <a:p>
              <a:r>
                <a:rPr kumimoji="1" lang="ja-JP" altLang="en-US" sz="1400" dirty="0" smtClean="0"/>
                <a:t>事故発生</a:t>
              </a:r>
              <a:endParaRPr kumimoji="1" lang="ja-JP" altLang="en-US" sz="1400" dirty="0"/>
            </a:p>
          </p:txBody>
        </p:sp>
      </p:grpSp>
      <p:grpSp>
        <p:nvGrpSpPr>
          <p:cNvPr id="21" name="図形グループ 20"/>
          <p:cNvGrpSpPr/>
          <p:nvPr/>
        </p:nvGrpSpPr>
        <p:grpSpPr>
          <a:xfrm>
            <a:off x="7317048" y="1234742"/>
            <a:ext cx="772144" cy="384290"/>
            <a:chOff x="6915573" y="1774972"/>
            <a:chExt cx="772144" cy="384290"/>
          </a:xfrm>
        </p:grpSpPr>
        <p:sp>
          <p:nvSpPr>
            <p:cNvPr id="15" name="フローチャート: せん孔テープ 14"/>
            <p:cNvSpPr/>
            <p:nvPr/>
          </p:nvSpPr>
          <p:spPr>
            <a:xfrm>
              <a:off x="6915573" y="1774972"/>
              <a:ext cx="772144" cy="38429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7057382" y="1821963"/>
              <a:ext cx="578734" cy="307777"/>
            </a:xfrm>
            <a:prstGeom prst="rect">
              <a:avLst/>
            </a:prstGeom>
            <a:noFill/>
          </p:spPr>
          <p:txBody>
            <a:bodyPr wrap="square" rtlCol="0">
              <a:spAutoFit/>
            </a:bodyPr>
            <a:lstStyle/>
            <a:p>
              <a:r>
                <a:rPr kumimoji="1" lang="ja-JP" altLang="en-US" sz="1400" smtClean="0"/>
                <a:t>死亡</a:t>
              </a:r>
              <a:endParaRPr kumimoji="1" lang="ja-JP" altLang="en-US" sz="1400" dirty="0"/>
            </a:p>
          </p:txBody>
        </p:sp>
      </p:grpSp>
      <p:sp>
        <p:nvSpPr>
          <p:cNvPr id="17" name="右矢印 16"/>
          <p:cNvSpPr/>
          <p:nvPr/>
        </p:nvSpPr>
        <p:spPr>
          <a:xfrm>
            <a:off x="4274974" y="1711451"/>
            <a:ext cx="1233421" cy="28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587376" y="1480533"/>
            <a:ext cx="543739" cy="307777"/>
          </a:xfrm>
          <a:prstGeom prst="rect">
            <a:avLst/>
          </a:prstGeom>
          <a:noFill/>
        </p:spPr>
        <p:txBody>
          <a:bodyPr wrap="none" rtlCol="0">
            <a:spAutoFit/>
          </a:bodyPr>
          <a:lstStyle/>
          <a:p>
            <a:r>
              <a:rPr kumimoji="1" lang="ja-JP" altLang="en-US" sz="1400" dirty="0" smtClean="0"/>
              <a:t>搬送</a:t>
            </a:r>
            <a:endParaRPr kumimoji="1" lang="ja-JP" altLang="en-US" sz="1400" dirty="0"/>
          </a:p>
        </p:txBody>
      </p:sp>
      <p:grpSp>
        <p:nvGrpSpPr>
          <p:cNvPr id="2" name="図形グループ 1"/>
          <p:cNvGrpSpPr/>
          <p:nvPr/>
        </p:nvGrpSpPr>
        <p:grpSpPr>
          <a:xfrm>
            <a:off x="909303" y="2054861"/>
            <a:ext cx="5017614" cy="1481084"/>
            <a:chOff x="909303" y="1786508"/>
            <a:chExt cx="5017614" cy="1481084"/>
          </a:xfrm>
        </p:grpSpPr>
        <p:cxnSp>
          <p:nvCxnSpPr>
            <p:cNvPr id="31" name="直線矢印コネクタ 30"/>
            <p:cNvCxnSpPr/>
            <p:nvPr/>
          </p:nvCxnSpPr>
          <p:spPr>
            <a:xfrm flipH="1">
              <a:off x="3653083" y="1786508"/>
              <a:ext cx="2273834" cy="781842"/>
            </a:xfrm>
            <a:prstGeom prst="straightConnector1">
              <a:avLst/>
            </a:prstGeom>
            <a:ln w="38100">
              <a:solidFill>
                <a:schemeClr val="tx2">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4" name="図形グループ 23"/>
            <p:cNvGrpSpPr/>
            <p:nvPr/>
          </p:nvGrpSpPr>
          <p:grpSpPr>
            <a:xfrm>
              <a:off x="1675352" y="2704937"/>
              <a:ext cx="2225289" cy="562655"/>
              <a:chOff x="1759432" y="3304024"/>
              <a:chExt cx="2225289" cy="562655"/>
            </a:xfrm>
          </p:grpSpPr>
          <p:sp>
            <p:nvSpPr>
              <p:cNvPr id="5" name="テキスト ボックス 4"/>
              <p:cNvSpPr txBox="1"/>
              <p:nvPr/>
            </p:nvSpPr>
            <p:spPr>
              <a:xfrm>
                <a:off x="1759432" y="3304024"/>
                <a:ext cx="2225289" cy="562655"/>
              </a:xfrm>
              <a:prstGeom prst="rect">
                <a:avLst/>
              </a:prstGeom>
              <a:noFill/>
              <a:ln w="28575">
                <a:solidFill>
                  <a:srgbClr val="FF0000"/>
                </a:solidFill>
              </a:ln>
            </p:spPr>
            <p:txBody>
              <a:bodyPr wrap="none" rtlCol="0" anchor="ctr">
                <a:spAutoFit/>
              </a:bodyPr>
              <a:lstStyle/>
              <a:p>
                <a:pPr algn="ctr">
                  <a:lnSpc>
                    <a:spcPts val="1920"/>
                  </a:lnSpc>
                </a:pPr>
                <a:r>
                  <a:rPr lang="ja-JP" altLang="en-US" sz="1600" dirty="0" smtClean="0"/>
                  <a:t>事故発生医療機関内に</a:t>
                </a:r>
                <a:endParaRPr lang="en-US" altLang="ja-JP" sz="1600" dirty="0" smtClean="0"/>
              </a:p>
              <a:p>
                <a:pPr algn="ctr">
                  <a:lnSpc>
                    <a:spcPts val="1920"/>
                  </a:lnSpc>
                </a:pPr>
                <a:r>
                  <a:rPr lang="ja-JP" altLang="en-US" sz="1400" dirty="0" smtClean="0"/>
                  <a:t>「</a:t>
                </a:r>
                <a:r>
                  <a:rPr kumimoji="1" lang="ja-JP" altLang="en-US" sz="1400" dirty="0" smtClean="0"/>
                  <a:t>院内事故調査委員会」</a:t>
                </a:r>
                <a:endParaRPr kumimoji="1" lang="ja-JP" altLang="en-US" sz="1400" dirty="0"/>
              </a:p>
            </p:txBody>
          </p:sp>
          <p:cxnSp>
            <p:nvCxnSpPr>
              <p:cNvPr id="23" name="直線コネクタ 22"/>
              <p:cNvCxnSpPr/>
              <p:nvPr/>
            </p:nvCxnSpPr>
            <p:spPr>
              <a:xfrm>
                <a:off x="1825304" y="3581954"/>
                <a:ext cx="20885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6" name="下矢印 25"/>
            <p:cNvSpPr/>
            <p:nvPr/>
          </p:nvSpPr>
          <p:spPr>
            <a:xfrm>
              <a:off x="2651759" y="1827823"/>
              <a:ext cx="263139" cy="782567"/>
            </a:xfrm>
            <a:prstGeom prst="downArrow">
              <a:avLst>
                <a:gd name="adj1" fmla="val 39077"/>
                <a:gd name="adj2" fmla="val 50000"/>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2" name="テキスト ボックス 31"/>
            <p:cNvSpPr txBox="1"/>
            <p:nvPr/>
          </p:nvSpPr>
          <p:spPr>
            <a:xfrm>
              <a:off x="909303" y="2093140"/>
              <a:ext cx="1401346" cy="338554"/>
            </a:xfrm>
            <a:prstGeom prst="rect">
              <a:avLst/>
            </a:prstGeom>
            <a:solidFill>
              <a:srgbClr val="FFEAEA"/>
            </a:solidFill>
            <a:ln>
              <a:solidFill>
                <a:srgbClr val="0070C0"/>
              </a:solidFill>
            </a:ln>
          </p:spPr>
          <p:txBody>
            <a:bodyPr wrap="none" rtlCol="0">
              <a:spAutoFit/>
            </a:bodyPr>
            <a:lstStyle/>
            <a:p>
              <a:r>
                <a:rPr kumimoji="1" lang="ja-JP" altLang="en-US" sz="1600" dirty="0" smtClean="0"/>
                <a:t>原 則 ／ </a:t>
              </a:r>
              <a:r>
                <a:rPr kumimoji="1" lang="ja-JP" altLang="en-US" sz="1200" dirty="0" smtClean="0"/>
                <a:t>法令上</a:t>
              </a:r>
              <a:endParaRPr kumimoji="1" lang="ja-JP" altLang="en-US" sz="1200" dirty="0"/>
            </a:p>
          </p:txBody>
        </p:sp>
      </p:grpSp>
      <p:grpSp>
        <p:nvGrpSpPr>
          <p:cNvPr id="4" name="図形グループ 3"/>
          <p:cNvGrpSpPr/>
          <p:nvPr/>
        </p:nvGrpSpPr>
        <p:grpSpPr>
          <a:xfrm>
            <a:off x="3507500" y="2068467"/>
            <a:ext cx="4996484" cy="1467478"/>
            <a:chOff x="3507500" y="1800114"/>
            <a:chExt cx="4996484" cy="1467478"/>
          </a:xfrm>
        </p:grpSpPr>
        <p:cxnSp>
          <p:nvCxnSpPr>
            <p:cNvPr id="29" name="直線矢印コネクタ 28"/>
            <p:cNvCxnSpPr/>
            <p:nvPr/>
          </p:nvCxnSpPr>
          <p:spPr>
            <a:xfrm>
              <a:off x="3507500" y="1800114"/>
              <a:ext cx="2273834" cy="781842"/>
            </a:xfrm>
            <a:prstGeom prst="straightConnector1">
              <a:avLst/>
            </a:prstGeom>
            <a:ln w="38100">
              <a:solidFill>
                <a:srgbClr val="F59D9F"/>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34" name="図形グループ 33"/>
            <p:cNvGrpSpPr/>
            <p:nvPr/>
          </p:nvGrpSpPr>
          <p:grpSpPr>
            <a:xfrm>
              <a:off x="5608630" y="2704937"/>
              <a:ext cx="2020105" cy="562655"/>
              <a:chOff x="5755770" y="3474761"/>
              <a:chExt cx="2020105" cy="562655"/>
            </a:xfrm>
          </p:grpSpPr>
          <p:sp>
            <p:nvSpPr>
              <p:cNvPr id="20" name="テキスト ボックス 19"/>
              <p:cNvSpPr txBox="1"/>
              <p:nvPr/>
            </p:nvSpPr>
            <p:spPr>
              <a:xfrm>
                <a:off x="5755770" y="3474761"/>
                <a:ext cx="2020105" cy="562655"/>
              </a:xfrm>
              <a:prstGeom prst="rect">
                <a:avLst/>
              </a:prstGeom>
              <a:noFill/>
              <a:ln w="28575">
                <a:solidFill>
                  <a:srgbClr val="7030A0"/>
                </a:solidFill>
                <a:prstDash val="dash"/>
              </a:ln>
            </p:spPr>
            <p:txBody>
              <a:bodyPr wrap="none" rtlCol="0">
                <a:spAutoFit/>
              </a:bodyPr>
              <a:lstStyle/>
              <a:p>
                <a:pPr algn="ctr">
                  <a:lnSpc>
                    <a:spcPts val="1920"/>
                  </a:lnSpc>
                </a:pPr>
                <a:r>
                  <a:rPr lang="ja-JP" altLang="en-US" sz="1600" dirty="0" smtClean="0"/>
                  <a:t>搬送先医療機関内に</a:t>
                </a:r>
                <a:endParaRPr lang="en-US" altLang="ja-JP" sz="1600" dirty="0" smtClean="0"/>
              </a:p>
              <a:p>
                <a:pPr algn="ctr">
                  <a:lnSpc>
                    <a:spcPts val="1920"/>
                  </a:lnSpc>
                </a:pPr>
                <a:r>
                  <a:rPr lang="ja-JP" altLang="en-US" sz="1400" dirty="0" smtClean="0"/>
                  <a:t>「</a:t>
                </a:r>
                <a:r>
                  <a:rPr kumimoji="1" lang="ja-JP" altLang="en-US" sz="1400" dirty="0" smtClean="0"/>
                  <a:t>院内事故調査委員会」</a:t>
                </a:r>
                <a:endParaRPr kumimoji="1" lang="ja-JP" altLang="en-US" sz="1400" dirty="0"/>
              </a:p>
            </p:txBody>
          </p:sp>
          <p:cxnSp>
            <p:nvCxnSpPr>
              <p:cNvPr id="25" name="直線コネクタ 24"/>
              <p:cNvCxnSpPr/>
              <p:nvPr/>
            </p:nvCxnSpPr>
            <p:spPr>
              <a:xfrm>
                <a:off x="5853601" y="3757200"/>
                <a:ext cx="182975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grpSp>
        <p:sp>
          <p:nvSpPr>
            <p:cNvPr id="27" name="下矢印 26"/>
            <p:cNvSpPr/>
            <p:nvPr/>
          </p:nvSpPr>
          <p:spPr>
            <a:xfrm>
              <a:off x="6475894" y="1827823"/>
              <a:ext cx="263139" cy="782567"/>
            </a:xfrm>
            <a:prstGeom prst="downArrow">
              <a:avLst>
                <a:gd name="adj1" fmla="val 39077"/>
                <a:gd name="adj2" fmla="val 50000"/>
              </a:avLst>
            </a:prstGeom>
            <a:pattFill prst="ltUpDiag">
              <a:fgClr>
                <a:schemeClr val="accent1"/>
              </a:fgClr>
              <a:bgClr>
                <a:schemeClr val="bg1"/>
              </a:bgClr>
            </a:pattFill>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6948750" y="2107035"/>
              <a:ext cx="1555234" cy="338554"/>
            </a:xfrm>
            <a:prstGeom prst="rect">
              <a:avLst/>
            </a:prstGeom>
            <a:solidFill>
              <a:schemeClr val="bg2"/>
            </a:solidFill>
            <a:ln>
              <a:solidFill>
                <a:srgbClr val="0070C0"/>
              </a:solidFill>
            </a:ln>
          </p:spPr>
          <p:txBody>
            <a:bodyPr wrap="none" rtlCol="0">
              <a:spAutoFit/>
            </a:bodyPr>
            <a:lstStyle/>
            <a:p>
              <a:r>
                <a:rPr kumimoji="1" lang="ja-JP" altLang="en-US" sz="1600" dirty="0" smtClean="0"/>
                <a:t>例 外 ／ </a:t>
              </a:r>
              <a:r>
                <a:rPr kumimoji="1" lang="ja-JP" altLang="en-US" sz="1200" dirty="0" smtClean="0"/>
                <a:t>経験事例</a:t>
              </a:r>
              <a:endParaRPr kumimoji="1" lang="ja-JP" altLang="en-US" sz="1200" dirty="0"/>
            </a:p>
          </p:txBody>
        </p:sp>
      </p:grpSp>
      <p:sp>
        <p:nvSpPr>
          <p:cNvPr id="39" name="正方形/長方形 38"/>
          <p:cNvSpPr/>
          <p:nvPr/>
        </p:nvSpPr>
        <p:spPr>
          <a:xfrm>
            <a:off x="1122435" y="379126"/>
            <a:ext cx="6973384" cy="461665"/>
          </a:xfrm>
          <a:prstGeom prst="rect">
            <a:avLst/>
          </a:prstGeom>
          <a:ln>
            <a:noFill/>
          </a:ln>
        </p:spPr>
        <p:txBody>
          <a:bodyPr wrap="none">
            <a:spAutoFit/>
          </a:bodyPr>
          <a:lstStyle/>
          <a:p>
            <a:r>
              <a:rPr lang="ja-JP" altLang="en-US" sz="2400" smtClean="0">
                <a:solidFill>
                  <a:srgbClr val="002060"/>
                </a:solidFill>
                <a:latin typeface="+mn-ea"/>
              </a:rPr>
              <a:t>二つ</a:t>
            </a:r>
            <a:r>
              <a:rPr lang="ja-JP" altLang="en-US" sz="2400" dirty="0" smtClean="0">
                <a:solidFill>
                  <a:srgbClr val="002060"/>
                </a:solidFill>
                <a:latin typeface="+mn-ea"/>
              </a:rPr>
              <a:t>の医療機関が関係する、</a:t>
            </a:r>
            <a:r>
              <a:rPr lang="en-US" altLang="ja-JP" sz="2400" dirty="0" smtClean="0">
                <a:solidFill>
                  <a:srgbClr val="002060"/>
                </a:solidFill>
                <a:latin typeface="+mn-ea"/>
              </a:rPr>
              <a:t>｢</a:t>
            </a:r>
            <a:r>
              <a:rPr lang="ja-JP" altLang="en-US" sz="2400" dirty="0" smtClean="0">
                <a:solidFill>
                  <a:srgbClr val="002060"/>
                </a:solidFill>
                <a:latin typeface="+mn-ea"/>
              </a:rPr>
              <a:t>医療事故」への対処</a:t>
            </a:r>
            <a:r>
              <a:rPr lang="ja-JP" altLang="ja-JP" sz="2400" dirty="0">
                <a:solidFill>
                  <a:srgbClr val="002060"/>
                </a:solidFill>
                <a:latin typeface="+mn-ea"/>
              </a:rPr>
              <a:t>　</a:t>
            </a:r>
            <a:endParaRPr lang="ja-JP" altLang="en-US" sz="2400" dirty="0">
              <a:solidFill>
                <a:srgbClr val="002060"/>
              </a:solidFill>
              <a:latin typeface="+mn-ea"/>
            </a:endParaRPr>
          </a:p>
        </p:txBody>
      </p:sp>
      <p:grpSp>
        <p:nvGrpSpPr>
          <p:cNvPr id="6" name="図形グループ 5"/>
          <p:cNvGrpSpPr/>
          <p:nvPr/>
        </p:nvGrpSpPr>
        <p:grpSpPr>
          <a:xfrm>
            <a:off x="4188113" y="2271591"/>
            <a:ext cx="1120875" cy="369332"/>
            <a:chOff x="4188113" y="2003238"/>
            <a:chExt cx="1120875" cy="369332"/>
          </a:xfrm>
        </p:grpSpPr>
        <p:sp>
          <p:nvSpPr>
            <p:cNvPr id="19" name="角丸四角形 18"/>
            <p:cNvSpPr/>
            <p:nvPr/>
          </p:nvSpPr>
          <p:spPr>
            <a:xfrm>
              <a:off x="4188113" y="2003238"/>
              <a:ext cx="1098115" cy="333839"/>
            </a:xfrm>
            <a:prstGeom prst="roundRect">
              <a:avLst>
                <a:gd name="adj" fmla="val 2824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00992" y="2003238"/>
              <a:ext cx="1107996" cy="369332"/>
            </a:xfrm>
            <a:prstGeom prst="rect">
              <a:avLst/>
            </a:prstGeom>
            <a:noFill/>
          </p:spPr>
          <p:txBody>
            <a:bodyPr wrap="none" rtlCol="0">
              <a:spAutoFit/>
            </a:bodyPr>
            <a:lstStyle/>
            <a:p>
              <a:r>
                <a:rPr kumimoji="1" lang="ja-JP" altLang="en-US" dirty="0" smtClean="0"/>
                <a:t>連携必要</a:t>
              </a:r>
              <a:endParaRPr kumimoji="1" lang="ja-JP" altLang="en-US" dirty="0"/>
            </a:p>
          </p:txBody>
        </p:sp>
      </p:grpSp>
      <p:cxnSp>
        <p:nvCxnSpPr>
          <p:cNvPr id="28" name="直線コネクタ 27"/>
          <p:cNvCxnSpPr/>
          <p:nvPr/>
        </p:nvCxnSpPr>
        <p:spPr>
          <a:xfrm>
            <a:off x="1256698" y="836635"/>
            <a:ext cx="658598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7" name="角丸四角形 36"/>
          <p:cNvSpPr/>
          <p:nvPr/>
        </p:nvSpPr>
        <p:spPr>
          <a:xfrm>
            <a:off x="1240697" y="5416281"/>
            <a:ext cx="6939209" cy="1018283"/>
          </a:xfrm>
          <a:prstGeom prst="roundRect">
            <a:avLst>
              <a:gd name="adj" fmla="val 13570"/>
            </a:avLst>
          </a:prstGeom>
          <a:gradFill flip="none" rotWithShape="1">
            <a:gsLst>
              <a:gs pos="3000">
                <a:srgbClr val="376092"/>
              </a:gs>
              <a:gs pos="100000">
                <a:srgbClr val="4472C4"/>
              </a:gs>
            </a:gsLst>
            <a:lin ang="16200000" scaled="1"/>
            <a:tileRect/>
          </a:gradFill>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dirty="0" smtClean="0"/>
              <a:t>ポイント：</a:t>
            </a:r>
            <a:r>
              <a:rPr lang="en-US" altLang="ja-JP" sz="1400" dirty="0" smtClean="0"/>
              <a:t>	</a:t>
            </a:r>
            <a:r>
              <a:rPr lang="ja-JP" altLang="en-US" sz="1400" dirty="0" smtClean="0"/>
              <a:t>① ［医療事故］の判断； 意見を一致させる必要がある</a:t>
            </a:r>
            <a:endParaRPr lang="en-US" altLang="ja-JP" sz="1400" dirty="0" smtClean="0"/>
          </a:p>
          <a:p>
            <a:pPr>
              <a:spcBef>
                <a:spcPts val="600"/>
              </a:spcBef>
            </a:pPr>
            <a:r>
              <a:rPr lang="en-US" altLang="ja-JP" sz="1400" dirty="0"/>
              <a:t>	</a:t>
            </a:r>
            <a:r>
              <a:rPr lang="ja-JP" altLang="en-US" sz="1400" dirty="0"/>
              <a:t>　</a:t>
            </a:r>
            <a:r>
              <a:rPr lang="ja-JP" altLang="en-US" sz="1400" dirty="0" smtClean="0"/>
              <a:t>　　</a:t>
            </a:r>
            <a:r>
              <a:rPr lang="en-US" altLang="ja-JP" sz="1400" dirty="0" smtClean="0"/>
              <a:t>	</a:t>
            </a:r>
            <a:r>
              <a:rPr lang="ja-JP" altLang="en-US" sz="1400" dirty="0" smtClean="0"/>
              <a:t>②</a:t>
            </a:r>
            <a:r>
              <a:rPr lang="en-US" altLang="ja-JP" sz="1400" dirty="0" smtClean="0"/>
              <a:t> </a:t>
            </a:r>
            <a:r>
              <a:rPr lang="ja-JP" altLang="en-US" sz="1400" dirty="0" smtClean="0"/>
              <a:t>院内</a:t>
            </a:r>
            <a:r>
              <a:rPr lang="ja-JP" altLang="en-US" sz="1400" dirty="0"/>
              <a:t>事故調査の、分析・まとめ</a:t>
            </a:r>
            <a:r>
              <a:rPr lang="ja-JP" altLang="en-US" sz="1400" dirty="0" smtClean="0"/>
              <a:t>をどこが主体的に行うか</a:t>
            </a:r>
            <a:endParaRPr lang="en-US" altLang="ja-JP" sz="1400" dirty="0"/>
          </a:p>
          <a:p>
            <a:pPr>
              <a:spcBef>
                <a:spcPts val="600"/>
              </a:spcBef>
            </a:pPr>
            <a:r>
              <a:rPr lang="ja-JP" altLang="en-US" sz="1400" dirty="0" smtClean="0"/>
              <a:t>　</a:t>
            </a:r>
            <a:r>
              <a:rPr lang="en-US" altLang="ja-JP" sz="1400" dirty="0"/>
              <a:t>	</a:t>
            </a:r>
            <a:r>
              <a:rPr lang="ja-JP" altLang="en-US" sz="1400" dirty="0" smtClean="0"/>
              <a:t>　　　</a:t>
            </a:r>
            <a:r>
              <a:rPr lang="en-US" altLang="ja-JP" sz="1400" dirty="0" smtClean="0"/>
              <a:t>	</a:t>
            </a:r>
            <a:r>
              <a:rPr lang="ja-JP" altLang="en-US" sz="1400" dirty="0" smtClean="0"/>
              <a:t>③ 事故</a:t>
            </a:r>
            <a:r>
              <a:rPr lang="ja-JP" altLang="en-US" sz="1400" dirty="0"/>
              <a:t>発生機関 ｰ 受け入れ機関、及び支援団体の間で十分な連携が必要</a:t>
            </a:r>
          </a:p>
          <a:p>
            <a:pPr marL="285750" indent="-285750">
              <a:spcBef>
                <a:spcPts val="600"/>
              </a:spcBef>
              <a:buFont typeface="Wingdings" charset="2"/>
              <a:buChar char="Ø"/>
            </a:pPr>
            <a:endParaRPr lang="ja-JP" altLang="en-US" sz="1400" dirty="0"/>
          </a:p>
        </p:txBody>
      </p:sp>
      <p:grpSp>
        <p:nvGrpSpPr>
          <p:cNvPr id="7" name="図形グループ 6"/>
          <p:cNvGrpSpPr/>
          <p:nvPr/>
        </p:nvGrpSpPr>
        <p:grpSpPr>
          <a:xfrm>
            <a:off x="1440435" y="3997796"/>
            <a:ext cx="5222905" cy="1077218"/>
            <a:chOff x="1182017" y="3600236"/>
            <a:chExt cx="5222905" cy="1077218"/>
          </a:xfrm>
        </p:grpSpPr>
        <p:sp>
          <p:nvSpPr>
            <p:cNvPr id="40" name="正方形/長方形 39"/>
            <p:cNvSpPr/>
            <p:nvPr/>
          </p:nvSpPr>
          <p:spPr>
            <a:xfrm>
              <a:off x="1205946" y="3627438"/>
              <a:ext cx="527689" cy="2946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182017" y="3600236"/>
              <a:ext cx="5222905" cy="1077218"/>
            </a:xfrm>
            <a:prstGeom prst="rect">
              <a:avLst/>
            </a:prstGeom>
            <a:noFill/>
          </p:spPr>
          <p:txBody>
            <a:bodyPr wrap="none" rtlCol="0">
              <a:spAutoFit/>
            </a:bodyPr>
            <a:lstStyle/>
            <a:p>
              <a:r>
                <a:rPr kumimoji="1" lang="ja-JP" altLang="en-US" sz="1600" dirty="0" smtClean="0">
                  <a:solidFill>
                    <a:schemeClr val="bg1"/>
                  </a:solidFill>
                </a:rPr>
                <a:t>事例</a:t>
              </a:r>
              <a:r>
                <a:rPr lang="en-US" altLang="ja-JP" sz="1600" dirty="0"/>
                <a:t>	</a:t>
              </a:r>
              <a:r>
                <a:rPr lang="ja-JP" altLang="en-US" sz="1600" dirty="0" smtClean="0"/>
                <a:t>　　</a:t>
              </a:r>
              <a:r>
                <a:rPr kumimoji="1" lang="ja-JP" altLang="en-US" sz="1200" dirty="0" smtClean="0"/>
                <a:t>① 歯科クリニック／抜歯局麻でアナフィラキシーショック</a:t>
              </a:r>
              <a:endParaRPr lang="en-US" altLang="ja-JP" sz="1200" dirty="0" smtClean="0"/>
            </a:p>
            <a:p>
              <a:r>
                <a:rPr kumimoji="1" lang="en-US" altLang="ja-JP" sz="1200" dirty="0"/>
                <a:t>	</a:t>
              </a:r>
              <a:r>
                <a:rPr lang="en-US" altLang="ja-JP" sz="1200" dirty="0"/>
                <a:t>	</a:t>
              </a:r>
              <a:r>
                <a:rPr lang="en-US" altLang="ja-JP" sz="1200" dirty="0" smtClean="0"/>
                <a:t>	</a:t>
              </a:r>
              <a:r>
                <a:rPr kumimoji="1" lang="ja-JP" altLang="en-US" sz="1200" dirty="0" smtClean="0"/>
                <a:t>→ 総合病院へ搬送</a:t>
              </a:r>
              <a:r>
                <a:rPr kumimoji="1" lang="ja-JP" altLang="en-US" sz="1200" dirty="0" smtClean="0"/>
                <a:t>／</a:t>
              </a:r>
              <a:endParaRPr kumimoji="1" lang="en-US" altLang="ja-JP" sz="1200" dirty="0" smtClean="0"/>
            </a:p>
            <a:p>
              <a:r>
                <a:rPr lang="en-US" altLang="ja-JP" sz="1200" dirty="0" smtClean="0"/>
                <a:t>	</a:t>
              </a:r>
              <a:r>
                <a:rPr lang="ja-JP" altLang="en-US" sz="1200" dirty="0" smtClean="0"/>
                <a:t>　　  ② かかりつけ医／胃瘻チューブ</a:t>
              </a:r>
              <a:r>
                <a:rPr lang="en-US" altLang="ja-JP" sz="1200" dirty="0" smtClean="0"/>
                <a:t>(</a:t>
              </a:r>
              <a:r>
                <a:rPr lang="ja-JP" altLang="en-US" sz="1200" dirty="0" smtClean="0"/>
                <a:t>ペグ）交換 </a:t>
              </a:r>
              <a:endParaRPr lang="en-US" altLang="ja-JP" sz="1200" dirty="0" smtClean="0"/>
            </a:p>
            <a:p>
              <a:r>
                <a:rPr lang="en-US" altLang="ja-JP" sz="1200" dirty="0"/>
                <a:t>	</a:t>
              </a:r>
              <a:r>
                <a:rPr lang="en-US" altLang="ja-JP" sz="1200" dirty="0" smtClean="0"/>
                <a:t>		</a:t>
              </a:r>
              <a:r>
                <a:rPr lang="ja-JP" altLang="en-US" sz="1200" dirty="0" smtClean="0"/>
                <a:t>→ 自宅で具合悪く総合病院受診 ／ チューブ逸脱を発見 </a:t>
              </a:r>
              <a:endParaRPr lang="en-US" altLang="ja-JP" sz="1200" dirty="0" smtClean="0"/>
            </a:p>
            <a:p>
              <a:r>
                <a:rPr kumimoji="1" lang="en-US" altLang="ja-JP" sz="1200" dirty="0"/>
                <a:t>	</a:t>
              </a:r>
              <a:r>
                <a:rPr kumimoji="1" lang="en-US" altLang="ja-JP" sz="1200" dirty="0" smtClean="0"/>
                <a:t>				</a:t>
              </a:r>
              <a:endParaRPr kumimoji="1" lang="en-US" altLang="ja-JP" sz="1400" dirty="0" smtClean="0">
                <a:solidFill>
                  <a:srgbClr val="376092"/>
                </a:solidFill>
              </a:endParaRPr>
            </a:p>
          </p:txBody>
        </p:sp>
      </p:grpSp>
    </p:spTree>
    <p:extLst>
      <p:ext uri="{BB962C8B-B14F-4D97-AF65-F5344CB8AC3E}">
        <p14:creationId xmlns:p14="http://schemas.microsoft.com/office/powerpoint/2010/main" val="12187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4100" y="3392812"/>
            <a:ext cx="7484224" cy="2964914"/>
          </a:xfrm>
          <a:prstGeom prst="rect">
            <a:avLst/>
          </a:prstGeom>
          <a:noFill/>
        </p:spPr>
        <p:txBody>
          <a:bodyPr wrap="square" rtlCol="0">
            <a:spAutoFit/>
          </a:bodyPr>
          <a:lstStyle/>
          <a:p>
            <a:pPr>
              <a:lnSpc>
                <a:spcPts val="2500"/>
              </a:lnSpc>
            </a:pPr>
            <a:r>
              <a:rPr lang="ja-JP" altLang="en-US" sz="1600" dirty="0" smtClean="0"/>
              <a:t>①病院等が行った医療事故調査結果の報告により</a:t>
            </a:r>
            <a:r>
              <a:rPr lang="ja-JP" altLang="en-US" sz="1600" dirty="0" smtClean="0">
                <a:solidFill>
                  <a:srgbClr val="FF0000"/>
                </a:solidFill>
              </a:rPr>
              <a:t>収集した情報の整理及び分析</a:t>
            </a:r>
            <a:endParaRPr lang="en-US" altLang="ja-JP" sz="1600" dirty="0">
              <a:solidFill>
                <a:srgbClr val="FF0000"/>
              </a:solidFill>
            </a:endParaRPr>
          </a:p>
          <a:p>
            <a:pPr>
              <a:lnSpc>
                <a:spcPts val="2500"/>
              </a:lnSpc>
            </a:pPr>
            <a:r>
              <a:rPr lang="ja-JP" altLang="en-US" sz="1600" dirty="0"/>
              <a:t>②報告をした病院等の管理者に</a:t>
            </a:r>
            <a:r>
              <a:rPr lang="ja-JP" altLang="en-US" sz="1600" dirty="0" smtClean="0"/>
              <a:t>対し、情報</a:t>
            </a:r>
            <a:r>
              <a:rPr lang="ja-JP" altLang="en-US" sz="1600" dirty="0"/>
              <a:t>の整理及び</a:t>
            </a:r>
            <a:r>
              <a:rPr lang="ja-JP" altLang="en-US" sz="1600" dirty="0" smtClean="0"/>
              <a:t>分析</a:t>
            </a:r>
            <a:r>
              <a:rPr lang="ja-JP" altLang="en-US" sz="1600" dirty="0" smtClean="0">
                <a:solidFill>
                  <a:srgbClr val="FF0000"/>
                </a:solidFill>
              </a:rPr>
              <a:t>結果</a:t>
            </a:r>
            <a:r>
              <a:rPr lang="ja-JP" altLang="en-US" sz="1600" dirty="0">
                <a:solidFill>
                  <a:srgbClr val="FF0000"/>
                </a:solidFill>
              </a:rPr>
              <a:t>の</a:t>
            </a:r>
            <a:r>
              <a:rPr lang="ja-JP" altLang="en-US" sz="1600" dirty="0" smtClean="0">
                <a:solidFill>
                  <a:srgbClr val="FF0000"/>
                </a:solidFill>
              </a:rPr>
              <a:t>報告</a:t>
            </a:r>
          </a:p>
          <a:p>
            <a:pPr>
              <a:lnSpc>
                <a:spcPts val="2500"/>
              </a:lnSpc>
              <a:spcBef>
                <a:spcPts val="1200"/>
              </a:spcBef>
            </a:pPr>
            <a:r>
              <a:rPr lang="ja-JP" altLang="en-US" sz="1600" dirty="0" smtClean="0"/>
              <a:t>③</a:t>
            </a:r>
            <a:r>
              <a:rPr lang="ja-JP" altLang="en-US" sz="1600" dirty="0"/>
              <a:t>医療事故が発生した</a:t>
            </a:r>
            <a:r>
              <a:rPr lang="ja-JP" altLang="en-US" sz="1600" dirty="0" smtClean="0"/>
              <a:t>病院等の管理者又は遺族から、当該事故について調査の</a:t>
            </a:r>
            <a:endParaRPr lang="en-US" altLang="ja-JP" sz="1600" dirty="0" smtClean="0"/>
          </a:p>
          <a:p>
            <a:pPr>
              <a:lnSpc>
                <a:spcPts val="2500"/>
              </a:lnSpc>
            </a:pPr>
            <a:r>
              <a:rPr lang="ja-JP" altLang="en-US" sz="1600" dirty="0"/>
              <a:t>　</a:t>
            </a:r>
            <a:r>
              <a:rPr lang="ja-JP" altLang="en-US" sz="1600" dirty="0" smtClean="0"/>
              <a:t>依頼があつたときは、</a:t>
            </a:r>
            <a:r>
              <a:rPr lang="ja-JP" altLang="en-US" sz="1600" dirty="0" smtClean="0">
                <a:solidFill>
                  <a:srgbClr val="FF0000"/>
                </a:solidFill>
              </a:rPr>
              <a:t>必要な調査</a:t>
            </a:r>
            <a:r>
              <a:rPr lang="ja-JP" altLang="en-US" sz="1600" dirty="0" smtClean="0"/>
              <a:t>を行い、その結果を管理者及び遺族に報告する</a:t>
            </a:r>
            <a:endParaRPr lang="en-US" altLang="ja-JP" sz="1600" dirty="0"/>
          </a:p>
          <a:p>
            <a:pPr>
              <a:lnSpc>
                <a:spcPts val="2500"/>
              </a:lnSpc>
              <a:spcBef>
                <a:spcPts val="1200"/>
              </a:spcBef>
            </a:pPr>
            <a:r>
              <a:rPr lang="ja-JP" altLang="en-US" sz="1600" dirty="0" smtClean="0"/>
              <a:t>④</a:t>
            </a:r>
            <a:r>
              <a:rPr lang="ja-JP" altLang="en-US" sz="1600" dirty="0"/>
              <a:t>医療事故調査</a:t>
            </a:r>
            <a:r>
              <a:rPr lang="ja-JP" altLang="en-US" sz="1600" dirty="0" smtClean="0"/>
              <a:t>に従事する者に対し医療事故調査の知識</a:t>
            </a:r>
            <a:r>
              <a:rPr lang="ja-JP" altLang="en-US" sz="1600" dirty="0"/>
              <a:t>及び</a:t>
            </a:r>
            <a:r>
              <a:rPr lang="ja-JP" altLang="en-US" sz="1600" dirty="0" smtClean="0"/>
              <a:t>技能に関する</a:t>
            </a:r>
            <a:r>
              <a:rPr lang="ja-JP" altLang="en-US" sz="1600" dirty="0" smtClean="0">
                <a:solidFill>
                  <a:srgbClr val="FF0000"/>
                </a:solidFill>
              </a:rPr>
              <a:t>研修</a:t>
            </a:r>
          </a:p>
          <a:p>
            <a:pPr>
              <a:lnSpc>
                <a:spcPts val="2500"/>
              </a:lnSpc>
            </a:pPr>
            <a:r>
              <a:rPr lang="ja-JP" altLang="en-US" sz="1600" dirty="0" smtClean="0"/>
              <a:t>⑤医療事故調査の実施に関する</a:t>
            </a:r>
            <a:r>
              <a:rPr lang="ja-JP" altLang="en-US" sz="1600" dirty="0" smtClean="0">
                <a:solidFill>
                  <a:srgbClr val="FF0000"/>
                </a:solidFill>
              </a:rPr>
              <a:t>相談に応じ、</a:t>
            </a:r>
            <a:r>
              <a:rPr lang="ja-JP" altLang="en-US" sz="1600" dirty="0" smtClean="0"/>
              <a:t>必要な</a:t>
            </a:r>
            <a:r>
              <a:rPr lang="ja-JP" altLang="en-US" sz="1600" dirty="0" smtClean="0">
                <a:solidFill>
                  <a:srgbClr val="FF0000"/>
                </a:solidFill>
              </a:rPr>
              <a:t>情報の提供及び支援</a:t>
            </a:r>
            <a:endParaRPr lang="en-US" altLang="ja-JP" sz="1600" dirty="0">
              <a:solidFill>
                <a:srgbClr val="FF0000"/>
              </a:solidFill>
            </a:endParaRPr>
          </a:p>
          <a:p>
            <a:pPr>
              <a:lnSpc>
                <a:spcPts val="2500"/>
              </a:lnSpc>
            </a:pPr>
            <a:r>
              <a:rPr lang="ja-JP" altLang="en-US" sz="1600" dirty="0" smtClean="0"/>
              <a:t>⑥</a:t>
            </a:r>
            <a:r>
              <a:rPr lang="ja-JP" altLang="en-US" sz="1600" dirty="0"/>
              <a:t>医療事故の再発防止に関する</a:t>
            </a:r>
            <a:r>
              <a:rPr lang="ja-JP" altLang="en-US" sz="1600" dirty="0">
                <a:solidFill>
                  <a:srgbClr val="FF0000"/>
                </a:solidFill>
              </a:rPr>
              <a:t>普及</a:t>
            </a:r>
            <a:r>
              <a:rPr lang="ja-JP" altLang="en-US" sz="1600" dirty="0" smtClean="0">
                <a:solidFill>
                  <a:srgbClr val="FF0000"/>
                </a:solidFill>
              </a:rPr>
              <a:t>啓発</a:t>
            </a:r>
            <a:endParaRPr lang="en-US" altLang="ja-JP" sz="1600" dirty="0" smtClean="0">
              <a:solidFill>
                <a:srgbClr val="FF0000"/>
              </a:solidFill>
            </a:endParaRPr>
          </a:p>
          <a:p>
            <a:pPr>
              <a:lnSpc>
                <a:spcPts val="2500"/>
              </a:lnSpc>
            </a:pPr>
            <a:r>
              <a:rPr lang="ja-JP" altLang="en-US" sz="1600" dirty="0" smtClean="0"/>
              <a:t>⑦医療の安全の確保を図るために必要な業務を行う。</a:t>
            </a:r>
            <a:endParaRPr kumimoji="1" lang="en-US" altLang="ja-JP" sz="1600" dirty="0" smtClean="0"/>
          </a:p>
        </p:txBody>
      </p:sp>
      <p:sp>
        <p:nvSpPr>
          <p:cNvPr id="4" name="テキスト ボックス 3"/>
          <p:cNvSpPr txBox="1"/>
          <p:nvPr/>
        </p:nvSpPr>
        <p:spPr>
          <a:xfrm>
            <a:off x="384100" y="2825084"/>
            <a:ext cx="294772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2000" dirty="0" smtClean="0"/>
              <a:t>医療法</a:t>
            </a:r>
            <a:r>
              <a:rPr kumimoji="1" lang="en-US" altLang="ja-JP" sz="2000" dirty="0" smtClean="0"/>
              <a:t> </a:t>
            </a:r>
            <a:r>
              <a:rPr kumimoji="1" lang="ja-JP" altLang="en-US" sz="2000" dirty="0" smtClean="0"/>
              <a:t>第６条</a:t>
            </a:r>
            <a:r>
              <a:rPr kumimoji="1" lang="en-US" altLang="ja-JP" sz="2000" dirty="0" smtClean="0"/>
              <a:t>16(</a:t>
            </a:r>
            <a:r>
              <a:rPr kumimoji="1" lang="ja-JP" altLang="en-US" sz="2000" dirty="0" smtClean="0"/>
              <a:t>抜粋</a:t>
            </a:r>
            <a:r>
              <a:rPr kumimoji="1" lang="en-US" altLang="ja-JP" sz="2000" dirty="0" smtClean="0"/>
              <a:t>)</a:t>
            </a:r>
            <a:endParaRPr kumimoji="1" lang="ja-JP" altLang="en-US" sz="2000" dirty="0"/>
          </a:p>
        </p:txBody>
      </p:sp>
      <p:sp>
        <p:nvSpPr>
          <p:cNvPr id="7" name="正方形/長方形 6"/>
          <p:cNvSpPr/>
          <p:nvPr/>
        </p:nvSpPr>
        <p:spPr>
          <a:xfrm>
            <a:off x="251520" y="260648"/>
            <a:ext cx="8568952" cy="626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661651" y="1219582"/>
            <a:ext cx="5748689" cy="1126462"/>
          </a:xfrm>
          <a:prstGeom prst="rect">
            <a:avLst/>
          </a:prstGeom>
        </p:spPr>
        <p:txBody>
          <a:bodyPr wrap="none">
            <a:spAutoFit/>
          </a:bodyPr>
          <a:lstStyle/>
          <a:p>
            <a:pPr algn="ctr">
              <a:lnSpc>
                <a:spcPct val="120000"/>
              </a:lnSpc>
            </a:pPr>
            <a:r>
              <a:rPr lang="en-US" altLang="ja-JP" sz="2800" dirty="0">
                <a:solidFill>
                  <a:srgbClr val="000000"/>
                </a:solidFill>
              </a:rPr>
              <a:t>2-3</a:t>
            </a:r>
            <a:r>
              <a:rPr lang="ja-JP" altLang="en-US" sz="2800" dirty="0">
                <a:solidFill>
                  <a:srgbClr val="000000"/>
                </a:solidFill>
              </a:rPr>
              <a:t>：　「医療事故調査・支援センター</a:t>
            </a:r>
            <a:r>
              <a:rPr lang="ja-JP" altLang="en-US" sz="2800" dirty="0" smtClean="0">
                <a:solidFill>
                  <a:srgbClr val="000000"/>
                </a:solidFill>
              </a:rPr>
              <a:t>」</a:t>
            </a:r>
            <a:endParaRPr lang="en-US" altLang="ja-JP" sz="2800" dirty="0" smtClean="0">
              <a:solidFill>
                <a:srgbClr val="000000"/>
              </a:solidFill>
            </a:endParaRPr>
          </a:p>
          <a:p>
            <a:pPr algn="ctr">
              <a:lnSpc>
                <a:spcPct val="120000"/>
              </a:lnSpc>
            </a:pPr>
            <a:r>
              <a:rPr lang="ja-JP" altLang="en-US" sz="2800" dirty="0" smtClean="0">
                <a:solidFill>
                  <a:srgbClr val="000000"/>
                </a:solidFill>
              </a:rPr>
              <a:t>の役割</a:t>
            </a:r>
            <a:endParaRPr lang="en-US" altLang="ja-JP" sz="2800" dirty="0">
              <a:solidFill>
                <a:srgbClr val="000000"/>
              </a:solidFill>
            </a:endParaRPr>
          </a:p>
        </p:txBody>
      </p:sp>
      <p:sp>
        <p:nvSpPr>
          <p:cNvPr id="8" name="テキスト ボックス 7"/>
          <p:cNvSpPr txBox="1"/>
          <p:nvPr/>
        </p:nvSpPr>
        <p:spPr>
          <a:xfrm>
            <a:off x="7620002" y="3581654"/>
            <a:ext cx="954107" cy="276999"/>
          </a:xfrm>
          <a:prstGeom prst="rect">
            <a:avLst/>
          </a:prstGeom>
          <a:noFill/>
        </p:spPr>
        <p:txBody>
          <a:bodyPr wrap="none" rtlCol="0">
            <a:spAutoFit/>
          </a:bodyPr>
          <a:lstStyle/>
          <a:p>
            <a:r>
              <a:rPr kumimoji="1" lang="ja-JP" altLang="en-US" sz="1200" dirty="0" smtClean="0">
                <a:solidFill>
                  <a:srgbClr val="002060"/>
                </a:solidFill>
              </a:rPr>
              <a:t>再発防止策</a:t>
            </a:r>
            <a:endParaRPr kumimoji="1" lang="ja-JP" altLang="en-US" sz="1200" dirty="0">
              <a:solidFill>
                <a:srgbClr val="002060"/>
              </a:solidFill>
            </a:endParaRPr>
          </a:p>
        </p:txBody>
      </p:sp>
      <p:sp>
        <p:nvSpPr>
          <p:cNvPr id="11" name="テキスト ボックス 10"/>
          <p:cNvSpPr txBox="1"/>
          <p:nvPr/>
        </p:nvSpPr>
        <p:spPr>
          <a:xfrm>
            <a:off x="7620002" y="4412482"/>
            <a:ext cx="1032655" cy="276999"/>
          </a:xfrm>
          <a:prstGeom prst="rect">
            <a:avLst/>
          </a:prstGeom>
          <a:noFill/>
        </p:spPr>
        <p:txBody>
          <a:bodyPr wrap="none" rtlCol="0">
            <a:spAutoFit/>
          </a:bodyPr>
          <a:lstStyle/>
          <a:p>
            <a:r>
              <a:rPr kumimoji="1" lang="ja-JP" altLang="en-US" sz="1200" dirty="0" smtClean="0">
                <a:solidFill>
                  <a:srgbClr val="002060"/>
                </a:solidFill>
              </a:rPr>
              <a:t>センター調査</a:t>
            </a:r>
            <a:endParaRPr kumimoji="1" lang="ja-JP" altLang="en-US" sz="1200" dirty="0">
              <a:solidFill>
                <a:srgbClr val="002060"/>
              </a:solidFill>
            </a:endParaRPr>
          </a:p>
        </p:txBody>
      </p:sp>
      <p:sp>
        <p:nvSpPr>
          <p:cNvPr id="12" name="テキスト ボックス 11"/>
          <p:cNvSpPr txBox="1"/>
          <p:nvPr/>
        </p:nvSpPr>
        <p:spPr>
          <a:xfrm>
            <a:off x="7620002" y="5377121"/>
            <a:ext cx="492443" cy="276999"/>
          </a:xfrm>
          <a:prstGeom prst="rect">
            <a:avLst/>
          </a:prstGeom>
          <a:noFill/>
        </p:spPr>
        <p:txBody>
          <a:bodyPr wrap="none" rtlCol="0">
            <a:spAutoFit/>
          </a:bodyPr>
          <a:lstStyle/>
          <a:p>
            <a:r>
              <a:rPr kumimoji="1" lang="ja-JP" altLang="en-US" sz="1200" dirty="0" smtClean="0">
                <a:solidFill>
                  <a:srgbClr val="002060"/>
                </a:solidFill>
              </a:rPr>
              <a:t>相談</a:t>
            </a:r>
            <a:endParaRPr kumimoji="1" lang="ja-JP" altLang="en-US" sz="1200" dirty="0">
              <a:solidFill>
                <a:srgbClr val="002060"/>
              </a:solidFill>
            </a:endParaRPr>
          </a:p>
        </p:txBody>
      </p:sp>
      <p:sp>
        <p:nvSpPr>
          <p:cNvPr id="13" name="右大かっこ 12"/>
          <p:cNvSpPr/>
          <p:nvPr/>
        </p:nvSpPr>
        <p:spPr>
          <a:xfrm>
            <a:off x="7469441" y="3392812"/>
            <a:ext cx="150561" cy="608917"/>
          </a:xfrm>
          <a:prstGeom prst="righ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右大かっこ 13"/>
          <p:cNvSpPr/>
          <p:nvPr/>
        </p:nvSpPr>
        <p:spPr>
          <a:xfrm>
            <a:off x="7464527" y="4281329"/>
            <a:ext cx="155475" cy="545171"/>
          </a:xfrm>
          <a:prstGeom prst="righ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 name="右大かっこ 15"/>
          <p:cNvSpPr/>
          <p:nvPr/>
        </p:nvSpPr>
        <p:spPr>
          <a:xfrm>
            <a:off x="7469441" y="5397795"/>
            <a:ext cx="150561" cy="236833"/>
          </a:xfrm>
          <a:prstGeom prst="righ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右大かっこ 16"/>
          <p:cNvSpPr/>
          <p:nvPr/>
        </p:nvSpPr>
        <p:spPr>
          <a:xfrm>
            <a:off x="7469441" y="5075275"/>
            <a:ext cx="150561" cy="236833"/>
          </a:xfrm>
          <a:prstGeom prst="righ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右大かっこ 17"/>
          <p:cNvSpPr/>
          <p:nvPr/>
        </p:nvSpPr>
        <p:spPr>
          <a:xfrm>
            <a:off x="7469441" y="5707913"/>
            <a:ext cx="150561" cy="236833"/>
          </a:xfrm>
          <a:prstGeom prst="righ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7622622" y="5054011"/>
            <a:ext cx="492443" cy="276999"/>
          </a:xfrm>
          <a:prstGeom prst="rect">
            <a:avLst/>
          </a:prstGeom>
          <a:noFill/>
        </p:spPr>
        <p:txBody>
          <a:bodyPr wrap="none" rtlCol="0">
            <a:spAutoFit/>
          </a:bodyPr>
          <a:lstStyle/>
          <a:p>
            <a:r>
              <a:rPr lang="ja-JP" altLang="en-US" sz="1200" dirty="0" smtClean="0">
                <a:solidFill>
                  <a:srgbClr val="002060"/>
                </a:solidFill>
              </a:rPr>
              <a:t>研修</a:t>
            </a:r>
            <a:endParaRPr kumimoji="1" lang="ja-JP" altLang="en-US" sz="1200" dirty="0">
              <a:solidFill>
                <a:srgbClr val="002060"/>
              </a:solidFill>
            </a:endParaRPr>
          </a:p>
        </p:txBody>
      </p:sp>
      <p:sp>
        <p:nvSpPr>
          <p:cNvPr id="20" name="テキスト ボックス 19"/>
          <p:cNvSpPr txBox="1"/>
          <p:nvPr/>
        </p:nvSpPr>
        <p:spPr>
          <a:xfrm>
            <a:off x="7622621" y="5681333"/>
            <a:ext cx="800219" cy="276999"/>
          </a:xfrm>
          <a:prstGeom prst="rect">
            <a:avLst/>
          </a:prstGeom>
          <a:noFill/>
        </p:spPr>
        <p:txBody>
          <a:bodyPr wrap="none" rtlCol="0">
            <a:spAutoFit/>
          </a:bodyPr>
          <a:lstStyle/>
          <a:p>
            <a:r>
              <a:rPr lang="ja-JP" altLang="en-US" sz="1200" smtClean="0">
                <a:solidFill>
                  <a:srgbClr val="002060"/>
                </a:solidFill>
              </a:rPr>
              <a:t>普及啓発</a:t>
            </a:r>
            <a:endParaRPr kumimoji="1" lang="ja-JP" altLang="en-US" sz="1200" dirty="0">
              <a:solidFill>
                <a:srgbClr val="002060"/>
              </a:solidFill>
            </a:endParaRPr>
          </a:p>
        </p:txBody>
      </p:sp>
    </p:spTree>
    <p:extLst>
      <p:ext uri="{BB962C8B-B14F-4D97-AF65-F5344CB8AC3E}">
        <p14:creationId xmlns:p14="http://schemas.microsoft.com/office/powerpoint/2010/main" val="211225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2">
            <a:lum bright="-20000" contrast="40000"/>
            <a:extLst>
              <a:ext uri="{28A0092B-C50C-407E-A947-70E740481C1C}">
                <a14:useLocalDpi xmlns:a14="http://schemas.microsoft.com/office/drawing/2010/main" val="0"/>
              </a:ext>
            </a:extLst>
          </a:blip>
          <a:srcRect l="375" t="20833" r="292" b="18432"/>
          <a:stretch/>
        </p:blipFill>
        <p:spPr>
          <a:xfrm>
            <a:off x="371959" y="1086690"/>
            <a:ext cx="8343937" cy="3826225"/>
          </a:xfrm>
          <a:prstGeom prst="rect">
            <a:avLst/>
          </a:prstGeom>
        </p:spPr>
      </p:pic>
      <p:sp>
        <p:nvSpPr>
          <p:cNvPr id="31" name="テキスト ボックス 30"/>
          <p:cNvSpPr txBox="1"/>
          <p:nvPr/>
        </p:nvSpPr>
        <p:spPr>
          <a:xfrm>
            <a:off x="2460625" y="410798"/>
            <a:ext cx="384913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dirty="0" smtClean="0">
                <a:solidFill>
                  <a:srgbClr val="000000"/>
                </a:solidFill>
              </a:rPr>
              <a:t>センターが行う、院内事故調査結果の</a:t>
            </a:r>
            <a:endParaRPr kumimoji="1" lang="en-US" altLang="ja-JP" dirty="0" smtClean="0">
              <a:solidFill>
                <a:srgbClr val="000000"/>
              </a:solidFill>
            </a:endParaRPr>
          </a:p>
          <a:p>
            <a:pPr algn="ctr"/>
            <a:r>
              <a:rPr kumimoji="1" lang="ja-JP" altLang="en-US" dirty="0" smtClean="0">
                <a:solidFill>
                  <a:srgbClr val="000000"/>
                </a:solidFill>
              </a:rPr>
              <a:t>整理・分析</a:t>
            </a:r>
            <a:endParaRPr kumimoji="1" lang="ja-JP" altLang="en-US" dirty="0">
              <a:solidFill>
                <a:srgbClr val="000000"/>
              </a:solidFill>
            </a:endParaRPr>
          </a:p>
        </p:txBody>
      </p:sp>
      <p:sp>
        <p:nvSpPr>
          <p:cNvPr id="32" name="テキスト ボックス 31"/>
          <p:cNvSpPr txBox="1"/>
          <p:nvPr/>
        </p:nvSpPr>
        <p:spPr>
          <a:xfrm>
            <a:off x="1025085" y="5281030"/>
            <a:ext cx="6957354" cy="1338828"/>
          </a:xfrm>
          <a:prstGeom prst="rect">
            <a:avLst/>
          </a:prstGeom>
          <a:noFill/>
          <a:ln>
            <a:solidFill>
              <a:srgbClr val="376092"/>
            </a:solidFill>
          </a:ln>
        </p:spPr>
        <p:txBody>
          <a:bodyPr wrap="none" rtlCol="0">
            <a:spAutoFit/>
          </a:bodyPr>
          <a:lstStyle/>
          <a:p>
            <a:pPr marL="285750" indent="-285750">
              <a:buFont typeface="Wingdings" charset="2"/>
              <a:buChar char="l"/>
            </a:pPr>
            <a:r>
              <a:rPr kumimoji="1" lang="ja-JP" altLang="en-US" sz="1600" dirty="0" smtClean="0"/>
              <a:t>再発防止委員会：</a:t>
            </a:r>
            <a:r>
              <a:rPr kumimoji="1" lang="en-US" altLang="ja-JP" sz="1600" dirty="0" smtClean="0"/>
              <a:t>	</a:t>
            </a:r>
            <a:r>
              <a:rPr lang="ja-JP" altLang="en-US" sz="1600" dirty="0"/>
              <a:t>　</a:t>
            </a:r>
            <a:r>
              <a:rPr kumimoji="1" lang="ja-JP" altLang="en-US" sz="1600" dirty="0" smtClean="0"/>
              <a:t>テーマの決定　</a:t>
            </a:r>
            <a:r>
              <a:rPr lang="ja-JP" altLang="en-US" sz="1600" dirty="0" smtClean="0"/>
              <a:t>・・・・</a:t>
            </a:r>
            <a:r>
              <a:rPr kumimoji="1" lang="ja-JP" altLang="en-US" sz="1600" dirty="0" smtClean="0"/>
              <a:t>　防止策の承認決定</a:t>
            </a:r>
            <a:r>
              <a:rPr kumimoji="1" lang="en-US" altLang="ja-JP" sz="1600" dirty="0" smtClean="0"/>
              <a:t>	</a:t>
            </a:r>
          </a:p>
          <a:p>
            <a:pPr marL="285750" indent="-285750">
              <a:spcBef>
                <a:spcPts val="600"/>
              </a:spcBef>
              <a:buFont typeface="Wingdings" charset="2"/>
              <a:buChar char="l"/>
            </a:pPr>
            <a:r>
              <a:rPr lang="ja-JP" altLang="en-US" sz="1600" dirty="0" smtClean="0"/>
              <a:t>専門分析部会：</a:t>
            </a:r>
            <a:r>
              <a:rPr lang="en-US" altLang="ja-JP" sz="1600" dirty="0" smtClean="0"/>
              <a:t>	</a:t>
            </a:r>
            <a:r>
              <a:rPr lang="ja-JP" altLang="en-US" sz="1600" dirty="0" smtClean="0"/>
              <a:t>　テーマ別に整理した報告の分析、再発防止策の作成</a:t>
            </a:r>
            <a:endParaRPr lang="en-US" altLang="ja-JP" sz="1600" dirty="0" smtClean="0"/>
          </a:p>
          <a:p>
            <a:r>
              <a:rPr kumimoji="1" lang="en-US" altLang="ja-JP" sz="1600" dirty="0">
                <a:latin typeface="+mj-ea"/>
                <a:ea typeface="+mj-ea"/>
              </a:rPr>
              <a:t>	</a:t>
            </a:r>
            <a:r>
              <a:rPr kumimoji="1" lang="en-US" altLang="ja-JP" sz="1600" dirty="0" smtClean="0">
                <a:latin typeface="+mj-ea"/>
                <a:ea typeface="+mj-ea"/>
              </a:rPr>
              <a:t>				</a:t>
            </a:r>
            <a:r>
              <a:rPr kumimoji="1" lang="en-US" altLang="ja-JP" sz="1400" dirty="0" smtClean="0">
                <a:latin typeface="+mj-ea"/>
                <a:ea typeface="+mj-ea"/>
              </a:rPr>
              <a:t>ⅰ</a:t>
            </a:r>
            <a:r>
              <a:rPr kumimoji="1" lang="ja-JP" altLang="en-US" sz="1400" dirty="0" smtClean="0">
                <a:latin typeface="+mj-ea"/>
                <a:ea typeface="+mj-ea"/>
              </a:rPr>
              <a:t>．</a:t>
            </a:r>
            <a:r>
              <a:rPr kumimoji="1" lang="en-US" altLang="ja-JP" sz="1400" dirty="0" smtClean="0">
                <a:latin typeface="+mj-ea"/>
                <a:ea typeface="+mj-ea"/>
              </a:rPr>
              <a:t>｢</a:t>
            </a:r>
            <a:r>
              <a:rPr kumimoji="1" lang="ja-JP" altLang="en-US" sz="1400" dirty="0" smtClean="0">
                <a:latin typeface="+mj-ea"/>
                <a:ea typeface="+mj-ea"/>
              </a:rPr>
              <a:t>中心静脈穿刺に係わる事故</a:t>
            </a:r>
            <a:r>
              <a:rPr kumimoji="1" lang="en-US" altLang="ja-JP" sz="1400" dirty="0" smtClean="0">
                <a:latin typeface="+mj-ea"/>
                <a:ea typeface="+mj-ea"/>
              </a:rPr>
              <a:t>｣	ⅳ</a:t>
            </a:r>
            <a:r>
              <a:rPr kumimoji="1" lang="ja-JP" altLang="en-US" sz="1400" dirty="0" smtClean="0">
                <a:latin typeface="+mj-ea"/>
                <a:ea typeface="+mj-ea"/>
              </a:rPr>
              <a:t>．</a:t>
            </a:r>
            <a:r>
              <a:rPr kumimoji="1" lang="en-US" altLang="ja-JP" sz="1400" dirty="0" smtClean="0">
                <a:latin typeface="+mj-ea"/>
                <a:ea typeface="+mj-ea"/>
              </a:rPr>
              <a:t>｢</a:t>
            </a:r>
            <a:r>
              <a:rPr kumimoji="1" lang="ja-JP" altLang="en-US" sz="1400" dirty="0" smtClean="0">
                <a:latin typeface="+mj-ea"/>
                <a:ea typeface="+mj-ea"/>
              </a:rPr>
              <a:t>気管切開後管理</a:t>
            </a:r>
            <a:r>
              <a:rPr kumimoji="1" lang="en-US" altLang="ja-JP" sz="1400" dirty="0" smtClean="0">
                <a:latin typeface="+mj-ea"/>
                <a:ea typeface="+mj-ea"/>
              </a:rPr>
              <a:t>｣</a:t>
            </a:r>
          </a:p>
          <a:p>
            <a:r>
              <a:rPr lang="en-US" altLang="ja-JP" sz="1400" dirty="0">
                <a:latin typeface="+mj-ea"/>
                <a:ea typeface="+mj-ea"/>
              </a:rPr>
              <a:t>	</a:t>
            </a:r>
            <a:r>
              <a:rPr lang="en-US" altLang="ja-JP" sz="1400" dirty="0" smtClean="0">
                <a:latin typeface="+mj-ea"/>
                <a:ea typeface="+mj-ea"/>
              </a:rPr>
              <a:t>				ⅱ</a:t>
            </a:r>
            <a:r>
              <a:rPr lang="ja-JP" altLang="en-US" sz="1400" dirty="0" smtClean="0">
                <a:latin typeface="+mj-ea"/>
                <a:ea typeface="+mj-ea"/>
              </a:rPr>
              <a:t>．</a:t>
            </a:r>
            <a:r>
              <a:rPr lang="en-US" altLang="ja-JP" sz="1400" dirty="0" smtClean="0">
                <a:latin typeface="+mj-ea"/>
                <a:ea typeface="+mj-ea"/>
              </a:rPr>
              <a:t>｢</a:t>
            </a:r>
            <a:r>
              <a:rPr lang="ja-JP" altLang="en-US" sz="1400" dirty="0" smtClean="0">
                <a:latin typeface="+mj-ea"/>
                <a:ea typeface="+mj-ea"/>
              </a:rPr>
              <a:t>肺血栓塞栓症」</a:t>
            </a:r>
            <a:r>
              <a:rPr lang="en-US" altLang="ja-JP" sz="1400" dirty="0" smtClean="0">
                <a:latin typeface="+mj-ea"/>
                <a:ea typeface="+mj-ea"/>
              </a:rPr>
              <a:t>			ⅴ</a:t>
            </a:r>
            <a:r>
              <a:rPr lang="ja-JP" altLang="en-US" sz="1400" dirty="0" smtClean="0">
                <a:latin typeface="+mj-ea"/>
                <a:ea typeface="+mj-ea"/>
              </a:rPr>
              <a:t>．</a:t>
            </a:r>
            <a:r>
              <a:rPr lang="en-US" altLang="ja-JP" sz="1400" dirty="0" smtClean="0">
                <a:latin typeface="+mj-ea"/>
                <a:ea typeface="+mj-ea"/>
              </a:rPr>
              <a:t>｢</a:t>
            </a:r>
            <a:r>
              <a:rPr lang="ja-JP" altLang="en-US" sz="1400" dirty="0" smtClean="0">
                <a:latin typeface="+mj-ea"/>
                <a:ea typeface="+mj-ea"/>
              </a:rPr>
              <a:t>腹腔鏡下胆摘」</a:t>
            </a:r>
            <a:endParaRPr lang="en-US" altLang="ja-JP" sz="1400" dirty="0" smtClean="0">
              <a:latin typeface="+mj-ea"/>
              <a:ea typeface="+mj-ea"/>
            </a:endParaRPr>
          </a:p>
          <a:p>
            <a:r>
              <a:rPr kumimoji="1" lang="en-US" altLang="ja-JP" sz="1400" dirty="0">
                <a:latin typeface="+mj-ea"/>
                <a:ea typeface="+mj-ea"/>
              </a:rPr>
              <a:t>	</a:t>
            </a:r>
            <a:r>
              <a:rPr kumimoji="1" lang="en-US" altLang="ja-JP" sz="1400" dirty="0" smtClean="0">
                <a:latin typeface="+mj-ea"/>
                <a:ea typeface="+mj-ea"/>
              </a:rPr>
              <a:t>				ⅲ</a:t>
            </a:r>
            <a:r>
              <a:rPr kumimoji="1" lang="ja-JP" altLang="en-US" sz="1400" dirty="0" smtClean="0">
                <a:latin typeface="+mj-ea"/>
                <a:ea typeface="+mj-ea"/>
              </a:rPr>
              <a:t>．</a:t>
            </a:r>
            <a:r>
              <a:rPr kumimoji="1" lang="en-US" altLang="ja-JP" sz="1400" dirty="0" smtClean="0">
                <a:latin typeface="+mj-ea"/>
                <a:ea typeface="+mj-ea"/>
              </a:rPr>
              <a:t>｢</a:t>
            </a:r>
            <a:r>
              <a:rPr kumimoji="1" lang="ja-JP" altLang="en-US" sz="1400" dirty="0" smtClean="0">
                <a:latin typeface="+mj-ea"/>
                <a:ea typeface="+mj-ea"/>
              </a:rPr>
              <a:t>アナフィラキシー</a:t>
            </a:r>
            <a:r>
              <a:rPr kumimoji="1" lang="en-US" altLang="ja-JP" sz="1400" dirty="0" smtClean="0">
                <a:latin typeface="+mj-ea"/>
                <a:ea typeface="+mj-ea"/>
              </a:rPr>
              <a:t>｣			ⅵ</a:t>
            </a:r>
            <a:r>
              <a:rPr kumimoji="1" lang="ja-JP" altLang="en-US" sz="1400" dirty="0" smtClean="0">
                <a:latin typeface="+mj-ea"/>
                <a:ea typeface="+mj-ea"/>
              </a:rPr>
              <a:t>．</a:t>
            </a:r>
            <a:r>
              <a:rPr kumimoji="1" lang="en-US" altLang="ja-JP" sz="1400" dirty="0" smtClean="0">
                <a:latin typeface="+mj-ea"/>
                <a:ea typeface="+mj-ea"/>
              </a:rPr>
              <a:t>‥‥‥</a:t>
            </a:r>
            <a:endParaRPr kumimoji="1" lang="ja-JP" altLang="en-US" sz="1400" dirty="0">
              <a:latin typeface="+mj-ea"/>
              <a:ea typeface="+mj-ea"/>
            </a:endParaRPr>
          </a:p>
        </p:txBody>
      </p:sp>
      <p:sp>
        <p:nvSpPr>
          <p:cNvPr id="33" name="テキスト ボックス 32"/>
          <p:cNvSpPr txBox="1"/>
          <p:nvPr/>
        </p:nvSpPr>
        <p:spPr>
          <a:xfrm>
            <a:off x="634242" y="4974459"/>
            <a:ext cx="5008102" cy="338554"/>
          </a:xfrm>
          <a:prstGeom prst="rect">
            <a:avLst/>
          </a:prstGeom>
          <a:noFill/>
        </p:spPr>
        <p:txBody>
          <a:bodyPr wrap="none" rtlCol="0">
            <a:spAutoFit/>
          </a:bodyPr>
          <a:lstStyle/>
          <a:p>
            <a:r>
              <a:rPr kumimoji="1" lang="en-US" altLang="ja-JP" sz="1600" dirty="0" smtClean="0"/>
              <a:t>｢</a:t>
            </a:r>
            <a:r>
              <a:rPr kumimoji="1" lang="ja-JP" altLang="en-US" sz="1600" dirty="0" smtClean="0"/>
              <a:t>院内事故報告書</a:t>
            </a:r>
            <a:r>
              <a:rPr kumimoji="1" lang="en-US" altLang="ja-JP" sz="1600" dirty="0" smtClean="0"/>
              <a:t>｣</a:t>
            </a:r>
            <a:r>
              <a:rPr kumimoji="1" lang="ja-JP" altLang="en-US" sz="1600" dirty="0" smtClean="0"/>
              <a:t>から、</a:t>
            </a:r>
            <a:r>
              <a:rPr kumimoji="1" lang="en-US" altLang="ja-JP" sz="1600" dirty="0" smtClean="0"/>
              <a:t>｢</a:t>
            </a:r>
            <a:r>
              <a:rPr kumimoji="1" lang="ja-JP" altLang="en-US" sz="1600" dirty="0" smtClean="0"/>
              <a:t>再発防止策</a:t>
            </a:r>
            <a:r>
              <a:rPr kumimoji="1" lang="en-US" altLang="ja-JP" sz="1600" dirty="0" smtClean="0"/>
              <a:t>｣</a:t>
            </a:r>
            <a:r>
              <a:rPr kumimoji="1" lang="ja-JP" altLang="en-US" sz="1600" dirty="0" smtClean="0"/>
              <a:t>の発信への流れ</a:t>
            </a:r>
            <a:endParaRPr kumimoji="1" lang="ja-JP" altLang="en-US" sz="1600" dirty="0"/>
          </a:p>
        </p:txBody>
      </p:sp>
      <p:sp>
        <p:nvSpPr>
          <p:cNvPr id="34" name="円/楕円 33"/>
          <p:cNvSpPr/>
          <p:nvPr/>
        </p:nvSpPr>
        <p:spPr>
          <a:xfrm>
            <a:off x="7411441" y="2913354"/>
            <a:ext cx="1132792" cy="1132792"/>
          </a:xfrm>
          <a:prstGeom prst="ellipse">
            <a:avLst/>
          </a:prstGeom>
          <a:no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5" name="図形グループ 34"/>
          <p:cNvGrpSpPr/>
          <p:nvPr/>
        </p:nvGrpSpPr>
        <p:grpSpPr>
          <a:xfrm>
            <a:off x="3312445" y="2976563"/>
            <a:ext cx="1849490" cy="1762585"/>
            <a:chOff x="3312445" y="2976563"/>
            <a:chExt cx="1849490" cy="1762585"/>
          </a:xfrm>
        </p:grpSpPr>
        <p:sp>
          <p:nvSpPr>
            <p:cNvPr id="36" name="角丸四角形 35"/>
            <p:cNvSpPr/>
            <p:nvPr/>
          </p:nvSpPr>
          <p:spPr>
            <a:xfrm>
              <a:off x="3984523" y="2976563"/>
              <a:ext cx="1177412" cy="272856"/>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312445" y="4330660"/>
              <a:ext cx="672077" cy="40848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flipH="1">
              <a:off x="3586492" y="3317402"/>
              <a:ext cx="793178" cy="1013258"/>
            </a:xfrm>
            <a:prstGeom prst="straightConnector1">
              <a:avLst/>
            </a:prstGeom>
            <a:ln w="57150">
              <a:solidFill>
                <a:srgbClr val="FF0000"/>
              </a:solidFill>
              <a:headEnd type="none" w="sm" len="sm"/>
              <a:tailEnd type="arrow" w="sm" len="sm"/>
            </a:ln>
            <a:effectLst>
              <a:outerShdw blurRad="38100" dist="50800" dir="6600000" algn="tl" rotWithShape="0">
                <a:schemeClr val="bg1">
                  <a:alpha val="75000"/>
                </a:schemeClr>
              </a:outerShdw>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612033" y="3002406"/>
            <a:ext cx="1273161" cy="1451607"/>
            <a:chOff x="612033" y="3002406"/>
            <a:chExt cx="1273161" cy="1451607"/>
          </a:xfrm>
        </p:grpSpPr>
        <p:sp>
          <p:nvSpPr>
            <p:cNvPr id="40" name="テキスト ボックス 39"/>
            <p:cNvSpPr txBox="1"/>
            <p:nvPr/>
          </p:nvSpPr>
          <p:spPr>
            <a:xfrm>
              <a:off x="1469696" y="3323909"/>
              <a:ext cx="415498" cy="369332"/>
            </a:xfrm>
            <a:prstGeom prst="rect">
              <a:avLst/>
            </a:prstGeom>
            <a:noFill/>
          </p:spPr>
          <p:txBody>
            <a:bodyPr wrap="none" rtlCol="0">
              <a:spAutoFit/>
            </a:bodyPr>
            <a:lstStyle/>
            <a:p>
              <a:r>
                <a:rPr kumimoji="1" lang="ja-JP" altLang="en-US" smtClean="0">
                  <a:solidFill>
                    <a:srgbClr val="FF0000"/>
                  </a:solidFill>
                </a:rPr>
                <a:t>★</a:t>
              </a:r>
              <a:endParaRPr kumimoji="1" lang="en-US" altLang="ja-JP" dirty="0" smtClean="0">
                <a:solidFill>
                  <a:srgbClr val="FF0000"/>
                </a:solidFill>
              </a:endParaRPr>
            </a:p>
          </p:txBody>
        </p:sp>
        <p:sp>
          <p:nvSpPr>
            <p:cNvPr id="41" name="円/楕円 40"/>
            <p:cNvSpPr/>
            <p:nvPr/>
          </p:nvSpPr>
          <p:spPr>
            <a:xfrm>
              <a:off x="612033" y="3388601"/>
              <a:ext cx="1065412" cy="1065412"/>
            </a:xfrm>
            <a:prstGeom prst="ellipse">
              <a:avLst/>
            </a:prstGeom>
            <a:no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2" name="直線矢印コネクタ 41"/>
            <p:cNvCxnSpPr/>
            <p:nvPr/>
          </p:nvCxnSpPr>
          <p:spPr>
            <a:xfrm>
              <a:off x="841138" y="3020486"/>
              <a:ext cx="141682" cy="412038"/>
            </a:xfrm>
            <a:prstGeom prst="straightConnector1">
              <a:avLst/>
            </a:prstGeom>
            <a:ln w="38100">
              <a:solidFill>
                <a:schemeClr val="accent3">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p:nvPr/>
          </p:nvCxnSpPr>
          <p:spPr>
            <a:xfrm flipH="1">
              <a:off x="1318999" y="3002406"/>
              <a:ext cx="141682" cy="412038"/>
            </a:xfrm>
            <a:prstGeom prst="straightConnector1">
              <a:avLst/>
            </a:prstGeom>
            <a:ln w="38100">
              <a:solidFill>
                <a:schemeClr val="accent3">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61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2"/>
          <a:stretch>
            <a:fillRect/>
          </a:stretch>
        </p:blipFill>
        <p:spPr>
          <a:xfrm>
            <a:off x="3188779" y="493927"/>
            <a:ext cx="2757449" cy="200700"/>
          </a:xfrm>
          <a:prstGeom prst="rect">
            <a:avLst/>
          </a:prstGeom>
        </p:spPr>
      </p:pic>
      <p:pic>
        <p:nvPicPr>
          <p:cNvPr id="29" name="図 28"/>
          <p:cNvPicPr>
            <a:picLocks noChangeAspect="1"/>
          </p:cNvPicPr>
          <p:nvPr/>
        </p:nvPicPr>
        <p:blipFill>
          <a:blip r:embed="rId3"/>
          <a:stretch>
            <a:fillRect/>
          </a:stretch>
        </p:blipFill>
        <p:spPr>
          <a:xfrm>
            <a:off x="2589389" y="686428"/>
            <a:ext cx="3974696" cy="712229"/>
          </a:xfrm>
          <a:prstGeom prst="rect">
            <a:avLst/>
          </a:prstGeom>
        </p:spPr>
      </p:pic>
      <p:sp>
        <p:nvSpPr>
          <p:cNvPr id="30" name="正方形/長方形 29"/>
          <p:cNvSpPr/>
          <p:nvPr/>
        </p:nvSpPr>
        <p:spPr>
          <a:xfrm>
            <a:off x="278781" y="1277044"/>
            <a:ext cx="8865219" cy="2139047"/>
          </a:xfrm>
          <a:prstGeom prst="rect">
            <a:avLst/>
          </a:prstGeom>
        </p:spPr>
        <p:txBody>
          <a:bodyPr wrap="square">
            <a:spAutoFit/>
          </a:bodyPr>
          <a:lstStyle/>
          <a:p>
            <a:r>
              <a:rPr lang="ja-JP" altLang="en-US" sz="1200" dirty="0" smtClean="0">
                <a:latin typeface="UDShinGoPr6-Regular-90msp-RKSJ-H-Identity-H" charset="0"/>
              </a:rPr>
              <a:t>　</a:t>
            </a:r>
            <a:r>
              <a:rPr lang="ja-JP" altLang="en-US" sz="1400" dirty="0" smtClean="0">
                <a:solidFill>
                  <a:srgbClr val="376092"/>
                </a:solidFill>
                <a:latin typeface="UDShinGoPr6-Regular-90msp-RKSJ-H-Identity-H" charset="0"/>
              </a:rPr>
              <a:t>対象</a:t>
            </a:r>
            <a:r>
              <a:rPr lang="ja-JP" altLang="en-US" sz="1400" dirty="0">
                <a:solidFill>
                  <a:srgbClr val="376092"/>
                </a:solidFill>
                <a:latin typeface="UDShinGoPr6-Regular-90msp-RKSJ-H-Identity-H" charset="0"/>
              </a:rPr>
              <a:t>事例の抽出 </a:t>
            </a:r>
            <a:endParaRPr lang="en-US" altLang="ja-JP" sz="1400" dirty="0" smtClean="0">
              <a:solidFill>
                <a:srgbClr val="376092"/>
              </a:solidFill>
            </a:endParaRPr>
          </a:p>
          <a:p>
            <a:pPr marL="628650" lvl="1" indent="-171450">
              <a:buFont typeface="Arial" charset="0"/>
              <a:buChar char="•"/>
            </a:pPr>
            <a:r>
              <a:rPr lang="ja-JP" altLang="en-US" sz="1200" dirty="0" smtClean="0">
                <a:latin typeface="RyuminPr6-Light-90msp-RKSJ-H-Identity-H" charset="0"/>
              </a:rPr>
              <a:t>平成 </a:t>
            </a:r>
            <a:r>
              <a:rPr lang="en-US" altLang="ja-JP" sz="1200" dirty="0">
                <a:latin typeface="RyuminPr6-Light-90msp-RKSJ-H-Identity-H" charset="0"/>
              </a:rPr>
              <a:t>27 </a:t>
            </a:r>
            <a:r>
              <a:rPr lang="ja-JP" altLang="en-US" sz="1200" dirty="0">
                <a:latin typeface="RyuminPr6-Light-90msp-RKSJ-H-Identity-H" charset="0"/>
              </a:rPr>
              <a:t>年 </a:t>
            </a:r>
            <a:r>
              <a:rPr lang="en-US" altLang="ja-JP" sz="1200" dirty="0">
                <a:latin typeface="RyuminPr6-Light-90msp-RKSJ-H-Identity-H" charset="0"/>
              </a:rPr>
              <a:t>10 </a:t>
            </a:r>
            <a:r>
              <a:rPr lang="ja-JP" altLang="en-US" sz="1200" dirty="0">
                <a:latin typeface="RyuminPr6-Light-90msp-RKSJ-H-Identity-H" charset="0"/>
              </a:rPr>
              <a:t>月から平成 </a:t>
            </a:r>
            <a:r>
              <a:rPr lang="en-US" altLang="ja-JP" sz="1200" dirty="0">
                <a:latin typeface="RyuminPr6-Light-90msp-RKSJ-H-Identity-H" charset="0"/>
              </a:rPr>
              <a:t>28 </a:t>
            </a:r>
            <a:r>
              <a:rPr lang="ja-JP" altLang="en-US" sz="1200" dirty="0">
                <a:latin typeface="RyuminPr6-Light-90msp-RKSJ-H-Identity-H" charset="0"/>
              </a:rPr>
              <a:t>年 </a:t>
            </a:r>
            <a:r>
              <a:rPr lang="en-US" altLang="ja-JP" sz="1200" dirty="0">
                <a:latin typeface="RyuminPr6-Light-90msp-RKSJ-H-Identity-H" charset="0"/>
              </a:rPr>
              <a:t>12 </a:t>
            </a:r>
            <a:r>
              <a:rPr lang="ja-JP" altLang="en-US" sz="1200" dirty="0">
                <a:latin typeface="RyuminPr6-Light-90msp-RKSJ-H-Identity-H" charset="0"/>
              </a:rPr>
              <a:t>月</a:t>
            </a:r>
            <a:r>
              <a:rPr lang="ja-JP" altLang="en-US" sz="1200" dirty="0" smtClean="0">
                <a:latin typeface="RyuminPr6-Light-90msp-RKSJ-H-Identity-H" charset="0"/>
              </a:rPr>
              <a:t>までの１年３か月の</a:t>
            </a:r>
            <a:r>
              <a:rPr lang="ja-JP" altLang="en-US" sz="1200" dirty="0">
                <a:latin typeface="RyuminPr6-Light-90msp-RKSJ-H-Identity-H" charset="0"/>
              </a:rPr>
              <a:t>間に報告された院内調査</a:t>
            </a:r>
            <a:r>
              <a:rPr lang="ja-JP" altLang="en-US" sz="1200" dirty="0" smtClean="0">
                <a:latin typeface="RyuminPr6-Light-90msp-RKSJ-H-Identity-H" charset="0"/>
              </a:rPr>
              <a:t>結果</a:t>
            </a:r>
            <a:r>
              <a:rPr lang="ja-JP" altLang="en-US" sz="1200" dirty="0">
                <a:latin typeface="RyuminPr6-Light-90msp-RKSJ-H-Identity-H" charset="0"/>
              </a:rPr>
              <a:t>報告書 </a:t>
            </a:r>
            <a:r>
              <a:rPr lang="en-US" altLang="ja-JP" sz="1200" dirty="0">
                <a:latin typeface="RyuminPr6-Light-90msp-RKSJ-H-Identity-H" charset="0"/>
              </a:rPr>
              <a:t>226 </a:t>
            </a:r>
            <a:r>
              <a:rPr lang="ja-JP" altLang="en-US" sz="1200" dirty="0">
                <a:latin typeface="RyuminPr6-Light-90msp-RKSJ-H-Identity-H" charset="0"/>
              </a:rPr>
              <a:t>件のうち、</a:t>
            </a:r>
            <a:endParaRPr lang="en-US" altLang="ja-JP" sz="1200" dirty="0" smtClean="0">
              <a:latin typeface="RyuminPr6-Light-90msp-RKSJ-H-Identity-H" charset="0"/>
            </a:endParaRPr>
          </a:p>
          <a:p>
            <a:r>
              <a:rPr lang="en-US" altLang="ja-JP" sz="1200" dirty="0">
                <a:latin typeface="RyuminPr6-Light-90msp-RKSJ-H-Identity-H" charset="0"/>
              </a:rPr>
              <a:t>	</a:t>
            </a:r>
            <a:r>
              <a:rPr lang="ja-JP" altLang="en-US" sz="1200" dirty="0" smtClean="0">
                <a:latin typeface="RyuminPr6-Light-90msp-RKSJ-H-Identity-H" charset="0"/>
              </a:rPr>
              <a:t>　　中心</a:t>
            </a:r>
            <a:r>
              <a:rPr lang="ja-JP" altLang="en-US" sz="1200" dirty="0">
                <a:latin typeface="RyuminPr6-Light-90msp-RKSJ-H-Identity-H" charset="0"/>
              </a:rPr>
              <a:t>静脈カテーテルに係る死亡事例は </a:t>
            </a:r>
            <a:r>
              <a:rPr lang="en-US" altLang="ja-JP" sz="1200" dirty="0">
                <a:latin typeface="RyuminPr6-Light-90msp-RKSJ-H-Identity-H" charset="0"/>
              </a:rPr>
              <a:t>12 </a:t>
            </a:r>
            <a:r>
              <a:rPr lang="ja-JP" altLang="en-US" sz="1200" dirty="0" smtClean="0">
                <a:latin typeface="RyuminPr6-Light-90msp-RKSJ-H-Identity-H" charset="0"/>
              </a:rPr>
              <a:t>例であった。</a:t>
            </a:r>
            <a:endParaRPr lang="en-US" altLang="ja-JP" sz="1200" dirty="0" smtClean="0">
              <a:latin typeface="RyuminPr6-Light-90msp-RKSJ-H-Identity-H" charset="0"/>
            </a:endParaRPr>
          </a:p>
          <a:p>
            <a:pPr marL="628650" lvl="1" indent="-171450">
              <a:spcBef>
                <a:spcPts val="600"/>
              </a:spcBef>
              <a:buFont typeface="Arial" charset="0"/>
              <a:buChar char="•"/>
            </a:pPr>
            <a:r>
              <a:rPr lang="ja-JP" altLang="en-US" sz="1200" dirty="0" smtClean="0">
                <a:latin typeface="RyuminPr6-Light-90msp-RKSJ-H-Identity-H" charset="0"/>
              </a:rPr>
              <a:t>この </a:t>
            </a:r>
            <a:r>
              <a:rPr lang="en-US" altLang="ja-JP" sz="1200" dirty="0">
                <a:latin typeface="RyuminPr6-Light-90msp-RKSJ-H-Identity-H" charset="0"/>
              </a:rPr>
              <a:t>12 </a:t>
            </a:r>
            <a:r>
              <a:rPr lang="ja-JP" altLang="en-US" sz="1200" dirty="0">
                <a:latin typeface="RyuminPr6-Light-90msp-RKSJ-H-Identity-H" charset="0"/>
              </a:rPr>
              <a:t>例</a:t>
            </a:r>
            <a:r>
              <a:rPr lang="ja-JP" altLang="en-US" sz="1200" dirty="0" smtClean="0">
                <a:latin typeface="RyuminPr6-Light-90msp-RKSJ-H-Identity-H" charset="0"/>
              </a:rPr>
              <a:t>をみる</a:t>
            </a:r>
            <a:r>
              <a:rPr lang="ja-JP" altLang="en-US" sz="1200" dirty="0">
                <a:latin typeface="RyuminPr6-Light-90msp-RKSJ-H-Identity-H" charset="0"/>
              </a:rPr>
              <a:t>と、中心静脈穿刺合併症に係る</a:t>
            </a:r>
            <a:r>
              <a:rPr lang="ja-JP" altLang="en-US" sz="1200" dirty="0" smtClean="0">
                <a:latin typeface="RyuminPr6-Light-90msp-RKSJ-H-Identity-H" charset="0"/>
              </a:rPr>
              <a:t>事例が</a:t>
            </a:r>
            <a:r>
              <a:rPr lang="en-US" altLang="ja-JP" sz="1200" dirty="0" smtClean="0">
                <a:latin typeface="RyuminPr6-Light-90msp-RKSJ-H-Identity-H" charset="0"/>
              </a:rPr>
              <a:t>10 </a:t>
            </a:r>
            <a:r>
              <a:rPr lang="ja-JP" altLang="en-US" sz="1200" dirty="0">
                <a:latin typeface="RyuminPr6-Light-90msp-RKSJ-H-Identity-H" charset="0"/>
              </a:rPr>
              <a:t>例、それ以外の</a:t>
            </a:r>
            <a:r>
              <a:rPr lang="ja-JP" altLang="en-US" sz="1200" dirty="0" smtClean="0">
                <a:latin typeface="RyuminPr6-Light-90msp-RKSJ-H-Identity-H" charset="0"/>
              </a:rPr>
              <a:t>事例が</a:t>
            </a:r>
            <a:r>
              <a:rPr lang="en-US" altLang="ja-JP" sz="1200" dirty="0" smtClean="0">
                <a:latin typeface="RyuminPr6-Light-90msp-RKSJ-H-Identity-H" charset="0"/>
              </a:rPr>
              <a:t>2 </a:t>
            </a:r>
            <a:r>
              <a:rPr lang="ja-JP" altLang="en-US" sz="1200" dirty="0" smtClean="0">
                <a:latin typeface="RyuminPr6-Light-90msp-RKSJ-H-Identity-H" charset="0"/>
              </a:rPr>
              <a:t>例</a:t>
            </a:r>
            <a:r>
              <a:rPr lang="en-US" altLang="ja-JP" sz="1200" dirty="0">
                <a:latin typeface="RyuminPr6-Light-90msp-RKSJ-H-Identity-H" charset="0"/>
              </a:rPr>
              <a:t>(</a:t>
            </a:r>
            <a:r>
              <a:rPr lang="ja-JP" altLang="en-US" sz="1200" dirty="0">
                <a:latin typeface="RyuminPr6-Light-90msp-RKSJ-H-Identity-H" charset="0"/>
              </a:rPr>
              <a:t>気胸発症トロッカーによる心筋損傷</a:t>
            </a:r>
            <a:r>
              <a:rPr lang="ja-JP" altLang="en-US" sz="1200" dirty="0" smtClean="0">
                <a:latin typeface="RyuminPr6-Light-90msp-RKSJ-H-Identity-H" charset="0"/>
              </a:rPr>
              <a:t>、</a:t>
            </a:r>
            <a:endParaRPr lang="en-US" altLang="ja-JP" sz="1200" dirty="0" smtClean="0">
              <a:latin typeface="RyuminPr6-Light-90msp-RKSJ-H-Identity-H" charset="0"/>
            </a:endParaRPr>
          </a:p>
          <a:p>
            <a:pPr lvl="1"/>
            <a:r>
              <a:rPr lang="ja-JP" altLang="en-US" sz="1200" dirty="0">
                <a:latin typeface="RyuminPr6-Light-90msp-RKSJ-H-Identity-H" charset="0"/>
              </a:rPr>
              <a:t>　</a:t>
            </a:r>
            <a:r>
              <a:rPr lang="ja-JP" altLang="en-US" sz="1200" dirty="0" smtClean="0">
                <a:latin typeface="RyuminPr6-Light-90msp-RKSJ-H-Identity-H" charset="0"/>
              </a:rPr>
              <a:t>　自然抜去</a:t>
            </a:r>
            <a:r>
              <a:rPr lang="en-US" altLang="ja-JP" sz="1200" dirty="0" smtClean="0">
                <a:latin typeface="RyuminPr6-Light-90msp-RKSJ-H-Identity-H" charset="0"/>
              </a:rPr>
              <a:t>)</a:t>
            </a:r>
            <a:r>
              <a:rPr lang="ja-JP" altLang="en-US" sz="1200" dirty="0" smtClean="0">
                <a:latin typeface="RyuminPr6-Light-90msp-RKSJ-H-Identity-H" charset="0"/>
              </a:rPr>
              <a:t>であった</a:t>
            </a:r>
            <a:r>
              <a:rPr lang="ja-JP" altLang="en-US" sz="1200" dirty="0">
                <a:latin typeface="RyuminPr6-Light-90msp-RKSJ-H-Identity-H" charset="0"/>
              </a:rPr>
              <a:t>。また、</a:t>
            </a:r>
            <a:r>
              <a:rPr lang="en-US" altLang="ja-JP" sz="1200" dirty="0">
                <a:latin typeface="RyuminPr6-Light-90msp-RKSJ-H-Identity-H" charset="0"/>
              </a:rPr>
              <a:t>12 </a:t>
            </a:r>
            <a:r>
              <a:rPr lang="ja-JP" altLang="en-US" sz="1200" dirty="0">
                <a:latin typeface="RyuminPr6-Light-90msp-RKSJ-H-Identity-H" charset="0"/>
              </a:rPr>
              <a:t>例中、 透析用</a:t>
            </a:r>
            <a:r>
              <a:rPr lang="ja-JP" altLang="en-US" sz="1200" dirty="0" smtClean="0">
                <a:latin typeface="RyuminPr6-Light-90msp-RKSJ-H-Identity-H" charset="0"/>
              </a:rPr>
              <a:t>カテーテル挿入</a:t>
            </a:r>
            <a:r>
              <a:rPr lang="ja-JP" altLang="en-US" sz="1200" dirty="0">
                <a:latin typeface="RyuminPr6-Light-90msp-RKSJ-H-Identity-H" charset="0"/>
              </a:rPr>
              <a:t>に関連する</a:t>
            </a:r>
            <a:r>
              <a:rPr lang="ja-JP" altLang="en-US" sz="1200" dirty="0" smtClean="0">
                <a:latin typeface="RyuminPr6-Light-90msp-RKSJ-H-Identity-H" charset="0"/>
              </a:rPr>
              <a:t>事例が</a:t>
            </a:r>
            <a:r>
              <a:rPr lang="en-US" altLang="ja-JP" sz="1200" dirty="0" smtClean="0">
                <a:latin typeface="RyuminPr6-Light-90msp-RKSJ-H-Identity-H" charset="0"/>
              </a:rPr>
              <a:t>3 </a:t>
            </a:r>
            <a:r>
              <a:rPr lang="ja-JP" altLang="en-US" sz="1200" dirty="0">
                <a:latin typeface="RyuminPr6-Light-90msp-RKSJ-H-Identity-H" charset="0"/>
              </a:rPr>
              <a:t>例含まれていた。 </a:t>
            </a:r>
            <a:endParaRPr lang="en-US" altLang="ja-JP" sz="1200" dirty="0" smtClean="0">
              <a:latin typeface="RyuminPr6-Light-90msp-RKSJ-H-Identity-H" charset="0"/>
            </a:endParaRPr>
          </a:p>
          <a:p>
            <a:pPr marL="628650" lvl="1" indent="-171450">
              <a:spcBef>
                <a:spcPts val="600"/>
              </a:spcBef>
              <a:buFont typeface="Arial" charset="0"/>
              <a:buChar char="•"/>
            </a:pPr>
            <a:r>
              <a:rPr lang="ja-JP" altLang="en-US" sz="1200" dirty="0" smtClean="0">
                <a:latin typeface="RyuminPr6-Light-90msp-RKSJ-H-Identity-H" charset="0"/>
              </a:rPr>
              <a:t>この</a:t>
            </a:r>
            <a:r>
              <a:rPr lang="ja-JP" altLang="en-US" sz="1200" dirty="0">
                <a:latin typeface="RyuminPr6-Light-90msp-RKSJ-H-Identity-H" charset="0"/>
              </a:rPr>
              <a:t>ため、専門分析</a:t>
            </a:r>
            <a:r>
              <a:rPr lang="ja-JP" altLang="en-US" sz="1200" dirty="0" smtClean="0">
                <a:latin typeface="RyuminPr6-Light-90msp-RKSJ-H-Identity-H" charset="0"/>
              </a:rPr>
              <a:t>部会では、</a:t>
            </a:r>
            <a:r>
              <a:rPr lang="ja-JP" altLang="en-US" sz="1200" dirty="0">
                <a:latin typeface="RyuminPr6-Light-90msp-RKSJ-H-Identity-H" charset="0"/>
              </a:rPr>
              <a:t>中心静脈穿刺</a:t>
            </a:r>
            <a:r>
              <a:rPr lang="ja-JP" altLang="en-US" sz="1200" dirty="0" smtClean="0">
                <a:latin typeface="RyuminPr6-Light-90msp-RKSJ-H-Identity-H" charset="0"/>
              </a:rPr>
              <a:t>合併症に</a:t>
            </a:r>
            <a:r>
              <a:rPr lang="ja-JP" altLang="en-US" sz="1200" dirty="0">
                <a:latin typeface="RyuminPr6-Light-90msp-RKSJ-H-Identity-H" charset="0"/>
              </a:rPr>
              <a:t>係る</a:t>
            </a:r>
            <a:r>
              <a:rPr lang="ja-JP" altLang="en-US" sz="1200" dirty="0" smtClean="0">
                <a:latin typeface="RyuminPr6-Light-90msp-RKSJ-H-Identity-H" charset="0"/>
              </a:rPr>
              <a:t>死亡</a:t>
            </a:r>
            <a:r>
              <a:rPr lang="en-US" altLang="ja-JP" sz="1200" dirty="0" smtClean="0">
                <a:latin typeface="RyuminPr6-Light-90msp-RKSJ-H-Identity-H" charset="0"/>
              </a:rPr>
              <a:t>10 </a:t>
            </a:r>
            <a:r>
              <a:rPr lang="ja-JP" altLang="en-US" sz="1200" dirty="0">
                <a:latin typeface="RyuminPr6-Light-90msp-RKSJ-H-Identity-H" charset="0"/>
              </a:rPr>
              <a:t>例を分析</a:t>
            </a:r>
            <a:r>
              <a:rPr lang="ja-JP" altLang="en-US" sz="1200" dirty="0" smtClean="0">
                <a:latin typeface="RyuminPr6-Light-90msp-RKSJ-H-Identity-H" charset="0"/>
              </a:rPr>
              <a:t>対象事例</a:t>
            </a:r>
            <a:r>
              <a:rPr lang="ja-JP" altLang="en-US" sz="1200" dirty="0">
                <a:latin typeface="RyuminPr6-Light-90msp-RKSJ-H-Identity-H" charset="0"/>
              </a:rPr>
              <a:t>とした。 </a:t>
            </a:r>
            <a:endParaRPr lang="ja-JP" altLang="en-US" sz="1200" dirty="0"/>
          </a:p>
          <a:p>
            <a:pPr marL="628650" lvl="1" indent="-171450">
              <a:spcBef>
                <a:spcPts val="600"/>
              </a:spcBef>
              <a:buFont typeface="Arial" charset="0"/>
              <a:buChar char="•"/>
            </a:pPr>
            <a:r>
              <a:rPr lang="ja-JP" altLang="en-US" sz="1200" dirty="0" smtClean="0">
                <a:latin typeface="RyuminPr6-Light-90msp-RKSJ-H-Identity-H" charset="0"/>
              </a:rPr>
              <a:t>挿入手技では、超音波ガイド法で実施</a:t>
            </a:r>
            <a:r>
              <a:rPr lang="ja-JP" altLang="en-US" sz="1200" dirty="0">
                <a:latin typeface="RyuminPr6-Light-90msp-RKSJ-H-Identity-H" charset="0"/>
              </a:rPr>
              <a:t>された</a:t>
            </a:r>
            <a:r>
              <a:rPr lang="ja-JP" altLang="en-US" sz="1200" dirty="0" smtClean="0">
                <a:latin typeface="RyuminPr6-Light-90msp-RKSJ-H-Identity-H" charset="0"/>
              </a:rPr>
              <a:t>事例 </a:t>
            </a:r>
            <a:r>
              <a:rPr lang="en-US" altLang="ja-JP" sz="1200" dirty="0">
                <a:latin typeface="RyuminPr6-Light-90msp-RKSJ-H-Identity-H" charset="0"/>
              </a:rPr>
              <a:t>6 </a:t>
            </a:r>
            <a:r>
              <a:rPr lang="ja-JP" altLang="en-US" sz="1200" dirty="0">
                <a:latin typeface="RyuminPr6-Light-90msp-RKSJ-H-Identity-H" charset="0"/>
              </a:rPr>
              <a:t>例、</a:t>
            </a:r>
            <a:r>
              <a:rPr lang="ja-JP" altLang="en-US" sz="1200" dirty="0" smtClean="0">
                <a:latin typeface="RyuminPr6-Light-90msp-RKSJ-H-Identity-H" charset="0"/>
              </a:rPr>
              <a:t>ランドマーク法 </a:t>
            </a:r>
            <a:r>
              <a:rPr lang="en-US" altLang="ja-JP" sz="1200" dirty="0">
                <a:latin typeface="RyuminPr6-Light-90msp-RKSJ-H-Identity-H" charset="0"/>
              </a:rPr>
              <a:t>4 </a:t>
            </a:r>
            <a:r>
              <a:rPr lang="ja-JP" altLang="en-US" sz="1200" dirty="0" smtClean="0">
                <a:latin typeface="RyuminPr6-Light-90msp-RKSJ-H-Identity-H" charset="0"/>
              </a:rPr>
              <a:t>例であった。</a:t>
            </a:r>
            <a:endParaRPr lang="en-US" altLang="ja-JP" sz="1200" dirty="0">
              <a:latin typeface="RyuminPr6-Light-90msp-RKSJ-H-Identity-H" charset="0"/>
            </a:endParaRPr>
          </a:p>
          <a:p>
            <a:pPr>
              <a:lnSpc>
                <a:spcPct val="150000"/>
              </a:lnSpc>
              <a:spcBef>
                <a:spcPts val="600"/>
              </a:spcBef>
            </a:pPr>
            <a:r>
              <a:rPr lang="ja-JP" altLang="en-US" sz="1200" dirty="0">
                <a:latin typeface="RyuminPr6-Light-90msp-RKSJ-H-Identity-H" charset="0"/>
              </a:rPr>
              <a:t>　</a:t>
            </a:r>
            <a:r>
              <a:rPr lang="ja-JP" altLang="en-US" dirty="0" smtClean="0">
                <a:solidFill>
                  <a:srgbClr val="002060"/>
                </a:solidFill>
                <a:latin typeface="RyuminPr6-Light-90msp-RKSJ-H-Identity-H" charset="0"/>
              </a:rPr>
              <a:t>超音波の特性  ［ピットフォール］ </a:t>
            </a:r>
            <a:endParaRPr lang="ja-JP" altLang="en-US" dirty="0">
              <a:solidFill>
                <a:srgbClr val="002060"/>
              </a:solidFill>
            </a:endParaRPr>
          </a:p>
        </p:txBody>
      </p:sp>
      <p:sp>
        <p:nvSpPr>
          <p:cNvPr id="31" name="正方形/長方形 30"/>
          <p:cNvSpPr/>
          <p:nvPr/>
        </p:nvSpPr>
        <p:spPr>
          <a:xfrm>
            <a:off x="1120347" y="3437164"/>
            <a:ext cx="2080053" cy="222604"/>
          </a:xfrm>
          <a:prstGeom prst="rect">
            <a:avLst/>
          </a:prstGeom>
          <a:solidFill>
            <a:schemeClr val="bg1"/>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32" name="テキスト ボックス 31"/>
          <p:cNvSpPr txBox="1"/>
          <p:nvPr/>
        </p:nvSpPr>
        <p:spPr>
          <a:xfrm>
            <a:off x="1089051" y="3405640"/>
            <a:ext cx="2429756" cy="307777"/>
          </a:xfrm>
          <a:prstGeom prst="rect">
            <a:avLst/>
          </a:prstGeom>
          <a:noFill/>
        </p:spPr>
        <p:txBody>
          <a:bodyPr wrap="square" rtlCol="0">
            <a:spAutoFit/>
          </a:bodyPr>
          <a:lstStyle/>
          <a:p>
            <a:r>
              <a:rPr kumimoji="1" lang="ja-JP" altLang="en-US" sz="1400" dirty="0" smtClean="0"/>
              <a:t>超音波観察領域 ［３次元］</a:t>
            </a:r>
            <a:endParaRPr kumimoji="1" lang="ja-JP" altLang="en-US" sz="1400" dirty="0"/>
          </a:p>
        </p:txBody>
      </p:sp>
      <p:sp>
        <p:nvSpPr>
          <p:cNvPr id="33" name="正方形/長方形 32"/>
          <p:cNvSpPr/>
          <p:nvPr/>
        </p:nvSpPr>
        <p:spPr>
          <a:xfrm>
            <a:off x="4508826" y="3437164"/>
            <a:ext cx="1687867" cy="227349"/>
          </a:xfrm>
          <a:prstGeom prst="rect">
            <a:avLst/>
          </a:prstGeom>
          <a:solidFill>
            <a:schemeClr val="bg1"/>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34" name="テキスト ボックス 33"/>
          <p:cNvSpPr txBox="1"/>
          <p:nvPr/>
        </p:nvSpPr>
        <p:spPr>
          <a:xfrm>
            <a:off x="4472355" y="3405640"/>
            <a:ext cx="1784463" cy="307777"/>
          </a:xfrm>
          <a:prstGeom prst="rect">
            <a:avLst/>
          </a:prstGeom>
          <a:noFill/>
        </p:spPr>
        <p:txBody>
          <a:bodyPr wrap="none" rtlCol="0">
            <a:spAutoFit/>
          </a:bodyPr>
          <a:lstStyle/>
          <a:p>
            <a:r>
              <a:rPr kumimoji="1" lang="ja-JP" altLang="en-US" sz="1400" dirty="0" smtClean="0"/>
              <a:t>超音波画像 ［２次元］</a:t>
            </a:r>
            <a:endParaRPr kumimoji="1" lang="ja-JP" altLang="en-US" sz="1400" dirty="0"/>
          </a:p>
        </p:txBody>
      </p:sp>
      <p:sp>
        <p:nvSpPr>
          <p:cNvPr id="35" name="正方形/長方形 34"/>
          <p:cNvSpPr/>
          <p:nvPr/>
        </p:nvSpPr>
        <p:spPr>
          <a:xfrm>
            <a:off x="3958406" y="5588268"/>
            <a:ext cx="3400756" cy="1107996"/>
          </a:xfrm>
          <a:prstGeom prst="rect">
            <a:avLst/>
          </a:prstGeom>
        </p:spPr>
        <p:txBody>
          <a:bodyPr wrap="square">
            <a:spAutoFit/>
          </a:bodyPr>
          <a:lstStyle/>
          <a:p>
            <a:r>
              <a:rPr lang="ja-JP" altLang="en-US" sz="1200" dirty="0">
                <a:solidFill>
                  <a:srgbClr val="211E1E"/>
                </a:solidFill>
                <a:latin typeface="+mj-ea"/>
                <a:ea typeface="+mj-ea"/>
              </a:rPr>
              <a:t>凡例</a:t>
            </a:r>
            <a:r>
              <a:rPr lang="en-US" altLang="ja-JP" sz="1200" dirty="0">
                <a:solidFill>
                  <a:srgbClr val="211E1E"/>
                </a:solidFill>
                <a:latin typeface="+mj-ea"/>
                <a:ea typeface="+mj-ea"/>
              </a:rPr>
              <a:t>: </a:t>
            </a:r>
            <a:r>
              <a:rPr lang="en-US" altLang="ja-JP" sz="1200" dirty="0">
                <a:latin typeface="+mj-ea"/>
                <a:ea typeface="+mj-ea"/>
              </a:rPr>
              <a:t>	</a:t>
            </a:r>
            <a:r>
              <a:rPr lang="en-US" altLang="ja-JP" sz="1200" dirty="0" smtClean="0">
                <a:solidFill>
                  <a:srgbClr val="211E1E"/>
                </a:solidFill>
                <a:latin typeface="+mj-ea"/>
                <a:ea typeface="+mj-ea"/>
              </a:rPr>
              <a:t>a</a:t>
            </a:r>
            <a:r>
              <a:rPr lang="en-US" altLang="ja-JP" sz="1200" dirty="0">
                <a:solidFill>
                  <a:srgbClr val="211E1E"/>
                </a:solidFill>
                <a:latin typeface="+mj-ea"/>
                <a:ea typeface="+mj-ea"/>
              </a:rPr>
              <a:t>: </a:t>
            </a:r>
            <a:r>
              <a:rPr lang="ja-JP" altLang="en-US" sz="1200" dirty="0">
                <a:solidFill>
                  <a:srgbClr val="211E1E"/>
                </a:solidFill>
                <a:latin typeface="+mj-ea"/>
                <a:ea typeface="+mj-ea"/>
              </a:rPr>
              <a:t>皮膚刺入点</a:t>
            </a:r>
            <a:br>
              <a:rPr lang="ja-JP" altLang="en-US" sz="1200" dirty="0">
                <a:solidFill>
                  <a:srgbClr val="211E1E"/>
                </a:solidFill>
                <a:latin typeface="+mj-ea"/>
                <a:ea typeface="+mj-ea"/>
              </a:rPr>
            </a:br>
            <a:r>
              <a:rPr lang="ja-JP" altLang="en-US" sz="1200" dirty="0" smtClean="0">
                <a:solidFill>
                  <a:srgbClr val="211E1E"/>
                </a:solidFill>
                <a:latin typeface="+mj-ea"/>
                <a:ea typeface="+mj-ea"/>
              </a:rPr>
              <a:t>　　</a:t>
            </a:r>
            <a:r>
              <a:rPr lang="en-US" altLang="ja-JP" sz="1200" dirty="0" smtClean="0">
                <a:solidFill>
                  <a:srgbClr val="211E1E"/>
                </a:solidFill>
                <a:latin typeface="+mj-ea"/>
                <a:ea typeface="+mj-ea"/>
              </a:rPr>
              <a:t>	b</a:t>
            </a:r>
            <a:r>
              <a:rPr lang="en-US" altLang="ja-JP" sz="1200" dirty="0">
                <a:solidFill>
                  <a:srgbClr val="211E1E"/>
                </a:solidFill>
                <a:latin typeface="+mj-ea"/>
                <a:ea typeface="+mj-ea"/>
              </a:rPr>
              <a:t>: </a:t>
            </a:r>
            <a:r>
              <a:rPr lang="ja-JP" altLang="en-US" sz="1200" dirty="0">
                <a:solidFill>
                  <a:srgbClr val="211E1E"/>
                </a:solidFill>
                <a:latin typeface="+mj-ea"/>
                <a:ea typeface="+mj-ea"/>
              </a:rPr>
              <a:t>超音波視野入口点 </a:t>
            </a:r>
            <a:endParaRPr lang="en-US" altLang="ja-JP" sz="1200" dirty="0" smtClean="0">
              <a:solidFill>
                <a:srgbClr val="211E1E"/>
              </a:solidFill>
              <a:latin typeface="+mj-ea"/>
              <a:ea typeface="+mj-ea"/>
            </a:endParaRPr>
          </a:p>
          <a:p>
            <a:r>
              <a:rPr lang="ja-JP" altLang="en-US" sz="1200" dirty="0">
                <a:solidFill>
                  <a:srgbClr val="211E1E"/>
                </a:solidFill>
                <a:latin typeface="+mj-ea"/>
                <a:ea typeface="+mj-ea"/>
              </a:rPr>
              <a:t>　</a:t>
            </a:r>
            <a:r>
              <a:rPr lang="ja-JP" altLang="en-US" sz="1200" dirty="0" smtClean="0">
                <a:solidFill>
                  <a:srgbClr val="211E1E"/>
                </a:solidFill>
                <a:latin typeface="+mj-ea"/>
                <a:ea typeface="+mj-ea"/>
              </a:rPr>
              <a:t>　</a:t>
            </a:r>
            <a:r>
              <a:rPr lang="en-US" altLang="ja-JP" sz="1200" dirty="0" smtClean="0">
                <a:solidFill>
                  <a:srgbClr val="211E1E"/>
                </a:solidFill>
                <a:latin typeface="+mj-ea"/>
                <a:ea typeface="+mj-ea"/>
              </a:rPr>
              <a:t>	c</a:t>
            </a:r>
            <a:r>
              <a:rPr lang="en-US" altLang="ja-JP" sz="1200" dirty="0">
                <a:solidFill>
                  <a:srgbClr val="211E1E"/>
                </a:solidFill>
                <a:latin typeface="+mj-ea"/>
                <a:ea typeface="+mj-ea"/>
              </a:rPr>
              <a:t>: </a:t>
            </a:r>
            <a:r>
              <a:rPr lang="ja-JP" altLang="en-US" sz="1200" dirty="0">
                <a:solidFill>
                  <a:srgbClr val="211E1E"/>
                </a:solidFill>
                <a:latin typeface="+mj-ea"/>
                <a:ea typeface="+mj-ea"/>
              </a:rPr>
              <a:t>超音波視野出口点 </a:t>
            </a:r>
            <a:endParaRPr lang="en-US" altLang="ja-JP" sz="1200" dirty="0" smtClean="0">
              <a:solidFill>
                <a:srgbClr val="211E1E"/>
              </a:solidFill>
              <a:latin typeface="+mj-ea"/>
              <a:ea typeface="+mj-ea"/>
            </a:endParaRPr>
          </a:p>
          <a:p>
            <a:r>
              <a:rPr lang="ja-JP" altLang="en-US" sz="1200" dirty="0">
                <a:solidFill>
                  <a:srgbClr val="211E1E"/>
                </a:solidFill>
                <a:latin typeface="+mj-ea"/>
                <a:ea typeface="+mj-ea"/>
              </a:rPr>
              <a:t>　</a:t>
            </a:r>
            <a:r>
              <a:rPr lang="ja-JP" altLang="en-US" sz="1200" dirty="0" smtClean="0">
                <a:solidFill>
                  <a:srgbClr val="211E1E"/>
                </a:solidFill>
                <a:latin typeface="+mj-ea"/>
                <a:ea typeface="+mj-ea"/>
              </a:rPr>
              <a:t>　</a:t>
            </a:r>
            <a:r>
              <a:rPr lang="en-US" altLang="ja-JP" sz="1200" dirty="0" smtClean="0">
                <a:solidFill>
                  <a:srgbClr val="211E1E"/>
                </a:solidFill>
                <a:latin typeface="+mj-ea"/>
                <a:ea typeface="+mj-ea"/>
              </a:rPr>
              <a:t>	d</a:t>
            </a:r>
            <a:r>
              <a:rPr lang="en-US" altLang="ja-JP" sz="1200" dirty="0">
                <a:solidFill>
                  <a:srgbClr val="211E1E"/>
                </a:solidFill>
                <a:latin typeface="+mj-ea"/>
                <a:ea typeface="+mj-ea"/>
              </a:rPr>
              <a:t>: </a:t>
            </a:r>
            <a:r>
              <a:rPr lang="ja-JP" altLang="en-US" sz="1200" dirty="0">
                <a:solidFill>
                  <a:srgbClr val="211E1E"/>
                </a:solidFill>
                <a:latin typeface="+mj-ea"/>
                <a:ea typeface="+mj-ea"/>
              </a:rPr>
              <a:t>穿刺針先端 </a:t>
            </a:r>
            <a:endParaRPr lang="ja-JP" altLang="en-US" sz="1200" dirty="0">
              <a:latin typeface="+mj-ea"/>
              <a:ea typeface="+mj-ea"/>
            </a:endParaRPr>
          </a:p>
          <a:p>
            <a:pPr>
              <a:lnSpc>
                <a:spcPct val="150000"/>
              </a:lnSpc>
            </a:pPr>
            <a:r>
              <a:rPr lang="ja-JP" altLang="en-US" sz="1200" dirty="0" smtClean="0">
                <a:solidFill>
                  <a:srgbClr val="211E1E"/>
                </a:solidFill>
                <a:latin typeface="+mj-ea"/>
                <a:ea typeface="+mj-ea"/>
              </a:rPr>
              <a:t>　　</a:t>
            </a:r>
            <a:r>
              <a:rPr lang="en-US" altLang="ja-JP" sz="1200" dirty="0" smtClean="0">
                <a:solidFill>
                  <a:srgbClr val="211E1E"/>
                </a:solidFill>
                <a:latin typeface="+mj-ea"/>
                <a:ea typeface="+mj-ea"/>
              </a:rPr>
              <a:t>	</a:t>
            </a:r>
            <a:r>
              <a:rPr lang="ja-JP" altLang="en-US" sz="1200" dirty="0" smtClean="0">
                <a:solidFill>
                  <a:srgbClr val="211E1E"/>
                </a:solidFill>
                <a:latin typeface="+mj-ea"/>
                <a:ea typeface="+mj-ea"/>
              </a:rPr>
              <a:t>⊿</a:t>
            </a:r>
            <a:r>
              <a:rPr lang="en-US" altLang="ja-JP" sz="1200" dirty="0" err="1">
                <a:solidFill>
                  <a:srgbClr val="211E1E"/>
                </a:solidFill>
                <a:latin typeface="+mj-ea"/>
                <a:ea typeface="+mj-ea"/>
              </a:rPr>
              <a:t>λ</a:t>
            </a:r>
            <a:r>
              <a:rPr lang="en-US" altLang="ja-JP" sz="1200" dirty="0" smtClean="0">
                <a:solidFill>
                  <a:srgbClr val="211E1E"/>
                </a:solidFill>
                <a:latin typeface="+mj-ea"/>
                <a:ea typeface="+mj-ea"/>
              </a:rPr>
              <a:t>°:</a:t>
            </a:r>
            <a:r>
              <a:rPr lang="ja-JP" altLang="en-US" sz="1200" dirty="0" smtClean="0">
                <a:solidFill>
                  <a:srgbClr val="211E1E"/>
                </a:solidFill>
                <a:latin typeface="+mj-ea"/>
                <a:ea typeface="+mj-ea"/>
              </a:rPr>
              <a:t>　</a:t>
            </a:r>
            <a:r>
              <a:rPr lang="en-US" altLang="ja-JP" sz="1200" dirty="0" smtClean="0">
                <a:solidFill>
                  <a:srgbClr val="211E1E"/>
                </a:solidFill>
                <a:latin typeface="+mj-ea"/>
                <a:ea typeface="+mj-ea"/>
              </a:rPr>
              <a:t>[</a:t>
            </a:r>
            <a:r>
              <a:rPr lang="ja-JP" altLang="en-US" sz="1200" dirty="0">
                <a:solidFill>
                  <a:srgbClr val="211E1E"/>
                </a:solidFill>
                <a:latin typeface="+mj-ea"/>
                <a:ea typeface="+mj-ea"/>
              </a:rPr>
              <a:t>穿刺針面</a:t>
            </a:r>
            <a:r>
              <a:rPr lang="en-US" altLang="ja-JP" sz="1200" dirty="0">
                <a:solidFill>
                  <a:srgbClr val="211E1E"/>
                </a:solidFill>
                <a:latin typeface="+mj-ea"/>
                <a:ea typeface="+mj-ea"/>
              </a:rPr>
              <a:t>] </a:t>
            </a:r>
            <a:r>
              <a:rPr lang="ja-JP" altLang="en-US" sz="1200" dirty="0">
                <a:solidFill>
                  <a:srgbClr val="211E1E"/>
                </a:solidFill>
                <a:latin typeface="+mj-ea"/>
                <a:ea typeface="+mj-ea"/>
              </a:rPr>
              <a:t>と </a:t>
            </a:r>
            <a:r>
              <a:rPr lang="en-US" altLang="ja-JP" sz="1200" dirty="0">
                <a:solidFill>
                  <a:srgbClr val="211E1E"/>
                </a:solidFill>
                <a:latin typeface="+mj-ea"/>
                <a:ea typeface="+mj-ea"/>
              </a:rPr>
              <a:t>[</a:t>
            </a:r>
            <a:r>
              <a:rPr lang="ja-JP" altLang="en-US" sz="1200" dirty="0">
                <a:solidFill>
                  <a:srgbClr val="211E1E"/>
                </a:solidFill>
                <a:latin typeface="+mj-ea"/>
                <a:ea typeface="+mj-ea"/>
              </a:rPr>
              <a:t>超音波面</a:t>
            </a:r>
            <a:r>
              <a:rPr lang="en-US" altLang="ja-JP" sz="1200" dirty="0">
                <a:solidFill>
                  <a:srgbClr val="211E1E"/>
                </a:solidFill>
                <a:latin typeface="+mj-ea"/>
                <a:ea typeface="+mj-ea"/>
              </a:rPr>
              <a:t>]</a:t>
            </a:r>
            <a:r>
              <a:rPr lang="ja-JP" altLang="en-US" sz="1200" dirty="0" smtClean="0">
                <a:solidFill>
                  <a:srgbClr val="211E1E"/>
                </a:solidFill>
                <a:latin typeface="+mj-ea"/>
                <a:ea typeface="+mj-ea"/>
              </a:rPr>
              <a:t>のずれ</a:t>
            </a:r>
            <a:endParaRPr lang="ja-JP" altLang="en-US" sz="1200" dirty="0">
              <a:latin typeface="+mj-ea"/>
              <a:ea typeface="+mj-ea"/>
            </a:endParaRPr>
          </a:p>
        </p:txBody>
      </p:sp>
      <p:cxnSp>
        <p:nvCxnSpPr>
          <p:cNvPr id="36" name="直線コネクタ 35"/>
          <p:cNvCxnSpPr/>
          <p:nvPr/>
        </p:nvCxnSpPr>
        <p:spPr>
          <a:xfrm>
            <a:off x="2967909" y="2611765"/>
            <a:ext cx="3888243"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7" name="図 36"/>
          <p:cNvPicPr>
            <a:picLocks noChangeAspect="1"/>
          </p:cNvPicPr>
          <p:nvPr/>
        </p:nvPicPr>
        <p:blipFill rotWithShape="1">
          <a:blip r:embed="rId4"/>
          <a:srcRect l="9420" t="21662" r="19525"/>
          <a:stretch/>
        </p:blipFill>
        <p:spPr>
          <a:xfrm>
            <a:off x="7023420" y="4580163"/>
            <a:ext cx="1673696" cy="1081403"/>
          </a:xfrm>
          <a:prstGeom prst="rect">
            <a:avLst/>
          </a:prstGeom>
        </p:spPr>
      </p:pic>
      <p:grpSp>
        <p:nvGrpSpPr>
          <p:cNvPr id="38" name="図形グループ 37"/>
          <p:cNvGrpSpPr/>
          <p:nvPr/>
        </p:nvGrpSpPr>
        <p:grpSpPr>
          <a:xfrm>
            <a:off x="7321891" y="4289841"/>
            <a:ext cx="1207382" cy="246221"/>
            <a:chOff x="7193001" y="3780228"/>
            <a:chExt cx="1207382" cy="246221"/>
          </a:xfrm>
        </p:grpSpPr>
        <p:sp>
          <p:nvSpPr>
            <p:cNvPr id="39" name="正方形/長方形 38"/>
            <p:cNvSpPr/>
            <p:nvPr/>
          </p:nvSpPr>
          <p:spPr>
            <a:xfrm>
              <a:off x="7214543" y="3790332"/>
              <a:ext cx="1120253" cy="205360"/>
            </a:xfrm>
            <a:prstGeom prst="rect">
              <a:avLst/>
            </a:prstGeom>
            <a:solidFill>
              <a:schemeClr val="bg1"/>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193001" y="3780228"/>
              <a:ext cx="1207382" cy="246221"/>
            </a:xfrm>
            <a:prstGeom prst="rect">
              <a:avLst/>
            </a:prstGeom>
            <a:noFill/>
          </p:spPr>
          <p:txBody>
            <a:bodyPr wrap="none" rtlCol="0">
              <a:spAutoFit/>
            </a:bodyPr>
            <a:lstStyle/>
            <a:p>
              <a:r>
                <a:rPr kumimoji="1" lang="ja-JP" altLang="en-US" sz="1000" smtClean="0"/>
                <a:t>穿</a:t>
              </a:r>
              <a:r>
                <a:rPr kumimoji="1" lang="ja-JP" altLang="en-US" sz="1000" dirty="0" smtClean="0"/>
                <a:t>刺</a:t>
              </a:r>
              <a:r>
                <a:rPr kumimoji="1" lang="ja-JP" altLang="en-US" sz="1000" smtClean="0"/>
                <a:t>針位置のずれ</a:t>
              </a:r>
              <a:endParaRPr kumimoji="1" lang="ja-JP" altLang="en-US" sz="1000" dirty="0"/>
            </a:p>
          </p:txBody>
        </p:sp>
      </p:grpSp>
      <p:cxnSp>
        <p:nvCxnSpPr>
          <p:cNvPr id="41" name="直線矢印コネクタ 40"/>
          <p:cNvCxnSpPr/>
          <p:nvPr/>
        </p:nvCxnSpPr>
        <p:spPr>
          <a:xfrm flipV="1">
            <a:off x="7716416" y="5310565"/>
            <a:ext cx="228490" cy="458410"/>
          </a:xfrm>
          <a:prstGeom prst="straightConnector1">
            <a:avLst/>
          </a:prstGeom>
          <a:ln w="31750">
            <a:solidFill>
              <a:srgbClr val="FFFF00"/>
            </a:solidFill>
            <a:tailEnd type="triangle" w="lg" len="med"/>
          </a:ln>
          <a:effectLst>
            <a:outerShdw blurRad="40005" dist="20000" dir="5400000" sx="102000" sy="102000" rotWithShape="0">
              <a:srgbClr val="000000">
                <a:alpha val="79000"/>
              </a:srgbClr>
            </a:outerShdw>
          </a:effectLst>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7170330" y="5734734"/>
            <a:ext cx="1875835" cy="646331"/>
          </a:xfrm>
          <a:prstGeom prst="rect">
            <a:avLst/>
          </a:prstGeom>
          <a:noFill/>
        </p:spPr>
        <p:txBody>
          <a:bodyPr wrap="none" rtlCol="0">
            <a:spAutoFit/>
          </a:bodyPr>
          <a:lstStyle/>
          <a:p>
            <a:r>
              <a:rPr kumimoji="1" lang="ja-JP" altLang="en-US" sz="1200" dirty="0" smtClean="0"/>
              <a:t>先端；</a:t>
            </a:r>
            <a:endParaRPr kumimoji="1" lang="en-US" altLang="ja-JP" sz="1200" dirty="0" smtClean="0"/>
          </a:p>
          <a:p>
            <a:r>
              <a:rPr lang="ja-JP" altLang="en-US" sz="1200" dirty="0"/>
              <a:t>　</a:t>
            </a:r>
            <a:r>
              <a:rPr kumimoji="1" lang="ja-JP" altLang="en-US" sz="1200" dirty="0" smtClean="0"/>
              <a:t>超音波では描写されず、</a:t>
            </a:r>
            <a:endParaRPr kumimoji="1" lang="en-US" altLang="ja-JP" sz="1200" dirty="0" smtClean="0"/>
          </a:p>
          <a:p>
            <a:r>
              <a:rPr lang="ja-JP" altLang="en-US" sz="1200" dirty="0" smtClean="0"/>
              <a:t>　動脈穿刺となっている。</a:t>
            </a:r>
            <a:endParaRPr kumimoji="1" lang="ja-JP" altLang="en-US" sz="1200" dirty="0"/>
          </a:p>
        </p:txBody>
      </p:sp>
      <p:pic>
        <p:nvPicPr>
          <p:cNvPr id="43" name="図 42"/>
          <p:cNvPicPr>
            <a:picLocks noChangeAspect="1"/>
          </p:cNvPicPr>
          <p:nvPr/>
        </p:nvPicPr>
        <p:blipFill>
          <a:blip r:embed="rId5"/>
          <a:stretch>
            <a:fillRect/>
          </a:stretch>
        </p:blipFill>
        <p:spPr>
          <a:xfrm>
            <a:off x="148641" y="3791898"/>
            <a:ext cx="3662800" cy="2935473"/>
          </a:xfrm>
          <a:prstGeom prst="rect">
            <a:avLst/>
          </a:prstGeom>
        </p:spPr>
      </p:pic>
      <p:pic>
        <p:nvPicPr>
          <p:cNvPr id="44" name="図 43"/>
          <p:cNvPicPr>
            <a:picLocks noChangeAspect="1"/>
          </p:cNvPicPr>
          <p:nvPr/>
        </p:nvPicPr>
        <p:blipFill>
          <a:blip r:embed="rId6"/>
          <a:stretch>
            <a:fillRect/>
          </a:stretch>
        </p:blipFill>
        <p:spPr>
          <a:xfrm>
            <a:off x="3603267" y="3766741"/>
            <a:ext cx="3468453" cy="1853009"/>
          </a:xfrm>
          <a:prstGeom prst="rect">
            <a:avLst/>
          </a:prstGeom>
        </p:spPr>
      </p:pic>
      <p:cxnSp>
        <p:nvCxnSpPr>
          <p:cNvPr id="45" name="直線コネクタ 44"/>
          <p:cNvCxnSpPr/>
          <p:nvPr/>
        </p:nvCxnSpPr>
        <p:spPr>
          <a:xfrm flipV="1">
            <a:off x="8125836" y="4803401"/>
            <a:ext cx="588954" cy="354226"/>
          </a:xfrm>
          <a:prstGeom prst="line">
            <a:avLst/>
          </a:prstGeom>
          <a:ln w="31750" cap="rnd">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H="1">
            <a:off x="7931649" y="5183211"/>
            <a:ext cx="158901" cy="95560"/>
          </a:xfrm>
          <a:prstGeom prst="line">
            <a:avLst/>
          </a:prstGeom>
          <a:ln w="25400"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47" name="角丸四角形吹き出し 46"/>
          <p:cNvSpPr/>
          <p:nvPr/>
        </p:nvSpPr>
        <p:spPr>
          <a:xfrm>
            <a:off x="8524275" y="5019385"/>
            <a:ext cx="463774" cy="145951"/>
          </a:xfrm>
          <a:prstGeom prst="wedgeRoundRectCallout">
            <a:avLst>
              <a:gd name="adj1" fmla="val -62927"/>
              <a:gd name="adj2" fmla="val -100344"/>
              <a:gd name="adj3" fmla="val 16667"/>
            </a:avLst>
          </a:prstGeom>
          <a:ln>
            <a:solidFill>
              <a:srgbClr val="3C6BA4"/>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8532438" y="4989283"/>
            <a:ext cx="505609" cy="215444"/>
          </a:xfrm>
          <a:prstGeom prst="rect">
            <a:avLst/>
          </a:prstGeom>
          <a:noFill/>
        </p:spPr>
        <p:txBody>
          <a:bodyPr wrap="square" rtlCol="0">
            <a:spAutoFit/>
          </a:bodyPr>
          <a:lstStyle/>
          <a:p>
            <a:r>
              <a:rPr kumimoji="1" lang="ja-JP" altLang="en-US" sz="800" smtClean="0"/>
              <a:t>穿刺針</a:t>
            </a:r>
            <a:endParaRPr kumimoji="1" lang="ja-JP" altLang="en-US" sz="800" dirty="0"/>
          </a:p>
        </p:txBody>
      </p:sp>
      <p:sp>
        <p:nvSpPr>
          <p:cNvPr id="49" name="角丸四角形 48"/>
          <p:cNvSpPr/>
          <p:nvPr/>
        </p:nvSpPr>
        <p:spPr>
          <a:xfrm>
            <a:off x="3004457" y="5298622"/>
            <a:ext cx="604157" cy="26125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1646464" y="6422572"/>
            <a:ext cx="647700" cy="26125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rot="18903695">
            <a:off x="177169" y="4433683"/>
            <a:ext cx="619751" cy="26532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2" name="直線コネクタ 51"/>
          <p:cNvCxnSpPr/>
          <p:nvPr/>
        </p:nvCxnSpPr>
        <p:spPr>
          <a:xfrm>
            <a:off x="467139" y="3297967"/>
            <a:ext cx="305050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1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4818" y="1436366"/>
            <a:ext cx="8855058" cy="5133715"/>
          </a:xfrm>
          <a:prstGeom prst="rect">
            <a:avLst/>
          </a:prstGeom>
          <a:solidFill>
            <a:schemeClr val="bg1">
              <a:lumMod val="95000"/>
            </a:schemeClr>
          </a:solidFill>
          <a:ln>
            <a:solidFill>
              <a:srgbClr val="4F81BD"/>
            </a:solidFill>
          </a:ln>
        </p:spPr>
        <p:style>
          <a:lnRef idx="1">
            <a:schemeClr val="dk1"/>
          </a:lnRef>
          <a:fillRef idx="2">
            <a:schemeClr val="dk1"/>
          </a:fillRef>
          <a:effectRef idx="1">
            <a:schemeClr val="dk1"/>
          </a:effectRef>
          <a:fontRef idx="minor">
            <a:schemeClr val="dk1"/>
          </a:fontRef>
        </p:style>
        <p:txBody>
          <a:bodyPr wrap="none" rtlCol="0">
            <a:spAutoFit/>
          </a:bodyPr>
          <a:lstStyle/>
          <a:p>
            <a:r>
              <a:rPr lang="en-US" altLang="ja-JP" dirty="0"/>
              <a:t>1.</a:t>
            </a:r>
            <a:r>
              <a:rPr lang="ja-JP" altLang="en-US" dirty="0"/>
              <a:t>調査の目的</a:t>
            </a:r>
          </a:p>
          <a:p>
            <a:pPr>
              <a:lnSpc>
                <a:spcPct val="120000"/>
              </a:lnSpc>
            </a:pPr>
            <a:r>
              <a:rPr lang="en-US" altLang="ja-JP" dirty="0"/>
              <a:t>	</a:t>
            </a:r>
            <a:r>
              <a:rPr lang="en-US" altLang="ja-JP" dirty="0" smtClean="0"/>
              <a:t>○ </a:t>
            </a:r>
            <a:r>
              <a:rPr lang="ja-JP" altLang="en-US" dirty="0"/>
              <a:t>原因究明及び再発防止を図り、これにより医療の安全と医療の質の向上</a:t>
            </a:r>
            <a:r>
              <a:rPr lang="ja-JP" altLang="en-US" dirty="0" smtClean="0"/>
              <a:t>を図る。</a:t>
            </a:r>
            <a:endParaRPr lang="en-US" altLang="ja-JP" dirty="0" smtClean="0"/>
          </a:p>
          <a:p>
            <a:r>
              <a:rPr lang="en-US" altLang="ja-JP" dirty="0" smtClean="0"/>
              <a:t>		</a:t>
            </a:r>
            <a:r>
              <a:rPr lang="ja-JP" altLang="en-US" sz="1400" dirty="0" smtClean="0">
                <a:solidFill>
                  <a:srgbClr val="000090"/>
                </a:solidFill>
              </a:rPr>
              <a:t>６条の</a:t>
            </a:r>
            <a:r>
              <a:rPr lang="en-US" altLang="ja-JP" sz="1400" dirty="0" smtClean="0">
                <a:solidFill>
                  <a:srgbClr val="000090"/>
                </a:solidFill>
              </a:rPr>
              <a:t>11</a:t>
            </a:r>
            <a:r>
              <a:rPr lang="ja-JP" altLang="en-US" sz="1400" dirty="0" smtClean="0">
                <a:solidFill>
                  <a:srgbClr val="000090"/>
                </a:solidFill>
              </a:rPr>
              <a:t>通知：本制度の目的は医療安全の確保であり、個人の責任を追及するためのものではないこと</a:t>
            </a:r>
            <a:endParaRPr lang="en-US" altLang="ja-JP" sz="1400" dirty="0" smtClean="0">
              <a:solidFill>
                <a:srgbClr val="000090"/>
              </a:solidFill>
            </a:endParaRPr>
          </a:p>
          <a:p>
            <a:endParaRPr lang="en-US" altLang="ja-JP" sz="1400" dirty="0" smtClean="0">
              <a:solidFill>
                <a:srgbClr val="000090"/>
              </a:solidFill>
            </a:endParaRPr>
          </a:p>
          <a:p>
            <a:endParaRPr lang="en-US" altLang="ja-JP" sz="1400" dirty="0" smtClean="0"/>
          </a:p>
          <a:p>
            <a:endParaRPr lang="en-US" altLang="ja-JP" sz="1400" dirty="0"/>
          </a:p>
          <a:p>
            <a:r>
              <a:rPr lang="en-US" altLang="ja-JP" dirty="0" smtClean="0"/>
              <a:t>4.  </a:t>
            </a:r>
            <a:r>
              <a:rPr lang="ja-JP" altLang="en-US" dirty="0" smtClean="0"/>
              <a:t>院内</a:t>
            </a:r>
            <a:r>
              <a:rPr lang="ja-JP" altLang="en-US" dirty="0"/>
              <a:t>調査のあり方について </a:t>
            </a:r>
          </a:p>
          <a:p>
            <a:r>
              <a:rPr lang="ja-JP" altLang="en-US" dirty="0" smtClean="0"/>
              <a:t>　</a:t>
            </a:r>
            <a:r>
              <a:rPr lang="en-US" altLang="ja-JP" dirty="0" smtClean="0"/>
              <a:t>	○</a:t>
            </a:r>
            <a:r>
              <a:rPr lang="en-US" altLang="ja-JP" dirty="0"/>
              <a:t> </a:t>
            </a:r>
            <a:r>
              <a:rPr lang="ja-JP" altLang="en-US" dirty="0" smtClean="0"/>
              <a:t>診療</a:t>
            </a:r>
            <a:r>
              <a:rPr lang="ja-JP" altLang="en-US" dirty="0"/>
              <a:t>行為に関連した死亡</a:t>
            </a:r>
            <a:r>
              <a:rPr lang="ja-JP" altLang="en-US" dirty="0" smtClean="0"/>
              <a:t>事例　</a:t>
            </a:r>
            <a:r>
              <a:rPr lang="ja-JP" altLang="en-US" sz="1400" dirty="0" smtClean="0">
                <a:solidFill>
                  <a:srgbClr val="000090"/>
                </a:solidFill>
              </a:rPr>
              <a:t>６条の</a:t>
            </a:r>
            <a:r>
              <a:rPr lang="en-US" altLang="ja-JP" sz="1400" dirty="0" smtClean="0">
                <a:solidFill>
                  <a:srgbClr val="000090"/>
                </a:solidFill>
              </a:rPr>
              <a:t>10</a:t>
            </a:r>
            <a:r>
              <a:rPr lang="ja-JP" altLang="en-US" sz="1400" dirty="0" smtClean="0">
                <a:solidFill>
                  <a:srgbClr val="000090"/>
                </a:solidFill>
              </a:rPr>
              <a:t>：</a:t>
            </a:r>
            <a:r>
              <a:rPr lang="en-US" altLang="ja-JP" sz="1400" dirty="0" smtClean="0">
                <a:solidFill>
                  <a:srgbClr val="000090"/>
                </a:solidFill>
              </a:rPr>
              <a:t> </a:t>
            </a:r>
            <a:r>
              <a:rPr lang="ja-JP" altLang="en-US" sz="1400" dirty="0" smtClean="0">
                <a:solidFill>
                  <a:srgbClr val="000090"/>
                </a:solidFill>
              </a:rPr>
              <a:t>当該病院等に勤務する医療従事者が提供した医療に</a:t>
            </a:r>
            <a:endParaRPr lang="en-US" altLang="ja-JP" sz="1400" dirty="0" smtClean="0">
              <a:solidFill>
                <a:srgbClr val="000090"/>
              </a:solidFill>
            </a:endParaRPr>
          </a:p>
          <a:p>
            <a:r>
              <a:rPr lang="en-US" altLang="ja-JP" sz="1400" dirty="0">
                <a:solidFill>
                  <a:srgbClr val="000090"/>
                </a:solidFill>
              </a:rPr>
              <a:t>	</a:t>
            </a:r>
            <a:r>
              <a:rPr lang="ja-JP" altLang="en-US" sz="1400" dirty="0" smtClean="0">
                <a:solidFill>
                  <a:srgbClr val="000090"/>
                </a:solidFill>
              </a:rPr>
              <a:t>　　　　起因し、又は起因すると疑われる死亡又は死産・・・、当該管理者が予期しなかったもの・・・。</a:t>
            </a:r>
            <a:endParaRPr lang="en-US" altLang="ja-JP" sz="1400" dirty="0" smtClean="0">
              <a:solidFill>
                <a:srgbClr val="000090"/>
              </a:solidFill>
            </a:endParaRPr>
          </a:p>
          <a:p>
            <a:pPr>
              <a:lnSpc>
                <a:spcPct val="120000"/>
              </a:lnSpc>
            </a:pPr>
            <a:r>
              <a:rPr lang="ja-JP" altLang="en-US" dirty="0"/>
              <a:t>　</a:t>
            </a:r>
            <a:r>
              <a:rPr lang="ja-JP" altLang="en-US" dirty="0" smtClean="0"/>
              <a:t>　　　が発生</a:t>
            </a:r>
            <a:r>
              <a:rPr lang="ja-JP" altLang="en-US" dirty="0"/>
              <a:t>した場合</a:t>
            </a:r>
            <a:r>
              <a:rPr lang="ja-JP" altLang="en-US" dirty="0" smtClean="0"/>
              <a:t>、医療</a:t>
            </a:r>
            <a:r>
              <a:rPr lang="ja-JP" altLang="en-US" dirty="0"/>
              <a:t>機関は院内 に事故調査委員会を設置するものとする</a:t>
            </a:r>
            <a:r>
              <a:rPr lang="ja-JP" altLang="en-US" dirty="0" smtClean="0"/>
              <a:t>。</a:t>
            </a:r>
            <a:endParaRPr lang="en-US" altLang="ja-JP" dirty="0" smtClean="0"/>
          </a:p>
          <a:p>
            <a:pPr>
              <a:lnSpc>
                <a:spcPct val="120000"/>
              </a:lnSpc>
            </a:pPr>
            <a:endParaRPr lang="en-US" altLang="ja-JP" dirty="0" smtClean="0"/>
          </a:p>
          <a:p>
            <a:r>
              <a:rPr lang="ja-JP" altLang="ja-JP" dirty="0"/>
              <a:t>　</a:t>
            </a:r>
            <a:r>
              <a:rPr lang="ja-JP" altLang="en-US" dirty="0" smtClean="0"/>
              <a:t>　　　その</a:t>
            </a:r>
            <a:r>
              <a:rPr lang="ja-JP" altLang="en-US" dirty="0"/>
              <a:t>際、中立性・透明性・公正性・</a:t>
            </a:r>
            <a:r>
              <a:rPr lang="ja-JP" altLang="en-US" dirty="0" smtClean="0"/>
              <a:t>専門性</a:t>
            </a:r>
            <a:r>
              <a:rPr lang="en-US" altLang="ja-JP" dirty="0" smtClean="0"/>
              <a:t>   </a:t>
            </a:r>
            <a:r>
              <a:rPr lang="ja-JP" altLang="en-US" dirty="0" smtClean="0"/>
              <a:t>の</a:t>
            </a:r>
            <a:r>
              <a:rPr lang="ja-JP" altLang="en-US" dirty="0"/>
              <a:t>観点から</a:t>
            </a:r>
            <a:r>
              <a:rPr lang="ja-JP" altLang="en-US" dirty="0" smtClean="0"/>
              <a:t>、</a:t>
            </a:r>
            <a:endParaRPr lang="en-US" altLang="ja-JP" dirty="0" smtClean="0"/>
          </a:p>
          <a:p>
            <a:pPr>
              <a:lnSpc>
                <a:spcPct val="120000"/>
              </a:lnSpc>
            </a:pPr>
            <a:r>
              <a:rPr lang="ja-JP" altLang="ja-JP" dirty="0"/>
              <a:t>　</a:t>
            </a:r>
            <a:r>
              <a:rPr lang="ja-JP" altLang="en-US" dirty="0" smtClean="0"/>
              <a:t>　　　原則</a:t>
            </a:r>
            <a:r>
              <a:rPr lang="ja-JP" altLang="en-US" dirty="0"/>
              <a:t>として外部の医療の専門家の支援を受けることとし</a:t>
            </a:r>
            <a:r>
              <a:rPr lang="ja-JP" altLang="en-US" dirty="0" smtClean="0"/>
              <a:t>、</a:t>
            </a:r>
            <a:endParaRPr lang="en-US" altLang="ja-JP" dirty="0" smtClean="0"/>
          </a:p>
          <a:p>
            <a:pPr>
              <a:lnSpc>
                <a:spcPct val="120000"/>
              </a:lnSpc>
            </a:pPr>
            <a:r>
              <a:rPr lang="ja-JP" altLang="en-US" dirty="0" smtClean="0"/>
              <a:t>　　　　必要</a:t>
            </a:r>
            <a:r>
              <a:rPr lang="ja-JP" altLang="en-US" dirty="0"/>
              <a:t>に</a:t>
            </a:r>
            <a:r>
              <a:rPr lang="ja-JP" altLang="en-US" dirty="0" smtClean="0"/>
              <a:t>応じて</a:t>
            </a:r>
            <a:r>
              <a:rPr lang="ja-JP" altLang="en-US" dirty="0"/>
              <a:t>その他の分野についても外部の支援</a:t>
            </a:r>
            <a:r>
              <a:rPr lang="ja-JP" altLang="en-US" dirty="0" smtClean="0"/>
              <a:t>を</a:t>
            </a:r>
            <a:endParaRPr lang="en-US" altLang="ja-JP" dirty="0" smtClean="0"/>
          </a:p>
          <a:p>
            <a:r>
              <a:rPr lang="en-US" altLang="ja-JP" dirty="0"/>
              <a:t>	</a:t>
            </a:r>
            <a:r>
              <a:rPr lang="ja-JP" altLang="en-US" dirty="0" smtClean="0"/>
              <a:t>　求める</a:t>
            </a:r>
            <a:r>
              <a:rPr lang="ja-JP" altLang="en-US" dirty="0"/>
              <a:t>こととする</a:t>
            </a:r>
            <a:r>
              <a:rPr lang="ja-JP" altLang="en-US" dirty="0" smtClean="0"/>
              <a:t>。</a:t>
            </a:r>
            <a:endParaRPr lang="en-US" altLang="ja-JP" dirty="0" smtClean="0"/>
          </a:p>
          <a:p>
            <a:pPr>
              <a:lnSpc>
                <a:spcPct val="70000"/>
              </a:lnSpc>
            </a:pPr>
            <a:endParaRPr lang="en-US" altLang="ja-JP" dirty="0"/>
          </a:p>
          <a:p>
            <a:r>
              <a:rPr lang="en-US" altLang="ja-JP" dirty="0"/>
              <a:t>5</a:t>
            </a:r>
            <a:r>
              <a:rPr lang="en-US" altLang="ja-JP" dirty="0" smtClean="0"/>
              <a:t>.</a:t>
            </a:r>
            <a:r>
              <a:rPr lang="ja-JP" altLang="en-US" dirty="0" smtClean="0"/>
              <a:t>　第三者</a:t>
            </a:r>
            <a:r>
              <a:rPr lang="ja-JP" altLang="en-US" dirty="0"/>
              <a:t>機関のあり方について </a:t>
            </a:r>
          </a:p>
          <a:p>
            <a:pPr>
              <a:lnSpc>
                <a:spcPct val="120000"/>
              </a:lnSpc>
            </a:pPr>
            <a:r>
              <a:rPr lang="ja-JP" altLang="en-US" dirty="0" smtClean="0"/>
              <a:t>　</a:t>
            </a:r>
            <a:r>
              <a:rPr lang="en-US" altLang="ja-JP" dirty="0" smtClean="0"/>
              <a:t>	○ </a:t>
            </a:r>
            <a:r>
              <a:rPr lang="ja-JP" altLang="en-US" dirty="0" smtClean="0"/>
              <a:t>独立性</a:t>
            </a:r>
            <a:r>
              <a:rPr lang="ja-JP" altLang="en-US" dirty="0"/>
              <a:t>・中立性・透明性・公正性・専門性を有する民間組織を設置する。 </a:t>
            </a:r>
            <a:endParaRPr lang="en-US" altLang="ja-JP" dirty="0" smtClean="0"/>
          </a:p>
        </p:txBody>
      </p:sp>
      <p:sp>
        <p:nvSpPr>
          <p:cNvPr id="4" name="テキスト ボックス 3"/>
          <p:cNvSpPr txBox="1"/>
          <p:nvPr/>
        </p:nvSpPr>
        <p:spPr>
          <a:xfrm>
            <a:off x="1161140" y="425171"/>
            <a:ext cx="7016664"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sz="2000" dirty="0" smtClean="0"/>
              <a:t>改正医療法による</a:t>
            </a:r>
            <a:r>
              <a:rPr lang="en-US" altLang="ja-JP" sz="2000" dirty="0" smtClean="0"/>
              <a:t>｢</a:t>
            </a:r>
            <a:r>
              <a:rPr lang="ja-JP" altLang="en-US" sz="2000" dirty="0" smtClean="0"/>
              <a:t>医療事故調査制度」策定の基本的な考え方 </a:t>
            </a:r>
            <a:endParaRPr lang="ja-JP" altLang="en-US" sz="2000" dirty="0"/>
          </a:p>
        </p:txBody>
      </p:sp>
      <p:sp>
        <p:nvSpPr>
          <p:cNvPr id="5" name="テキスト ボックス 4"/>
          <p:cNvSpPr txBox="1"/>
          <p:nvPr/>
        </p:nvSpPr>
        <p:spPr>
          <a:xfrm>
            <a:off x="828918" y="848784"/>
            <a:ext cx="7681109" cy="338554"/>
          </a:xfrm>
          <a:prstGeom prst="rect">
            <a:avLst/>
          </a:prstGeom>
          <a:noFill/>
        </p:spPr>
        <p:txBody>
          <a:bodyPr wrap="none" rtlCol="0">
            <a:spAutoFit/>
          </a:bodyPr>
          <a:lstStyle/>
          <a:p>
            <a:r>
              <a:rPr lang="ja-JP" altLang="en-US" sz="1600" dirty="0"/>
              <a:t>医療事故に係る調査の仕組み等に関する基本的な</a:t>
            </a:r>
            <a:r>
              <a:rPr lang="ja-JP" altLang="en-US" sz="1600" dirty="0" smtClean="0"/>
              <a:t>あり方に関する</a:t>
            </a:r>
            <a:r>
              <a:rPr lang="en-US" altLang="ja-JP" sz="1600" dirty="0" smtClean="0"/>
              <a:t> </a:t>
            </a:r>
            <a:r>
              <a:rPr lang="ja-JP" altLang="en-US" sz="1600" dirty="0" smtClean="0"/>
              <a:t>検討部会</a:t>
            </a:r>
            <a:r>
              <a:rPr lang="en-US" altLang="ja-JP" sz="1600" dirty="0" smtClean="0"/>
              <a:t>  </a:t>
            </a:r>
            <a:r>
              <a:rPr lang="ja-JP" altLang="en-US" sz="1600" dirty="0" smtClean="0"/>
              <a:t>／厚労省</a:t>
            </a:r>
            <a:endParaRPr lang="en-US" altLang="ja-JP" sz="1600" dirty="0" smtClean="0"/>
          </a:p>
        </p:txBody>
      </p:sp>
      <p:sp>
        <p:nvSpPr>
          <p:cNvPr id="6" name="テキスト ボックス 5"/>
          <p:cNvSpPr txBox="1"/>
          <p:nvPr/>
        </p:nvSpPr>
        <p:spPr>
          <a:xfrm>
            <a:off x="5565540" y="1169616"/>
            <a:ext cx="3547766" cy="307777"/>
          </a:xfrm>
          <a:prstGeom prst="rect">
            <a:avLst/>
          </a:prstGeom>
          <a:noFill/>
        </p:spPr>
        <p:txBody>
          <a:bodyPr wrap="none" rtlCol="0">
            <a:spAutoFit/>
          </a:bodyPr>
          <a:lstStyle/>
          <a:p>
            <a:r>
              <a:rPr lang="ja-JP" altLang="en-US" sz="1400" dirty="0"/>
              <a:t>平成２５年５月</a:t>
            </a:r>
            <a:r>
              <a:rPr lang="ja-JP" altLang="en-US" sz="1400" dirty="0" smtClean="0"/>
              <a:t>２９日  </a:t>
            </a:r>
            <a:r>
              <a:rPr lang="en-US" altLang="ja-JP" sz="1000" dirty="0" smtClean="0"/>
              <a:t>(</a:t>
            </a:r>
            <a:r>
              <a:rPr lang="ja-JP" altLang="en-US" sz="1000" dirty="0" smtClean="0"/>
              <a:t>平成２４年２月</a:t>
            </a:r>
            <a:r>
              <a:rPr lang="en-US" altLang="ja-JP" sz="1000" dirty="0" smtClean="0"/>
              <a:t>〜</a:t>
            </a:r>
            <a:r>
              <a:rPr lang="ja-JP" altLang="en-US" sz="1000" dirty="0" smtClean="0"/>
              <a:t>、　１３回開催） </a:t>
            </a:r>
            <a:endParaRPr lang="ja-JP" altLang="en-US" sz="1000" dirty="0"/>
          </a:p>
        </p:txBody>
      </p:sp>
      <p:cxnSp>
        <p:nvCxnSpPr>
          <p:cNvPr id="9" name="直線コネクタ 8"/>
          <p:cNvCxnSpPr/>
          <p:nvPr/>
        </p:nvCxnSpPr>
        <p:spPr>
          <a:xfrm>
            <a:off x="849922" y="4993612"/>
            <a:ext cx="4883071"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2522000" y="4072713"/>
            <a:ext cx="4510081"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938412" y="6406593"/>
            <a:ext cx="3904988"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8" name="角丸四角形 17"/>
          <p:cNvSpPr/>
          <p:nvPr/>
        </p:nvSpPr>
        <p:spPr>
          <a:xfrm>
            <a:off x="6602632" y="848784"/>
            <a:ext cx="917564" cy="327214"/>
          </a:xfrm>
          <a:prstGeom prst="round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920254" y="2061798"/>
            <a:ext cx="2235964"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2250329" y="2364386"/>
            <a:ext cx="6311108" cy="0"/>
          </a:xfrm>
          <a:prstGeom prst="line">
            <a:avLst/>
          </a:prstGeom>
          <a:ln w="1270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26" name="角丸四角形吹き出し 25"/>
          <p:cNvSpPr/>
          <p:nvPr/>
        </p:nvSpPr>
        <p:spPr>
          <a:xfrm>
            <a:off x="1979246" y="2596080"/>
            <a:ext cx="3302510" cy="268634"/>
          </a:xfrm>
          <a:prstGeom prst="wedgeRoundRectCallout">
            <a:avLst>
              <a:gd name="adj1" fmla="val 65920"/>
              <a:gd name="adj2" fmla="val -135268"/>
              <a:gd name="adj3" fmla="val 16667"/>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000090"/>
                </a:solidFill>
              </a:rPr>
              <a:t>法令に反映</a:t>
            </a:r>
            <a:r>
              <a:rPr kumimoji="1" lang="en-US" altLang="ja-JP" sz="1400" dirty="0" smtClean="0">
                <a:solidFill>
                  <a:srgbClr val="000090"/>
                </a:solidFill>
              </a:rPr>
              <a:t> → </a:t>
            </a:r>
            <a:r>
              <a:rPr kumimoji="1" lang="ja-JP" altLang="en-US" sz="1400" dirty="0" smtClean="0">
                <a:solidFill>
                  <a:srgbClr val="000090"/>
                </a:solidFill>
              </a:rPr>
              <a:t>個人の責任追及ではない</a:t>
            </a:r>
            <a:endParaRPr kumimoji="1" lang="ja-JP" altLang="en-US" sz="1400" dirty="0">
              <a:solidFill>
                <a:srgbClr val="000090"/>
              </a:solidFill>
            </a:endParaRPr>
          </a:p>
        </p:txBody>
      </p:sp>
      <p:sp>
        <p:nvSpPr>
          <p:cNvPr id="27" name="角丸四角形吹き出し 26"/>
          <p:cNvSpPr/>
          <p:nvPr/>
        </p:nvSpPr>
        <p:spPr>
          <a:xfrm>
            <a:off x="5518358" y="2852936"/>
            <a:ext cx="1573922" cy="219984"/>
          </a:xfrm>
          <a:prstGeom prst="wedgeRoundRectCallout">
            <a:avLst>
              <a:gd name="adj1" fmla="val -126364"/>
              <a:gd name="adj2" fmla="val 173301"/>
              <a:gd name="adj3" fmla="val 16667"/>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solidFill>
                  <a:srgbClr val="000090"/>
                </a:solidFill>
              </a:rPr>
              <a:t>法令；</a:t>
            </a:r>
            <a:r>
              <a:rPr kumimoji="1" lang="en-US" altLang="ja-JP" sz="1100" dirty="0" smtClean="0">
                <a:solidFill>
                  <a:srgbClr val="000090"/>
                </a:solidFill>
              </a:rPr>
              <a:t> </a:t>
            </a:r>
            <a:r>
              <a:rPr kumimoji="1" lang="ja-JP" altLang="en-US" sz="1100" dirty="0" smtClean="0">
                <a:solidFill>
                  <a:srgbClr val="000090"/>
                </a:solidFill>
              </a:rPr>
              <a:t>医療事故の定義</a:t>
            </a:r>
            <a:endParaRPr kumimoji="1" lang="ja-JP" altLang="en-US" sz="1100" dirty="0">
              <a:solidFill>
                <a:srgbClr val="000090"/>
              </a:solidFill>
            </a:endParaRPr>
          </a:p>
        </p:txBody>
      </p:sp>
      <p:sp>
        <p:nvSpPr>
          <p:cNvPr id="28" name="角丸四角形吹き出し 27"/>
          <p:cNvSpPr/>
          <p:nvPr/>
        </p:nvSpPr>
        <p:spPr>
          <a:xfrm>
            <a:off x="6702511" y="4463474"/>
            <a:ext cx="2131709" cy="661457"/>
          </a:xfrm>
          <a:prstGeom prst="wedgeRoundRectCallout">
            <a:avLst>
              <a:gd name="adj1" fmla="val -103000"/>
              <a:gd name="adj2" fmla="val -105493"/>
              <a:gd name="adj3" fmla="val 16667"/>
            </a:avLst>
          </a:prstGeom>
          <a:solidFill>
            <a:schemeClr val="bg2">
              <a:lumMod val="90000"/>
            </a:schemeClr>
          </a:solidFill>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chemeClr val="tx1"/>
                </a:solidFill>
              </a:rPr>
              <a:t>当該医療機関が</a:t>
            </a:r>
            <a:endParaRPr kumimoji="1" lang="en-US" altLang="ja-JP" sz="1600" dirty="0" smtClean="0">
              <a:solidFill>
                <a:schemeClr val="tx1"/>
              </a:solidFill>
            </a:endParaRPr>
          </a:p>
          <a:p>
            <a:pPr algn="ctr"/>
            <a:r>
              <a:rPr kumimoji="1" lang="ja-JP" altLang="en-US" sz="1600" dirty="0" smtClean="0">
                <a:solidFill>
                  <a:schemeClr val="tx1"/>
                </a:solidFill>
              </a:rPr>
              <a:t>主体的に行う</a:t>
            </a:r>
            <a:endParaRPr kumimoji="1" lang="ja-JP" altLang="en-US" sz="1600" dirty="0">
              <a:solidFill>
                <a:schemeClr val="tx1"/>
              </a:solidFill>
            </a:endParaRPr>
          </a:p>
        </p:txBody>
      </p:sp>
      <p:sp>
        <p:nvSpPr>
          <p:cNvPr id="29" name="角丸四角形吹き出し 28"/>
          <p:cNvSpPr/>
          <p:nvPr/>
        </p:nvSpPr>
        <p:spPr>
          <a:xfrm>
            <a:off x="6702512" y="5171938"/>
            <a:ext cx="2131709" cy="603587"/>
          </a:xfrm>
          <a:prstGeom prst="wedgeRoundRectCallout">
            <a:avLst>
              <a:gd name="adj1" fmla="val -101809"/>
              <a:gd name="adj2" fmla="val -74141"/>
              <a:gd name="adj3" fmla="val 16667"/>
            </a:avLst>
          </a:prstGeom>
          <a:solidFill>
            <a:srgbClr val="DDD9C3"/>
          </a:solidFill>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000000"/>
                </a:solidFill>
              </a:rPr>
              <a:t>支援団体（外部委員）の参加</a:t>
            </a:r>
            <a:endParaRPr kumimoji="1" lang="ja-JP" altLang="en-US" sz="1600" dirty="0">
              <a:solidFill>
                <a:srgbClr val="000000"/>
              </a:solidFill>
            </a:endParaRPr>
          </a:p>
        </p:txBody>
      </p:sp>
      <p:sp>
        <p:nvSpPr>
          <p:cNvPr id="20" name="正方形/長方形 19"/>
          <p:cNvSpPr/>
          <p:nvPr/>
        </p:nvSpPr>
        <p:spPr>
          <a:xfrm>
            <a:off x="1617398" y="4407157"/>
            <a:ext cx="3289072" cy="314812"/>
          </a:xfrm>
          <a:prstGeom prst="rect">
            <a:avLst/>
          </a:prstGeom>
          <a:solidFill>
            <a:schemeClr val="bg1"/>
          </a:solid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中立性・透明性・公正性・専門性</a:t>
            </a:r>
            <a:endParaRPr kumimoji="1" lang="ja-JP" altLang="en-US" dirty="0">
              <a:solidFill>
                <a:srgbClr val="000000"/>
              </a:solidFill>
            </a:endParaRPr>
          </a:p>
        </p:txBody>
      </p:sp>
      <p:grpSp>
        <p:nvGrpSpPr>
          <p:cNvPr id="14" name="図形グループ 13"/>
          <p:cNvGrpSpPr/>
          <p:nvPr/>
        </p:nvGrpSpPr>
        <p:grpSpPr>
          <a:xfrm>
            <a:off x="3456534" y="4267200"/>
            <a:ext cx="5495242" cy="1744999"/>
            <a:chOff x="3456534" y="4267200"/>
            <a:chExt cx="5495242" cy="1744999"/>
          </a:xfrm>
        </p:grpSpPr>
        <p:sp>
          <p:nvSpPr>
            <p:cNvPr id="2" name="角丸四角形 1"/>
            <p:cNvSpPr/>
            <p:nvPr/>
          </p:nvSpPr>
          <p:spPr>
            <a:xfrm>
              <a:off x="6564532" y="4267200"/>
              <a:ext cx="2387244" cy="1657350"/>
            </a:xfrm>
            <a:prstGeom prst="roundRect">
              <a:avLst/>
            </a:prstGeom>
            <a:noFill/>
            <a:ln w="38100">
              <a:solidFill>
                <a:srgbClr val="0BE2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456534" y="5642867"/>
              <a:ext cx="2810685" cy="369332"/>
            </a:xfrm>
            <a:prstGeom prst="rect">
              <a:avLst/>
            </a:prstGeom>
            <a:ln w="19050"/>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b="1" dirty="0" smtClean="0">
                  <a:solidFill>
                    <a:schemeClr val="tx2">
                      <a:lumMod val="75000"/>
                    </a:schemeClr>
                  </a:solidFill>
                </a:rPr>
                <a:t>本制度の基盤となる考え方</a:t>
              </a:r>
              <a:endParaRPr kumimoji="1" lang="ja-JP" altLang="en-US" b="1" dirty="0">
                <a:solidFill>
                  <a:schemeClr val="tx2">
                    <a:lumMod val="75000"/>
                  </a:schemeClr>
                </a:solidFill>
              </a:endParaRPr>
            </a:p>
          </p:txBody>
        </p:sp>
        <p:cxnSp>
          <p:nvCxnSpPr>
            <p:cNvPr id="11" name="直線コネクタ 10"/>
            <p:cNvCxnSpPr/>
            <p:nvPr/>
          </p:nvCxnSpPr>
          <p:spPr>
            <a:xfrm flipV="1">
              <a:off x="6267219" y="5753100"/>
              <a:ext cx="324081" cy="74433"/>
            </a:xfrm>
            <a:prstGeom prst="line">
              <a:avLst/>
            </a:prstGeom>
            <a:ln w="38100">
              <a:solidFill>
                <a:srgbClr val="0BE22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820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538993" y="6165028"/>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9" name="正方形/長方形 28"/>
          <p:cNvSpPr/>
          <p:nvPr/>
        </p:nvSpPr>
        <p:spPr>
          <a:xfrm>
            <a:off x="538993" y="5363249"/>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0" name="正方形/長方形 29"/>
          <p:cNvSpPr/>
          <p:nvPr/>
        </p:nvSpPr>
        <p:spPr>
          <a:xfrm>
            <a:off x="538993" y="4487689"/>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1" name="正方形/長方形 30"/>
          <p:cNvSpPr/>
          <p:nvPr/>
        </p:nvSpPr>
        <p:spPr>
          <a:xfrm>
            <a:off x="538993" y="3814692"/>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2" name="正方形/長方形 31"/>
          <p:cNvSpPr/>
          <p:nvPr/>
        </p:nvSpPr>
        <p:spPr>
          <a:xfrm>
            <a:off x="538993" y="3350429"/>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3" name="正方形/長方形 32"/>
          <p:cNvSpPr/>
          <p:nvPr/>
        </p:nvSpPr>
        <p:spPr>
          <a:xfrm>
            <a:off x="538993" y="2922686"/>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4" name="正方形/長方形 33"/>
          <p:cNvSpPr/>
          <p:nvPr/>
        </p:nvSpPr>
        <p:spPr>
          <a:xfrm>
            <a:off x="538993" y="2489121"/>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5" name="正方形/長方形 34"/>
          <p:cNvSpPr/>
          <p:nvPr/>
        </p:nvSpPr>
        <p:spPr>
          <a:xfrm>
            <a:off x="538993" y="1619325"/>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6" name="正方形/長方形 35"/>
          <p:cNvSpPr/>
          <p:nvPr/>
        </p:nvSpPr>
        <p:spPr>
          <a:xfrm>
            <a:off x="538993" y="749529"/>
            <a:ext cx="484385" cy="207593"/>
          </a:xfrm>
          <a:prstGeom prst="rect">
            <a:avLst/>
          </a:prstGeom>
          <a:solidFill>
            <a:srgbClr val="667F34"/>
          </a:solidFill>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rotWithShape="1">
          <a:blip r:embed="rId2"/>
          <a:srcRect t="4298" b="57282"/>
          <a:stretch/>
        </p:blipFill>
        <p:spPr>
          <a:xfrm>
            <a:off x="2489054" y="373377"/>
            <a:ext cx="4000708" cy="303617"/>
          </a:xfrm>
          <a:prstGeom prst="rect">
            <a:avLst/>
          </a:prstGeom>
        </p:spPr>
      </p:pic>
      <p:sp>
        <p:nvSpPr>
          <p:cNvPr id="38" name="テキスト ボックス 37"/>
          <p:cNvSpPr txBox="1"/>
          <p:nvPr/>
        </p:nvSpPr>
        <p:spPr>
          <a:xfrm>
            <a:off x="295734" y="388367"/>
            <a:ext cx="8387349" cy="6447919"/>
          </a:xfrm>
          <a:prstGeom prst="rect">
            <a:avLst/>
          </a:prstGeom>
          <a:noFill/>
        </p:spPr>
        <p:txBody>
          <a:bodyPr wrap="square" rtlCol="0">
            <a:spAutoFit/>
          </a:bodyPr>
          <a:lstStyle/>
          <a:p>
            <a:pPr>
              <a:lnSpc>
                <a:spcPct val="150000"/>
              </a:lnSpc>
            </a:pPr>
            <a:r>
              <a:rPr lang="ja-JP" altLang="ja-JP" sz="1400" dirty="0">
                <a:solidFill>
                  <a:srgbClr val="D8191B"/>
                </a:solidFill>
              </a:rPr>
              <a:t>【適応】</a:t>
            </a:r>
          </a:p>
          <a:p>
            <a:r>
              <a:rPr lang="ja-JP" altLang="en-US" sz="1200" dirty="0" smtClean="0"/>
              <a:t>　　</a:t>
            </a:r>
            <a:r>
              <a:rPr lang="ja-JP" altLang="ja-JP" sz="1200" dirty="0" smtClean="0">
                <a:solidFill>
                  <a:schemeClr val="bg1"/>
                </a:solidFill>
              </a:rPr>
              <a:t>提言１</a:t>
            </a:r>
            <a:r>
              <a:rPr lang="ja-JP" altLang="en-US" sz="1200" dirty="0" smtClean="0"/>
              <a:t>　　</a:t>
            </a:r>
            <a:r>
              <a:rPr lang="ja-JP" altLang="ja-JP" sz="1200" dirty="0" smtClean="0"/>
              <a:t>中心</a:t>
            </a:r>
            <a:r>
              <a:rPr lang="ja-JP" altLang="ja-JP" sz="1200" dirty="0"/>
              <a:t>静脈カテーテル挿入は、致死的合併症が生じ得るリスクの高い医療行為（危険手技）であると</a:t>
            </a:r>
            <a:r>
              <a:rPr lang="ja-JP" altLang="ja-JP" sz="1200" dirty="0" smtClean="0"/>
              <a:t>の</a:t>
            </a:r>
            <a:r>
              <a:rPr lang="ja-JP" altLang="ja-JP" sz="1200" dirty="0"/>
              <a:t>認識を持つ</a:t>
            </a:r>
            <a:endParaRPr lang="en-US" altLang="ja-JP" sz="1200" dirty="0" smtClean="0"/>
          </a:p>
          <a:p>
            <a:r>
              <a:rPr lang="ja-JP" altLang="en-US" sz="1200" dirty="0" smtClean="0"/>
              <a:t>　　　　　　　　</a:t>
            </a:r>
            <a:r>
              <a:rPr lang="ja-JP" altLang="ja-JP" sz="1200" dirty="0" smtClean="0"/>
              <a:t>こと</a:t>
            </a:r>
            <a:r>
              <a:rPr lang="ja-JP" altLang="ja-JP" sz="1200" dirty="0"/>
              <a:t>が最も重要である。血液凝固能低下、血管内脱水のある患者は、特に致命的となるリスクが高く</a:t>
            </a:r>
            <a:r>
              <a:rPr lang="ja-JP" altLang="ja-JP" sz="1200" dirty="0" smtClean="0"/>
              <a:t>、</a:t>
            </a:r>
            <a:r>
              <a:rPr lang="ja-JP" altLang="ja-JP" sz="1200" dirty="0"/>
              <a:t>中心</a:t>
            </a:r>
            <a:r>
              <a:rPr lang="ja-JP" altLang="ja-JP" sz="1200" dirty="0" smtClean="0"/>
              <a:t>静脈</a:t>
            </a:r>
            <a:r>
              <a:rPr lang="ja-JP" altLang="en-US" sz="1200" dirty="0" smtClean="0"/>
              <a:t>　　　　　　　　</a:t>
            </a:r>
            <a:endParaRPr lang="en-US" altLang="ja-JP" sz="1200" dirty="0" smtClean="0"/>
          </a:p>
          <a:p>
            <a:r>
              <a:rPr lang="ja-JP" altLang="en-US" sz="1200" dirty="0"/>
              <a:t>　</a:t>
            </a:r>
            <a:r>
              <a:rPr lang="ja-JP" altLang="en-US" sz="1200" dirty="0" smtClean="0"/>
              <a:t>　　　　　　　</a:t>
            </a:r>
            <a:r>
              <a:rPr lang="ja-JP" altLang="ja-JP" sz="1200" dirty="0" smtClean="0"/>
              <a:t>穿</a:t>
            </a:r>
            <a:r>
              <a:rPr lang="ja-JP" altLang="ja-JP" sz="1200" dirty="0"/>
              <a:t>刺</a:t>
            </a:r>
            <a:r>
              <a:rPr lang="ja-JP" altLang="ja-JP" sz="1200" dirty="0" smtClean="0"/>
              <a:t>の適応</a:t>
            </a:r>
            <a:r>
              <a:rPr lang="ja-JP" altLang="ja-JP" sz="1200" dirty="0"/>
              <a:t>については、末梢挿入型中心静脈カテーテル（</a:t>
            </a:r>
            <a:r>
              <a:rPr lang="en-US" altLang="ja-JP" sz="1200" dirty="0"/>
              <a:t>PICC</a:t>
            </a:r>
            <a:r>
              <a:rPr lang="ja-JP" altLang="ja-JP" sz="1200" dirty="0"/>
              <a:t>）による代替を含め、合議で慎重に決定する</a:t>
            </a:r>
            <a:r>
              <a:rPr lang="ja-JP" altLang="ja-JP" sz="1200" dirty="0" smtClean="0"/>
              <a:t>。</a:t>
            </a:r>
            <a:endParaRPr lang="ja-JP" altLang="ja-JP" sz="1200" dirty="0"/>
          </a:p>
          <a:p>
            <a:pPr>
              <a:lnSpc>
                <a:spcPct val="150000"/>
              </a:lnSpc>
            </a:pPr>
            <a:r>
              <a:rPr lang="ja-JP" altLang="ja-JP" sz="1400" dirty="0">
                <a:solidFill>
                  <a:srgbClr val="D8191B"/>
                </a:solidFill>
              </a:rPr>
              <a:t>【説明と納得】</a:t>
            </a:r>
          </a:p>
          <a:p>
            <a:r>
              <a:rPr lang="ja-JP" altLang="en-US" sz="1200" dirty="0" smtClean="0"/>
              <a:t>　　</a:t>
            </a:r>
            <a:r>
              <a:rPr lang="ja-JP" altLang="ja-JP" sz="1200" dirty="0" smtClean="0">
                <a:solidFill>
                  <a:schemeClr val="bg1"/>
                </a:solidFill>
              </a:rPr>
              <a:t>提言２</a:t>
            </a:r>
            <a:r>
              <a:rPr lang="ja-JP" altLang="en-US" sz="1200" dirty="0" smtClean="0"/>
              <a:t>　　</a:t>
            </a:r>
            <a:r>
              <a:rPr lang="ja-JP" altLang="ja-JP" sz="1200" dirty="0" smtClean="0"/>
              <a:t>中心</a:t>
            </a:r>
            <a:r>
              <a:rPr lang="ja-JP" altLang="ja-JP" sz="1200" dirty="0"/>
              <a:t>静脈カテーテル挿入時には、その必要性および患者個別のリスクを書面で説明する。特</a:t>
            </a:r>
            <a:r>
              <a:rPr lang="ja-JP" altLang="ja-JP" sz="1200" dirty="0" smtClean="0"/>
              <a:t>に</a:t>
            </a:r>
            <a:r>
              <a:rPr lang="ja-JP" altLang="ja-JP" sz="1200" dirty="0"/>
              <a:t>ハイリスク患者で、</a:t>
            </a:r>
            <a:endParaRPr lang="en-US" altLang="ja-JP" sz="1200" dirty="0" smtClean="0"/>
          </a:p>
          <a:p>
            <a:r>
              <a:rPr lang="ja-JP" altLang="en-US" sz="1200" dirty="0" smtClean="0"/>
              <a:t>　　　　　　　　</a:t>
            </a:r>
            <a:r>
              <a:rPr lang="ja-JP" altLang="ja-JP" sz="1200" dirty="0" smtClean="0"/>
              <a:t>死亡</a:t>
            </a:r>
            <a:r>
              <a:rPr lang="ja-JP" altLang="ja-JP" sz="1200" dirty="0"/>
              <a:t>する危険を考慮しても、挿入が必要と判断される特殊な場合は、その旨を十分に説明し</a:t>
            </a:r>
            <a:r>
              <a:rPr lang="ja-JP" altLang="ja-JP" sz="1200" dirty="0" smtClean="0"/>
              <a:t>、</a:t>
            </a:r>
            <a:r>
              <a:rPr lang="ja-JP" altLang="ja-JP" sz="1200" dirty="0"/>
              <a:t>患者あるいは</a:t>
            </a:r>
            <a:endParaRPr lang="en-US" altLang="ja-JP" sz="1200" dirty="0" smtClean="0"/>
          </a:p>
          <a:p>
            <a:r>
              <a:rPr lang="ja-JP" altLang="en-US" sz="1200" dirty="0" smtClean="0"/>
              <a:t>　　　　　　　　</a:t>
            </a:r>
            <a:r>
              <a:rPr lang="ja-JP" altLang="ja-JP" sz="1200" dirty="0" smtClean="0"/>
              <a:t>家族</a:t>
            </a:r>
            <a:r>
              <a:rPr lang="ja-JP" altLang="ja-JP" sz="1200" dirty="0"/>
              <a:t>の納得を得たことが重要である</a:t>
            </a:r>
            <a:r>
              <a:rPr lang="ja-JP" altLang="ja-JP" sz="1200" dirty="0" smtClean="0"/>
              <a:t>。</a:t>
            </a:r>
            <a:endParaRPr lang="ja-JP" altLang="ja-JP" sz="1200" dirty="0"/>
          </a:p>
          <a:p>
            <a:pPr>
              <a:lnSpc>
                <a:spcPct val="150000"/>
              </a:lnSpc>
            </a:pPr>
            <a:r>
              <a:rPr lang="ja-JP" altLang="ja-JP" sz="1400" dirty="0">
                <a:solidFill>
                  <a:srgbClr val="D8191B"/>
                </a:solidFill>
              </a:rPr>
              <a:t>【穿刺手技】</a:t>
            </a:r>
          </a:p>
          <a:p>
            <a:r>
              <a:rPr lang="ja-JP" altLang="en-US" sz="1200" dirty="0" smtClean="0"/>
              <a:t>　　</a:t>
            </a:r>
            <a:r>
              <a:rPr lang="ja-JP" altLang="ja-JP" sz="1200" dirty="0" smtClean="0">
                <a:solidFill>
                  <a:schemeClr val="bg1"/>
                </a:solidFill>
              </a:rPr>
              <a:t>提言３</a:t>
            </a:r>
            <a:r>
              <a:rPr lang="ja-JP" altLang="en-US" sz="1200" dirty="0" smtClean="0"/>
              <a:t>　　</a:t>
            </a:r>
            <a:r>
              <a:rPr lang="ja-JP" altLang="ja-JP" sz="1200" dirty="0" smtClean="0"/>
              <a:t>内頚静脈穿</a:t>
            </a:r>
            <a:r>
              <a:rPr lang="ja-JP" altLang="ja-JP" sz="1200" dirty="0"/>
              <a:t>刺前に、超音波で静脈の性状（太さ、虚脱の有無）、深さ、動脈との位置関係を確認するため</a:t>
            </a:r>
            <a:r>
              <a:rPr lang="ja-JP" altLang="ja-JP" sz="1200" dirty="0" smtClean="0"/>
              <a:t>の</a:t>
            </a:r>
            <a:endParaRPr lang="en-US" altLang="ja-JP" sz="1200" dirty="0" smtClean="0"/>
          </a:p>
          <a:p>
            <a:r>
              <a:rPr lang="ja-JP" altLang="en-US" sz="1200" dirty="0" smtClean="0"/>
              <a:t>　　　　　　　　</a:t>
            </a:r>
            <a:r>
              <a:rPr lang="ja-JP" altLang="ja-JP" sz="1200" dirty="0" smtClean="0"/>
              <a:t>プレスキャン</a:t>
            </a:r>
            <a:r>
              <a:rPr lang="ja-JP" altLang="ja-JP" sz="1200" dirty="0"/>
              <a:t>を行うことを推奨する</a:t>
            </a:r>
            <a:r>
              <a:rPr lang="ja-JP" altLang="ja-JP" sz="1200" dirty="0" smtClean="0"/>
              <a:t>。</a:t>
            </a:r>
            <a:endParaRPr lang="ja-JP" altLang="ja-JP" sz="1200" dirty="0"/>
          </a:p>
          <a:p>
            <a:pPr>
              <a:spcBef>
                <a:spcPts val="600"/>
              </a:spcBef>
            </a:pPr>
            <a:r>
              <a:rPr lang="ja-JP" altLang="en-US" sz="1200" dirty="0" smtClean="0"/>
              <a:t>　　</a:t>
            </a:r>
            <a:r>
              <a:rPr lang="ja-JP" altLang="ja-JP" sz="1200" dirty="0" smtClean="0">
                <a:solidFill>
                  <a:schemeClr val="bg1"/>
                </a:solidFill>
              </a:rPr>
              <a:t>提言４</a:t>
            </a:r>
            <a:r>
              <a:rPr lang="ja-JP" altLang="en-US" sz="1200" dirty="0" smtClean="0"/>
              <a:t>　　</a:t>
            </a:r>
            <a:r>
              <a:rPr lang="ja-JP" altLang="ja-JP" sz="1200" dirty="0" smtClean="0"/>
              <a:t>リアルタイム</a:t>
            </a:r>
            <a:r>
              <a:rPr lang="ja-JP" altLang="ja-JP" sz="1200" dirty="0"/>
              <a:t>超音波ガイド下穿刺は、超音波の特性とピットフォール（盲点）を理解した上で使用</a:t>
            </a:r>
            <a:r>
              <a:rPr lang="ja-JP" altLang="ja-JP" sz="1200" dirty="0" smtClean="0"/>
              <a:t>しなければ</a:t>
            </a:r>
            <a:endParaRPr lang="en-US" altLang="ja-JP" sz="1200" dirty="0" smtClean="0"/>
          </a:p>
          <a:p>
            <a:r>
              <a:rPr lang="ja-JP" altLang="en-US" sz="1200" dirty="0" smtClean="0"/>
              <a:t>　　　　　　　　</a:t>
            </a:r>
            <a:r>
              <a:rPr lang="ja-JP" altLang="ja-JP" sz="1200" dirty="0" smtClean="0"/>
              <a:t>誤穿</a:t>
            </a:r>
            <a:r>
              <a:rPr lang="ja-JP" altLang="ja-JP" sz="1200" dirty="0"/>
              <a:t>刺となり得る。術者は予めシミュレーショントレーニングを受けることを推奨する</a:t>
            </a:r>
            <a:r>
              <a:rPr lang="ja-JP" altLang="ja-JP" sz="1200" dirty="0" smtClean="0"/>
              <a:t>。</a:t>
            </a:r>
            <a:endParaRPr lang="ja-JP" altLang="ja-JP" sz="1200" dirty="0"/>
          </a:p>
          <a:p>
            <a:pPr>
              <a:spcBef>
                <a:spcPts val="600"/>
              </a:spcBef>
            </a:pPr>
            <a:r>
              <a:rPr lang="ja-JP" altLang="en-US" sz="1200" dirty="0" smtClean="0"/>
              <a:t>　　</a:t>
            </a:r>
            <a:r>
              <a:rPr lang="ja-JP" altLang="ja-JP" sz="1200" dirty="0" smtClean="0">
                <a:solidFill>
                  <a:schemeClr val="bg1"/>
                </a:solidFill>
              </a:rPr>
              <a:t>提言５</a:t>
            </a:r>
            <a:r>
              <a:rPr lang="ja-JP" altLang="en-US" sz="1200" dirty="0" smtClean="0"/>
              <a:t>　　</a:t>
            </a:r>
            <a:r>
              <a:rPr lang="ja-JP" altLang="ja-JP" sz="1200" dirty="0" smtClean="0"/>
              <a:t>中心静脈穿</a:t>
            </a:r>
            <a:r>
              <a:rPr lang="ja-JP" altLang="ja-JP" sz="1200" dirty="0"/>
              <a:t>刺セットの穿刺針は、内頚静脈の深さに比較し長いことが多いため、内頚静脈穿刺の場合</a:t>
            </a:r>
            <a:r>
              <a:rPr lang="ja-JP" altLang="ja-JP" sz="1200" dirty="0" smtClean="0"/>
              <a:t>、</a:t>
            </a:r>
            <a:endParaRPr lang="en-US" altLang="ja-JP" sz="1200" dirty="0" smtClean="0"/>
          </a:p>
          <a:p>
            <a:r>
              <a:rPr lang="ja-JP" altLang="en-US" sz="1200" dirty="0" smtClean="0"/>
              <a:t>　　　　　　　　</a:t>
            </a:r>
            <a:r>
              <a:rPr lang="ja-JP" altLang="ja-JP" sz="1200" dirty="0" smtClean="0"/>
              <a:t>特</a:t>
            </a:r>
            <a:r>
              <a:rPr lang="ja-JP" altLang="ja-JP" sz="1200" dirty="0"/>
              <a:t>にるい痩患者では、深く刺しすぎないことに留意する</a:t>
            </a:r>
            <a:r>
              <a:rPr lang="ja-JP" altLang="ja-JP" sz="1200" dirty="0" smtClean="0"/>
              <a:t>。</a:t>
            </a:r>
            <a:endParaRPr lang="ja-JP" altLang="ja-JP" sz="1200" dirty="0"/>
          </a:p>
          <a:p>
            <a:pPr>
              <a:spcBef>
                <a:spcPts val="600"/>
              </a:spcBef>
            </a:pPr>
            <a:r>
              <a:rPr lang="ja-JP" altLang="en-US" sz="1200" dirty="0" smtClean="0"/>
              <a:t>　　</a:t>
            </a:r>
            <a:r>
              <a:rPr lang="ja-JP" altLang="ja-JP" sz="1200" dirty="0" smtClean="0">
                <a:solidFill>
                  <a:schemeClr val="bg1"/>
                </a:solidFill>
              </a:rPr>
              <a:t>提言６</a:t>
            </a:r>
            <a:r>
              <a:rPr lang="ja-JP" altLang="en-US" sz="1200" dirty="0" smtClean="0"/>
              <a:t>　　</a:t>
            </a:r>
            <a:r>
              <a:rPr lang="ja-JP" altLang="ja-JP" sz="1200" dirty="0" smtClean="0"/>
              <a:t>中心静脈穿</a:t>
            </a:r>
            <a:r>
              <a:rPr lang="ja-JP" altLang="ja-JP" sz="1200" dirty="0"/>
              <a:t>刺時、ガイドワイヤーが目的とする静脈内にあることを超音波や</a:t>
            </a:r>
            <a:r>
              <a:rPr lang="en-US" altLang="ja-JP" sz="1200" dirty="0"/>
              <a:t>X</a:t>
            </a:r>
            <a:r>
              <a:rPr lang="ja-JP" altLang="ja-JP" sz="1200" dirty="0"/>
              <a:t>線透視で確認する</a:t>
            </a:r>
            <a:r>
              <a:rPr lang="ja-JP" altLang="ja-JP" sz="1200" dirty="0" smtClean="0"/>
              <a:t>。特</a:t>
            </a:r>
            <a:r>
              <a:rPr lang="ja-JP" altLang="ja-JP" sz="1200" dirty="0"/>
              <a:t>に内頚</a:t>
            </a:r>
            <a:r>
              <a:rPr lang="ja-JP" altLang="ja-JP" sz="1200" dirty="0" smtClean="0"/>
              <a:t>静脈</a:t>
            </a:r>
            <a:endParaRPr lang="en-US" altLang="ja-JP" sz="1200" dirty="0" smtClean="0"/>
          </a:p>
          <a:p>
            <a:r>
              <a:rPr lang="ja-JP" altLang="en-US" sz="1200" dirty="0" smtClean="0">
                <a:solidFill>
                  <a:srgbClr val="FF0000"/>
                </a:solidFill>
              </a:rPr>
              <a:t>　　　　　　　　</a:t>
            </a:r>
            <a:r>
              <a:rPr lang="ja-JP" altLang="ja-JP" sz="1200" dirty="0" smtClean="0"/>
              <a:t>穿</a:t>
            </a:r>
            <a:r>
              <a:rPr lang="ja-JP" altLang="ja-JP" sz="1200" dirty="0"/>
              <a:t>刺の場合、ガイドワイヤーによる不整脈や静脈壁損傷を減らすために、ガイドワイヤーは</a:t>
            </a:r>
            <a:r>
              <a:rPr lang="en-US" altLang="ja-JP" sz="1200" dirty="0"/>
              <a:t>20cm</a:t>
            </a:r>
            <a:r>
              <a:rPr lang="ja-JP" altLang="ja-JP" sz="1200" dirty="0"/>
              <a:t>以上挿入しない</a:t>
            </a:r>
            <a:r>
              <a:rPr lang="ja-JP" altLang="ja-JP" sz="1200" dirty="0" smtClean="0"/>
              <a:t>。</a:t>
            </a:r>
            <a:endParaRPr lang="ja-JP" altLang="ja-JP" sz="1200" dirty="0"/>
          </a:p>
          <a:p>
            <a:pPr>
              <a:lnSpc>
                <a:spcPct val="150000"/>
              </a:lnSpc>
            </a:pPr>
            <a:r>
              <a:rPr lang="ja-JP" altLang="ja-JP" sz="1400" dirty="0">
                <a:solidFill>
                  <a:srgbClr val="D8191B"/>
                </a:solidFill>
              </a:rPr>
              <a:t>【カテーテルの位置確認】</a:t>
            </a:r>
          </a:p>
          <a:p>
            <a:r>
              <a:rPr lang="ja-JP" altLang="en-US" sz="1200" dirty="0" smtClean="0"/>
              <a:t>　　</a:t>
            </a:r>
            <a:r>
              <a:rPr lang="ja-JP" altLang="ja-JP" sz="1200" dirty="0" smtClean="0">
                <a:solidFill>
                  <a:schemeClr val="bg1"/>
                </a:solidFill>
              </a:rPr>
              <a:t>提言７</a:t>
            </a:r>
            <a:r>
              <a:rPr lang="ja-JP" altLang="en-US" sz="1200" dirty="0" smtClean="0"/>
              <a:t>　　</a:t>
            </a:r>
            <a:r>
              <a:rPr lang="ja-JP" altLang="ja-JP" sz="1200" dirty="0" smtClean="0"/>
              <a:t>留置</a:t>
            </a:r>
            <a:r>
              <a:rPr lang="ja-JP" altLang="ja-JP" sz="1200" dirty="0"/>
              <a:t>したカテーテルから十分な逆血の確認ができない場合は、そのカテーテルは原則使用しない</a:t>
            </a:r>
            <a:r>
              <a:rPr lang="ja-JP" altLang="ja-JP" sz="1200" dirty="0" smtClean="0"/>
              <a:t>。</a:t>
            </a:r>
            <a:r>
              <a:rPr lang="ja-JP" altLang="ja-JP" sz="1200" dirty="0"/>
              <a:t>特に透析用</a:t>
            </a:r>
            <a:endParaRPr lang="en-US" altLang="ja-JP" sz="1200" dirty="0" smtClean="0"/>
          </a:p>
          <a:p>
            <a:r>
              <a:rPr lang="ja-JP" altLang="en-US" sz="1200" dirty="0" smtClean="0"/>
              <a:t>　　　　　　　　</a:t>
            </a:r>
            <a:r>
              <a:rPr lang="ja-JP" altLang="ja-JP" sz="1200" dirty="0" smtClean="0"/>
              <a:t>留置</a:t>
            </a:r>
            <a:r>
              <a:rPr lang="ja-JP" altLang="ja-JP" sz="1200" dirty="0"/>
              <a:t>カテーテルの場合は、血管外誤留置のまま透析を開始すると、致死的合併症となる可能性が高いため</a:t>
            </a:r>
            <a:r>
              <a:rPr lang="ja-JP" altLang="ja-JP" sz="1200" dirty="0" smtClean="0"/>
              <a:t>、</a:t>
            </a:r>
            <a:endParaRPr lang="en-US" altLang="ja-JP" sz="1200" dirty="0" smtClean="0"/>
          </a:p>
          <a:p>
            <a:r>
              <a:rPr lang="ja-JP" altLang="en-US" sz="1200" dirty="0" smtClean="0"/>
              <a:t>　　　　　　　　</a:t>
            </a:r>
            <a:r>
              <a:rPr lang="ja-JP" altLang="ja-JP" sz="1200" dirty="0" smtClean="0"/>
              <a:t>目的</a:t>
            </a:r>
            <a:r>
              <a:rPr lang="ja-JP" altLang="ja-JP" sz="1200" dirty="0"/>
              <a:t>とする静脈内に留置されていることを、造影</a:t>
            </a:r>
            <a:r>
              <a:rPr lang="en-US" altLang="ja-JP" sz="1200" dirty="0"/>
              <a:t>CT</a:t>
            </a:r>
            <a:r>
              <a:rPr lang="ja-JP" altLang="ja-JP" sz="1200" dirty="0"/>
              <a:t>や少量の造影剤を用いて</a:t>
            </a:r>
            <a:r>
              <a:rPr lang="en-US" altLang="ja-JP" sz="1200" dirty="0"/>
              <a:t>X</a:t>
            </a:r>
            <a:r>
              <a:rPr lang="ja-JP" altLang="ja-JP" sz="1200" dirty="0"/>
              <a:t>線で確認することを推奨する</a:t>
            </a:r>
            <a:r>
              <a:rPr lang="ja-JP" altLang="ja-JP" sz="1200" dirty="0" smtClean="0"/>
              <a:t>。</a:t>
            </a:r>
            <a:endParaRPr lang="ja-JP" altLang="ja-JP" sz="1200" dirty="0"/>
          </a:p>
          <a:p>
            <a:pPr>
              <a:lnSpc>
                <a:spcPct val="150000"/>
              </a:lnSpc>
            </a:pPr>
            <a:r>
              <a:rPr lang="ja-JP" altLang="ja-JP" sz="1400" dirty="0">
                <a:solidFill>
                  <a:srgbClr val="D8191B"/>
                </a:solidFill>
              </a:rPr>
              <a:t>【患者管理】</a:t>
            </a:r>
          </a:p>
          <a:p>
            <a:r>
              <a:rPr lang="ja-JP" altLang="en-US" sz="1200" dirty="0" smtClean="0"/>
              <a:t>　　</a:t>
            </a:r>
            <a:r>
              <a:rPr lang="ja-JP" altLang="ja-JP" sz="1200" dirty="0" smtClean="0">
                <a:solidFill>
                  <a:schemeClr val="bg1"/>
                </a:solidFill>
              </a:rPr>
              <a:t>提言８</a:t>
            </a:r>
            <a:r>
              <a:rPr lang="ja-JP" altLang="en-US" sz="1200" dirty="0" smtClean="0"/>
              <a:t>　　</a:t>
            </a:r>
            <a:r>
              <a:rPr lang="ja-JP" altLang="ja-JP" sz="1200" dirty="0" smtClean="0"/>
              <a:t>中心静脈穿</a:t>
            </a:r>
            <a:r>
              <a:rPr lang="ja-JP" altLang="ja-JP" sz="1200" dirty="0"/>
              <a:t>の管理においては、致死的合併症の発生も念頭において注意深い観察が必要である</a:t>
            </a:r>
            <a:r>
              <a:rPr lang="ja-JP" altLang="ja-JP" sz="1200" dirty="0" smtClean="0"/>
              <a:t>。</a:t>
            </a:r>
            <a:r>
              <a:rPr lang="ja-JP" altLang="ja-JP" sz="1200" dirty="0"/>
              <a:t>血圧低下や</a:t>
            </a:r>
            <a:endParaRPr lang="en-US" altLang="ja-JP" sz="1200" dirty="0" smtClean="0"/>
          </a:p>
          <a:p>
            <a:r>
              <a:rPr lang="ja-JP" altLang="en-US" sz="1200" dirty="0" smtClean="0"/>
              <a:t>　　　　　　　　</a:t>
            </a:r>
            <a:r>
              <a:rPr lang="ja-JP" altLang="ja-JP" sz="1200" dirty="0" smtClean="0"/>
              <a:t>息苦しさ</a:t>
            </a:r>
            <a:r>
              <a:rPr lang="ja-JP" altLang="ja-JP" sz="1200" dirty="0"/>
              <a:t>、不穏症状などの患者の変化や、輸液ラインの不自然な逆流を認めた場合は、血胸・気胸</a:t>
            </a:r>
            <a:r>
              <a:rPr lang="ja-JP" altLang="ja-JP" sz="1200" dirty="0" smtClean="0"/>
              <a:t>・</a:t>
            </a:r>
            <a:r>
              <a:rPr lang="ja-JP" altLang="ja-JP" sz="1200" dirty="0"/>
              <a:t>気道狭窄、</a:t>
            </a:r>
            <a:endParaRPr lang="en-US" altLang="ja-JP" sz="1200" dirty="0" smtClean="0"/>
          </a:p>
          <a:p>
            <a:r>
              <a:rPr lang="ja-JP" altLang="en-US" sz="1200" dirty="0" smtClean="0"/>
              <a:t>　　　　　　　　</a:t>
            </a:r>
            <a:r>
              <a:rPr lang="ja-JP" altLang="ja-JP" sz="1200" dirty="0" smtClean="0"/>
              <a:t>カテーテル</a:t>
            </a:r>
            <a:r>
              <a:rPr lang="ja-JP" altLang="ja-JP" sz="1200" dirty="0"/>
              <a:t>先端の位置異常を積極的に疑い、迅速に検査し診断する必要がある。また、穿刺時</a:t>
            </a:r>
            <a:r>
              <a:rPr lang="ja-JP" altLang="ja-JP" sz="1200" dirty="0" smtClean="0"/>
              <a:t>に</a:t>
            </a:r>
            <a:r>
              <a:rPr lang="ja-JP" altLang="ja-JP" sz="1200" dirty="0"/>
              <a:t>トラブルが</a:t>
            </a:r>
            <a:endParaRPr lang="en-US" altLang="ja-JP" sz="1200" dirty="0" smtClean="0"/>
          </a:p>
          <a:p>
            <a:r>
              <a:rPr lang="ja-JP" altLang="en-US" sz="1200" dirty="0" smtClean="0"/>
              <a:t>　　　　　　　　</a:t>
            </a:r>
            <a:r>
              <a:rPr lang="ja-JP" altLang="ja-JP" sz="1200" dirty="0" smtClean="0"/>
              <a:t>あった</a:t>
            </a:r>
            <a:r>
              <a:rPr lang="ja-JP" altLang="ja-JP" sz="1200" dirty="0"/>
              <a:t>場合などを含め、医師と看護師はこれらの情報を共有し、患者の状態を観察する</a:t>
            </a:r>
            <a:r>
              <a:rPr lang="ja-JP" altLang="ja-JP" sz="1200" dirty="0" smtClean="0"/>
              <a:t>。</a:t>
            </a:r>
            <a:endParaRPr lang="ja-JP" altLang="ja-JP" sz="1200" dirty="0"/>
          </a:p>
          <a:p>
            <a:pPr>
              <a:spcBef>
                <a:spcPts val="600"/>
              </a:spcBef>
            </a:pPr>
            <a:r>
              <a:rPr lang="ja-JP" altLang="en-US" sz="1200" dirty="0" smtClean="0"/>
              <a:t>　　</a:t>
            </a:r>
            <a:r>
              <a:rPr lang="ja-JP" altLang="ja-JP" sz="1200" dirty="0" smtClean="0">
                <a:solidFill>
                  <a:schemeClr val="bg1"/>
                </a:solidFill>
              </a:rPr>
              <a:t>提言９</a:t>
            </a:r>
            <a:r>
              <a:rPr lang="ja-JP" altLang="en-US" sz="1200" dirty="0" smtClean="0"/>
              <a:t>　　</a:t>
            </a:r>
            <a:r>
              <a:rPr lang="ja-JP" altLang="ja-JP" sz="1200" dirty="0" smtClean="0"/>
              <a:t>中心静脈穿</a:t>
            </a:r>
            <a:r>
              <a:rPr lang="ja-JP" altLang="ja-JP" sz="1200" dirty="0"/>
              <a:t>刺における合併症出現時に迅速に対応できるよう、他科との連携や、他院への転院を</a:t>
            </a:r>
            <a:r>
              <a:rPr lang="ja-JP" altLang="ja-JP" sz="1200" dirty="0" smtClean="0"/>
              <a:t>含めた</a:t>
            </a:r>
            <a:endParaRPr lang="en-US" altLang="ja-JP" sz="1200" dirty="0" smtClean="0"/>
          </a:p>
          <a:p>
            <a:r>
              <a:rPr lang="ja-JP" altLang="en-US" sz="1200" dirty="0" smtClean="0"/>
              <a:t>　　　　　　　　</a:t>
            </a:r>
            <a:r>
              <a:rPr lang="ja-JP" altLang="ja-JP" sz="1200" dirty="0" smtClean="0"/>
              <a:t>マニュアル</a:t>
            </a:r>
            <a:r>
              <a:rPr lang="ja-JP" altLang="ja-JP" sz="1200" dirty="0"/>
              <a:t>を整備しておくことを推奨する</a:t>
            </a:r>
            <a:r>
              <a:rPr lang="ja-JP" altLang="ja-JP" sz="1200" dirty="0" smtClean="0"/>
              <a:t>。</a:t>
            </a:r>
            <a:endParaRPr lang="ja-JP" altLang="ja-JP" sz="1200" dirty="0"/>
          </a:p>
        </p:txBody>
      </p:sp>
      <p:cxnSp>
        <p:nvCxnSpPr>
          <p:cNvPr id="39" name="直線コネクタ 38"/>
          <p:cNvCxnSpPr/>
          <p:nvPr/>
        </p:nvCxnSpPr>
        <p:spPr>
          <a:xfrm>
            <a:off x="3077737" y="934820"/>
            <a:ext cx="5226204"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6921190" y="1808332"/>
            <a:ext cx="1438507"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1185746" y="1983034"/>
            <a:ext cx="5735444"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1185746" y="2852830"/>
            <a:ext cx="799171"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3549804" y="3112920"/>
            <a:ext cx="2798957"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a:off x="5854390" y="4176108"/>
            <a:ext cx="2449551" cy="0"/>
          </a:xfrm>
          <a:prstGeom prst="line">
            <a:avLst/>
          </a:prstGeom>
          <a:ln w="28575">
            <a:solidFill>
              <a:srgbClr val="FF1E75"/>
            </a:solidFill>
          </a:ln>
          <a:effectLst/>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2724615" y="4680414"/>
            <a:ext cx="2240291"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1215483" y="5737278"/>
            <a:ext cx="1509132"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7489902" y="5551425"/>
            <a:ext cx="814039"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a:off x="2717181" y="6110499"/>
            <a:ext cx="2315736"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2672575" y="6354313"/>
            <a:ext cx="1791475"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1885950" y="5918137"/>
            <a:ext cx="2085975"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51" name="図 50"/>
          <p:cNvPicPr>
            <a:picLocks noChangeAspect="1"/>
          </p:cNvPicPr>
          <p:nvPr/>
        </p:nvPicPr>
        <p:blipFill rotWithShape="1">
          <a:blip r:embed="rId3"/>
          <a:srcRect r="21751"/>
          <a:stretch/>
        </p:blipFill>
        <p:spPr>
          <a:xfrm>
            <a:off x="3494329" y="202446"/>
            <a:ext cx="2157671" cy="200700"/>
          </a:xfrm>
          <a:prstGeom prst="rect">
            <a:avLst/>
          </a:prstGeom>
        </p:spPr>
      </p:pic>
      <p:sp>
        <p:nvSpPr>
          <p:cNvPr id="52" name="角丸四角形 51"/>
          <p:cNvSpPr/>
          <p:nvPr/>
        </p:nvSpPr>
        <p:spPr>
          <a:xfrm>
            <a:off x="1078592" y="3337075"/>
            <a:ext cx="6748235" cy="451153"/>
          </a:xfrm>
          <a:prstGeom prst="roundRect">
            <a:avLst/>
          </a:prstGeom>
          <a:noFill/>
          <a:ln w="28575">
            <a:solidFill>
              <a:srgbClr val="FF1E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3662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3792071" y="3411440"/>
            <a:ext cx="5004057" cy="6899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8" name="正方形/長方形 47"/>
          <p:cNvSpPr/>
          <p:nvPr/>
        </p:nvSpPr>
        <p:spPr>
          <a:xfrm>
            <a:off x="370115" y="842105"/>
            <a:ext cx="8588828" cy="1964640"/>
          </a:xfrm>
          <a:prstGeom prst="rect">
            <a:avLst/>
          </a:prstGeom>
        </p:spPr>
        <p:txBody>
          <a:bodyPr wrap="square">
            <a:spAutoFit/>
          </a:bodyPr>
          <a:lstStyle/>
          <a:p>
            <a:r>
              <a:rPr lang="ja-JP" altLang="en-US" sz="1400" dirty="0">
                <a:solidFill>
                  <a:srgbClr val="376092"/>
                </a:solidFill>
                <a:latin typeface="UDShinGoPr6-Regular-90msp-RKSJ-H-Identity-H" charset="0"/>
              </a:rPr>
              <a:t>対象事例の抽出 </a:t>
            </a:r>
            <a:endParaRPr lang="en-US" altLang="ja-JP" sz="1400" dirty="0">
              <a:solidFill>
                <a:srgbClr val="376092"/>
              </a:solidFill>
            </a:endParaRPr>
          </a:p>
          <a:p>
            <a:pPr marL="628650" lvl="1" indent="-171450">
              <a:buFont typeface="Arial" charset="0"/>
              <a:buChar char="•"/>
            </a:pPr>
            <a:r>
              <a:rPr lang="ja-JP" altLang="en-US" sz="1200" dirty="0">
                <a:latin typeface="RyuminPr6-Light-90msp-RKSJ-H-Identity-H" charset="0"/>
              </a:rPr>
              <a:t>平成 </a:t>
            </a:r>
            <a:r>
              <a:rPr lang="en-US" altLang="ja-JP" sz="1200" dirty="0">
                <a:latin typeface="RyuminPr6-Light-90msp-RKSJ-H-Identity-H" charset="0"/>
              </a:rPr>
              <a:t>27 </a:t>
            </a:r>
            <a:r>
              <a:rPr lang="ja-JP" altLang="en-US" sz="1200" dirty="0">
                <a:latin typeface="RyuminPr6-Light-90msp-RKSJ-H-Identity-H" charset="0"/>
              </a:rPr>
              <a:t>年 </a:t>
            </a:r>
            <a:r>
              <a:rPr lang="en-US" altLang="ja-JP" sz="1200" dirty="0">
                <a:latin typeface="RyuminPr6-Light-90msp-RKSJ-H-Identity-H" charset="0"/>
              </a:rPr>
              <a:t>10 </a:t>
            </a:r>
            <a:r>
              <a:rPr lang="ja-JP" altLang="en-US" sz="1200" dirty="0">
                <a:latin typeface="RyuminPr6-Light-90msp-RKSJ-H-Identity-H" charset="0"/>
              </a:rPr>
              <a:t>月から平成 </a:t>
            </a:r>
            <a:r>
              <a:rPr lang="en-US" altLang="ja-JP" sz="1200" dirty="0" smtClean="0">
                <a:latin typeface="RyuminPr6-Light-90msp-RKSJ-H-Identity-H" charset="0"/>
              </a:rPr>
              <a:t>29 </a:t>
            </a:r>
            <a:r>
              <a:rPr lang="ja-JP" altLang="en-US" sz="1200" dirty="0">
                <a:latin typeface="RyuminPr6-Light-90msp-RKSJ-H-Identity-H" charset="0"/>
              </a:rPr>
              <a:t>年 </a:t>
            </a:r>
            <a:r>
              <a:rPr lang="en-US" altLang="ja-JP" sz="1200" dirty="0" smtClean="0">
                <a:latin typeface="RyuminPr6-Light-90msp-RKSJ-H-Identity-H" charset="0"/>
              </a:rPr>
              <a:t>3</a:t>
            </a:r>
            <a:r>
              <a:rPr lang="ja-JP" altLang="en-US" sz="1200" dirty="0" smtClean="0">
                <a:latin typeface="RyuminPr6-Light-90msp-RKSJ-H-Identity-H" charset="0"/>
              </a:rPr>
              <a:t>月</a:t>
            </a:r>
            <a:r>
              <a:rPr lang="ja-JP" altLang="en-US" sz="1200" dirty="0">
                <a:latin typeface="RyuminPr6-Light-90msp-RKSJ-H-Identity-H" charset="0"/>
              </a:rPr>
              <a:t>までの</a:t>
            </a:r>
            <a:r>
              <a:rPr lang="ja-JP" altLang="en-US" sz="1200" dirty="0" smtClean="0">
                <a:latin typeface="RyuminPr6-Light-90msp-RKSJ-H-Identity-H" charset="0"/>
              </a:rPr>
              <a:t>１年</a:t>
            </a:r>
            <a:r>
              <a:rPr lang="en-US" altLang="ja-JP" sz="1200" dirty="0" smtClean="0">
                <a:latin typeface="RyuminPr6-Light-90msp-RKSJ-H-Identity-H" charset="0"/>
              </a:rPr>
              <a:t>6</a:t>
            </a:r>
            <a:r>
              <a:rPr lang="ja-JP" altLang="en-US" sz="1200" dirty="0" smtClean="0">
                <a:latin typeface="RyuminPr6-Light-90msp-RKSJ-H-Identity-H" charset="0"/>
              </a:rPr>
              <a:t>か月</a:t>
            </a:r>
            <a:r>
              <a:rPr lang="ja-JP" altLang="en-US" sz="1200" dirty="0">
                <a:latin typeface="RyuminPr6-Light-90msp-RKSJ-H-Identity-H" charset="0"/>
              </a:rPr>
              <a:t>の間に報告された院内調査結果報告書 </a:t>
            </a:r>
            <a:r>
              <a:rPr lang="en-US" altLang="ja-JP" sz="1200" dirty="0" smtClean="0">
                <a:latin typeface="RyuminPr6-Light-90msp-RKSJ-H-Identity-H" charset="0"/>
              </a:rPr>
              <a:t>330 </a:t>
            </a:r>
            <a:r>
              <a:rPr lang="ja-JP" altLang="en-US" sz="1200" dirty="0">
                <a:latin typeface="RyuminPr6-Light-90msp-RKSJ-H-Identity-H" charset="0"/>
              </a:rPr>
              <a:t>件のうち、</a:t>
            </a:r>
            <a:endParaRPr lang="en-US" altLang="ja-JP" sz="1200" dirty="0">
              <a:latin typeface="RyuminPr6-Light-90msp-RKSJ-H-Identity-H" charset="0"/>
            </a:endParaRPr>
          </a:p>
          <a:p>
            <a:r>
              <a:rPr lang="en-US" altLang="ja-JP" sz="1200" dirty="0">
                <a:latin typeface="RyuminPr6-Light-90msp-RKSJ-H-Identity-H" charset="0"/>
              </a:rPr>
              <a:t>	</a:t>
            </a:r>
            <a:r>
              <a:rPr lang="ja-JP" altLang="en-US" sz="1200" dirty="0">
                <a:latin typeface="RyuminPr6-Light-90msp-RKSJ-H-Identity-H" charset="0"/>
              </a:rPr>
              <a:t>　　</a:t>
            </a:r>
            <a:r>
              <a:rPr lang="ja-JP" altLang="en-US" sz="1200" dirty="0" smtClean="0">
                <a:latin typeface="RyuminPr6-Light-90msp-RKSJ-H-Identity-H" charset="0"/>
              </a:rPr>
              <a:t>医療機関が死因を急性肺血栓塞栓症とした事例は１１例</a:t>
            </a:r>
            <a:r>
              <a:rPr lang="ja-JP" altLang="en-US" sz="1200" dirty="0">
                <a:latin typeface="RyuminPr6-Light-90msp-RKSJ-H-Identity-H" charset="0"/>
              </a:rPr>
              <a:t>であった。</a:t>
            </a:r>
            <a:endParaRPr lang="en-US" altLang="ja-JP" sz="1200" dirty="0">
              <a:latin typeface="RyuminPr6-Light-90msp-RKSJ-H-Identity-H" charset="0"/>
            </a:endParaRPr>
          </a:p>
          <a:p>
            <a:pPr marL="628650" lvl="1" indent="-171450">
              <a:spcBef>
                <a:spcPts val="600"/>
              </a:spcBef>
              <a:buFont typeface="Arial" charset="0"/>
              <a:buChar char="•"/>
            </a:pPr>
            <a:r>
              <a:rPr lang="ja-JP" altLang="en-US" sz="1200" dirty="0">
                <a:latin typeface="RyuminPr6-Light-90msp-RKSJ-H-Identity-H" charset="0"/>
              </a:rPr>
              <a:t>この </a:t>
            </a:r>
            <a:r>
              <a:rPr lang="ja-JP" altLang="en-US" sz="1200" dirty="0" smtClean="0">
                <a:latin typeface="RyuminPr6-Light-90msp-RKSJ-H-Identity-H" charset="0"/>
              </a:rPr>
              <a:t>１１例において、以下の３つの条件のいずれかを満たすもの、　８事例を分析対象とした。</a:t>
            </a:r>
            <a:endParaRPr lang="en-US" altLang="ja-JP" sz="1200" dirty="0" smtClean="0">
              <a:latin typeface="RyuminPr6-Light-90msp-RKSJ-H-Identity-H" charset="0"/>
            </a:endParaRPr>
          </a:p>
          <a:p>
            <a:pPr lvl="1">
              <a:lnSpc>
                <a:spcPts val="1640"/>
              </a:lnSpc>
            </a:pPr>
            <a:r>
              <a:rPr lang="ja-JP" altLang="en-US" sz="1200" dirty="0" smtClean="0">
                <a:latin typeface="RyuminPr6-Light-90msp-RKSJ-H-Identity-H" charset="0"/>
              </a:rPr>
              <a:t>　　　　⑴ 解剖結果により確定診断がされている</a:t>
            </a:r>
            <a:r>
              <a:rPr lang="en-US" altLang="ja-JP" sz="1200" dirty="0" smtClean="0">
                <a:latin typeface="RyuminPr6-Light-90msp-RKSJ-H-Identity-H" charset="0"/>
              </a:rPr>
              <a:t>					</a:t>
            </a:r>
            <a:r>
              <a:rPr lang="ja-JP" altLang="en-US" sz="1200" dirty="0" smtClean="0">
                <a:latin typeface="RyuminPr6-Light-90msp-RKSJ-H-Identity-H" charset="0"/>
              </a:rPr>
              <a:t>３ 事例</a:t>
            </a:r>
            <a:r>
              <a:rPr lang="en-US" altLang="ja-JP" sz="1200" dirty="0" smtClean="0">
                <a:latin typeface="RyuminPr6-Light-90msp-RKSJ-H-Identity-H" charset="0"/>
              </a:rPr>
              <a:t>				</a:t>
            </a:r>
          </a:p>
          <a:p>
            <a:pPr lvl="1">
              <a:lnSpc>
                <a:spcPts val="1640"/>
              </a:lnSpc>
            </a:pPr>
            <a:r>
              <a:rPr lang="ja-JP" altLang="en-US" sz="1200" dirty="0">
                <a:latin typeface="RyuminPr6-Light-90msp-RKSJ-H-Identity-H" charset="0"/>
              </a:rPr>
              <a:t>　</a:t>
            </a:r>
            <a:r>
              <a:rPr lang="ja-JP" altLang="en-US" sz="1200" dirty="0" smtClean="0">
                <a:latin typeface="RyuminPr6-Light-90msp-RKSJ-H-Identity-H" charset="0"/>
              </a:rPr>
              <a:t>　　　⑵ 臨床経過中に施行された造影</a:t>
            </a:r>
            <a:r>
              <a:rPr lang="en-US" altLang="ja-JP" sz="1200" dirty="0" smtClean="0">
                <a:latin typeface="RyuminPr6-Light-90msp-RKSJ-H-Identity-H" charset="0"/>
              </a:rPr>
              <a:t>CT</a:t>
            </a:r>
            <a:r>
              <a:rPr lang="ja-JP" altLang="en-US" sz="1200" dirty="0" smtClean="0">
                <a:latin typeface="RyuminPr6-Light-90msp-RKSJ-H-Identity-H" charset="0"/>
              </a:rPr>
              <a:t>検査で臨床診断がされている</a:t>
            </a:r>
            <a:r>
              <a:rPr lang="en-US" altLang="ja-JP" sz="1200" dirty="0" smtClean="0">
                <a:latin typeface="RyuminPr6-Light-90msp-RKSJ-H-Identity-H" charset="0"/>
              </a:rPr>
              <a:t>	</a:t>
            </a:r>
            <a:r>
              <a:rPr lang="ja-JP" altLang="en-US" sz="1200" dirty="0" smtClean="0">
                <a:latin typeface="RyuminPr6-Light-90msp-RKSJ-H-Identity-H" charset="0"/>
              </a:rPr>
              <a:t>２</a:t>
            </a:r>
            <a:endParaRPr lang="en-US" altLang="ja-JP" sz="1200" dirty="0" smtClean="0">
              <a:latin typeface="RyuminPr6-Light-90msp-RKSJ-H-Identity-H" charset="0"/>
            </a:endParaRPr>
          </a:p>
          <a:p>
            <a:pPr lvl="1">
              <a:lnSpc>
                <a:spcPts val="1640"/>
              </a:lnSpc>
            </a:pPr>
            <a:r>
              <a:rPr lang="ja-JP" altLang="en-US" sz="1200" dirty="0">
                <a:latin typeface="RyuminPr6-Light-90msp-RKSJ-H-Identity-H" charset="0"/>
              </a:rPr>
              <a:t>　</a:t>
            </a:r>
            <a:r>
              <a:rPr lang="ja-JP" altLang="en-US" sz="1200" dirty="0" smtClean="0">
                <a:latin typeface="RyuminPr6-Light-90msp-RKSJ-H-Identity-H" charset="0"/>
              </a:rPr>
              <a:t>　　　⑶ 臨床経過において、心電図や心エコー等の所見から</a:t>
            </a:r>
            <a:r>
              <a:rPr lang="en-US" altLang="ja-JP" sz="1200" dirty="0" smtClean="0">
                <a:latin typeface="RyuminPr6-Light-90msp-RKSJ-H-Identity-H" charset="0"/>
              </a:rPr>
              <a:t>			</a:t>
            </a:r>
            <a:r>
              <a:rPr lang="ja-JP" altLang="en-US" sz="1200" dirty="0" smtClean="0">
                <a:latin typeface="RyuminPr6-Light-90msp-RKSJ-H-Identity-H" charset="0"/>
              </a:rPr>
              <a:t>３</a:t>
            </a:r>
            <a:endParaRPr lang="en-US" altLang="ja-JP" sz="1200" dirty="0" smtClean="0">
              <a:latin typeface="RyuminPr6-Light-90msp-RKSJ-H-Identity-H" charset="0"/>
            </a:endParaRPr>
          </a:p>
          <a:p>
            <a:pPr>
              <a:lnSpc>
                <a:spcPts val="1640"/>
              </a:lnSpc>
            </a:pPr>
            <a:endParaRPr lang="en-US" altLang="ja-JP" dirty="0">
              <a:solidFill>
                <a:schemeClr val="accent1">
                  <a:lumMod val="50000"/>
                </a:schemeClr>
              </a:solidFill>
              <a:latin typeface="RyuminPr6-Light-90msp-RKSJ-H-Identity-H" charset="0"/>
            </a:endParaRPr>
          </a:p>
          <a:p>
            <a:pPr>
              <a:lnSpc>
                <a:spcPts val="1640"/>
              </a:lnSpc>
            </a:pPr>
            <a:r>
              <a:rPr lang="ja-JP" altLang="en-US" dirty="0" smtClean="0">
                <a:solidFill>
                  <a:srgbClr val="376092"/>
                </a:solidFill>
                <a:latin typeface="RyuminPr6-Light-90msp-RKSJ-H-Identity-H" charset="0"/>
              </a:rPr>
              <a:t>急性肺血栓塞栓症の病態の進行　</a:t>
            </a:r>
            <a:r>
              <a:rPr lang="ja-JP" altLang="en-US" sz="1400" dirty="0" smtClean="0">
                <a:solidFill>
                  <a:srgbClr val="376092"/>
                </a:solidFill>
                <a:latin typeface="RyuminPr6-Light-90msp-RKSJ-H-Identity-H" charset="0"/>
              </a:rPr>
              <a:t>（８事例から得られた特徴）</a:t>
            </a:r>
            <a:endParaRPr lang="en-US" altLang="ja-JP" dirty="0">
              <a:solidFill>
                <a:srgbClr val="376092"/>
              </a:solidFill>
              <a:latin typeface="RyuminPr6-Light-90msp-RKSJ-H-Identity-H" charset="0"/>
            </a:endParaRPr>
          </a:p>
        </p:txBody>
      </p:sp>
      <p:cxnSp>
        <p:nvCxnSpPr>
          <p:cNvPr id="49" name="直線コネクタ 48"/>
          <p:cNvCxnSpPr/>
          <p:nvPr/>
        </p:nvCxnSpPr>
        <p:spPr>
          <a:xfrm>
            <a:off x="2401378" y="1725429"/>
            <a:ext cx="4526196" cy="0"/>
          </a:xfrm>
          <a:prstGeom prst="line">
            <a:avLst/>
          </a:prstGeom>
          <a:ln w="158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457200" y="2741447"/>
            <a:ext cx="32202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51" name="図形グループ 50"/>
          <p:cNvGrpSpPr/>
          <p:nvPr/>
        </p:nvGrpSpPr>
        <p:grpSpPr>
          <a:xfrm>
            <a:off x="6638350" y="6205233"/>
            <a:ext cx="1094961" cy="400110"/>
            <a:chOff x="6607865" y="5777753"/>
            <a:chExt cx="1094961" cy="400110"/>
          </a:xfrm>
        </p:grpSpPr>
        <p:sp>
          <p:nvSpPr>
            <p:cNvPr id="52" name="角丸四角形 51"/>
            <p:cNvSpPr/>
            <p:nvPr/>
          </p:nvSpPr>
          <p:spPr>
            <a:xfrm>
              <a:off x="6607865" y="5791200"/>
              <a:ext cx="1094961" cy="33792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3" name="テキスト ボックス 52"/>
            <p:cNvSpPr txBox="1"/>
            <p:nvPr/>
          </p:nvSpPr>
          <p:spPr>
            <a:xfrm>
              <a:off x="6741653" y="5777753"/>
              <a:ext cx="867545" cy="400110"/>
            </a:xfrm>
            <a:prstGeom prst="rect">
              <a:avLst/>
            </a:prstGeom>
            <a:noFill/>
          </p:spPr>
          <p:txBody>
            <a:bodyPr wrap="none" rtlCol="0">
              <a:spAutoFit/>
            </a:bodyPr>
            <a:lstStyle/>
            <a:p>
              <a:r>
                <a:rPr kumimoji="1" lang="ja-JP" altLang="en-US" sz="2000" dirty="0" smtClean="0"/>
                <a:t>死　亡</a:t>
              </a:r>
              <a:endParaRPr kumimoji="1" lang="ja-JP" altLang="en-US" sz="2000" dirty="0"/>
            </a:p>
          </p:txBody>
        </p:sp>
      </p:grpSp>
      <p:sp>
        <p:nvSpPr>
          <p:cNvPr id="54" name="四角形吹き出し 53"/>
          <p:cNvSpPr/>
          <p:nvPr/>
        </p:nvSpPr>
        <p:spPr>
          <a:xfrm>
            <a:off x="2405267" y="2928501"/>
            <a:ext cx="6390861" cy="405454"/>
          </a:xfrm>
          <a:prstGeom prst="wedgeRectCallout">
            <a:avLst>
              <a:gd name="adj1" fmla="val -56758"/>
              <a:gd name="adj2" fmla="val -20846"/>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5" name="テキスト ボックス 54"/>
          <p:cNvSpPr txBox="1"/>
          <p:nvPr/>
        </p:nvSpPr>
        <p:spPr>
          <a:xfrm>
            <a:off x="2405267" y="2900396"/>
            <a:ext cx="6579622" cy="461665"/>
          </a:xfrm>
          <a:prstGeom prst="rect">
            <a:avLst/>
          </a:prstGeom>
          <a:noFill/>
        </p:spPr>
        <p:txBody>
          <a:bodyPr wrap="none" rtlCol="0">
            <a:spAutoFit/>
          </a:bodyPr>
          <a:lstStyle/>
          <a:p>
            <a:r>
              <a:rPr kumimoji="1" lang="ja-JP" altLang="en-US" sz="1200" dirty="0" smtClean="0"/>
              <a:t>危険因子 ［・血流停滞、・血管内皮障害、・血液凝固亢進］ ＝ ほとんどの入院患者が</a:t>
            </a:r>
            <a:r>
              <a:rPr kumimoji="1" lang="en-US" altLang="ja-JP" sz="1200" dirty="0" smtClean="0"/>
              <a:t>  </a:t>
            </a:r>
            <a:r>
              <a:rPr lang="en-US" altLang="ja-JP" sz="1200" dirty="0" smtClean="0"/>
              <a:t>H</a:t>
            </a:r>
            <a:r>
              <a:rPr kumimoji="1" lang="en-US" altLang="ja-JP" sz="1200" dirty="0" smtClean="0"/>
              <a:t>igh Risk</a:t>
            </a:r>
          </a:p>
          <a:p>
            <a:r>
              <a:rPr lang="ja-JP" altLang="en-US" sz="1200" dirty="0" smtClean="0"/>
              <a:t>＊対象８事例； ２日以上の臥床、</a:t>
            </a:r>
            <a:r>
              <a:rPr lang="en-US" altLang="ja-JP" sz="1200" dirty="0" smtClean="0"/>
              <a:t>BMI&gt;</a:t>
            </a:r>
            <a:r>
              <a:rPr lang="ja-JP" altLang="en-US" sz="1200" dirty="0" smtClean="0"/>
              <a:t>２５、手術、薬物（向精神薬等）、麻酔、</a:t>
            </a:r>
            <a:r>
              <a:rPr lang="en-US" altLang="ja-JP" sz="1200" dirty="0" err="1" smtClean="0"/>
              <a:t>etc</a:t>
            </a:r>
            <a:r>
              <a:rPr lang="ja-JP" altLang="en-US" sz="1200" dirty="0" smtClean="0"/>
              <a:t>　のいずれか該当</a:t>
            </a:r>
            <a:endParaRPr kumimoji="1" lang="ja-JP" altLang="en-US" sz="1200" dirty="0"/>
          </a:p>
        </p:txBody>
      </p:sp>
      <p:sp>
        <p:nvSpPr>
          <p:cNvPr id="56" name="右矢印 55"/>
          <p:cNvSpPr/>
          <p:nvPr/>
        </p:nvSpPr>
        <p:spPr>
          <a:xfrm rot="1893136">
            <a:off x="577473" y="4458197"/>
            <a:ext cx="6370982" cy="460506"/>
          </a:xfrm>
          <a:prstGeom prst="rightArrow">
            <a:avLst/>
          </a:prstGeom>
          <a:solidFill>
            <a:schemeClr val="accent4">
              <a:lumMod val="20000"/>
              <a:lumOff val="80000"/>
            </a:schemeClr>
          </a:solidFill>
          <a:ln w="1270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nvGrpSpPr>
          <p:cNvPr id="57" name="図形グループ 56"/>
          <p:cNvGrpSpPr/>
          <p:nvPr/>
        </p:nvGrpSpPr>
        <p:grpSpPr>
          <a:xfrm>
            <a:off x="4718772" y="5492149"/>
            <a:ext cx="1540825" cy="436737"/>
            <a:chOff x="4879185" y="5337313"/>
            <a:chExt cx="1490046" cy="400110"/>
          </a:xfrm>
        </p:grpSpPr>
        <p:sp>
          <p:nvSpPr>
            <p:cNvPr id="58" name="角丸四角形 57"/>
            <p:cNvSpPr/>
            <p:nvPr/>
          </p:nvSpPr>
          <p:spPr>
            <a:xfrm>
              <a:off x="4879185" y="5353014"/>
              <a:ext cx="1443024" cy="33792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9" name="テキスト ボックス 58"/>
            <p:cNvSpPr txBox="1"/>
            <p:nvPr/>
          </p:nvSpPr>
          <p:spPr>
            <a:xfrm>
              <a:off x="4882927" y="5337313"/>
              <a:ext cx="1486304" cy="400110"/>
            </a:xfrm>
            <a:prstGeom prst="rect">
              <a:avLst/>
            </a:prstGeom>
            <a:noFill/>
          </p:spPr>
          <p:txBody>
            <a:bodyPr wrap="none" rtlCol="0">
              <a:spAutoFit/>
            </a:bodyPr>
            <a:lstStyle/>
            <a:p>
              <a:r>
                <a:rPr kumimoji="1" lang="ja-JP" altLang="en-US" sz="2000" dirty="0" smtClean="0"/>
                <a:t>ショック発症</a:t>
              </a:r>
              <a:endParaRPr kumimoji="1" lang="ja-JP" altLang="en-US" sz="2000" dirty="0"/>
            </a:p>
          </p:txBody>
        </p:sp>
      </p:grpSp>
      <p:grpSp>
        <p:nvGrpSpPr>
          <p:cNvPr id="60" name="図形グループ 59"/>
          <p:cNvGrpSpPr/>
          <p:nvPr/>
        </p:nvGrpSpPr>
        <p:grpSpPr>
          <a:xfrm>
            <a:off x="531744" y="2868992"/>
            <a:ext cx="1452963" cy="369332"/>
            <a:chOff x="561561" y="3003462"/>
            <a:chExt cx="1452963" cy="369332"/>
          </a:xfrm>
        </p:grpSpPr>
        <p:sp>
          <p:nvSpPr>
            <p:cNvPr id="61" name="角丸四角形 60"/>
            <p:cNvSpPr/>
            <p:nvPr/>
          </p:nvSpPr>
          <p:spPr>
            <a:xfrm>
              <a:off x="561561" y="3014987"/>
              <a:ext cx="1443024" cy="33792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2" name="テキスト ボックス 61"/>
            <p:cNvSpPr txBox="1"/>
            <p:nvPr/>
          </p:nvSpPr>
          <p:spPr>
            <a:xfrm>
              <a:off x="571500" y="3003462"/>
              <a:ext cx="1443024" cy="369332"/>
            </a:xfrm>
            <a:prstGeom prst="rect">
              <a:avLst/>
            </a:prstGeom>
            <a:noFill/>
          </p:spPr>
          <p:txBody>
            <a:bodyPr wrap="none" rtlCol="0">
              <a:spAutoFit/>
            </a:bodyPr>
            <a:lstStyle/>
            <a:p>
              <a:r>
                <a:rPr kumimoji="1" lang="ja-JP" altLang="en-US" smtClean="0"/>
                <a:t>発症のリスク</a:t>
              </a:r>
              <a:endParaRPr kumimoji="1" lang="ja-JP" altLang="en-US" dirty="0"/>
            </a:p>
          </p:txBody>
        </p:sp>
      </p:grpSp>
      <p:grpSp>
        <p:nvGrpSpPr>
          <p:cNvPr id="63" name="図形グループ 62"/>
          <p:cNvGrpSpPr/>
          <p:nvPr/>
        </p:nvGrpSpPr>
        <p:grpSpPr>
          <a:xfrm>
            <a:off x="3765423" y="3438071"/>
            <a:ext cx="5048177" cy="646331"/>
            <a:chOff x="3298419" y="3562602"/>
            <a:chExt cx="5048177" cy="646331"/>
          </a:xfrm>
        </p:grpSpPr>
        <p:sp>
          <p:nvSpPr>
            <p:cNvPr id="64" name="テキスト ボックス 63"/>
            <p:cNvSpPr txBox="1"/>
            <p:nvPr/>
          </p:nvSpPr>
          <p:spPr>
            <a:xfrm>
              <a:off x="3298419" y="3562602"/>
              <a:ext cx="5048177" cy="646331"/>
            </a:xfrm>
            <a:prstGeom prst="rect">
              <a:avLst/>
            </a:prstGeom>
            <a:noFill/>
          </p:spPr>
          <p:txBody>
            <a:bodyPr wrap="none" rtlCol="0">
              <a:spAutoFit/>
            </a:bodyPr>
            <a:lstStyle/>
            <a:p>
              <a:r>
                <a:rPr kumimoji="1" lang="ja-JP" altLang="en-US" sz="1200" dirty="0" smtClean="0"/>
                <a:t>予防； ・  弾性ストッキング　　　　</a:t>
              </a:r>
              <a:r>
                <a:rPr lang="en-US" altLang="ja-JP" sz="1200" dirty="0"/>
                <a:t>	</a:t>
              </a:r>
              <a:r>
                <a:rPr lang="ja-JP" altLang="en-US" sz="1200" dirty="0" smtClean="0"/>
                <a:t>　　</a:t>
              </a:r>
              <a:r>
                <a:rPr kumimoji="1" lang="ja-JP" altLang="en-US" sz="1200" dirty="0" smtClean="0"/>
                <a:t>脳外科；すべてで施行（周術期のみ）</a:t>
              </a:r>
              <a:endParaRPr kumimoji="1" lang="en-US" altLang="ja-JP" sz="1200" dirty="0" smtClean="0"/>
            </a:p>
            <a:p>
              <a:r>
                <a:rPr lang="en-US" altLang="ja-JP" sz="1200" dirty="0"/>
                <a:t>	</a:t>
              </a:r>
              <a:r>
                <a:rPr lang="ja-JP" altLang="en-US" sz="1200" dirty="0" smtClean="0"/>
                <a:t>　間欠的</a:t>
              </a:r>
              <a:r>
                <a:rPr lang="ja-JP" altLang="en-US" sz="1200" dirty="0"/>
                <a:t>空気圧迫法 </a:t>
              </a:r>
              <a:r>
                <a:rPr lang="ja-JP" altLang="en-US" sz="1200" dirty="0" smtClean="0"/>
                <a:t>　</a:t>
              </a:r>
              <a:r>
                <a:rPr lang="ja-JP" altLang="en-US" sz="1200" dirty="0"/>
                <a:t>　 </a:t>
              </a:r>
              <a:r>
                <a:rPr lang="ja-JP" altLang="en-US" sz="1200" dirty="0" smtClean="0"/>
                <a:t>    </a:t>
              </a:r>
              <a:r>
                <a:rPr lang="en-US" altLang="ja-JP" sz="1200" dirty="0" smtClean="0"/>
                <a:t>	</a:t>
              </a:r>
              <a:r>
                <a:rPr lang="ja-JP" altLang="en-US" sz="1200" dirty="0" smtClean="0"/>
                <a:t>　　整形外科； 疼痛等で非施行</a:t>
              </a:r>
              <a:endParaRPr lang="en-US" altLang="ja-JP" sz="1200" dirty="0" smtClean="0"/>
            </a:p>
            <a:p>
              <a:r>
                <a:rPr lang="ja-JP" altLang="en-US" sz="1200" dirty="0" smtClean="0"/>
                <a:t>　　      </a:t>
              </a:r>
              <a:r>
                <a:rPr kumimoji="1" lang="ja-JP" altLang="en-US" sz="1200" dirty="0" smtClean="0"/>
                <a:t>・薬物療法 → １例のみ（脳出血事例等で使用せず）</a:t>
              </a:r>
              <a:endParaRPr kumimoji="1" lang="ja-JP" altLang="en-US" sz="1200" dirty="0"/>
            </a:p>
          </p:txBody>
        </p:sp>
        <p:sp>
          <p:nvSpPr>
            <p:cNvPr id="65" name="右大かっこ 64"/>
            <p:cNvSpPr/>
            <p:nvPr/>
          </p:nvSpPr>
          <p:spPr>
            <a:xfrm>
              <a:off x="5218044" y="3603629"/>
              <a:ext cx="82239" cy="355839"/>
            </a:xfrm>
            <a:prstGeom prst="rightBracket">
              <a:avLst/>
            </a:prstGeom>
            <a:ln w="1587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6" name="右大かっこ 65"/>
            <p:cNvSpPr/>
            <p:nvPr/>
          </p:nvSpPr>
          <p:spPr>
            <a:xfrm flipH="1">
              <a:off x="5811458" y="3606327"/>
              <a:ext cx="82239" cy="355839"/>
            </a:xfrm>
            <a:prstGeom prst="rightBracket">
              <a:avLst/>
            </a:prstGeom>
            <a:ln w="1587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7" name="右矢印 66"/>
            <p:cNvSpPr/>
            <p:nvPr/>
          </p:nvSpPr>
          <p:spPr>
            <a:xfrm>
              <a:off x="5385250" y="3746612"/>
              <a:ext cx="356049" cy="101151"/>
            </a:xfrm>
            <a:prstGeom prst="rightArrow">
              <a:avLst>
                <a:gd name="adj1" fmla="val 41998"/>
                <a:gd name="adj2" fmla="val 50000"/>
              </a:avLst>
            </a:prstGeom>
            <a:ln>
              <a:solidFill>
                <a:schemeClr val="tx1">
                  <a:lumMod val="50000"/>
                  <a:lumOff val="50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grpSp>
      <p:sp>
        <p:nvSpPr>
          <p:cNvPr id="68" name="左矢印 67"/>
          <p:cNvSpPr/>
          <p:nvPr/>
        </p:nvSpPr>
        <p:spPr>
          <a:xfrm>
            <a:off x="2622229" y="3622082"/>
            <a:ext cx="1169842" cy="212856"/>
          </a:xfrm>
          <a:prstGeom prst="leftArrow">
            <a:avLst/>
          </a:prstGeom>
          <a:ln w="1905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9" name="円弧 68"/>
          <p:cNvSpPr/>
          <p:nvPr/>
        </p:nvSpPr>
        <p:spPr>
          <a:xfrm>
            <a:off x="5701554" y="5703210"/>
            <a:ext cx="1209699" cy="1356496"/>
          </a:xfrm>
          <a:prstGeom prst="arc">
            <a:avLst>
              <a:gd name="adj1" fmla="val 16200000"/>
              <a:gd name="adj2" fmla="val 20449261"/>
            </a:avLst>
          </a:prstGeom>
          <a:ln w="34925">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70" name="図形グループ 69"/>
          <p:cNvGrpSpPr/>
          <p:nvPr/>
        </p:nvGrpSpPr>
        <p:grpSpPr>
          <a:xfrm>
            <a:off x="2247913" y="3834937"/>
            <a:ext cx="3188772" cy="1884772"/>
            <a:chOff x="2247913" y="3834937"/>
            <a:chExt cx="3188772" cy="1884772"/>
          </a:xfrm>
        </p:grpSpPr>
        <p:grpSp>
          <p:nvGrpSpPr>
            <p:cNvPr id="71" name="図形グループ 70"/>
            <p:cNvGrpSpPr/>
            <p:nvPr/>
          </p:nvGrpSpPr>
          <p:grpSpPr>
            <a:xfrm>
              <a:off x="2247913" y="4216329"/>
              <a:ext cx="1681384" cy="489758"/>
              <a:chOff x="2720905" y="4469303"/>
              <a:chExt cx="1275510" cy="337929"/>
            </a:xfrm>
          </p:grpSpPr>
          <p:sp>
            <p:nvSpPr>
              <p:cNvPr id="73" name="角丸四角形 72"/>
              <p:cNvSpPr/>
              <p:nvPr/>
            </p:nvSpPr>
            <p:spPr>
              <a:xfrm>
                <a:off x="2720905" y="4469303"/>
                <a:ext cx="1275510" cy="337929"/>
              </a:xfrm>
              <a:prstGeom prst="roundRect">
                <a:avLst/>
              </a:prstGeom>
              <a:ln w="190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4" name="テキスト ボックス 73"/>
              <p:cNvSpPr txBox="1"/>
              <p:nvPr/>
            </p:nvSpPr>
            <p:spPr>
              <a:xfrm>
                <a:off x="2839510" y="4485612"/>
                <a:ext cx="976870" cy="318545"/>
              </a:xfrm>
              <a:prstGeom prst="rect">
                <a:avLst/>
              </a:prstGeom>
              <a:noFill/>
            </p:spPr>
            <p:txBody>
              <a:bodyPr wrap="none" rtlCol="0">
                <a:spAutoFit/>
              </a:bodyPr>
              <a:lstStyle/>
              <a:p>
                <a:r>
                  <a:rPr kumimoji="1" lang="ja-JP" altLang="en-US" sz="2400" dirty="0" smtClean="0"/>
                  <a:t>早期症状</a:t>
                </a:r>
                <a:endParaRPr kumimoji="1" lang="ja-JP" altLang="en-US" sz="2400" dirty="0"/>
              </a:p>
            </p:txBody>
          </p:sp>
        </p:grpSp>
        <p:sp>
          <p:nvSpPr>
            <p:cNvPr id="72" name="円弧 71"/>
            <p:cNvSpPr/>
            <p:nvPr/>
          </p:nvSpPr>
          <p:spPr>
            <a:xfrm flipV="1">
              <a:off x="3579123" y="3834937"/>
              <a:ext cx="1857562" cy="1884772"/>
            </a:xfrm>
            <a:prstGeom prst="arc">
              <a:avLst>
                <a:gd name="adj1" fmla="val 11168486"/>
                <a:gd name="adj2" fmla="val 16591998"/>
              </a:avLst>
            </a:prstGeom>
            <a:ln w="41275">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75" name="テキスト ボックス 74"/>
          <p:cNvSpPr txBox="1"/>
          <p:nvPr/>
        </p:nvSpPr>
        <p:spPr>
          <a:xfrm>
            <a:off x="6777990" y="5760720"/>
            <a:ext cx="723275" cy="307777"/>
          </a:xfrm>
          <a:prstGeom prst="rect">
            <a:avLst/>
          </a:prstGeom>
          <a:noFill/>
        </p:spPr>
        <p:txBody>
          <a:bodyPr wrap="none" rtlCol="0">
            <a:spAutoFit/>
          </a:bodyPr>
          <a:lstStyle/>
          <a:p>
            <a:r>
              <a:rPr kumimoji="1" lang="ja-JP" altLang="en-US" sz="1400" smtClean="0"/>
              <a:t>短時間</a:t>
            </a:r>
            <a:endParaRPr kumimoji="1" lang="ja-JP" altLang="en-US" sz="1400"/>
          </a:p>
        </p:txBody>
      </p:sp>
      <p:grpSp>
        <p:nvGrpSpPr>
          <p:cNvPr id="76" name="図形グループ 75"/>
          <p:cNvGrpSpPr/>
          <p:nvPr/>
        </p:nvGrpSpPr>
        <p:grpSpPr>
          <a:xfrm>
            <a:off x="454635" y="4773526"/>
            <a:ext cx="3211135" cy="1551707"/>
            <a:chOff x="568935" y="5059277"/>
            <a:chExt cx="3211135" cy="1551707"/>
          </a:xfrm>
        </p:grpSpPr>
        <p:sp>
          <p:nvSpPr>
            <p:cNvPr id="77" name="テキスト ボックス 76"/>
            <p:cNvSpPr txBox="1"/>
            <p:nvPr/>
          </p:nvSpPr>
          <p:spPr>
            <a:xfrm>
              <a:off x="568935" y="5059277"/>
              <a:ext cx="3211135" cy="1551707"/>
            </a:xfrm>
            <a:prstGeom prst="rect">
              <a:avLst/>
            </a:prstGeom>
            <a:noFill/>
          </p:spPr>
          <p:txBody>
            <a:bodyPr wrap="none" rtlCol="0">
              <a:spAutoFit/>
            </a:bodyPr>
            <a:lstStyle/>
            <a:p>
              <a:r>
                <a:rPr kumimoji="1" lang="ja-JP" altLang="en-US" sz="2000" dirty="0" smtClean="0"/>
                <a:t>早期症状からショックまで： </a:t>
              </a:r>
              <a:endParaRPr kumimoji="1" lang="en-US" altLang="ja-JP" sz="2000" dirty="0" smtClean="0"/>
            </a:p>
            <a:p>
              <a:pPr>
                <a:lnSpc>
                  <a:spcPts val="2460"/>
                </a:lnSpc>
              </a:pPr>
              <a:r>
                <a:rPr lang="ja-JP" altLang="en-US" dirty="0"/>
                <a:t>　 </a:t>
              </a:r>
              <a:r>
                <a:rPr lang="ja-JP" altLang="en-US" dirty="0" smtClean="0"/>
                <a:t>           </a:t>
              </a:r>
              <a:r>
                <a:rPr kumimoji="1" lang="ja-JP" altLang="en-US" dirty="0" smtClean="0"/>
                <a:t>・３０分</a:t>
              </a:r>
              <a:r>
                <a:rPr kumimoji="1" lang="en-US" altLang="ja-JP" dirty="0" smtClean="0"/>
                <a:t>〜</a:t>
              </a:r>
              <a:r>
                <a:rPr kumimoji="1" lang="ja-JP" altLang="en-US" dirty="0" smtClean="0"/>
                <a:t>５時間</a:t>
              </a:r>
              <a:endParaRPr kumimoji="1" lang="en-US" altLang="ja-JP" dirty="0" smtClean="0"/>
            </a:p>
            <a:p>
              <a:r>
                <a:rPr lang="en-US" altLang="ja-JP" sz="1200" dirty="0"/>
                <a:t>	</a:t>
              </a:r>
              <a:r>
                <a:rPr lang="ja-JP" altLang="en-US" sz="1200" dirty="0" smtClean="0"/>
                <a:t>　　　　　　（手術、リハ開始等の場合）</a:t>
              </a:r>
              <a:endParaRPr lang="en-US" altLang="ja-JP" sz="1200" dirty="0" smtClean="0"/>
            </a:p>
            <a:p>
              <a:r>
                <a:rPr lang="ja-JP" altLang="en-US" dirty="0" smtClean="0"/>
                <a:t>            　</a:t>
              </a:r>
              <a:r>
                <a:rPr kumimoji="1" lang="ja-JP" altLang="en-US" dirty="0" smtClean="0"/>
                <a:t>・４日</a:t>
              </a:r>
              <a:r>
                <a:rPr kumimoji="1" lang="en-US" altLang="ja-JP" dirty="0" smtClean="0"/>
                <a:t>〜</a:t>
              </a:r>
              <a:r>
                <a:rPr kumimoji="1" lang="ja-JP" altLang="en-US" dirty="0" smtClean="0"/>
                <a:t>１４日</a:t>
              </a:r>
              <a:endParaRPr kumimoji="1" lang="en-US" altLang="ja-JP" dirty="0" smtClean="0"/>
            </a:p>
            <a:p>
              <a:r>
                <a:rPr lang="en-US" altLang="ja-JP" sz="1200" dirty="0"/>
                <a:t>	</a:t>
              </a:r>
              <a:r>
                <a:rPr lang="ja-JP" altLang="en-US" sz="1200" dirty="0" smtClean="0"/>
                <a:t>　　　　　　（体幹拘束、床上安静の場合）</a:t>
              </a:r>
              <a:endParaRPr lang="en-US" altLang="ja-JP" sz="1200" dirty="0" smtClean="0"/>
            </a:p>
            <a:p>
              <a:r>
                <a:rPr kumimoji="1" lang="en-US" altLang="ja-JP" sz="1200" dirty="0"/>
                <a:t>	</a:t>
              </a:r>
              <a:r>
                <a:rPr kumimoji="1" lang="ja-JP" altLang="en-US" sz="1200" dirty="0" smtClean="0"/>
                <a:t>　　　＊今回の事例からの</a:t>
              </a:r>
              <a:r>
                <a:rPr kumimoji="1" lang="en-US" altLang="ja-JP" sz="1200" dirty="0" smtClean="0"/>
                <a:t>Data</a:t>
              </a:r>
              <a:endParaRPr kumimoji="1" lang="ja-JP" altLang="en-US" sz="1200" dirty="0"/>
            </a:p>
          </p:txBody>
        </p:sp>
        <p:cxnSp>
          <p:nvCxnSpPr>
            <p:cNvPr id="78" name="直線コネクタ 77"/>
            <p:cNvCxnSpPr/>
            <p:nvPr/>
          </p:nvCxnSpPr>
          <p:spPr>
            <a:xfrm>
              <a:off x="667928" y="5406308"/>
              <a:ext cx="2742543" cy="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3144452" y="5186790"/>
            <a:ext cx="1707519" cy="1453770"/>
            <a:chOff x="3144452" y="5186790"/>
            <a:chExt cx="1707519" cy="1453770"/>
          </a:xfrm>
        </p:grpSpPr>
        <p:sp>
          <p:nvSpPr>
            <p:cNvPr id="80" name="正方形/長方形 79"/>
            <p:cNvSpPr/>
            <p:nvPr/>
          </p:nvSpPr>
          <p:spPr>
            <a:xfrm>
              <a:off x="3175908" y="6331857"/>
              <a:ext cx="1649186" cy="302079"/>
            </a:xfrm>
            <a:prstGeom prst="rect">
              <a:avLst/>
            </a:prstGeom>
            <a:ln w="15875">
              <a:solidFill>
                <a:srgbClr val="3C6BA4"/>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3144452" y="6332783"/>
              <a:ext cx="1707519" cy="307777"/>
            </a:xfrm>
            <a:prstGeom prst="rect">
              <a:avLst/>
            </a:prstGeom>
            <a:noFill/>
            <a:ln w="19050">
              <a:noFill/>
            </a:ln>
          </p:spPr>
          <p:txBody>
            <a:bodyPr wrap="none" rtlCol="0">
              <a:spAutoFit/>
            </a:bodyPr>
            <a:lstStyle/>
            <a:p>
              <a:r>
                <a:rPr kumimoji="1" lang="ja-JP" altLang="en-US" sz="1400" dirty="0" smtClean="0"/>
                <a:t>早期</a:t>
              </a:r>
              <a:r>
                <a:rPr kumimoji="1" lang="ja-JP" altLang="en-US" sz="1400" smtClean="0"/>
                <a:t>治療のチャンス</a:t>
              </a:r>
              <a:endParaRPr kumimoji="1" lang="ja-JP" altLang="en-US" sz="1400" dirty="0"/>
            </a:p>
          </p:txBody>
        </p:sp>
        <p:sp>
          <p:nvSpPr>
            <p:cNvPr id="82" name="上矢印 81"/>
            <p:cNvSpPr/>
            <p:nvPr/>
          </p:nvSpPr>
          <p:spPr>
            <a:xfrm>
              <a:off x="3889375" y="5186790"/>
              <a:ext cx="383721" cy="1143000"/>
            </a:xfrm>
            <a:prstGeom prst="upArrow">
              <a:avLst>
                <a:gd name="adj1" fmla="val 48345"/>
                <a:gd name="adj2" fmla="val 50000"/>
              </a:avLst>
            </a:prstGeom>
            <a:gradFill flip="none" rotWithShape="1">
              <a:gsLst>
                <a:gs pos="0">
                  <a:srgbClr val="87BA38"/>
                </a:gs>
                <a:gs pos="100000">
                  <a:schemeClr val="accent3">
                    <a:tint val="50000"/>
                    <a:shade val="100000"/>
                    <a:satMod val="350000"/>
                  </a:schemeClr>
                </a:gs>
              </a:gsLst>
              <a:lin ang="2700000" scaled="1"/>
              <a:tileRect/>
            </a:gradFill>
            <a:ln w="19050">
              <a:solidFill>
                <a:schemeClr val="accent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cxnSp>
          <p:nvCxnSpPr>
            <p:cNvPr id="83" name="直線コネクタ 82"/>
            <p:cNvCxnSpPr/>
            <p:nvPr/>
          </p:nvCxnSpPr>
          <p:spPr>
            <a:xfrm>
              <a:off x="4081236" y="6319157"/>
              <a:ext cx="0" cy="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flipV="1">
              <a:off x="3998212" y="6327536"/>
              <a:ext cx="166045" cy="4508"/>
            </a:xfrm>
            <a:prstGeom prst="line">
              <a:avLst/>
            </a:prstGeom>
            <a:ln w="34925">
              <a:solidFill>
                <a:srgbClr val="D8F99B"/>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3978257" y="4139420"/>
            <a:ext cx="5234125" cy="1256754"/>
            <a:chOff x="3978257" y="4139420"/>
            <a:chExt cx="5234125" cy="1256754"/>
          </a:xfrm>
        </p:grpSpPr>
        <p:sp>
          <p:nvSpPr>
            <p:cNvPr id="86" name="テキスト ボックス 85"/>
            <p:cNvSpPr txBox="1"/>
            <p:nvPr/>
          </p:nvSpPr>
          <p:spPr>
            <a:xfrm>
              <a:off x="3978257" y="4139420"/>
              <a:ext cx="5234125" cy="1256754"/>
            </a:xfrm>
            <a:prstGeom prst="rect">
              <a:avLst/>
            </a:prstGeom>
            <a:noFill/>
          </p:spPr>
          <p:txBody>
            <a:bodyPr wrap="square" rtlCol="0">
              <a:spAutoFit/>
            </a:bodyPr>
            <a:lstStyle/>
            <a:p>
              <a:r>
                <a:rPr kumimoji="1" lang="ja-JP" altLang="en-US" sz="2400" dirty="0" smtClean="0"/>
                <a:t>症状：</a:t>
              </a:r>
              <a:r>
                <a:rPr kumimoji="1" lang="ja-JP" altLang="en-US" dirty="0" smtClean="0"/>
                <a:t>　</a:t>
              </a:r>
              <a:r>
                <a:rPr lang="ja-JP" altLang="en-US" dirty="0" smtClean="0"/>
                <a:t>呼吸</a:t>
              </a:r>
              <a:r>
                <a:rPr lang="ja-JP" altLang="en-US" dirty="0"/>
                <a:t>困難、胸痛、頻 脈</a:t>
              </a:r>
              <a:r>
                <a:rPr lang="en-US" altLang="ja-JP" dirty="0"/>
                <a:t>(</a:t>
              </a:r>
              <a:r>
                <a:rPr lang="ja-JP" altLang="en-US" dirty="0"/>
                <a:t>徐脈も</a:t>
              </a:r>
              <a:r>
                <a:rPr lang="en-US" altLang="ja-JP" dirty="0"/>
                <a:t>)</a:t>
              </a:r>
              <a:r>
                <a:rPr lang="ja-JP" altLang="en-US" dirty="0"/>
                <a:t>、頻呼吸等 </a:t>
              </a:r>
            </a:p>
            <a:p>
              <a:pPr>
                <a:lnSpc>
                  <a:spcPts val="2760"/>
                </a:lnSpc>
              </a:pPr>
              <a:r>
                <a:rPr kumimoji="1" lang="en-US" altLang="ja-JP" dirty="0" smtClean="0"/>
                <a:t>	</a:t>
              </a:r>
              <a:r>
                <a:rPr kumimoji="1" lang="ja-JP" altLang="en-US" dirty="0" smtClean="0"/>
                <a:t> ［非特異的］</a:t>
              </a:r>
              <a:r>
                <a:rPr lang="ja-JP" altLang="en-US" dirty="0" smtClean="0"/>
                <a:t> </a:t>
              </a:r>
              <a:r>
                <a:rPr lang="en-US" altLang="ja-JP" dirty="0" smtClean="0"/>
                <a:t>	</a:t>
              </a:r>
              <a:r>
                <a:rPr lang="ja-JP" altLang="en-US" dirty="0" smtClean="0"/>
                <a:t>　</a:t>
              </a:r>
              <a:r>
                <a:rPr kumimoji="1" lang="ja-JP" altLang="en-US" sz="1600" dirty="0" smtClean="0"/>
                <a:t>すべての今回の事例でどれか出現</a:t>
              </a:r>
              <a:endParaRPr kumimoji="1" lang="en-US" altLang="ja-JP" sz="1600" dirty="0" smtClean="0"/>
            </a:p>
            <a:p>
              <a:pPr>
                <a:lnSpc>
                  <a:spcPts val="1560"/>
                </a:lnSpc>
              </a:pPr>
              <a:r>
                <a:rPr lang="en-US" altLang="ja-JP" sz="1600" dirty="0"/>
                <a:t>	</a:t>
              </a:r>
              <a:r>
                <a:rPr lang="en-US" altLang="ja-JP" sz="1600" dirty="0" smtClean="0"/>
                <a:t>			</a:t>
              </a:r>
              <a:r>
                <a:rPr lang="ja-JP" altLang="en-US" sz="1600" dirty="0" smtClean="0"/>
                <a:t>　今回の事例では</a:t>
              </a:r>
              <a:r>
                <a:rPr lang="en-US" altLang="ja-JP" sz="1600" dirty="0" smtClean="0"/>
                <a:t>PTE</a:t>
              </a:r>
              <a:r>
                <a:rPr lang="ja-JP" altLang="en-US" sz="1600" dirty="0" smtClean="0"/>
                <a:t>と認識せず</a:t>
              </a:r>
              <a:endParaRPr lang="en-US" altLang="ja-JP" sz="1600" dirty="0" smtClean="0"/>
            </a:p>
            <a:p>
              <a:pPr>
                <a:lnSpc>
                  <a:spcPts val="1760"/>
                </a:lnSpc>
              </a:pPr>
              <a:r>
                <a:rPr kumimoji="1" lang="en-US" altLang="ja-JP" sz="1600" dirty="0"/>
                <a:t>	</a:t>
              </a:r>
              <a:r>
                <a:rPr kumimoji="1" lang="en-US" altLang="ja-JP" sz="1600" dirty="0" smtClean="0"/>
                <a:t>			</a:t>
              </a:r>
              <a:r>
                <a:rPr kumimoji="1" lang="ja-JP" altLang="en-US" sz="1600" dirty="0" smtClean="0"/>
                <a:t>　　→ 対応していない</a:t>
              </a:r>
              <a:endParaRPr kumimoji="1" lang="ja-JP" altLang="en-US" sz="1600" dirty="0"/>
            </a:p>
          </p:txBody>
        </p:sp>
        <p:sp>
          <p:nvSpPr>
            <p:cNvPr id="87" name="左大かっこ 86"/>
            <p:cNvSpPr/>
            <p:nvPr/>
          </p:nvSpPr>
          <p:spPr>
            <a:xfrm>
              <a:off x="5909040" y="4646207"/>
              <a:ext cx="105201" cy="671014"/>
            </a:xfrm>
            <a:prstGeom prst="leftBracket">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88" name="直線コネクタ 87"/>
            <p:cNvCxnSpPr/>
            <p:nvPr/>
          </p:nvCxnSpPr>
          <p:spPr>
            <a:xfrm>
              <a:off x="4068395" y="4539860"/>
              <a:ext cx="4906334" cy="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9" name="角丸四角形 88"/>
            <p:cNvSpPr/>
            <p:nvPr/>
          </p:nvSpPr>
          <p:spPr>
            <a:xfrm>
              <a:off x="4533446" y="4596749"/>
              <a:ext cx="1195287" cy="271234"/>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90" name="図 89"/>
          <p:cNvPicPr>
            <a:picLocks noChangeAspect="1"/>
          </p:cNvPicPr>
          <p:nvPr/>
        </p:nvPicPr>
        <p:blipFill>
          <a:blip r:embed="rId2"/>
          <a:stretch>
            <a:fillRect/>
          </a:stretch>
        </p:blipFill>
        <p:spPr>
          <a:xfrm>
            <a:off x="2065104" y="512763"/>
            <a:ext cx="5156668" cy="445180"/>
          </a:xfrm>
          <a:prstGeom prst="rect">
            <a:avLst/>
          </a:prstGeom>
        </p:spPr>
      </p:pic>
      <p:sp>
        <p:nvSpPr>
          <p:cNvPr id="91" name="正方形/長方形 90"/>
          <p:cNvSpPr/>
          <p:nvPr/>
        </p:nvSpPr>
        <p:spPr>
          <a:xfrm>
            <a:off x="3130323" y="305934"/>
            <a:ext cx="3026229" cy="206829"/>
          </a:xfrm>
          <a:prstGeom prst="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t>医療事故の再発防止に向けた提言</a:t>
            </a:r>
            <a:r>
              <a:rPr kumimoji="1" lang="ja-JP" altLang="en-US" sz="1200" smtClean="0"/>
              <a:t>　第２号</a:t>
            </a:r>
            <a:endParaRPr kumimoji="1" lang="ja-JP" altLang="en-US" sz="1200" dirty="0"/>
          </a:p>
        </p:txBody>
      </p:sp>
    </p:spTree>
    <p:extLst>
      <p:ext uri="{BB962C8B-B14F-4D97-AF65-F5344CB8AC3E}">
        <p14:creationId xmlns:p14="http://schemas.microsoft.com/office/powerpoint/2010/main" val="1905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275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dissolv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dissolve">
                                      <p:cBhvr>
                                        <p:cTn id="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39475" y="5847311"/>
            <a:ext cx="552493" cy="230623"/>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39476" y="5020314"/>
            <a:ext cx="552493" cy="230623"/>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39476" y="4182459"/>
            <a:ext cx="552493" cy="230623"/>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39476" y="3098257"/>
            <a:ext cx="552493" cy="230623"/>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39476" y="2018714"/>
            <a:ext cx="552493" cy="230623"/>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39476" y="961751"/>
            <a:ext cx="552493" cy="230623"/>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graphicFrame>
        <p:nvGraphicFramePr>
          <p:cNvPr id="24" name="表 23"/>
          <p:cNvGraphicFramePr>
            <a:graphicFrameLocks noGrp="1"/>
          </p:cNvGraphicFramePr>
          <p:nvPr>
            <p:extLst>
              <p:ext uri="{D42A27DB-BD31-4B8C-83A1-F6EECF244321}">
                <p14:modId xmlns:p14="http://schemas.microsoft.com/office/powerpoint/2010/main" val="1621222998"/>
              </p:ext>
            </p:extLst>
          </p:nvPr>
        </p:nvGraphicFramePr>
        <p:xfrm>
          <a:off x="618491" y="671163"/>
          <a:ext cx="8111245" cy="5943559"/>
        </p:xfrm>
        <a:graphic>
          <a:graphicData uri="http://schemas.openxmlformats.org/drawingml/2006/table">
            <a:tbl>
              <a:tblPr/>
              <a:tblGrid>
                <a:gridCol w="8111245"/>
              </a:tblGrid>
              <a:tr h="628028">
                <a:tc>
                  <a:txBody>
                    <a:bodyPr/>
                    <a:lstStyle/>
                    <a:p>
                      <a:pPr>
                        <a:lnSpc>
                          <a:spcPts val="1880"/>
                        </a:lnSpc>
                      </a:pPr>
                      <a:r>
                        <a:rPr lang="en-US" altLang="ja-JP" sz="1400" b="0" dirty="0">
                          <a:solidFill>
                            <a:srgbClr val="FF0000"/>
                          </a:solidFill>
                          <a:effectLst/>
                          <a:latin typeface="UDShinGoPr6" charset="0"/>
                        </a:rPr>
                        <a:t>【</a:t>
                      </a:r>
                      <a:r>
                        <a:rPr lang="ja-JP" altLang="en-US" sz="1400" b="0" dirty="0">
                          <a:solidFill>
                            <a:srgbClr val="FF0000"/>
                          </a:solidFill>
                          <a:effectLst/>
                          <a:latin typeface="UDShinGoPr6" charset="0"/>
                        </a:rPr>
                        <a:t>リスクの把握と疾患の認識</a:t>
                      </a:r>
                      <a:r>
                        <a:rPr lang="en-US" altLang="ja-JP" sz="1400" b="0" dirty="0">
                          <a:solidFill>
                            <a:srgbClr val="FF0000"/>
                          </a:solidFill>
                          <a:effectLst/>
                          <a:latin typeface="UDShinGoPr6" charset="0"/>
                        </a:rPr>
                        <a:t>】 </a:t>
                      </a:r>
                      <a:endParaRPr lang="en-US" altLang="ja-JP" sz="1400" b="0" dirty="0" smtClean="0">
                        <a:solidFill>
                          <a:srgbClr val="FF0000"/>
                        </a:solidFill>
                        <a:effectLst/>
                        <a:latin typeface="UDShinGoPr6" charset="0"/>
                      </a:endParaRPr>
                    </a:p>
                    <a:p>
                      <a:pPr>
                        <a:lnSpc>
                          <a:spcPts val="1880"/>
                        </a:lnSpc>
                      </a:pPr>
                      <a:r>
                        <a:rPr lang="ja-JP" altLang="en-US" sz="1400" b="0" dirty="0" smtClean="0">
                          <a:effectLst/>
                          <a:latin typeface="RyuminPr6" charset="0"/>
                        </a:rPr>
                        <a:t>　</a:t>
                      </a:r>
                      <a:r>
                        <a:rPr lang="ja-JP" altLang="en-US" sz="1400" b="0" baseline="0" dirty="0" smtClean="0">
                          <a:effectLst/>
                          <a:latin typeface="RyuminPr6" charset="0"/>
                        </a:rPr>
                        <a:t> </a:t>
                      </a:r>
                      <a:r>
                        <a:rPr lang="ja-JP" altLang="en-US" sz="1400" b="0" dirty="0" smtClean="0">
                          <a:solidFill>
                            <a:schemeClr val="bg1"/>
                          </a:solidFill>
                          <a:effectLst/>
                          <a:latin typeface="RyuminPr6" charset="0"/>
                        </a:rPr>
                        <a:t>提言１</a:t>
                      </a:r>
                      <a:r>
                        <a:rPr lang="ja-JP" altLang="en-US" sz="1400" b="0" dirty="0" smtClean="0">
                          <a:effectLst/>
                          <a:latin typeface="RyuminPr6" charset="0"/>
                        </a:rPr>
                        <a:t>　 入院</a:t>
                      </a:r>
                      <a:r>
                        <a:rPr lang="ja-JP" altLang="en-US" sz="1400" b="0" dirty="0">
                          <a:effectLst/>
                          <a:latin typeface="RyuminPr6" charset="0"/>
                        </a:rPr>
                        <a:t>患者の急性肺血栓塞栓症の発症リスクを把握し、急性肺血栓</a:t>
                      </a:r>
                      <a:r>
                        <a:rPr lang="ja-JP" altLang="en-US" sz="1400" b="0" dirty="0" smtClean="0">
                          <a:effectLst/>
                          <a:latin typeface="RyuminPr6" charset="0"/>
                        </a:rPr>
                        <a:t>塞栓症は</a:t>
                      </a:r>
                      <a:r>
                        <a:rPr lang="en-US" altLang="ja-JP" sz="1400" b="0" dirty="0" smtClean="0">
                          <a:effectLst/>
                          <a:latin typeface="RyuminPr6" charset="0"/>
                        </a:rPr>
                        <a:t>『</a:t>
                      </a:r>
                      <a:r>
                        <a:rPr lang="ja-JP" altLang="en-US" sz="1400" b="0" dirty="0" smtClean="0">
                          <a:effectLst/>
                          <a:latin typeface="RyuminPr6" charset="0"/>
                        </a:rPr>
                        <a:t>急激</a:t>
                      </a:r>
                      <a:r>
                        <a:rPr lang="ja-JP" altLang="en-US" sz="1400" b="0" dirty="0">
                          <a:effectLst/>
                          <a:latin typeface="RyuminPr6" charset="0"/>
                        </a:rPr>
                        <a:t>に発症し</a:t>
                      </a:r>
                      <a:r>
                        <a:rPr lang="ja-JP" altLang="en-US" sz="1400" b="0" dirty="0" smtClean="0">
                          <a:effectLst/>
                          <a:latin typeface="RyuminPr6" charset="0"/>
                        </a:rPr>
                        <a:t>、　　</a:t>
                      </a:r>
                      <a:endParaRPr lang="en-US" altLang="ja-JP" sz="1400" b="0" dirty="0" smtClean="0">
                        <a:effectLst/>
                        <a:latin typeface="RyuminPr6" charset="0"/>
                      </a:endParaRPr>
                    </a:p>
                    <a:p>
                      <a:pPr>
                        <a:lnSpc>
                          <a:spcPts val="1880"/>
                        </a:lnSpc>
                      </a:pPr>
                      <a:r>
                        <a:rPr lang="ja-JP" altLang="en-US" sz="1400" b="0" dirty="0" smtClean="0">
                          <a:effectLst/>
                          <a:latin typeface="RyuminPr6" charset="0"/>
                        </a:rPr>
                        <a:t>　　　　　　　生命</a:t>
                      </a:r>
                      <a:r>
                        <a:rPr lang="ja-JP" altLang="en-US" sz="1400" b="0" dirty="0">
                          <a:effectLst/>
                          <a:latin typeface="RyuminPr6" charset="0"/>
                        </a:rPr>
                        <a:t>を左右</a:t>
                      </a:r>
                      <a:r>
                        <a:rPr lang="ja-JP" altLang="en-US" sz="1400" b="0" dirty="0" smtClean="0">
                          <a:effectLst/>
                          <a:latin typeface="RyuminPr6" charset="0"/>
                        </a:rPr>
                        <a:t>する疾患で、</a:t>
                      </a:r>
                      <a:r>
                        <a:rPr lang="ja-JP" altLang="en-US" sz="1400" b="0" dirty="0">
                          <a:effectLst/>
                          <a:latin typeface="RyuminPr6" charset="0"/>
                        </a:rPr>
                        <a:t>特異的な早期症状に</a:t>
                      </a:r>
                      <a:r>
                        <a:rPr lang="ja-JP" altLang="en-US" sz="1400" b="0" dirty="0" smtClean="0">
                          <a:effectLst/>
                          <a:latin typeface="RyuminPr6" charset="0"/>
                        </a:rPr>
                        <a:t>乏しく早期診断が難しい疾患</a:t>
                      </a:r>
                      <a:r>
                        <a:rPr lang="en-US" altLang="ja-JP" sz="1400" b="0" dirty="0" smtClean="0">
                          <a:effectLst/>
                          <a:latin typeface="RyuminPr6" charset="0"/>
                        </a:rPr>
                        <a:t>』</a:t>
                      </a:r>
                      <a:r>
                        <a:rPr lang="ja-JP" altLang="en-US" sz="1400" b="0" dirty="0" smtClean="0">
                          <a:effectLst/>
                          <a:latin typeface="RyuminPr6" charset="0"/>
                        </a:rPr>
                        <a:t>　である</a:t>
                      </a:r>
                      <a:r>
                        <a:rPr lang="ja-JP" altLang="en-US" sz="1400" b="0" dirty="0">
                          <a:effectLst/>
                          <a:latin typeface="RyuminPr6" charset="0"/>
                        </a:rPr>
                        <a:t>こと</a:t>
                      </a:r>
                      <a:r>
                        <a:rPr lang="ja-JP" altLang="en-US" sz="1400" b="0" dirty="0" smtClean="0">
                          <a:effectLst/>
                          <a:latin typeface="RyuminPr6" charset="0"/>
                        </a:rPr>
                        <a:t>を</a:t>
                      </a:r>
                      <a:endParaRPr lang="en-US" altLang="ja-JP" sz="1400" b="0" dirty="0" smtClean="0">
                        <a:effectLst/>
                        <a:latin typeface="RyuminPr6" charset="0"/>
                      </a:endParaRPr>
                    </a:p>
                    <a:p>
                      <a:pPr>
                        <a:lnSpc>
                          <a:spcPts val="1880"/>
                        </a:lnSpc>
                      </a:pPr>
                      <a:r>
                        <a:rPr lang="ja-JP" altLang="en-US" sz="1400" b="0" dirty="0" smtClean="0">
                          <a:effectLst/>
                          <a:latin typeface="RyuminPr6" charset="0"/>
                        </a:rPr>
                        <a:t>　　　　　　　常に</a:t>
                      </a:r>
                      <a:r>
                        <a:rPr lang="ja-JP" altLang="en-US" sz="1400" b="0" dirty="0">
                          <a:effectLst/>
                          <a:latin typeface="RyuminPr6" charset="0"/>
                        </a:rPr>
                        <a:t>認識する。 </a:t>
                      </a:r>
                      <a:endParaRPr lang="ja-JP" altLang="en-US" sz="1400" dirty="0">
                        <a:effectLst/>
                      </a:endParaRPr>
                    </a:p>
                  </a:txBody>
                  <a:tcPr marL="89718" marR="89718" marT="44859" marB="44859" anchor="ctr">
                    <a:lnL w="3594" cap="flat" cmpd="sng" algn="ctr">
                      <a:solidFill>
                        <a:srgbClr val="191616"/>
                      </a:solidFill>
                      <a:prstDash val="solid"/>
                      <a:round/>
                      <a:headEnd type="none" w="med" len="med"/>
                      <a:tailEnd type="none" w="med" len="med"/>
                    </a:lnL>
                    <a:lnR w="3594" cap="flat" cmpd="sng" algn="ctr">
                      <a:solidFill>
                        <a:srgbClr val="191616"/>
                      </a:solidFill>
                      <a:prstDash val="solid"/>
                      <a:round/>
                      <a:headEnd type="none" w="med" len="med"/>
                      <a:tailEnd type="none" w="med" len="med"/>
                    </a:lnR>
                    <a:lnT w="3594" cap="flat" cmpd="sng" algn="ctr">
                      <a:solidFill>
                        <a:srgbClr val="000000"/>
                      </a:solidFill>
                      <a:prstDash val="solid"/>
                      <a:round/>
                      <a:headEnd type="none" w="med" len="med"/>
                      <a:tailEnd type="none" w="med" len="med"/>
                    </a:lnT>
                    <a:lnB w="3594" cap="flat" cmpd="sng" algn="ctr">
                      <a:solidFill>
                        <a:srgbClr val="000000"/>
                      </a:solidFill>
                      <a:prstDash val="solid"/>
                      <a:round/>
                      <a:headEnd type="none" w="med" len="med"/>
                      <a:tailEnd type="none" w="med" len="med"/>
                    </a:lnB>
                  </a:tcPr>
                </a:tc>
              </a:tr>
              <a:tr h="2039052">
                <a:tc>
                  <a:txBody>
                    <a:bodyPr/>
                    <a:lstStyle/>
                    <a:p>
                      <a:pPr>
                        <a:lnSpc>
                          <a:spcPts val="1880"/>
                        </a:lnSpc>
                      </a:pPr>
                      <a:r>
                        <a:rPr lang="en-US" altLang="ja-JP" sz="1400" b="0" dirty="0">
                          <a:solidFill>
                            <a:srgbClr val="FF0000"/>
                          </a:solidFill>
                          <a:effectLst/>
                          <a:latin typeface="UDShinGoPr6" charset="0"/>
                        </a:rPr>
                        <a:t>【</a:t>
                      </a:r>
                      <a:r>
                        <a:rPr lang="ja-JP" altLang="en-US" sz="1400" b="0" dirty="0">
                          <a:solidFill>
                            <a:srgbClr val="FF0000"/>
                          </a:solidFill>
                          <a:effectLst/>
                          <a:latin typeface="UDShinGoPr6" charset="0"/>
                        </a:rPr>
                        <a:t>予防</a:t>
                      </a:r>
                      <a:r>
                        <a:rPr lang="en-US" altLang="ja-JP" sz="1400" b="0" dirty="0">
                          <a:solidFill>
                            <a:srgbClr val="FF0000"/>
                          </a:solidFill>
                          <a:effectLst/>
                          <a:latin typeface="UDShinGoPr6" charset="0"/>
                        </a:rPr>
                        <a:t>】 </a:t>
                      </a:r>
                      <a:endParaRPr lang="ja-JP" altLang="en-US" sz="1400" dirty="0">
                        <a:solidFill>
                          <a:srgbClr val="FF0000"/>
                        </a:solidFill>
                        <a:effectLst/>
                      </a:endParaRPr>
                    </a:p>
                    <a:p>
                      <a:pPr>
                        <a:lnSpc>
                          <a:spcPts val="1880"/>
                        </a:lnSpc>
                      </a:pPr>
                      <a:r>
                        <a:rPr lang="ja-JP" altLang="en-US" sz="1400" b="0" dirty="0" smtClean="0">
                          <a:solidFill>
                            <a:schemeClr val="bg1"/>
                          </a:solidFill>
                          <a:effectLst/>
                          <a:latin typeface="RyuminPr6" charset="0"/>
                        </a:rPr>
                        <a:t>　 提言２</a:t>
                      </a:r>
                      <a:r>
                        <a:rPr lang="ja-JP" altLang="en-US" sz="1400" b="0" dirty="0" smtClean="0">
                          <a:solidFill>
                            <a:srgbClr val="D8191B"/>
                          </a:solidFill>
                          <a:effectLst/>
                          <a:latin typeface="RyuminPr6" charset="0"/>
                        </a:rPr>
                        <a:t>　 </a:t>
                      </a:r>
                      <a:r>
                        <a:rPr lang="ja-JP" altLang="en-US" sz="1400" b="1" dirty="0" smtClean="0">
                          <a:solidFill>
                            <a:schemeClr val="accent1">
                              <a:lumMod val="75000"/>
                            </a:schemeClr>
                          </a:solidFill>
                          <a:effectLst/>
                          <a:latin typeface="RyuminPr6" charset="0"/>
                        </a:rPr>
                        <a:t>≪</a:t>
                      </a:r>
                      <a:r>
                        <a:rPr lang="ja-JP" altLang="en-US" sz="1400" b="1" dirty="0">
                          <a:solidFill>
                            <a:schemeClr val="accent1">
                              <a:lumMod val="75000"/>
                            </a:schemeClr>
                          </a:solidFill>
                          <a:effectLst/>
                          <a:latin typeface="RyuminPr6" charset="0"/>
                        </a:rPr>
                        <a:t>患者参加による予防≫ </a:t>
                      </a:r>
                      <a:endParaRPr lang="ja-JP" altLang="en-US" sz="1400" b="1" dirty="0">
                        <a:solidFill>
                          <a:schemeClr val="accent1">
                            <a:lumMod val="75000"/>
                          </a:schemeClr>
                        </a:solidFill>
                        <a:effectLst/>
                      </a:endParaRPr>
                    </a:p>
                    <a:p>
                      <a:pPr>
                        <a:lnSpc>
                          <a:spcPts val="1880"/>
                        </a:lnSpc>
                      </a:pPr>
                      <a:r>
                        <a:rPr lang="ja-JP" altLang="en-US" sz="1400" b="0" dirty="0" smtClean="0">
                          <a:effectLst/>
                          <a:latin typeface="RyuminPr6" charset="0"/>
                        </a:rPr>
                        <a:t>　　　　　　　医療</a:t>
                      </a:r>
                      <a:r>
                        <a:rPr lang="ja-JP" altLang="en-US" sz="1400" b="0" dirty="0">
                          <a:effectLst/>
                          <a:latin typeface="RyuminPr6" charset="0"/>
                        </a:rPr>
                        <a:t>従事者と患者はリスクを共有する</a:t>
                      </a:r>
                      <a:r>
                        <a:rPr lang="ja-JP" altLang="en-US" sz="1400" b="0" dirty="0" smtClean="0">
                          <a:effectLst/>
                          <a:latin typeface="RyuminPr6" charset="0"/>
                        </a:rPr>
                        <a:t>。　患者が主体的に予防法を</a:t>
                      </a:r>
                      <a:endParaRPr lang="en-US" altLang="ja-JP" sz="1400" b="0" dirty="0" smtClean="0">
                        <a:effectLst/>
                        <a:latin typeface="RyuminPr6" charset="0"/>
                      </a:endParaRPr>
                    </a:p>
                    <a:p>
                      <a:pPr>
                        <a:lnSpc>
                          <a:spcPts val="1880"/>
                        </a:lnSpc>
                      </a:pPr>
                      <a:r>
                        <a:rPr lang="ja-JP" altLang="en-US" sz="1400" b="0" dirty="0" smtClean="0">
                          <a:effectLst/>
                          <a:latin typeface="RyuminPr6" charset="0"/>
                        </a:rPr>
                        <a:t>　　　　　　　実施で </a:t>
                      </a:r>
                      <a:r>
                        <a:rPr lang="ja-JP" altLang="en-US" sz="1400" b="0" dirty="0">
                          <a:effectLst/>
                          <a:latin typeface="RyuminPr6" charset="0"/>
                        </a:rPr>
                        <a:t>きるように、</a:t>
                      </a:r>
                      <a:r>
                        <a:rPr lang="ja-JP" altLang="en-US" sz="1400" b="0" dirty="0" smtClean="0">
                          <a:effectLst/>
                          <a:latin typeface="RyuminPr6" charset="0"/>
                        </a:rPr>
                        <a:t>また急性</a:t>
                      </a:r>
                      <a:r>
                        <a:rPr lang="ja-JP" altLang="en-US" sz="1400" b="0" dirty="0">
                          <a:effectLst/>
                          <a:latin typeface="RyuminPr6" charset="0"/>
                        </a:rPr>
                        <a:t>肺血栓塞栓症、</a:t>
                      </a:r>
                      <a:r>
                        <a:rPr lang="ja-JP" altLang="en-US" sz="1400" b="0" dirty="0" smtClean="0">
                          <a:effectLst/>
                          <a:latin typeface="RyuminPr6" charset="0"/>
                        </a:rPr>
                        <a:t>深部静脈血栓症を疑う</a:t>
                      </a:r>
                      <a:endParaRPr lang="en-US" altLang="ja-JP" sz="1400" b="0" dirty="0" smtClean="0">
                        <a:effectLst/>
                        <a:latin typeface="RyuminPr6" charset="0"/>
                      </a:endParaRPr>
                    </a:p>
                    <a:p>
                      <a:pPr>
                        <a:lnSpc>
                          <a:spcPts val="1880"/>
                        </a:lnSpc>
                      </a:pPr>
                      <a:r>
                        <a:rPr lang="ja-JP" altLang="en-US" sz="1400" b="0" dirty="0" smtClean="0">
                          <a:effectLst/>
                          <a:latin typeface="RyuminPr6" charset="0"/>
                        </a:rPr>
                        <a:t>　　　　　　　症状が出現 </a:t>
                      </a:r>
                      <a:r>
                        <a:rPr lang="ja-JP" altLang="en-US" sz="1400" b="0" dirty="0">
                          <a:effectLst/>
                          <a:latin typeface="RyuminPr6" charset="0"/>
                        </a:rPr>
                        <a:t>したときには医療従事者</a:t>
                      </a:r>
                      <a:r>
                        <a:rPr lang="ja-JP" altLang="en-US" sz="1400" b="0" dirty="0" smtClean="0">
                          <a:effectLst/>
                          <a:latin typeface="RyuminPr6" charset="0"/>
                        </a:rPr>
                        <a:t>へ伝えるよう</a:t>
                      </a:r>
                      <a:r>
                        <a:rPr lang="ja-JP" altLang="en-US" sz="1400" b="0" dirty="0">
                          <a:effectLst/>
                          <a:latin typeface="RyuminPr6" charset="0"/>
                        </a:rPr>
                        <a:t>に、指導する。 </a:t>
                      </a:r>
                      <a:endParaRPr lang="ja-JP" altLang="en-US" sz="1400" dirty="0">
                        <a:effectLst/>
                      </a:endParaRPr>
                    </a:p>
                    <a:p>
                      <a:pPr>
                        <a:lnSpc>
                          <a:spcPts val="880"/>
                        </a:lnSpc>
                      </a:pPr>
                      <a:endParaRPr lang="en-US" altLang="ja-JP" sz="1400" b="0" dirty="0" smtClean="0">
                        <a:effectLst/>
                        <a:latin typeface="RyuminPr6" charset="0"/>
                      </a:endParaRPr>
                    </a:p>
                    <a:p>
                      <a:pPr>
                        <a:lnSpc>
                          <a:spcPts val="1880"/>
                        </a:lnSpc>
                      </a:pPr>
                      <a:r>
                        <a:rPr lang="ja-JP" altLang="en-US" sz="1400" b="0" dirty="0" smtClean="0">
                          <a:effectLst/>
                          <a:latin typeface="RyuminPr6" charset="0"/>
                        </a:rPr>
                        <a:t>　</a:t>
                      </a:r>
                      <a:r>
                        <a:rPr lang="ja-JP" altLang="en-US" sz="1400" b="0" dirty="0" smtClean="0">
                          <a:solidFill>
                            <a:schemeClr val="bg1"/>
                          </a:solidFill>
                          <a:effectLst/>
                          <a:latin typeface="RyuminPr6" charset="0"/>
                        </a:rPr>
                        <a:t> 提言３</a:t>
                      </a:r>
                      <a:r>
                        <a:rPr lang="ja-JP" altLang="en-US" sz="1400" b="0" dirty="0" smtClean="0">
                          <a:effectLst/>
                          <a:latin typeface="RyuminPr6" charset="0"/>
                        </a:rPr>
                        <a:t>　</a:t>
                      </a:r>
                      <a:r>
                        <a:rPr lang="ja-JP" altLang="en-US" sz="1400" b="1" dirty="0" smtClean="0">
                          <a:solidFill>
                            <a:schemeClr val="accent1">
                              <a:lumMod val="50000"/>
                            </a:schemeClr>
                          </a:solidFill>
                          <a:effectLst/>
                          <a:latin typeface="RyuminPr6" charset="0"/>
                        </a:rPr>
                        <a:t>≪</a:t>
                      </a:r>
                      <a:r>
                        <a:rPr lang="ja-JP" altLang="en-US" sz="1400" b="1" dirty="0">
                          <a:solidFill>
                            <a:schemeClr val="accent1">
                              <a:lumMod val="50000"/>
                            </a:schemeClr>
                          </a:solidFill>
                          <a:effectLst/>
                          <a:latin typeface="RyuminPr6" charset="0"/>
                        </a:rPr>
                        <a:t>深部静脈血栓症の把握≫ </a:t>
                      </a:r>
                      <a:r>
                        <a:rPr lang="en-US" altLang="ja-JP" sz="1400" b="1" dirty="0" smtClean="0">
                          <a:solidFill>
                            <a:schemeClr val="accent1">
                              <a:lumMod val="50000"/>
                            </a:schemeClr>
                          </a:solidFill>
                          <a:effectLst/>
                          <a:latin typeface="UDShinGoPr6" charset="0"/>
                        </a:rPr>
                        <a:t> </a:t>
                      </a:r>
                      <a:endParaRPr lang="ja-JP" altLang="en-US" sz="1400" b="1" dirty="0">
                        <a:solidFill>
                          <a:schemeClr val="accent1">
                            <a:lumMod val="50000"/>
                          </a:schemeClr>
                        </a:solidFill>
                        <a:effectLst/>
                      </a:endParaRPr>
                    </a:p>
                    <a:p>
                      <a:pPr>
                        <a:lnSpc>
                          <a:spcPts val="1880"/>
                        </a:lnSpc>
                      </a:pPr>
                      <a:r>
                        <a:rPr lang="ja-JP" altLang="en-US" sz="1400" b="0" dirty="0" smtClean="0">
                          <a:effectLst/>
                          <a:latin typeface="RyuminPr6" charset="0"/>
                        </a:rPr>
                        <a:t>　　　　　　　急性</a:t>
                      </a:r>
                      <a:r>
                        <a:rPr lang="ja-JP" altLang="en-US" sz="1400" b="0" dirty="0">
                          <a:effectLst/>
                          <a:latin typeface="RyuminPr6" charset="0"/>
                        </a:rPr>
                        <a:t>肺血栓塞栓症の塞栓源の多くは下肢、骨盤内静脈の</a:t>
                      </a:r>
                      <a:r>
                        <a:rPr lang="ja-JP" altLang="en-US" sz="1400" b="0" dirty="0" smtClean="0">
                          <a:effectLst/>
                          <a:latin typeface="RyuminPr6" charset="0"/>
                        </a:rPr>
                        <a:t>血栓である</a:t>
                      </a:r>
                      <a:r>
                        <a:rPr lang="ja-JP" altLang="en-US" sz="1400" b="0" dirty="0">
                          <a:effectLst/>
                          <a:latin typeface="RyuminPr6" charset="0"/>
                        </a:rPr>
                        <a:t>。 </a:t>
                      </a:r>
                      <a:endParaRPr lang="en-US" altLang="ja-JP" sz="1400" b="0" dirty="0" smtClean="0">
                        <a:effectLst/>
                        <a:latin typeface="RyuminPr6" charset="0"/>
                      </a:endParaRPr>
                    </a:p>
                    <a:p>
                      <a:pPr>
                        <a:lnSpc>
                          <a:spcPts val="1880"/>
                        </a:lnSpc>
                      </a:pPr>
                      <a:r>
                        <a:rPr lang="ja-JP" altLang="en-US" sz="1400" b="0" dirty="0" smtClean="0">
                          <a:effectLst/>
                          <a:latin typeface="RyuminPr6" charset="0"/>
                        </a:rPr>
                        <a:t>　　　　　　　深部</a:t>
                      </a:r>
                      <a:r>
                        <a:rPr lang="ja-JP" altLang="en-US" sz="1400" b="0" dirty="0">
                          <a:effectLst/>
                          <a:latin typeface="RyuminPr6" charset="0"/>
                        </a:rPr>
                        <a:t>静脈血栓症</a:t>
                      </a:r>
                      <a:r>
                        <a:rPr lang="ja-JP" altLang="en-US" sz="1400" b="0" dirty="0" smtClean="0">
                          <a:effectLst/>
                          <a:latin typeface="RyuminPr6" charset="0"/>
                        </a:rPr>
                        <a:t>の臨床症状が疑われた</a:t>
                      </a:r>
                      <a:r>
                        <a:rPr lang="ja-JP" altLang="en-US" sz="1400" b="0" dirty="0">
                          <a:effectLst/>
                          <a:latin typeface="RyuminPr6" charset="0"/>
                        </a:rPr>
                        <a:t>場合、下肢静脈エコー</a:t>
                      </a:r>
                      <a:r>
                        <a:rPr lang="ja-JP" altLang="en-US" sz="1400" b="0" dirty="0" smtClean="0">
                          <a:effectLst/>
                          <a:latin typeface="RyuminPr6" charset="0"/>
                        </a:rPr>
                        <a:t>などを</a:t>
                      </a:r>
                      <a:r>
                        <a:rPr lang="ja-JP" altLang="en-US" sz="1400" b="0" dirty="0">
                          <a:effectLst/>
                          <a:latin typeface="RyuminPr6" charset="0"/>
                        </a:rPr>
                        <a:t>実施 し、血栓を確認する。 </a:t>
                      </a:r>
                      <a:endParaRPr lang="ja-JP" altLang="en-US" sz="1400" dirty="0">
                        <a:effectLst/>
                      </a:endParaRPr>
                    </a:p>
                  </a:txBody>
                  <a:tcPr marL="89718" marR="89718" marT="44859" marB="44859" anchor="ctr">
                    <a:lnL w="3594" cap="flat" cmpd="sng" algn="ctr">
                      <a:solidFill>
                        <a:srgbClr val="191616"/>
                      </a:solidFill>
                      <a:prstDash val="solid"/>
                      <a:round/>
                      <a:headEnd type="none" w="med" len="med"/>
                      <a:tailEnd type="none" w="med" len="med"/>
                    </a:lnL>
                    <a:lnR w="3594" cap="flat" cmpd="sng" algn="ctr">
                      <a:solidFill>
                        <a:srgbClr val="191616"/>
                      </a:solidFill>
                      <a:prstDash val="solid"/>
                      <a:round/>
                      <a:headEnd type="none" w="med" len="med"/>
                      <a:tailEnd type="none" w="med" len="med"/>
                    </a:lnR>
                    <a:lnT w="3594" cap="flat" cmpd="sng" algn="ctr">
                      <a:solidFill>
                        <a:srgbClr val="000000"/>
                      </a:solidFill>
                      <a:prstDash val="solid"/>
                      <a:round/>
                      <a:headEnd type="none" w="med" len="med"/>
                      <a:tailEnd type="none" w="med" len="med"/>
                    </a:lnT>
                    <a:lnB w="3594" cap="flat" cmpd="sng" algn="ctr">
                      <a:solidFill>
                        <a:srgbClr val="000000"/>
                      </a:solidFill>
                      <a:prstDash val="solid"/>
                      <a:round/>
                      <a:headEnd type="none" w="med" len="med"/>
                      <a:tailEnd type="none" w="med" len="med"/>
                    </a:lnB>
                  </a:tcPr>
                </a:tc>
              </a:tr>
              <a:tr h="770071">
                <a:tc>
                  <a:txBody>
                    <a:bodyPr/>
                    <a:lstStyle/>
                    <a:p>
                      <a:pPr>
                        <a:lnSpc>
                          <a:spcPts val="1880"/>
                        </a:lnSpc>
                      </a:pPr>
                      <a:r>
                        <a:rPr lang="en-US" altLang="ja-JP" sz="1400" b="0" dirty="0">
                          <a:solidFill>
                            <a:srgbClr val="FF0000"/>
                          </a:solidFill>
                          <a:effectLst/>
                          <a:latin typeface="UDShinGoPr6" charset="0"/>
                        </a:rPr>
                        <a:t>【</a:t>
                      </a:r>
                      <a:r>
                        <a:rPr lang="ja-JP" altLang="en-US" sz="1400" b="0" dirty="0">
                          <a:solidFill>
                            <a:srgbClr val="FF0000"/>
                          </a:solidFill>
                          <a:effectLst/>
                          <a:latin typeface="UDShinGoPr6" charset="0"/>
                        </a:rPr>
                        <a:t>早期発見・早期診断</a:t>
                      </a:r>
                      <a:r>
                        <a:rPr lang="en-US" altLang="ja-JP" sz="1400" b="0" dirty="0">
                          <a:solidFill>
                            <a:srgbClr val="FF0000"/>
                          </a:solidFill>
                          <a:effectLst/>
                          <a:latin typeface="UDShinGoPr6" charset="0"/>
                        </a:rPr>
                        <a:t>】</a:t>
                      </a:r>
                      <a:r>
                        <a:rPr lang="ja-JP" altLang="en-US" sz="1400" b="0" dirty="0">
                          <a:solidFill>
                            <a:srgbClr val="FF0000"/>
                          </a:solidFill>
                          <a:effectLst/>
                          <a:latin typeface="UDShinGoPr6" charset="0"/>
                        </a:rPr>
                        <a:t> </a:t>
                      </a:r>
                      <a:endParaRPr lang="en-US" altLang="ja-JP" sz="1400" b="0" dirty="0" smtClean="0">
                        <a:solidFill>
                          <a:srgbClr val="FF0000"/>
                        </a:solidFill>
                        <a:effectLst/>
                        <a:latin typeface="UDShinGoPr6" charset="0"/>
                      </a:endParaRPr>
                    </a:p>
                    <a:p>
                      <a:pPr>
                        <a:lnSpc>
                          <a:spcPts val="2280"/>
                        </a:lnSpc>
                      </a:pPr>
                      <a:r>
                        <a:rPr lang="ja-JP" altLang="en-US" sz="1400" b="0" dirty="0" smtClean="0">
                          <a:solidFill>
                            <a:schemeClr val="bg1"/>
                          </a:solidFill>
                          <a:effectLst/>
                          <a:latin typeface="UDShinGoPr6" charset="0"/>
                        </a:rPr>
                        <a:t>　</a:t>
                      </a:r>
                      <a:r>
                        <a:rPr lang="ja-JP" altLang="en-US" sz="1400" b="0" baseline="0" dirty="0" smtClean="0">
                          <a:solidFill>
                            <a:schemeClr val="bg1"/>
                          </a:solidFill>
                          <a:effectLst/>
                          <a:latin typeface="UDShinGoPr6" charset="0"/>
                        </a:rPr>
                        <a:t> </a:t>
                      </a:r>
                      <a:r>
                        <a:rPr lang="ja-JP" altLang="en-US" sz="1400" b="0" dirty="0" smtClean="0">
                          <a:solidFill>
                            <a:schemeClr val="bg1"/>
                          </a:solidFill>
                          <a:effectLst/>
                          <a:latin typeface="UDShinGoPr6" charset="0"/>
                        </a:rPr>
                        <a:t>提言４</a:t>
                      </a:r>
                      <a:r>
                        <a:rPr lang="ja-JP" altLang="en-US" sz="1400" b="0" dirty="0" smtClean="0">
                          <a:solidFill>
                            <a:srgbClr val="4CBFFF"/>
                          </a:solidFill>
                          <a:effectLst/>
                          <a:latin typeface="UDShinGoPr6" charset="0"/>
                        </a:rPr>
                        <a:t>　</a:t>
                      </a:r>
                      <a:r>
                        <a:rPr lang="ja-JP" altLang="en-US" sz="1400" b="0" baseline="0" dirty="0" smtClean="0">
                          <a:solidFill>
                            <a:srgbClr val="4CBFFF"/>
                          </a:solidFill>
                          <a:effectLst/>
                          <a:latin typeface="UDShinGoPr6" charset="0"/>
                        </a:rPr>
                        <a:t> </a:t>
                      </a:r>
                      <a:r>
                        <a:rPr lang="ja-JP" altLang="en-US" sz="1400" b="0" dirty="0" smtClean="0">
                          <a:effectLst/>
                          <a:latin typeface="RyuminPr6" charset="0"/>
                        </a:rPr>
                        <a:t>明らか</a:t>
                      </a:r>
                      <a:r>
                        <a:rPr lang="ja-JP" altLang="en-US" sz="1400" b="0" dirty="0">
                          <a:effectLst/>
                          <a:latin typeface="RyuminPr6" charset="0"/>
                        </a:rPr>
                        <a:t>な</a:t>
                      </a:r>
                      <a:r>
                        <a:rPr lang="ja-JP" altLang="en-US" sz="1400" b="0" dirty="0" smtClean="0">
                          <a:effectLst/>
                          <a:latin typeface="RyuminPr6" charset="0"/>
                        </a:rPr>
                        <a:t>原因が不明</a:t>
                      </a:r>
                      <a:r>
                        <a:rPr lang="ja-JP" altLang="en-US" sz="1400" b="0" dirty="0">
                          <a:effectLst/>
                          <a:latin typeface="RyuminPr6" charset="0"/>
                        </a:rPr>
                        <a:t>の呼吸困難、胸痛、頻脈、頻呼吸、血圧低下</a:t>
                      </a:r>
                      <a:r>
                        <a:rPr lang="ja-JP" altLang="en-US" sz="1400" b="0" dirty="0" smtClean="0">
                          <a:effectLst/>
                          <a:latin typeface="RyuminPr6" charset="0"/>
                        </a:rPr>
                        <a:t>などを認めた</a:t>
                      </a:r>
                      <a:r>
                        <a:rPr lang="ja-JP" altLang="en-US" sz="1400" b="0" dirty="0">
                          <a:effectLst/>
                          <a:latin typeface="RyuminPr6" charset="0"/>
                        </a:rPr>
                        <a:t>場合</a:t>
                      </a:r>
                      <a:r>
                        <a:rPr lang="ja-JP" altLang="en-US" sz="1400" b="0" dirty="0" smtClean="0">
                          <a:effectLst/>
                          <a:latin typeface="RyuminPr6" charset="0"/>
                        </a:rPr>
                        <a:t>、</a:t>
                      </a:r>
                      <a:endParaRPr lang="en-US" altLang="ja-JP" sz="1400" b="0" dirty="0" smtClean="0">
                        <a:effectLst/>
                        <a:latin typeface="RyuminPr6" charset="0"/>
                      </a:endParaRPr>
                    </a:p>
                    <a:p>
                      <a:pPr>
                        <a:lnSpc>
                          <a:spcPts val="1880"/>
                        </a:lnSpc>
                      </a:pPr>
                      <a:r>
                        <a:rPr lang="ja-JP" altLang="en-US" sz="1400" b="0" dirty="0" smtClean="0">
                          <a:effectLst/>
                          <a:latin typeface="RyuminPr6" charset="0"/>
                        </a:rPr>
                        <a:t>　　　　　　　急性</a:t>
                      </a:r>
                      <a:r>
                        <a:rPr lang="ja-JP" altLang="en-US" sz="1400" b="0" dirty="0">
                          <a:effectLst/>
                          <a:latin typeface="RyuminPr6" charset="0"/>
                        </a:rPr>
                        <a:t>肺血栓塞栓症の可能性を疑い、造影 </a:t>
                      </a:r>
                      <a:r>
                        <a:rPr lang="en-US" altLang="ja-JP" sz="1400" b="0" dirty="0">
                          <a:effectLst/>
                          <a:latin typeface="RyuminPr6" charset="0"/>
                        </a:rPr>
                        <a:t>CT </a:t>
                      </a:r>
                      <a:r>
                        <a:rPr lang="ja-JP" altLang="en-US" sz="1400" b="0" dirty="0" smtClean="0">
                          <a:effectLst/>
                          <a:latin typeface="RyuminPr6" charset="0"/>
                        </a:rPr>
                        <a:t>検討</a:t>
                      </a:r>
                      <a:r>
                        <a:rPr lang="ja-JP" altLang="en-US" sz="1400" b="0" dirty="0">
                          <a:effectLst/>
                          <a:latin typeface="RyuminPr6" charset="0"/>
                        </a:rPr>
                        <a:t>し早期診断に</a:t>
                      </a:r>
                      <a:r>
                        <a:rPr lang="ja-JP" altLang="en-US" sz="1400" b="0" dirty="0" smtClean="0">
                          <a:effectLst/>
                          <a:latin typeface="RyuminPr6" charset="0"/>
                        </a:rPr>
                        <a:t>つなげる</a:t>
                      </a:r>
                      <a:r>
                        <a:rPr lang="ja-JP" altLang="en-US" sz="1400" b="0" dirty="0">
                          <a:effectLst/>
                          <a:latin typeface="RyuminPr6" charset="0"/>
                        </a:rPr>
                        <a:t>。 </a:t>
                      </a:r>
                      <a:endParaRPr lang="ja-JP" altLang="en-US" sz="1400" dirty="0">
                        <a:effectLst/>
                      </a:endParaRPr>
                    </a:p>
                  </a:txBody>
                  <a:tcPr marL="89718" marR="89718" marT="44859" marB="44859" anchor="ctr">
                    <a:lnL w="3594" cap="flat" cmpd="sng" algn="ctr">
                      <a:solidFill>
                        <a:srgbClr val="191616"/>
                      </a:solidFill>
                      <a:prstDash val="solid"/>
                      <a:round/>
                      <a:headEnd type="none" w="med" len="med"/>
                      <a:tailEnd type="none" w="med" len="med"/>
                    </a:lnL>
                    <a:lnR w="3594" cap="flat" cmpd="sng" algn="ctr">
                      <a:solidFill>
                        <a:srgbClr val="191616"/>
                      </a:solidFill>
                      <a:prstDash val="solid"/>
                      <a:round/>
                      <a:headEnd type="none" w="med" len="med"/>
                      <a:tailEnd type="none" w="med" len="med"/>
                    </a:lnR>
                    <a:lnT w="3594" cap="flat" cmpd="sng" algn="ctr">
                      <a:solidFill>
                        <a:srgbClr val="000000"/>
                      </a:solidFill>
                      <a:prstDash val="solid"/>
                      <a:round/>
                      <a:headEnd type="none" w="med" len="med"/>
                      <a:tailEnd type="none" w="med" len="med"/>
                    </a:lnT>
                    <a:lnB w="3594" cap="flat" cmpd="sng" algn="ctr">
                      <a:solidFill>
                        <a:srgbClr val="000000"/>
                      </a:solidFill>
                      <a:prstDash val="solid"/>
                      <a:round/>
                      <a:headEnd type="none" w="med" len="med"/>
                      <a:tailEnd type="none" w="med" len="med"/>
                    </a:lnB>
                  </a:tcPr>
                </a:tc>
              </a:tr>
              <a:tr h="834887">
                <a:tc>
                  <a:txBody>
                    <a:bodyPr/>
                    <a:lstStyle/>
                    <a:p>
                      <a:pPr>
                        <a:lnSpc>
                          <a:spcPts val="1880"/>
                        </a:lnSpc>
                      </a:pPr>
                      <a:r>
                        <a:rPr lang="en-US" altLang="ja-JP" sz="1400" b="0" dirty="0">
                          <a:solidFill>
                            <a:srgbClr val="FF0000"/>
                          </a:solidFill>
                          <a:effectLst/>
                          <a:latin typeface="UDShinGoPr6" charset="0"/>
                        </a:rPr>
                        <a:t>【</a:t>
                      </a:r>
                      <a:r>
                        <a:rPr lang="ja-JP" altLang="en-US" sz="1400" b="0" dirty="0">
                          <a:solidFill>
                            <a:srgbClr val="FF0000"/>
                          </a:solidFill>
                          <a:effectLst/>
                          <a:latin typeface="UDShinGoPr6" charset="0"/>
                        </a:rPr>
                        <a:t>初期治療</a:t>
                      </a:r>
                      <a:r>
                        <a:rPr lang="en-US" altLang="ja-JP" sz="1400" b="0" dirty="0" smtClean="0">
                          <a:solidFill>
                            <a:srgbClr val="FF0000"/>
                          </a:solidFill>
                          <a:effectLst/>
                          <a:latin typeface="UDShinGoPr6" charset="0"/>
                        </a:rPr>
                        <a:t>】</a:t>
                      </a:r>
                    </a:p>
                    <a:p>
                      <a:pPr>
                        <a:lnSpc>
                          <a:spcPts val="1880"/>
                        </a:lnSpc>
                        <a:spcBef>
                          <a:spcPts val="0"/>
                        </a:spcBef>
                      </a:pPr>
                      <a:r>
                        <a:rPr lang="ja-JP" altLang="en-US" sz="1400" b="0" dirty="0" smtClean="0">
                          <a:solidFill>
                            <a:srgbClr val="003DCC"/>
                          </a:solidFill>
                          <a:effectLst/>
                          <a:latin typeface="UDShinGoPr6" charset="0"/>
                        </a:rPr>
                        <a:t>　</a:t>
                      </a:r>
                      <a:r>
                        <a:rPr lang="ja-JP" altLang="en-US" sz="1400" b="0" dirty="0" smtClean="0">
                          <a:solidFill>
                            <a:schemeClr val="tx1"/>
                          </a:solidFill>
                          <a:effectLst/>
                          <a:latin typeface="UDShinGoPr6" charset="0"/>
                        </a:rPr>
                        <a:t> </a:t>
                      </a:r>
                      <a:r>
                        <a:rPr lang="ja-JP" altLang="en-US" sz="1400" b="0" dirty="0" smtClean="0">
                          <a:solidFill>
                            <a:schemeClr val="bg1"/>
                          </a:solidFill>
                          <a:effectLst/>
                          <a:latin typeface="UDShinGoPr6" charset="0"/>
                        </a:rPr>
                        <a:t>提言５</a:t>
                      </a:r>
                      <a:r>
                        <a:rPr lang="ja-JP" altLang="en-US" sz="1400" b="0" dirty="0" smtClean="0">
                          <a:solidFill>
                            <a:schemeClr val="tx1"/>
                          </a:solidFill>
                          <a:effectLst/>
                          <a:latin typeface="+mn-lt"/>
                        </a:rPr>
                        <a:t>　 </a:t>
                      </a:r>
                      <a:r>
                        <a:rPr lang="ja-JP" altLang="en-US" sz="1400" b="0" dirty="0" smtClean="0">
                          <a:effectLst/>
                          <a:latin typeface="RyuminPr6" charset="0"/>
                        </a:rPr>
                        <a:t>急性肺血栓塞栓症が強く疑われる状況、あるいは診断が確定した場合、 直ちに抗凝固療法</a:t>
                      </a:r>
                      <a:endParaRPr lang="en-US" altLang="ja-JP" sz="1400" b="0" dirty="0" smtClean="0">
                        <a:effectLst/>
                        <a:latin typeface="RyuminPr6" charset="0"/>
                      </a:endParaRPr>
                    </a:p>
                    <a:p>
                      <a:pPr>
                        <a:lnSpc>
                          <a:spcPts val="1880"/>
                        </a:lnSpc>
                        <a:spcBef>
                          <a:spcPts val="0"/>
                        </a:spcBef>
                      </a:pPr>
                      <a:r>
                        <a:rPr lang="ja-JP" altLang="en-US" sz="1400" b="0" dirty="0" smtClean="0">
                          <a:effectLst/>
                          <a:latin typeface="RyuminPr6" charset="0"/>
                        </a:rPr>
                        <a:t>　　　　　　　</a:t>
                      </a:r>
                      <a:r>
                        <a:rPr lang="en-US" altLang="ja-JP" sz="1400" b="0" dirty="0" smtClean="0">
                          <a:effectLst/>
                          <a:latin typeface="RyuminPr6" charset="0"/>
                        </a:rPr>
                        <a:t>(</a:t>
                      </a:r>
                      <a:r>
                        <a:rPr lang="ja-JP" altLang="en-US" sz="1400" b="0" dirty="0" smtClean="0">
                          <a:effectLst/>
                          <a:latin typeface="RyuminPr6" charset="0"/>
                        </a:rPr>
                        <a:t>ヘパリン単回静脈内投与</a:t>
                      </a:r>
                      <a:r>
                        <a:rPr lang="en-US" altLang="ja-JP" sz="1400" b="0" dirty="0" smtClean="0">
                          <a:effectLst/>
                          <a:latin typeface="RyuminPr6" charset="0"/>
                        </a:rPr>
                        <a:t>)</a:t>
                      </a:r>
                      <a:r>
                        <a:rPr lang="ja-JP" altLang="en-US" sz="1400" b="0" dirty="0" smtClean="0">
                          <a:effectLst/>
                          <a:latin typeface="RyuminPr6" charset="0"/>
                        </a:rPr>
                        <a:t>を検討する。 </a:t>
                      </a:r>
                      <a:r>
                        <a:rPr lang="en-US" altLang="ja-JP" sz="1400" b="0" dirty="0" smtClean="0">
                          <a:solidFill>
                            <a:srgbClr val="003DCC"/>
                          </a:solidFill>
                          <a:effectLst/>
                          <a:latin typeface="UDShinGoPr6" charset="0"/>
                        </a:rPr>
                        <a:t> </a:t>
                      </a:r>
                    </a:p>
                  </a:txBody>
                  <a:tcPr marL="89718" marR="89718" marT="44859" marB="44859" anchor="ctr">
                    <a:lnL w="3594" cap="flat" cmpd="sng" algn="ctr">
                      <a:solidFill>
                        <a:srgbClr val="191616"/>
                      </a:solidFill>
                      <a:prstDash val="solid"/>
                      <a:round/>
                      <a:headEnd type="none" w="med" len="med"/>
                      <a:tailEnd type="none" w="med" len="med"/>
                    </a:lnL>
                    <a:lnR w="3594" cap="flat" cmpd="sng" algn="ctr">
                      <a:solidFill>
                        <a:srgbClr val="191616"/>
                      </a:solidFill>
                      <a:prstDash val="solid"/>
                      <a:round/>
                      <a:headEnd type="none" w="med" len="med"/>
                      <a:tailEnd type="none" w="med" len="med"/>
                    </a:lnR>
                    <a:lnT w="3594" cap="flat" cmpd="sng" algn="ctr">
                      <a:solidFill>
                        <a:srgbClr val="000000"/>
                      </a:solidFill>
                      <a:prstDash val="solid"/>
                      <a:round/>
                      <a:headEnd type="none" w="med" len="med"/>
                      <a:tailEnd type="none" w="med" len="med"/>
                    </a:lnT>
                    <a:lnB w="3594" cap="flat" cmpd="sng" algn="ctr">
                      <a:solidFill>
                        <a:srgbClr val="000000"/>
                      </a:solidFill>
                      <a:prstDash val="solid"/>
                      <a:round/>
                      <a:headEnd type="none" w="med" len="med"/>
                      <a:tailEnd type="none" w="med" len="med"/>
                    </a:lnB>
                  </a:tcPr>
                </a:tc>
              </a:tr>
              <a:tr h="933591">
                <a:tc>
                  <a:txBody>
                    <a:bodyPr/>
                    <a:lstStyle/>
                    <a:p>
                      <a:pPr>
                        <a:lnSpc>
                          <a:spcPts val="1880"/>
                        </a:lnSpc>
                      </a:pPr>
                      <a:r>
                        <a:rPr lang="en-US" altLang="ja-JP" sz="1400" b="0" dirty="0">
                          <a:solidFill>
                            <a:srgbClr val="FF0000"/>
                          </a:solidFill>
                          <a:effectLst/>
                          <a:latin typeface="UDShinGoPr6" charset="0"/>
                        </a:rPr>
                        <a:t>【</a:t>
                      </a:r>
                      <a:r>
                        <a:rPr lang="ja-JP" altLang="en-US" sz="1400" b="0" dirty="0">
                          <a:solidFill>
                            <a:srgbClr val="FF0000"/>
                          </a:solidFill>
                          <a:effectLst/>
                          <a:latin typeface="UDShinGoPr6" charset="0"/>
                        </a:rPr>
                        <a:t>院内体制の整備</a:t>
                      </a:r>
                      <a:r>
                        <a:rPr lang="en-US" altLang="ja-JP" sz="1400" b="0" dirty="0">
                          <a:solidFill>
                            <a:srgbClr val="FF0000"/>
                          </a:solidFill>
                          <a:effectLst/>
                          <a:latin typeface="UDShinGoPr6" charset="0"/>
                        </a:rPr>
                        <a:t>】 </a:t>
                      </a:r>
                      <a:endParaRPr lang="ja-JP" altLang="en-US" sz="1400" dirty="0">
                        <a:solidFill>
                          <a:srgbClr val="FF0000"/>
                        </a:solidFill>
                        <a:effectLst/>
                      </a:endParaRPr>
                    </a:p>
                    <a:p>
                      <a:pPr>
                        <a:lnSpc>
                          <a:spcPts val="1880"/>
                        </a:lnSpc>
                      </a:pPr>
                      <a:r>
                        <a:rPr lang="ja-JP" altLang="en-US" sz="1400" b="0" dirty="0" smtClean="0">
                          <a:solidFill>
                            <a:schemeClr val="bg1"/>
                          </a:solidFill>
                          <a:effectLst/>
                          <a:latin typeface="RyuminPr6" charset="0"/>
                        </a:rPr>
                        <a:t>　 提言６</a:t>
                      </a:r>
                      <a:r>
                        <a:rPr lang="ja-JP" altLang="en-US" sz="1400" b="0" dirty="0" smtClean="0">
                          <a:effectLst/>
                          <a:latin typeface="RyuminPr6" charset="0"/>
                        </a:rPr>
                        <a:t>　 急性</a:t>
                      </a:r>
                      <a:r>
                        <a:rPr lang="ja-JP" altLang="en-US" sz="1400" b="0" dirty="0">
                          <a:effectLst/>
                          <a:latin typeface="RyuminPr6" charset="0"/>
                        </a:rPr>
                        <a:t>肺血栓塞栓症のリスク評価、予防、診断、治療に関して、医療</a:t>
                      </a:r>
                      <a:r>
                        <a:rPr lang="ja-JP" altLang="en-US" sz="1400" b="0" dirty="0" smtClean="0">
                          <a:effectLst/>
                          <a:latin typeface="RyuminPr6" charset="0"/>
                        </a:rPr>
                        <a:t>安全の</a:t>
                      </a:r>
                      <a:r>
                        <a:rPr lang="ja-JP" altLang="en-US" sz="1400" b="0" dirty="0">
                          <a:effectLst/>
                          <a:latin typeface="RyuminPr6" charset="0"/>
                        </a:rPr>
                        <a:t>一環として</a:t>
                      </a:r>
                      <a:r>
                        <a:rPr lang="ja-JP" altLang="en-US" sz="1400" b="0" dirty="0" smtClean="0">
                          <a:effectLst/>
                          <a:latin typeface="RyuminPr6" charset="0"/>
                        </a:rPr>
                        <a:t>院内で</a:t>
                      </a:r>
                      <a:endParaRPr lang="en-US" altLang="ja-JP" sz="1400" b="0" dirty="0" smtClean="0">
                        <a:effectLst/>
                        <a:latin typeface="RyuminPr6" charset="0"/>
                      </a:endParaRPr>
                    </a:p>
                    <a:p>
                      <a:pPr>
                        <a:lnSpc>
                          <a:spcPts val="1880"/>
                        </a:lnSpc>
                      </a:pPr>
                      <a:r>
                        <a:rPr lang="ja-JP" altLang="en-US" sz="1400" b="0" dirty="0" smtClean="0">
                          <a:effectLst/>
                          <a:latin typeface="RyuminPr6" charset="0"/>
                        </a:rPr>
                        <a:t>　　　　　</a:t>
                      </a:r>
                      <a:r>
                        <a:rPr lang="ja-JP" altLang="en-US" sz="1400" b="0" baseline="0" dirty="0" smtClean="0">
                          <a:effectLst/>
                          <a:latin typeface="RyuminPr6" charset="0"/>
                        </a:rPr>
                        <a:t>     </a:t>
                      </a:r>
                      <a:r>
                        <a:rPr lang="ja-JP" altLang="en-US" sz="1400" b="0" dirty="0" smtClean="0">
                          <a:effectLst/>
                          <a:latin typeface="RyuminPr6" charset="0"/>
                        </a:rPr>
                        <a:t>相談できる</a:t>
                      </a:r>
                      <a:r>
                        <a:rPr lang="ja-JP" altLang="en-US" sz="1400" b="0" dirty="0">
                          <a:effectLst/>
                          <a:latin typeface="RyuminPr6" charset="0"/>
                        </a:rPr>
                        <a:t>組織</a:t>
                      </a:r>
                      <a:r>
                        <a:rPr lang="en-US" altLang="ja-JP" sz="1400" b="0" dirty="0">
                          <a:effectLst/>
                          <a:latin typeface="RyuminPr6" charset="0"/>
                        </a:rPr>
                        <a:t>(</a:t>
                      </a:r>
                      <a:r>
                        <a:rPr lang="ja-JP" altLang="en-US" sz="1400" b="0" dirty="0">
                          <a:effectLst/>
                          <a:latin typeface="RyuminPr6" charset="0"/>
                        </a:rPr>
                        <a:t>担当チーム・担当者</a:t>
                      </a:r>
                      <a:r>
                        <a:rPr lang="en-US" altLang="ja-JP" sz="1400" b="0" dirty="0">
                          <a:effectLst/>
                          <a:latin typeface="RyuminPr6" charset="0"/>
                        </a:rPr>
                        <a:t>)</a:t>
                      </a:r>
                      <a:r>
                        <a:rPr lang="ja-JP" altLang="en-US" sz="1400" b="0" dirty="0">
                          <a:effectLst/>
                          <a:latin typeface="RyuminPr6" charset="0"/>
                        </a:rPr>
                        <a:t>を整備する。 </a:t>
                      </a:r>
                      <a:r>
                        <a:rPr lang="ja-JP" altLang="en-US" sz="1400" b="0" dirty="0" smtClean="0">
                          <a:effectLst/>
                          <a:latin typeface="RyuminPr6" charset="0"/>
                        </a:rPr>
                        <a:t>必要があれば院外</a:t>
                      </a:r>
                      <a:r>
                        <a:rPr lang="ja-JP" altLang="en-US" sz="1400" b="0" dirty="0">
                          <a:effectLst/>
                          <a:latin typeface="RyuminPr6" charset="0"/>
                        </a:rPr>
                        <a:t>への相談や転院</a:t>
                      </a:r>
                      <a:r>
                        <a:rPr lang="ja-JP" altLang="en-US" sz="1400" b="0" dirty="0" smtClean="0">
                          <a:effectLst/>
                          <a:latin typeface="RyuminPr6" charset="0"/>
                        </a:rPr>
                        <a:t>などが</a:t>
                      </a:r>
                      <a:endParaRPr lang="en-US" altLang="ja-JP" sz="1400" b="0" dirty="0" smtClean="0">
                        <a:effectLst/>
                        <a:latin typeface="RyuminPr6" charset="0"/>
                      </a:endParaRPr>
                    </a:p>
                    <a:p>
                      <a:pPr>
                        <a:lnSpc>
                          <a:spcPts val="1880"/>
                        </a:lnSpc>
                      </a:pPr>
                      <a:r>
                        <a:rPr lang="ja-JP" altLang="en-US" sz="1400" b="0" dirty="0" smtClean="0">
                          <a:effectLst/>
                          <a:latin typeface="RyuminPr6" charset="0"/>
                        </a:rPr>
                        <a:t>　　　　　　　できる</a:t>
                      </a:r>
                      <a:r>
                        <a:rPr lang="ja-JP" altLang="en-US" sz="1400" b="0" dirty="0">
                          <a:effectLst/>
                          <a:latin typeface="RyuminPr6" charset="0"/>
                        </a:rPr>
                        <a:t>ような連携体制を構築 する。 </a:t>
                      </a:r>
                      <a:endParaRPr lang="ja-JP" altLang="en-US" sz="1400" dirty="0">
                        <a:effectLst/>
                      </a:endParaRPr>
                    </a:p>
                  </a:txBody>
                  <a:tcPr marL="89718" marR="89718" marT="44859" marB="44859" anchor="ctr">
                    <a:lnL w="3594" cap="flat" cmpd="sng" algn="ctr">
                      <a:solidFill>
                        <a:srgbClr val="191616"/>
                      </a:solidFill>
                      <a:prstDash val="solid"/>
                      <a:round/>
                      <a:headEnd type="none" w="med" len="med"/>
                      <a:tailEnd type="none" w="med" len="med"/>
                    </a:lnL>
                    <a:lnR w="3594" cap="flat" cmpd="sng" algn="ctr">
                      <a:solidFill>
                        <a:srgbClr val="191616"/>
                      </a:solidFill>
                      <a:prstDash val="solid"/>
                      <a:round/>
                      <a:headEnd type="none" w="med" len="med"/>
                      <a:tailEnd type="none" w="med" len="med"/>
                    </a:lnR>
                    <a:lnT w="3594" cap="flat" cmpd="sng" algn="ctr">
                      <a:solidFill>
                        <a:srgbClr val="000000"/>
                      </a:solidFill>
                      <a:prstDash val="solid"/>
                      <a:round/>
                      <a:headEnd type="none" w="med" len="med"/>
                      <a:tailEnd type="none" w="med" len="med"/>
                    </a:lnT>
                    <a:lnB w="3594" cap="flat" cmpd="sng" algn="ctr">
                      <a:solidFill>
                        <a:srgbClr val="000000"/>
                      </a:solidFill>
                      <a:prstDash val="solid"/>
                      <a:round/>
                      <a:headEnd type="none" w="med" len="med"/>
                      <a:tailEnd type="none" w="med" len="med"/>
                    </a:lnB>
                  </a:tcPr>
                </a:tc>
              </a:tr>
            </a:tbl>
          </a:graphicData>
        </a:graphic>
      </p:graphicFrame>
      <p:cxnSp>
        <p:nvCxnSpPr>
          <p:cNvPr id="25" name="直線コネクタ 24"/>
          <p:cNvCxnSpPr/>
          <p:nvPr/>
        </p:nvCxnSpPr>
        <p:spPr>
          <a:xfrm>
            <a:off x="4616801" y="2474861"/>
            <a:ext cx="187663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3210827" y="4401368"/>
            <a:ext cx="3471449"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1511237" y="2714939"/>
            <a:ext cx="132459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1511237" y="2958894"/>
            <a:ext cx="4336152" cy="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 name="角丸四角形 28"/>
          <p:cNvSpPr/>
          <p:nvPr/>
        </p:nvSpPr>
        <p:spPr>
          <a:xfrm>
            <a:off x="1471481" y="1962630"/>
            <a:ext cx="1960700" cy="280036"/>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659785" y="3881810"/>
            <a:ext cx="1818239" cy="280036"/>
          </a:xfrm>
          <a:prstGeom prst="roundRect">
            <a:avLst/>
          </a:prstGeom>
          <a:noFill/>
          <a:ln w="28575">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rotWithShape="1">
          <a:blip r:embed="rId2">
            <a:lum bright="-20000" contrast="40000"/>
          </a:blip>
          <a:srcRect t="3005"/>
          <a:stretch/>
        </p:blipFill>
        <p:spPr>
          <a:xfrm>
            <a:off x="6718853" y="1792083"/>
            <a:ext cx="2004428" cy="1838333"/>
          </a:xfrm>
          <a:prstGeom prst="rect">
            <a:avLst/>
          </a:prstGeom>
        </p:spPr>
      </p:pic>
      <p:pic>
        <p:nvPicPr>
          <p:cNvPr id="32" name="図 31"/>
          <p:cNvPicPr>
            <a:picLocks noChangeAspect="1"/>
          </p:cNvPicPr>
          <p:nvPr/>
        </p:nvPicPr>
        <p:blipFill>
          <a:blip r:embed="rId3"/>
          <a:stretch>
            <a:fillRect/>
          </a:stretch>
        </p:blipFill>
        <p:spPr>
          <a:xfrm>
            <a:off x="2371495" y="356982"/>
            <a:ext cx="4543886" cy="392278"/>
          </a:xfrm>
          <a:prstGeom prst="rect">
            <a:avLst/>
          </a:prstGeom>
        </p:spPr>
      </p:pic>
    </p:spTree>
    <p:extLst>
      <p:ext uri="{BB962C8B-B14F-4D97-AF65-F5344CB8AC3E}">
        <p14:creationId xmlns:p14="http://schemas.microsoft.com/office/powerpoint/2010/main" val="945372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正方形/長方形 126"/>
          <p:cNvSpPr/>
          <p:nvPr/>
        </p:nvSpPr>
        <p:spPr>
          <a:xfrm>
            <a:off x="374116" y="1734069"/>
            <a:ext cx="8478368" cy="3157601"/>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28" name="ホームベース 127"/>
          <p:cNvSpPr/>
          <p:nvPr/>
        </p:nvSpPr>
        <p:spPr>
          <a:xfrm>
            <a:off x="374115" y="1390239"/>
            <a:ext cx="8478368" cy="267676"/>
          </a:xfrm>
          <a:prstGeom prst="homePlate">
            <a:avLst>
              <a:gd name="adj" fmla="val 1730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29" name="テキスト ボックス 128"/>
          <p:cNvSpPr txBox="1"/>
          <p:nvPr/>
        </p:nvSpPr>
        <p:spPr>
          <a:xfrm>
            <a:off x="7707712" y="1428500"/>
            <a:ext cx="1087187" cy="253916"/>
          </a:xfrm>
          <a:prstGeom prst="rect">
            <a:avLst/>
          </a:prstGeom>
          <a:noFill/>
        </p:spPr>
        <p:txBody>
          <a:bodyPr wrap="square" rtlCol="0">
            <a:spAutoFit/>
          </a:bodyPr>
          <a:lstStyle>
            <a:defPPr>
              <a:defRPr lang="en-US"/>
            </a:defPPr>
            <a:lvl1pPr defTabSz="914400">
              <a:defRPr kumimoji="1" sz="1400">
                <a:solidFill>
                  <a:prstClr val="black"/>
                </a:solidFill>
              </a:defRPr>
            </a:lvl1pPr>
          </a:lstStyle>
          <a:p>
            <a:pPr algn="ctr"/>
            <a:r>
              <a:rPr lang="ja-JP" altLang="en-US" sz="1050" dirty="0"/>
              <a:t>　　約５～６ヶ月</a:t>
            </a:r>
          </a:p>
        </p:txBody>
      </p:sp>
      <p:sp>
        <p:nvSpPr>
          <p:cNvPr id="130" name="テキスト ボックス 129"/>
          <p:cNvSpPr txBox="1"/>
          <p:nvPr/>
        </p:nvSpPr>
        <p:spPr>
          <a:xfrm>
            <a:off x="3978261" y="1415194"/>
            <a:ext cx="959624" cy="253916"/>
          </a:xfrm>
          <a:prstGeom prst="rect">
            <a:avLst/>
          </a:prstGeom>
          <a:noFill/>
        </p:spPr>
        <p:txBody>
          <a:bodyPr wrap="square" rtlCol="0">
            <a:spAutoFit/>
          </a:bodyPr>
          <a:lstStyle>
            <a:defPPr>
              <a:defRPr lang="en-US"/>
            </a:defPPr>
            <a:lvl1pPr defTabSz="914400">
              <a:defRPr kumimoji="1" sz="1400">
                <a:solidFill>
                  <a:prstClr val="black"/>
                </a:solidFill>
              </a:defRPr>
            </a:lvl1pPr>
          </a:lstStyle>
          <a:p>
            <a:pPr algn="ctr"/>
            <a:r>
              <a:rPr lang="ja-JP" altLang="en-US" sz="1050" dirty="0"/>
              <a:t>　約２ヶ月</a:t>
            </a:r>
          </a:p>
        </p:txBody>
      </p:sp>
      <p:sp>
        <p:nvSpPr>
          <p:cNvPr id="131" name="テキスト ボックス 130"/>
          <p:cNvSpPr txBox="1"/>
          <p:nvPr/>
        </p:nvSpPr>
        <p:spPr>
          <a:xfrm>
            <a:off x="1984959" y="1419288"/>
            <a:ext cx="980824" cy="253916"/>
          </a:xfrm>
          <a:prstGeom prst="rect">
            <a:avLst/>
          </a:prstGeom>
          <a:noFill/>
        </p:spPr>
        <p:txBody>
          <a:bodyPr wrap="square" rtlCol="0">
            <a:spAutoFit/>
          </a:bodyPr>
          <a:lstStyle/>
          <a:p>
            <a:pPr algn="ctr"/>
            <a:r>
              <a:rPr lang="ja-JP" altLang="en-US" sz="1050" dirty="0">
                <a:solidFill>
                  <a:prstClr val="black"/>
                </a:solidFill>
              </a:rPr>
              <a:t>　約１ヶ月</a:t>
            </a:r>
          </a:p>
        </p:txBody>
      </p:sp>
      <p:sp>
        <p:nvSpPr>
          <p:cNvPr id="132" name="テキスト ボックス 131"/>
          <p:cNvSpPr txBox="1"/>
          <p:nvPr/>
        </p:nvSpPr>
        <p:spPr>
          <a:xfrm>
            <a:off x="6494437" y="1414019"/>
            <a:ext cx="759573" cy="253916"/>
          </a:xfrm>
          <a:prstGeom prst="rect">
            <a:avLst/>
          </a:prstGeom>
          <a:noFill/>
        </p:spPr>
        <p:txBody>
          <a:bodyPr wrap="square" rtlCol="0">
            <a:spAutoFit/>
          </a:bodyPr>
          <a:lstStyle>
            <a:defPPr>
              <a:defRPr lang="en-US"/>
            </a:defPPr>
            <a:lvl1pPr defTabSz="914400">
              <a:defRPr kumimoji="1" sz="1400">
                <a:solidFill>
                  <a:prstClr val="black"/>
                </a:solidFill>
              </a:defRPr>
            </a:lvl1pPr>
          </a:lstStyle>
          <a:p>
            <a:pPr algn="ctr"/>
            <a:r>
              <a:rPr lang="ja-JP" altLang="en-US" sz="1050" dirty="0"/>
              <a:t>約４ヶ月</a:t>
            </a:r>
          </a:p>
        </p:txBody>
      </p:sp>
      <p:sp>
        <p:nvSpPr>
          <p:cNvPr id="133" name="テキスト ボックス 132"/>
          <p:cNvSpPr txBox="1"/>
          <p:nvPr/>
        </p:nvSpPr>
        <p:spPr>
          <a:xfrm>
            <a:off x="207529" y="1411985"/>
            <a:ext cx="1608344" cy="253916"/>
          </a:xfrm>
          <a:prstGeom prst="rect">
            <a:avLst/>
          </a:prstGeom>
          <a:noFill/>
          <a:ln>
            <a:noFill/>
          </a:ln>
        </p:spPr>
        <p:txBody>
          <a:bodyPr wrap="square" rtlCol="0">
            <a:spAutoFit/>
          </a:bodyPr>
          <a:lstStyle/>
          <a:p>
            <a:pPr algn="ctr"/>
            <a:r>
              <a:rPr lang="ja-JP" altLang="en-US" sz="1050" dirty="0">
                <a:solidFill>
                  <a:prstClr val="black"/>
                </a:solidFill>
              </a:rPr>
              <a:t>申請からの目標期間</a:t>
            </a:r>
            <a:endParaRPr lang="en-US" altLang="ja-JP" sz="1050" dirty="0">
              <a:solidFill>
                <a:prstClr val="black"/>
              </a:solidFill>
            </a:endParaRPr>
          </a:p>
        </p:txBody>
      </p:sp>
      <p:sp>
        <p:nvSpPr>
          <p:cNvPr id="134" name="正方形/長方形 133"/>
          <p:cNvSpPr/>
          <p:nvPr/>
        </p:nvSpPr>
        <p:spPr>
          <a:xfrm>
            <a:off x="573339" y="1861739"/>
            <a:ext cx="405000" cy="1164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050" dirty="0">
                <a:solidFill>
                  <a:prstClr val="black"/>
                </a:solidFill>
              </a:rPr>
              <a:t>センター調査申請</a:t>
            </a:r>
          </a:p>
        </p:txBody>
      </p:sp>
      <p:sp>
        <p:nvSpPr>
          <p:cNvPr id="135" name="正方形/長方形 134"/>
          <p:cNvSpPr/>
          <p:nvPr/>
        </p:nvSpPr>
        <p:spPr>
          <a:xfrm>
            <a:off x="1440842" y="1861739"/>
            <a:ext cx="405000" cy="1164332"/>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申請</a:t>
            </a:r>
            <a:r>
              <a:rPr lang="ja-JP" altLang="en-US" sz="1400" dirty="0">
                <a:solidFill>
                  <a:prstClr val="black"/>
                </a:solidFill>
              </a:rPr>
              <a:t>受付</a:t>
            </a:r>
          </a:p>
        </p:txBody>
      </p:sp>
      <p:sp>
        <p:nvSpPr>
          <p:cNvPr id="136" name="右矢印 135"/>
          <p:cNvSpPr/>
          <p:nvPr/>
        </p:nvSpPr>
        <p:spPr>
          <a:xfrm>
            <a:off x="1090718" y="2418875"/>
            <a:ext cx="238838" cy="1079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37" name="右矢印 136"/>
          <p:cNvSpPr/>
          <p:nvPr/>
        </p:nvSpPr>
        <p:spPr>
          <a:xfrm>
            <a:off x="1948012" y="2420965"/>
            <a:ext cx="251385" cy="1145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38" name="右矢印 137"/>
          <p:cNvSpPr/>
          <p:nvPr/>
        </p:nvSpPr>
        <p:spPr>
          <a:xfrm>
            <a:off x="2965783" y="2418875"/>
            <a:ext cx="1177877" cy="1714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39" name="右矢印 138"/>
          <p:cNvSpPr/>
          <p:nvPr/>
        </p:nvSpPr>
        <p:spPr>
          <a:xfrm>
            <a:off x="4828615" y="2425164"/>
            <a:ext cx="1738278" cy="14888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40" name="右矢印 139"/>
          <p:cNvSpPr/>
          <p:nvPr/>
        </p:nvSpPr>
        <p:spPr>
          <a:xfrm>
            <a:off x="7209269" y="2418875"/>
            <a:ext cx="895640" cy="14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41" name="正方形/長方形 140"/>
          <p:cNvSpPr/>
          <p:nvPr/>
        </p:nvSpPr>
        <p:spPr>
          <a:xfrm>
            <a:off x="8115448" y="1861740"/>
            <a:ext cx="461634" cy="1593242"/>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センター調査</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　報告書交付</a:t>
            </a:r>
          </a:p>
        </p:txBody>
      </p:sp>
      <p:sp>
        <p:nvSpPr>
          <p:cNvPr id="142" name="テキスト ボックス 141"/>
          <p:cNvSpPr txBox="1"/>
          <p:nvPr/>
        </p:nvSpPr>
        <p:spPr>
          <a:xfrm>
            <a:off x="5109901" y="2524410"/>
            <a:ext cx="1214033" cy="276999"/>
          </a:xfrm>
          <a:prstGeom prst="rect">
            <a:avLst/>
          </a:prstGeom>
          <a:noFill/>
        </p:spPr>
        <p:txBody>
          <a:bodyPr wrap="square" rtlCol="0">
            <a:spAutoFit/>
          </a:bodyPr>
          <a:lstStyle/>
          <a:p>
            <a:pPr algn="ctr"/>
            <a:r>
              <a:rPr lang="ja-JP" altLang="en-US" sz="1200" dirty="0">
                <a:solidFill>
                  <a:prstClr val="black"/>
                </a:solidFill>
              </a:rPr>
              <a:t>報告書案提出</a:t>
            </a:r>
          </a:p>
        </p:txBody>
      </p:sp>
      <p:sp>
        <p:nvSpPr>
          <p:cNvPr id="143" name="正方形/長方形 142"/>
          <p:cNvSpPr/>
          <p:nvPr/>
        </p:nvSpPr>
        <p:spPr>
          <a:xfrm>
            <a:off x="2262634" y="1833029"/>
            <a:ext cx="405000" cy="1462237"/>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総合</a:t>
            </a:r>
            <a:r>
              <a:rPr lang="ja-JP" altLang="en-US" sz="1400" dirty="0">
                <a:solidFill>
                  <a:prstClr val="black"/>
                </a:solidFill>
              </a:rPr>
              <a:t>調査委員会</a:t>
            </a:r>
            <a:endParaRPr lang="en-US" altLang="ja-JP" sz="1400" dirty="0">
              <a:solidFill>
                <a:prstClr val="black"/>
              </a:solidFill>
            </a:endParaRPr>
          </a:p>
        </p:txBody>
      </p:sp>
      <p:sp>
        <p:nvSpPr>
          <p:cNvPr id="144" name="正方形/長方形 143"/>
          <p:cNvSpPr/>
          <p:nvPr/>
        </p:nvSpPr>
        <p:spPr>
          <a:xfrm>
            <a:off x="6697000" y="1833029"/>
            <a:ext cx="405000" cy="147491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black"/>
                </a:solidFill>
              </a:rPr>
              <a:t>総合</a:t>
            </a:r>
            <a:r>
              <a:rPr lang="ja-JP" altLang="en-US" sz="1400" dirty="0">
                <a:solidFill>
                  <a:prstClr val="black"/>
                </a:solidFill>
              </a:rPr>
              <a:t>調査委員会</a:t>
            </a:r>
            <a:endParaRPr lang="en-US" altLang="ja-JP" sz="1400" dirty="0">
              <a:solidFill>
                <a:prstClr val="black"/>
              </a:solidFill>
            </a:endParaRPr>
          </a:p>
        </p:txBody>
      </p:sp>
      <p:sp>
        <p:nvSpPr>
          <p:cNvPr id="145" name="正方形/長方形 144"/>
          <p:cNvSpPr/>
          <p:nvPr/>
        </p:nvSpPr>
        <p:spPr>
          <a:xfrm>
            <a:off x="4347575" y="1871041"/>
            <a:ext cx="405000" cy="118285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050" dirty="0">
                <a:solidFill>
                  <a:prstClr val="black"/>
                </a:solidFill>
              </a:rPr>
              <a:t>③個別調査部会</a:t>
            </a:r>
          </a:p>
        </p:txBody>
      </p:sp>
      <p:sp>
        <p:nvSpPr>
          <p:cNvPr id="146" name="テキスト ボックス 145"/>
          <p:cNvSpPr txBox="1"/>
          <p:nvPr/>
        </p:nvSpPr>
        <p:spPr>
          <a:xfrm>
            <a:off x="551878" y="3785757"/>
            <a:ext cx="544463" cy="276999"/>
          </a:xfrm>
          <a:prstGeom prst="rect">
            <a:avLst/>
          </a:prstGeom>
          <a:noFill/>
        </p:spPr>
        <p:txBody>
          <a:bodyPr wrap="square" rtlCol="0">
            <a:spAutoFit/>
          </a:bodyPr>
          <a:lstStyle/>
          <a:p>
            <a:pPr algn="ctr"/>
            <a:r>
              <a:rPr lang="ja-JP" altLang="en-US" sz="1200" dirty="0">
                <a:solidFill>
                  <a:prstClr val="black"/>
                </a:solidFill>
              </a:rPr>
              <a:t>遺族</a:t>
            </a:r>
            <a:endParaRPr lang="en-US" altLang="ja-JP" sz="1200" dirty="0">
              <a:solidFill>
                <a:prstClr val="black"/>
              </a:solidFill>
            </a:endParaRPr>
          </a:p>
        </p:txBody>
      </p:sp>
      <p:sp>
        <p:nvSpPr>
          <p:cNvPr id="147" name="テキスト ボックス 146"/>
          <p:cNvSpPr txBox="1"/>
          <p:nvPr/>
        </p:nvSpPr>
        <p:spPr>
          <a:xfrm>
            <a:off x="8043570" y="4239483"/>
            <a:ext cx="708204" cy="600164"/>
          </a:xfrm>
          <a:prstGeom prst="rect">
            <a:avLst/>
          </a:prstGeom>
          <a:noFill/>
        </p:spPr>
        <p:txBody>
          <a:bodyPr wrap="square" rtlCol="0">
            <a:spAutoFit/>
          </a:bodyPr>
          <a:lstStyle/>
          <a:p>
            <a:pPr algn="ctr"/>
            <a:r>
              <a:rPr lang="ja-JP" altLang="en-US" sz="1100" dirty="0">
                <a:solidFill>
                  <a:prstClr val="black"/>
                </a:solidFill>
              </a:rPr>
              <a:t>センター</a:t>
            </a:r>
            <a:r>
              <a:rPr lang="ja-JP" altLang="en-US" sz="1100" dirty="0" smtClean="0">
                <a:solidFill>
                  <a:prstClr val="black"/>
                </a:solidFill>
              </a:rPr>
              <a:t>調査</a:t>
            </a:r>
            <a:endParaRPr lang="en-US" altLang="ja-JP" sz="1100" dirty="0" smtClean="0">
              <a:solidFill>
                <a:prstClr val="black"/>
              </a:solidFill>
            </a:endParaRPr>
          </a:p>
          <a:p>
            <a:pPr algn="ctr"/>
            <a:r>
              <a:rPr lang="ja-JP" altLang="en-US" sz="1100" dirty="0" smtClean="0">
                <a:solidFill>
                  <a:prstClr val="black"/>
                </a:solidFill>
              </a:rPr>
              <a:t>報告書</a:t>
            </a:r>
            <a:endParaRPr lang="en-US" altLang="ja-JP" sz="1100" dirty="0">
              <a:solidFill>
                <a:prstClr val="black"/>
              </a:solidFill>
            </a:endParaRPr>
          </a:p>
        </p:txBody>
      </p:sp>
      <p:sp>
        <p:nvSpPr>
          <p:cNvPr id="148" name="二等辺三角形 8"/>
          <p:cNvSpPr/>
          <p:nvPr/>
        </p:nvSpPr>
        <p:spPr>
          <a:xfrm flipV="1">
            <a:off x="2388586" y="1659199"/>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49" name="二等辺三角形 165"/>
          <p:cNvSpPr/>
          <p:nvPr/>
        </p:nvSpPr>
        <p:spPr>
          <a:xfrm flipV="1">
            <a:off x="4442331" y="1660266"/>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50" name="二等辺三角形 166"/>
          <p:cNvSpPr/>
          <p:nvPr/>
        </p:nvSpPr>
        <p:spPr>
          <a:xfrm flipV="1">
            <a:off x="6782365" y="1659109"/>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51" name="二等辺三角形 167"/>
          <p:cNvSpPr/>
          <p:nvPr/>
        </p:nvSpPr>
        <p:spPr>
          <a:xfrm flipV="1">
            <a:off x="8247377" y="1659199"/>
            <a:ext cx="192637" cy="124423"/>
          </a:xfrm>
          <a:prstGeom prst="triangl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a:solidFill>
                <a:prstClr val="white"/>
              </a:solidFill>
            </a:endParaRPr>
          </a:p>
        </p:txBody>
      </p:sp>
      <p:sp>
        <p:nvSpPr>
          <p:cNvPr id="152" name="角丸四角形 151"/>
          <p:cNvSpPr/>
          <p:nvPr/>
        </p:nvSpPr>
        <p:spPr>
          <a:xfrm>
            <a:off x="1548657" y="3308496"/>
            <a:ext cx="1754397" cy="1498584"/>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53" name="テキスト ボックス 152"/>
          <p:cNvSpPr txBox="1"/>
          <p:nvPr/>
        </p:nvSpPr>
        <p:spPr>
          <a:xfrm>
            <a:off x="1774413" y="3809564"/>
            <a:ext cx="388300" cy="213585"/>
          </a:xfrm>
          <a:prstGeom prst="rect">
            <a:avLst/>
          </a:prstGeom>
          <a:noFill/>
        </p:spPr>
        <p:txBody>
          <a:bodyPr wrap="square" rtlCol="0">
            <a:spAutoFit/>
          </a:bodyPr>
          <a:lstStyle/>
          <a:p>
            <a:pPr algn="ctr"/>
            <a:r>
              <a:rPr lang="ja-JP" altLang="en-US" sz="788" dirty="0">
                <a:solidFill>
                  <a:prstClr val="black"/>
                </a:solidFill>
              </a:rPr>
              <a:t>医師</a:t>
            </a:r>
            <a:endParaRPr lang="en-US" altLang="ja-JP" sz="750" dirty="0">
              <a:solidFill>
                <a:prstClr val="black"/>
              </a:solidFill>
            </a:endParaRPr>
          </a:p>
        </p:txBody>
      </p:sp>
      <p:sp>
        <p:nvSpPr>
          <p:cNvPr id="154" name="テキスト ボックス 153"/>
          <p:cNvSpPr txBox="1"/>
          <p:nvPr/>
        </p:nvSpPr>
        <p:spPr>
          <a:xfrm>
            <a:off x="2363586" y="3817459"/>
            <a:ext cx="1115611" cy="213585"/>
          </a:xfrm>
          <a:prstGeom prst="rect">
            <a:avLst/>
          </a:prstGeom>
          <a:noFill/>
        </p:spPr>
        <p:txBody>
          <a:bodyPr wrap="square" rtlCol="0">
            <a:spAutoFit/>
          </a:bodyPr>
          <a:lstStyle/>
          <a:p>
            <a:pPr algn="ctr"/>
            <a:r>
              <a:rPr lang="ja-JP" altLang="en-US" sz="788" dirty="0">
                <a:solidFill>
                  <a:prstClr val="black"/>
                </a:solidFill>
              </a:rPr>
              <a:t>有識者</a:t>
            </a:r>
          </a:p>
        </p:txBody>
      </p:sp>
      <p:sp>
        <p:nvSpPr>
          <p:cNvPr id="155" name="テキスト ボックス 154"/>
          <p:cNvSpPr txBox="1"/>
          <p:nvPr/>
        </p:nvSpPr>
        <p:spPr>
          <a:xfrm>
            <a:off x="1687930" y="3199337"/>
            <a:ext cx="1433360" cy="307777"/>
          </a:xfrm>
          <a:prstGeom prst="rect">
            <a:avLst/>
          </a:prstGeom>
          <a:solidFill>
            <a:schemeClr val="bg1">
              <a:lumMod val="95000"/>
            </a:schemeClr>
          </a:solidFill>
          <a:ln>
            <a:solidFill>
              <a:schemeClr val="tx1"/>
            </a:solidFill>
          </a:ln>
        </p:spPr>
        <p:txBody>
          <a:bodyPr wrap="square" rtlCol="0" anchor="ctr">
            <a:spAutoFit/>
          </a:bodyPr>
          <a:lstStyle/>
          <a:p>
            <a:pPr algn="ctr"/>
            <a:r>
              <a:rPr lang="ja-JP" altLang="en-US" sz="1400" smtClean="0">
                <a:solidFill>
                  <a:prstClr val="black"/>
                </a:solidFill>
              </a:rPr>
              <a:t>調査方法の検討</a:t>
            </a:r>
            <a:endParaRPr lang="ja-JP" altLang="en-US" sz="1400" dirty="0">
              <a:solidFill>
                <a:prstClr val="black"/>
              </a:solidFill>
              <a:latin typeface="ＭＳ Ｐゴシック" panose="020B0600070205080204" pitchFamily="50" charset="-128"/>
            </a:endParaRPr>
          </a:p>
        </p:txBody>
      </p:sp>
      <p:pic>
        <p:nvPicPr>
          <p:cNvPr id="156" name="図 15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9883" y1="9818" x2="84211" y2="11273"/>
                        <a14:foregroundMark x1="85965" y1="13818" x2="88304" y2="27273"/>
                      </a14:backgroundRemoval>
                    </a14:imgEffect>
                  </a14:imgLayer>
                </a14:imgProps>
              </a:ext>
              <a:ext uri="{28A0092B-C50C-407E-A947-70E740481C1C}">
                <a14:useLocalDpi xmlns:a14="http://schemas.microsoft.com/office/drawing/2010/main" val="0"/>
              </a:ext>
            </a:extLst>
          </a:blip>
          <a:stretch>
            <a:fillRect/>
          </a:stretch>
        </p:blipFill>
        <p:spPr>
          <a:xfrm>
            <a:off x="1865744" y="4109946"/>
            <a:ext cx="274137" cy="440858"/>
          </a:xfrm>
          <a:prstGeom prst="rect">
            <a:avLst/>
          </a:prstGeom>
        </p:spPr>
      </p:pic>
      <p:pic>
        <p:nvPicPr>
          <p:cNvPr id="157" name="図 15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212" r="100000">
                        <a14:foregroundMark x1="33333" y1="8451" x2="33333" y2="8451"/>
                        <a14:foregroundMark x1="6061" y1="23592" x2="6061" y2="23592"/>
                        <a14:foregroundMark x1="29091" y1="91901" x2="29091" y2="91901"/>
                      </a14:backgroundRemoval>
                    </a14:imgEffect>
                  </a14:imgLayer>
                </a14:imgProps>
              </a:ext>
              <a:ext uri="{28A0092B-C50C-407E-A947-70E740481C1C}">
                <a14:useLocalDpi xmlns:a14="http://schemas.microsoft.com/office/drawing/2010/main" val="0"/>
              </a:ext>
            </a:extLst>
          </a:blip>
          <a:stretch>
            <a:fillRect/>
          </a:stretch>
        </p:blipFill>
        <p:spPr>
          <a:xfrm>
            <a:off x="2162712" y="4084448"/>
            <a:ext cx="270287" cy="465447"/>
          </a:xfrm>
          <a:prstGeom prst="rect">
            <a:avLst/>
          </a:prstGeom>
        </p:spPr>
      </p:pic>
      <p:pic>
        <p:nvPicPr>
          <p:cNvPr id="158" name="図 157"/>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581" y1="21509" x2="58683" y2="4906"/>
                        <a14:foregroundMark x1="79042" y1="10189" x2="88024" y2="23019"/>
                      </a14:backgroundRemoval>
                    </a14:imgEffect>
                  </a14:imgLayer>
                </a14:imgProps>
              </a:ext>
              <a:ext uri="{28A0092B-C50C-407E-A947-70E740481C1C}">
                <a14:useLocalDpi xmlns:a14="http://schemas.microsoft.com/office/drawing/2010/main" val="0"/>
              </a:ext>
            </a:extLst>
          </a:blip>
          <a:stretch>
            <a:fillRect/>
          </a:stretch>
        </p:blipFill>
        <p:spPr>
          <a:xfrm>
            <a:off x="1574304" y="4172613"/>
            <a:ext cx="283679" cy="450029"/>
          </a:xfrm>
          <a:prstGeom prst="rect">
            <a:avLst/>
          </a:prstGeom>
        </p:spPr>
      </p:pic>
      <p:pic>
        <p:nvPicPr>
          <p:cNvPr id="159" name="図 15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414442" y="4065595"/>
            <a:ext cx="323654" cy="484686"/>
          </a:xfrm>
          <a:prstGeom prst="rect">
            <a:avLst/>
          </a:prstGeom>
        </p:spPr>
      </p:pic>
      <p:pic>
        <p:nvPicPr>
          <p:cNvPr id="160" name="図 159"/>
          <p:cNvPicPr>
            <a:picLocks noChangeAspect="1"/>
          </p:cNvPicPr>
          <p:nvPr/>
        </p:nvPicPr>
        <p:blipFill>
          <a:blip r:embed="rId10" cstate="print">
            <a:extLst>
              <a:ext uri="{BEBA8EAE-BF5A-486C-A8C5-ECC9F3942E4B}">
                <a14:imgProps xmlns:a14="http://schemas.microsoft.com/office/drawing/2010/main">
                  <a14:imgLayer r:embed="rId11">
                    <a14:imgEffect>
                      <a14:backgroundRemoval t="0" b="99658" l="0" r="100000"/>
                    </a14:imgEffect>
                  </a14:imgLayer>
                </a14:imgProps>
              </a:ext>
              <a:ext uri="{28A0092B-C50C-407E-A947-70E740481C1C}">
                <a14:useLocalDpi xmlns:a14="http://schemas.microsoft.com/office/drawing/2010/main" val="0"/>
              </a:ext>
            </a:extLst>
          </a:blip>
          <a:stretch>
            <a:fillRect/>
          </a:stretch>
        </p:blipFill>
        <p:spPr>
          <a:xfrm>
            <a:off x="3002733" y="4168709"/>
            <a:ext cx="289646" cy="475168"/>
          </a:xfrm>
          <a:prstGeom prst="rect">
            <a:avLst/>
          </a:prstGeom>
        </p:spPr>
      </p:pic>
      <p:pic>
        <p:nvPicPr>
          <p:cNvPr id="161" name="図 160"/>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720999" y="4062122"/>
            <a:ext cx="296737" cy="509625"/>
          </a:xfrm>
          <a:prstGeom prst="rect">
            <a:avLst/>
          </a:prstGeom>
        </p:spPr>
      </p:pic>
      <p:grpSp>
        <p:nvGrpSpPr>
          <p:cNvPr id="162" name="グループ化 16"/>
          <p:cNvGrpSpPr/>
          <p:nvPr/>
        </p:nvGrpSpPr>
        <p:grpSpPr>
          <a:xfrm>
            <a:off x="1743024" y="4501702"/>
            <a:ext cx="1411511" cy="212723"/>
            <a:chOff x="2465011" y="4648707"/>
            <a:chExt cx="1882015" cy="283631"/>
          </a:xfrm>
        </p:grpSpPr>
        <p:sp>
          <p:nvSpPr>
            <p:cNvPr id="163" name="台形 162"/>
            <p:cNvSpPr/>
            <p:nvPr/>
          </p:nvSpPr>
          <p:spPr>
            <a:xfrm>
              <a:off x="2465011" y="4648707"/>
              <a:ext cx="1880179" cy="241256"/>
            </a:xfrm>
            <a:prstGeom prst="trapezoid">
              <a:avLst>
                <a:gd name="adj" fmla="val 61415"/>
              </a:avLst>
            </a:prstGeom>
            <a:gradFill flip="none" rotWithShape="1">
              <a:gsLst>
                <a:gs pos="2000">
                  <a:srgbClr val="DAA154"/>
                </a:gs>
                <a:gs pos="100000">
                  <a:srgbClr val="E3B77D">
                    <a:tint val="44500"/>
                    <a:satMod val="160000"/>
                  </a:srgbClr>
                </a:gs>
              </a:gsLst>
              <a:lin ang="5400000" scaled="1"/>
              <a:tileRect/>
            </a:gra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164" name="正方形/長方形 163"/>
            <p:cNvSpPr/>
            <p:nvPr/>
          </p:nvSpPr>
          <p:spPr>
            <a:xfrm>
              <a:off x="2465011" y="4886619"/>
              <a:ext cx="1882015" cy="45719"/>
            </a:xfrm>
            <a:prstGeom prst="rect">
              <a:avLst/>
            </a:prstGeom>
            <a:solidFill>
              <a:srgbClr val="DAA154"/>
            </a:soli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sp>
        <p:nvSpPr>
          <p:cNvPr id="165" name="角丸四角形 164"/>
          <p:cNvSpPr/>
          <p:nvPr/>
        </p:nvSpPr>
        <p:spPr>
          <a:xfrm>
            <a:off x="5921522" y="3289391"/>
            <a:ext cx="1860114" cy="1500594"/>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66" name="テキスト ボックス 165"/>
          <p:cNvSpPr txBox="1"/>
          <p:nvPr/>
        </p:nvSpPr>
        <p:spPr>
          <a:xfrm>
            <a:off x="6125509" y="3822268"/>
            <a:ext cx="515686" cy="213585"/>
          </a:xfrm>
          <a:prstGeom prst="rect">
            <a:avLst/>
          </a:prstGeom>
          <a:noFill/>
        </p:spPr>
        <p:txBody>
          <a:bodyPr wrap="square" rtlCol="0">
            <a:spAutoFit/>
          </a:bodyPr>
          <a:lstStyle/>
          <a:p>
            <a:pPr algn="ctr"/>
            <a:r>
              <a:rPr lang="ja-JP" altLang="en-US" sz="788" dirty="0">
                <a:solidFill>
                  <a:prstClr val="black"/>
                </a:solidFill>
              </a:rPr>
              <a:t>医師</a:t>
            </a:r>
            <a:endParaRPr lang="en-US" altLang="ja-JP" sz="788" dirty="0">
              <a:solidFill>
                <a:prstClr val="black"/>
              </a:solidFill>
            </a:endParaRPr>
          </a:p>
        </p:txBody>
      </p:sp>
      <p:sp>
        <p:nvSpPr>
          <p:cNvPr id="167" name="テキスト ボックス 166"/>
          <p:cNvSpPr txBox="1"/>
          <p:nvPr/>
        </p:nvSpPr>
        <p:spPr>
          <a:xfrm>
            <a:off x="6693397" y="3821746"/>
            <a:ext cx="1159472" cy="213585"/>
          </a:xfrm>
          <a:prstGeom prst="rect">
            <a:avLst/>
          </a:prstGeom>
          <a:noFill/>
        </p:spPr>
        <p:txBody>
          <a:bodyPr wrap="square" rtlCol="0">
            <a:spAutoFit/>
          </a:bodyPr>
          <a:lstStyle/>
          <a:p>
            <a:pPr algn="ctr"/>
            <a:r>
              <a:rPr lang="ja-JP" altLang="en-US" sz="788" dirty="0">
                <a:solidFill>
                  <a:prstClr val="black"/>
                </a:solidFill>
              </a:rPr>
              <a:t>有識者</a:t>
            </a:r>
          </a:p>
        </p:txBody>
      </p:sp>
      <p:sp>
        <p:nvSpPr>
          <p:cNvPr id="168" name="テキスト ボックス 167"/>
          <p:cNvSpPr txBox="1"/>
          <p:nvPr/>
        </p:nvSpPr>
        <p:spPr>
          <a:xfrm>
            <a:off x="6198773" y="3185154"/>
            <a:ext cx="1365815" cy="523220"/>
          </a:xfrm>
          <a:prstGeom prst="rect">
            <a:avLst/>
          </a:prstGeom>
          <a:solidFill>
            <a:schemeClr val="bg1">
              <a:lumMod val="95000"/>
            </a:schemeClr>
          </a:solidFill>
          <a:ln>
            <a:solidFill>
              <a:schemeClr val="tx1"/>
            </a:solidFill>
          </a:ln>
        </p:spPr>
        <p:txBody>
          <a:bodyPr wrap="square" rtlCol="0">
            <a:spAutoFit/>
          </a:bodyPr>
          <a:lstStyle/>
          <a:p>
            <a:pPr algn="ctr"/>
            <a:r>
              <a:rPr lang="ja-JP" altLang="en-US" sz="1400" dirty="0" smtClean="0">
                <a:solidFill>
                  <a:prstClr val="black"/>
                </a:solidFill>
              </a:rPr>
              <a:t>「センター調査報告書」審議</a:t>
            </a:r>
            <a:endParaRPr lang="ja-JP" altLang="en-US" sz="1400" dirty="0">
              <a:solidFill>
                <a:prstClr val="black"/>
              </a:solidFill>
            </a:endParaRPr>
          </a:p>
        </p:txBody>
      </p:sp>
      <p:pic>
        <p:nvPicPr>
          <p:cNvPr id="169" name="図 168"/>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9883" y1="9818" x2="84211" y2="11273"/>
                        <a14:foregroundMark x1="85965" y1="13818" x2="88304" y2="27273"/>
                      </a14:backgroundRemoval>
                    </a14:imgEffect>
                  </a14:imgLayer>
                </a14:imgProps>
              </a:ext>
              <a:ext uri="{28A0092B-C50C-407E-A947-70E740481C1C}">
                <a14:useLocalDpi xmlns:a14="http://schemas.microsoft.com/office/drawing/2010/main" val="0"/>
              </a:ext>
            </a:extLst>
          </a:blip>
          <a:stretch>
            <a:fillRect/>
          </a:stretch>
        </p:blipFill>
        <p:spPr>
          <a:xfrm>
            <a:off x="6255567" y="4090976"/>
            <a:ext cx="274137" cy="440858"/>
          </a:xfrm>
          <a:prstGeom prst="rect">
            <a:avLst/>
          </a:prstGeom>
        </p:spPr>
      </p:pic>
      <p:pic>
        <p:nvPicPr>
          <p:cNvPr id="170" name="図 16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212" r="100000">
                        <a14:foregroundMark x1="33333" y1="8451" x2="33333" y2="8451"/>
                        <a14:foregroundMark x1="6061" y1="23592" x2="6061" y2="23592"/>
                        <a14:foregroundMark x1="29091" y1="91901" x2="29091" y2="91901"/>
                      </a14:backgroundRemoval>
                    </a14:imgEffect>
                  </a14:imgLayer>
                </a14:imgProps>
              </a:ext>
              <a:ext uri="{28A0092B-C50C-407E-A947-70E740481C1C}">
                <a14:useLocalDpi xmlns:a14="http://schemas.microsoft.com/office/drawing/2010/main" val="0"/>
              </a:ext>
            </a:extLst>
          </a:blip>
          <a:stretch>
            <a:fillRect/>
          </a:stretch>
        </p:blipFill>
        <p:spPr>
          <a:xfrm>
            <a:off x="6552536" y="4065478"/>
            <a:ext cx="270287" cy="465447"/>
          </a:xfrm>
          <a:prstGeom prst="rect">
            <a:avLst/>
          </a:prstGeom>
        </p:spPr>
      </p:pic>
      <p:pic>
        <p:nvPicPr>
          <p:cNvPr id="171" name="図 17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581" y1="21509" x2="58683" y2="4906"/>
                        <a14:foregroundMark x1="79042" y1="10189" x2="88024" y2="23019"/>
                      </a14:backgroundRemoval>
                    </a14:imgEffect>
                  </a14:imgLayer>
                </a14:imgProps>
              </a:ext>
              <a:ext uri="{28A0092B-C50C-407E-A947-70E740481C1C}">
                <a14:useLocalDpi xmlns:a14="http://schemas.microsoft.com/office/drawing/2010/main" val="0"/>
              </a:ext>
            </a:extLst>
          </a:blip>
          <a:stretch>
            <a:fillRect/>
          </a:stretch>
        </p:blipFill>
        <p:spPr>
          <a:xfrm>
            <a:off x="5986150" y="4153914"/>
            <a:ext cx="283679" cy="450029"/>
          </a:xfrm>
          <a:prstGeom prst="rect">
            <a:avLst/>
          </a:prstGeom>
        </p:spPr>
      </p:pic>
      <p:pic>
        <p:nvPicPr>
          <p:cNvPr id="172" name="図 1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804265" y="4046625"/>
            <a:ext cx="323653" cy="484686"/>
          </a:xfrm>
          <a:prstGeom prst="rect">
            <a:avLst/>
          </a:prstGeom>
        </p:spPr>
      </p:pic>
      <p:pic>
        <p:nvPicPr>
          <p:cNvPr id="173" name="図 172"/>
          <p:cNvPicPr>
            <a:picLocks noChangeAspect="1"/>
          </p:cNvPicPr>
          <p:nvPr/>
        </p:nvPicPr>
        <p:blipFill>
          <a:blip r:embed="rId10" cstate="print">
            <a:extLst>
              <a:ext uri="{BEBA8EAE-BF5A-486C-A8C5-ECC9F3942E4B}">
                <a14:imgProps xmlns:a14="http://schemas.microsoft.com/office/drawing/2010/main">
                  <a14:imgLayer r:embed="rId11">
                    <a14:imgEffect>
                      <a14:backgroundRemoval t="0" b="99658" l="0" r="100000"/>
                    </a14:imgEffect>
                  </a14:imgLayer>
                </a14:imgProps>
              </a:ext>
              <a:ext uri="{28A0092B-C50C-407E-A947-70E740481C1C}">
                <a14:useLocalDpi xmlns:a14="http://schemas.microsoft.com/office/drawing/2010/main" val="0"/>
              </a:ext>
            </a:extLst>
          </a:blip>
          <a:stretch>
            <a:fillRect/>
          </a:stretch>
        </p:blipFill>
        <p:spPr>
          <a:xfrm>
            <a:off x="7392557" y="4149739"/>
            <a:ext cx="289645" cy="475168"/>
          </a:xfrm>
          <a:prstGeom prst="rect">
            <a:avLst/>
          </a:prstGeom>
        </p:spPr>
      </p:pic>
      <p:pic>
        <p:nvPicPr>
          <p:cNvPr id="174" name="図 173"/>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10822" y="4043152"/>
            <a:ext cx="296737" cy="509625"/>
          </a:xfrm>
          <a:prstGeom prst="rect">
            <a:avLst/>
          </a:prstGeom>
        </p:spPr>
      </p:pic>
      <p:grpSp>
        <p:nvGrpSpPr>
          <p:cNvPr id="175" name="グループ化 244"/>
          <p:cNvGrpSpPr/>
          <p:nvPr/>
        </p:nvGrpSpPr>
        <p:grpSpPr>
          <a:xfrm>
            <a:off x="6150408" y="4491634"/>
            <a:ext cx="1411511" cy="212723"/>
            <a:chOff x="2465011" y="4648707"/>
            <a:chExt cx="1882015" cy="283631"/>
          </a:xfrm>
        </p:grpSpPr>
        <p:sp>
          <p:nvSpPr>
            <p:cNvPr id="176" name="台形 175"/>
            <p:cNvSpPr/>
            <p:nvPr/>
          </p:nvSpPr>
          <p:spPr>
            <a:xfrm>
              <a:off x="2465011" y="4648707"/>
              <a:ext cx="1880179" cy="241256"/>
            </a:xfrm>
            <a:prstGeom prst="trapezoid">
              <a:avLst>
                <a:gd name="adj" fmla="val 61415"/>
              </a:avLst>
            </a:prstGeom>
            <a:gradFill flip="none" rotWithShape="1">
              <a:gsLst>
                <a:gs pos="2000">
                  <a:srgbClr val="DAA154"/>
                </a:gs>
                <a:gs pos="100000">
                  <a:srgbClr val="E3B77D">
                    <a:tint val="44500"/>
                    <a:satMod val="160000"/>
                  </a:srgbClr>
                </a:gs>
              </a:gsLst>
              <a:lin ang="5400000" scaled="1"/>
              <a:tileRect/>
            </a:gra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177" name="正方形/長方形 176"/>
            <p:cNvSpPr/>
            <p:nvPr/>
          </p:nvSpPr>
          <p:spPr>
            <a:xfrm>
              <a:off x="2465011" y="4886619"/>
              <a:ext cx="1882015" cy="45719"/>
            </a:xfrm>
            <a:prstGeom prst="rect">
              <a:avLst/>
            </a:prstGeom>
            <a:solidFill>
              <a:srgbClr val="DAA154"/>
            </a:soli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sp>
        <p:nvSpPr>
          <p:cNvPr id="178" name="テキスト ボックス 177"/>
          <p:cNvSpPr txBox="1"/>
          <p:nvPr/>
        </p:nvSpPr>
        <p:spPr>
          <a:xfrm>
            <a:off x="7132410" y="2524410"/>
            <a:ext cx="989047" cy="276999"/>
          </a:xfrm>
          <a:prstGeom prst="rect">
            <a:avLst/>
          </a:prstGeom>
          <a:noFill/>
        </p:spPr>
        <p:txBody>
          <a:bodyPr wrap="square" rtlCol="0">
            <a:spAutoFit/>
          </a:bodyPr>
          <a:lstStyle/>
          <a:p>
            <a:pPr algn="ctr"/>
            <a:r>
              <a:rPr lang="ja-JP" altLang="en-US" sz="1200" dirty="0">
                <a:solidFill>
                  <a:prstClr val="black"/>
                </a:solidFill>
              </a:rPr>
              <a:t>報告書承認</a:t>
            </a:r>
          </a:p>
        </p:txBody>
      </p:sp>
      <p:sp>
        <p:nvSpPr>
          <p:cNvPr id="179" name="テキスト ボックス 178"/>
          <p:cNvSpPr txBox="1"/>
          <p:nvPr/>
        </p:nvSpPr>
        <p:spPr>
          <a:xfrm>
            <a:off x="700100" y="4467008"/>
            <a:ext cx="820913" cy="276999"/>
          </a:xfrm>
          <a:prstGeom prst="rect">
            <a:avLst/>
          </a:prstGeom>
          <a:noFill/>
        </p:spPr>
        <p:txBody>
          <a:bodyPr wrap="square" rtlCol="0">
            <a:spAutoFit/>
          </a:bodyPr>
          <a:lstStyle/>
          <a:p>
            <a:pPr algn="ctr"/>
            <a:r>
              <a:rPr lang="ja-JP" altLang="en-US" sz="1200" dirty="0">
                <a:solidFill>
                  <a:prstClr val="black"/>
                </a:solidFill>
              </a:rPr>
              <a:t>医療機関</a:t>
            </a:r>
            <a:endParaRPr lang="en-US" altLang="ja-JP" sz="1200" dirty="0">
              <a:solidFill>
                <a:prstClr val="black"/>
              </a:solidFill>
            </a:endParaRPr>
          </a:p>
        </p:txBody>
      </p:sp>
      <p:pic>
        <p:nvPicPr>
          <p:cNvPr id="180" name="図 179"/>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55080" y1="52000" x2="55615" y2="75273"/>
                      </a14:backgroundRemoval>
                    </a14:imgEffect>
                  </a14:imgLayer>
                </a14:imgProps>
              </a:ext>
              <a:ext uri="{28A0092B-C50C-407E-A947-70E740481C1C}">
                <a14:useLocalDpi xmlns:a14="http://schemas.microsoft.com/office/drawing/2010/main" val="0"/>
              </a:ext>
            </a:extLst>
          </a:blip>
          <a:stretch>
            <a:fillRect/>
          </a:stretch>
        </p:blipFill>
        <p:spPr>
          <a:xfrm>
            <a:off x="444134" y="3221439"/>
            <a:ext cx="396482" cy="582905"/>
          </a:xfrm>
          <a:prstGeom prst="rect">
            <a:avLst/>
          </a:prstGeom>
        </p:spPr>
      </p:pic>
      <p:pic>
        <p:nvPicPr>
          <p:cNvPr id="181" name="図 180"/>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7725" y1="11154" x2="37725" y2="11154"/>
                        <a14:foregroundMark x1="52695" y1="8462" x2="46707" y2="23462"/>
                        <a14:foregroundMark x1="18563" y1="11923" x2="83832" y2="13462"/>
                        <a14:foregroundMark x1="16168" y1="16923" x2="13772" y2="28077"/>
                        <a14:foregroundMark x1="86228" y1="12692" x2="91617" y2="31538"/>
                        <a14:foregroundMark x1="36527" y1="51538" x2="53293" y2="70000"/>
                        <a14:foregroundMark x1="70060" y1="49231" x2="52695" y2="70385"/>
                      </a14:backgroundRemoval>
                    </a14:imgEffect>
                  </a14:imgLayer>
                </a14:imgProps>
              </a:ext>
              <a:ext uri="{28A0092B-C50C-407E-A947-70E740481C1C}">
                <a14:useLocalDpi xmlns:a14="http://schemas.microsoft.com/office/drawing/2010/main" val="0"/>
              </a:ext>
            </a:extLst>
          </a:blip>
          <a:stretch>
            <a:fillRect/>
          </a:stretch>
        </p:blipFill>
        <p:spPr>
          <a:xfrm>
            <a:off x="827843" y="3209687"/>
            <a:ext cx="366179" cy="569942"/>
          </a:xfrm>
          <a:prstGeom prst="rect">
            <a:avLst/>
          </a:prstGeom>
        </p:spPr>
      </p:pic>
      <p:pic>
        <p:nvPicPr>
          <p:cNvPr id="182" name="図 18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2499" y="3997581"/>
            <a:ext cx="637607" cy="457273"/>
          </a:xfrm>
          <a:prstGeom prst="rect">
            <a:avLst/>
          </a:prstGeom>
        </p:spPr>
      </p:pic>
      <p:pic>
        <p:nvPicPr>
          <p:cNvPr id="183" name="図 18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87277" y="3562226"/>
            <a:ext cx="436608" cy="644516"/>
          </a:xfrm>
          <a:prstGeom prst="rect">
            <a:avLst/>
          </a:prstGeom>
        </p:spPr>
      </p:pic>
      <p:sp>
        <p:nvSpPr>
          <p:cNvPr id="184" name="テキスト ボックス 183"/>
          <p:cNvSpPr txBox="1"/>
          <p:nvPr/>
        </p:nvSpPr>
        <p:spPr>
          <a:xfrm>
            <a:off x="2830703" y="372395"/>
            <a:ext cx="3409908"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dirty="0" smtClean="0">
                <a:solidFill>
                  <a:srgbClr val="000000"/>
                </a:solidFill>
              </a:rPr>
              <a:t>医療機関・遺族からの依頼による</a:t>
            </a:r>
            <a:endParaRPr kumimoji="1" lang="en-US" altLang="ja-JP" dirty="0" smtClean="0">
              <a:solidFill>
                <a:srgbClr val="000000"/>
              </a:solidFill>
            </a:endParaRPr>
          </a:p>
          <a:p>
            <a:pPr algn="ctr"/>
            <a:r>
              <a:rPr kumimoji="1" lang="en-US" altLang="ja-JP" dirty="0" smtClean="0">
                <a:solidFill>
                  <a:srgbClr val="000000"/>
                </a:solidFill>
              </a:rPr>
              <a:t>｢</a:t>
            </a:r>
            <a:r>
              <a:rPr kumimoji="1" lang="ja-JP" altLang="en-US" dirty="0" smtClean="0">
                <a:solidFill>
                  <a:srgbClr val="000000"/>
                </a:solidFill>
              </a:rPr>
              <a:t>センター調査</a:t>
            </a:r>
            <a:r>
              <a:rPr kumimoji="1" lang="en-US" altLang="ja-JP" dirty="0" smtClean="0">
                <a:solidFill>
                  <a:srgbClr val="000000"/>
                </a:solidFill>
              </a:rPr>
              <a:t>｣</a:t>
            </a:r>
            <a:r>
              <a:rPr kumimoji="1" lang="ja-JP" altLang="en-US" dirty="0" smtClean="0">
                <a:solidFill>
                  <a:srgbClr val="000000"/>
                </a:solidFill>
              </a:rPr>
              <a:t>の概要</a:t>
            </a:r>
            <a:endParaRPr kumimoji="1" lang="ja-JP" altLang="en-US" dirty="0">
              <a:solidFill>
                <a:srgbClr val="000000"/>
              </a:solidFill>
            </a:endParaRPr>
          </a:p>
        </p:txBody>
      </p:sp>
      <p:sp>
        <p:nvSpPr>
          <p:cNvPr id="185" name="テキスト ボックス 184"/>
          <p:cNvSpPr txBox="1"/>
          <p:nvPr/>
        </p:nvSpPr>
        <p:spPr>
          <a:xfrm>
            <a:off x="4319405" y="1833029"/>
            <a:ext cx="450991" cy="1323439"/>
          </a:xfrm>
          <a:prstGeom prst="rect">
            <a:avLst/>
          </a:prstGeom>
          <a:solidFill>
            <a:schemeClr val="accent3">
              <a:lumMod val="40000"/>
              <a:lumOff val="60000"/>
            </a:schemeClr>
          </a:solidFill>
          <a:ln>
            <a:solidFill>
              <a:schemeClr val="tx1"/>
            </a:solidFill>
          </a:ln>
        </p:spPr>
        <p:txBody>
          <a:bodyPr wrap="square" rtlCol="0">
            <a:spAutoFit/>
          </a:bodyPr>
          <a:lstStyle/>
          <a:p>
            <a:pPr algn="ctr">
              <a:lnSpc>
                <a:spcPts val="1580"/>
              </a:lnSpc>
            </a:pPr>
            <a:r>
              <a:rPr lang="ja-JP" altLang="en-US" sz="1400" spc="-300" dirty="0" smtClean="0"/>
              <a:t>個</a:t>
            </a:r>
            <a:endParaRPr lang="en-US" altLang="ja-JP" sz="1400" spc="-300" dirty="0" smtClean="0"/>
          </a:p>
          <a:p>
            <a:pPr algn="ctr">
              <a:lnSpc>
                <a:spcPts val="1580"/>
              </a:lnSpc>
            </a:pPr>
            <a:r>
              <a:rPr lang="ja-JP" altLang="en-US" sz="1400" spc="-300" dirty="0" smtClean="0"/>
              <a:t>別</a:t>
            </a:r>
            <a:endParaRPr lang="en-US" altLang="ja-JP" sz="1400" spc="-300" dirty="0" smtClean="0"/>
          </a:p>
          <a:p>
            <a:pPr algn="ctr">
              <a:lnSpc>
                <a:spcPts val="1580"/>
              </a:lnSpc>
            </a:pPr>
            <a:r>
              <a:rPr lang="ja-JP" altLang="en-US" sz="1400" spc="-300" dirty="0" smtClean="0"/>
              <a:t>調</a:t>
            </a:r>
            <a:endParaRPr lang="en-US" altLang="ja-JP" sz="1400" spc="-300" dirty="0" smtClean="0"/>
          </a:p>
          <a:p>
            <a:pPr algn="ctr">
              <a:lnSpc>
                <a:spcPts val="1580"/>
              </a:lnSpc>
            </a:pPr>
            <a:r>
              <a:rPr lang="ja-JP" altLang="en-US" sz="1400" spc="-300" dirty="0" smtClean="0"/>
              <a:t>査</a:t>
            </a:r>
            <a:endParaRPr lang="en-US" altLang="ja-JP" sz="1400" spc="-300" dirty="0" smtClean="0"/>
          </a:p>
          <a:p>
            <a:pPr algn="ctr">
              <a:lnSpc>
                <a:spcPts val="1580"/>
              </a:lnSpc>
            </a:pPr>
            <a:r>
              <a:rPr lang="ja-JP" altLang="en-US" sz="1400" spc="-300" dirty="0" smtClean="0"/>
              <a:t>部</a:t>
            </a:r>
            <a:endParaRPr lang="en-US" altLang="ja-JP" sz="1400" spc="-300" dirty="0" smtClean="0"/>
          </a:p>
          <a:p>
            <a:pPr algn="ctr">
              <a:lnSpc>
                <a:spcPts val="1580"/>
              </a:lnSpc>
            </a:pPr>
            <a:r>
              <a:rPr lang="ja-JP" altLang="en-US" sz="1400" spc="-300" dirty="0" smtClean="0"/>
              <a:t>会</a:t>
            </a:r>
            <a:endParaRPr lang="en-US" altLang="ja-JP" sz="1400" spc="-300" dirty="0"/>
          </a:p>
        </p:txBody>
      </p:sp>
      <p:grpSp>
        <p:nvGrpSpPr>
          <p:cNvPr id="186" name="図形グループ 185"/>
          <p:cNvGrpSpPr/>
          <p:nvPr/>
        </p:nvGrpSpPr>
        <p:grpSpPr>
          <a:xfrm>
            <a:off x="3438618" y="3134602"/>
            <a:ext cx="2302225" cy="2853243"/>
            <a:chOff x="3507442" y="3134602"/>
            <a:chExt cx="2302225" cy="2853243"/>
          </a:xfrm>
        </p:grpSpPr>
        <p:sp>
          <p:nvSpPr>
            <p:cNvPr id="187" name="角丸四角形 186"/>
            <p:cNvSpPr/>
            <p:nvPr/>
          </p:nvSpPr>
          <p:spPr>
            <a:xfrm>
              <a:off x="3599985" y="3944372"/>
              <a:ext cx="1959182" cy="857685"/>
            </a:xfrm>
            <a:prstGeom prst="roundRect">
              <a:avLst>
                <a:gd name="adj" fmla="val 5000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88" name="テキスト ボックス 187"/>
            <p:cNvSpPr txBox="1"/>
            <p:nvPr/>
          </p:nvSpPr>
          <p:spPr>
            <a:xfrm>
              <a:off x="4035838" y="3921640"/>
              <a:ext cx="1106425" cy="297517"/>
            </a:xfrm>
            <a:prstGeom prst="rect">
              <a:avLst/>
            </a:prstGeom>
            <a:noFill/>
          </p:spPr>
          <p:txBody>
            <a:bodyPr wrap="square" rtlCol="0">
              <a:spAutoFit/>
            </a:bodyPr>
            <a:lstStyle/>
            <a:p>
              <a:pPr algn="ctr">
                <a:lnSpc>
                  <a:spcPts val="825"/>
                </a:lnSpc>
              </a:pPr>
              <a:r>
                <a:rPr lang="ja-JP" altLang="en-US" sz="750" dirty="0">
                  <a:solidFill>
                    <a:prstClr val="black"/>
                  </a:solidFill>
                  <a:latin typeface="ＭＳ Ｐゴシック" panose="020B0600070205080204" pitchFamily="50" charset="-128"/>
                </a:rPr>
                <a:t>専門委員</a:t>
              </a:r>
              <a:endParaRPr lang="en-US" altLang="ja-JP" sz="750" dirty="0">
                <a:solidFill>
                  <a:prstClr val="black"/>
                </a:solidFill>
                <a:latin typeface="ＭＳ Ｐゴシック" panose="020B0600070205080204" pitchFamily="50" charset="-128"/>
              </a:endParaRPr>
            </a:p>
            <a:p>
              <a:pPr algn="ctr">
                <a:lnSpc>
                  <a:spcPts val="825"/>
                </a:lnSpc>
              </a:pPr>
              <a:r>
                <a:rPr lang="ja-JP" altLang="en-US" sz="750" dirty="0">
                  <a:solidFill>
                    <a:prstClr val="black"/>
                  </a:solidFill>
                  <a:latin typeface="ＭＳ Ｐゴシック" panose="020B0600070205080204" pitchFamily="50" charset="-128"/>
                </a:rPr>
                <a:t>（事案ごとに選出）</a:t>
              </a:r>
              <a:endParaRPr lang="en-US" altLang="ja-JP" sz="750" dirty="0">
                <a:solidFill>
                  <a:prstClr val="black"/>
                </a:solidFill>
                <a:latin typeface="ＭＳ Ｐゴシック" panose="020B0600070205080204" pitchFamily="50" charset="-128"/>
              </a:endParaRPr>
            </a:p>
          </p:txBody>
        </p:sp>
        <p:sp>
          <p:nvSpPr>
            <p:cNvPr id="189" name="テキスト ボックス 188"/>
            <p:cNvSpPr txBox="1"/>
            <p:nvPr/>
          </p:nvSpPr>
          <p:spPr>
            <a:xfrm>
              <a:off x="4050532" y="3289428"/>
              <a:ext cx="1103718" cy="207749"/>
            </a:xfrm>
            <a:prstGeom prst="rect">
              <a:avLst/>
            </a:prstGeom>
            <a:noFill/>
          </p:spPr>
          <p:txBody>
            <a:bodyPr wrap="square" rtlCol="0">
              <a:spAutoFit/>
            </a:bodyPr>
            <a:lstStyle/>
            <a:p>
              <a:pPr algn="ctr"/>
              <a:r>
                <a:rPr lang="en-US" altLang="ja-JP" sz="750" dirty="0">
                  <a:solidFill>
                    <a:prstClr val="black"/>
                  </a:solidFill>
                </a:rPr>
                <a:t>〈</a:t>
              </a:r>
              <a:r>
                <a:rPr lang="ja-JP" altLang="en-US" sz="750" dirty="0">
                  <a:solidFill>
                    <a:prstClr val="black"/>
                  </a:solidFill>
                </a:rPr>
                <a:t>事例ごとに設置</a:t>
              </a:r>
              <a:r>
                <a:rPr lang="en-US" altLang="ja-JP" sz="750" dirty="0">
                  <a:solidFill>
                    <a:prstClr val="black"/>
                  </a:solidFill>
                </a:rPr>
                <a:t>〉</a:t>
              </a:r>
              <a:endParaRPr lang="ja-JP" altLang="en-US" sz="750" dirty="0">
                <a:solidFill>
                  <a:prstClr val="black"/>
                </a:solidFill>
              </a:endParaRPr>
            </a:p>
          </p:txBody>
        </p:sp>
        <p:grpSp>
          <p:nvGrpSpPr>
            <p:cNvPr id="190" name="グループ化 25"/>
            <p:cNvGrpSpPr/>
            <p:nvPr/>
          </p:nvGrpSpPr>
          <p:grpSpPr>
            <a:xfrm>
              <a:off x="3787128" y="4153822"/>
              <a:ext cx="1591370" cy="551756"/>
              <a:chOff x="4898042" y="4383215"/>
              <a:chExt cx="2121827" cy="735675"/>
            </a:xfrm>
          </p:grpSpPr>
          <p:pic>
            <p:nvPicPr>
              <p:cNvPr id="235" name="図 234"/>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22500" y1="6015" x2="86250" y2="11654"/>
                            <a14:foregroundMark x1="35000" y1="45489" x2="52500" y2="71429"/>
                            <a14:foregroundMark x1="86250" y1="10526" x2="86250" y2="28195"/>
                            <a14:foregroundMark x1="57500" y1="46241" x2="58125" y2="65038"/>
                          </a14:backgroundRemoval>
                        </a14:imgEffect>
                      </a14:imgLayer>
                    </a14:imgProps>
                  </a:ext>
                  <a:ext uri="{28A0092B-C50C-407E-A947-70E740481C1C}">
                    <a14:useLocalDpi xmlns:a14="http://schemas.microsoft.com/office/drawing/2010/main" val="0"/>
                  </a:ext>
                </a:extLst>
              </a:blip>
              <a:stretch>
                <a:fillRect/>
              </a:stretch>
            </p:blipFill>
            <p:spPr>
              <a:xfrm>
                <a:off x="5636897" y="4411973"/>
                <a:ext cx="348163" cy="579063"/>
              </a:xfrm>
              <a:prstGeom prst="rect">
                <a:avLst/>
              </a:prstGeom>
            </p:spPr>
          </p:pic>
          <p:pic>
            <p:nvPicPr>
              <p:cNvPr id="236" name="図 2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55206" y="4442343"/>
                <a:ext cx="340323" cy="526884"/>
              </a:xfrm>
              <a:prstGeom prst="rect">
                <a:avLst/>
              </a:prstGeom>
            </p:spPr>
          </p:pic>
          <p:pic>
            <p:nvPicPr>
              <p:cNvPr id="237" name="図 23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98042" y="4543656"/>
                <a:ext cx="371327" cy="575234"/>
              </a:xfrm>
              <a:prstGeom prst="rect">
                <a:avLst/>
              </a:prstGeom>
            </p:spPr>
          </p:pic>
          <p:pic>
            <p:nvPicPr>
              <p:cNvPr id="238" name="図 237"/>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6696179" y="4495467"/>
                <a:ext cx="323690" cy="572744"/>
              </a:xfrm>
              <a:prstGeom prst="rect">
                <a:avLst/>
              </a:prstGeom>
            </p:spPr>
          </p:pic>
          <p:pic>
            <p:nvPicPr>
              <p:cNvPr id="239" name="図 238"/>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90993" y="4383215"/>
                <a:ext cx="379871" cy="639831"/>
              </a:xfrm>
              <a:prstGeom prst="rect">
                <a:avLst/>
              </a:prstGeom>
            </p:spPr>
          </p:pic>
          <p:pic>
            <p:nvPicPr>
              <p:cNvPr id="240" name="図 239"/>
              <p:cNvPicPr>
                <a:picLocks noChangeAspect="1"/>
              </p:cNvPicPr>
              <p:nvPr/>
            </p:nvPicPr>
            <p:blipFill>
              <a:blip r:embed="rId28" cstate="print">
                <a:extLst>
                  <a:ext uri="{BEBA8EAE-BF5A-486C-A8C5-ECC9F3942E4B}">
                    <a14:imgProps xmlns:a14="http://schemas.microsoft.com/office/drawing/2010/main">
                      <a14:imgLayer r:embed="rId29">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6345425" y="4428033"/>
                <a:ext cx="340048" cy="577200"/>
              </a:xfrm>
              <a:prstGeom prst="rect">
                <a:avLst/>
              </a:prstGeom>
            </p:spPr>
          </p:pic>
        </p:grpSp>
        <p:grpSp>
          <p:nvGrpSpPr>
            <p:cNvPr id="191" name="グループ化 26"/>
            <p:cNvGrpSpPr/>
            <p:nvPr/>
          </p:nvGrpSpPr>
          <p:grpSpPr>
            <a:xfrm>
              <a:off x="4996691" y="3490785"/>
              <a:ext cx="494733" cy="377889"/>
              <a:chOff x="8098587" y="5649321"/>
              <a:chExt cx="1744089" cy="1028115"/>
            </a:xfrm>
          </p:grpSpPr>
          <p:sp>
            <p:nvSpPr>
              <p:cNvPr id="231" name="角丸四角形 230"/>
              <p:cNvSpPr/>
              <p:nvPr/>
            </p:nvSpPr>
            <p:spPr>
              <a:xfrm>
                <a:off x="8098587" y="5649321"/>
                <a:ext cx="1744089" cy="1028115"/>
              </a:xfrm>
              <a:prstGeom prst="roundRect">
                <a:avLst>
                  <a:gd name="adj" fmla="val 50000"/>
                </a:avLst>
              </a:prstGeom>
              <a:solidFill>
                <a:schemeClr val="accent6">
                  <a:lumMod val="40000"/>
                  <a:lumOff val="6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nvGrpSpPr>
              <p:cNvPr id="232" name="グループ化 317"/>
              <p:cNvGrpSpPr/>
              <p:nvPr/>
            </p:nvGrpSpPr>
            <p:grpSpPr>
              <a:xfrm>
                <a:off x="8271320" y="5802321"/>
                <a:ext cx="1079023" cy="639831"/>
                <a:chOff x="5270274" y="4420781"/>
                <a:chExt cx="1079023" cy="639831"/>
              </a:xfrm>
            </p:grpSpPr>
            <p:pic>
              <p:nvPicPr>
                <p:cNvPr id="233" name="図 23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270274" y="4502152"/>
                  <a:ext cx="340323" cy="526885"/>
                </a:xfrm>
                <a:prstGeom prst="rect">
                  <a:avLst/>
                </a:prstGeom>
              </p:spPr>
            </p:pic>
            <p:pic>
              <p:nvPicPr>
                <p:cNvPr id="234" name="図 233"/>
                <p:cNvPicPr>
                  <a:picLocks noChangeAspect="1"/>
                </p:cNvPicPr>
                <p:nvPr/>
              </p:nvPicPr>
              <p:blipFill>
                <a:blip r:embed="rId31" cstate="print">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69425" y="4420781"/>
                  <a:ext cx="379872" cy="639831"/>
                </a:xfrm>
                <a:prstGeom prst="rect">
                  <a:avLst/>
                </a:prstGeom>
              </p:spPr>
            </p:pic>
          </p:grpSp>
        </p:grpSp>
        <p:grpSp>
          <p:nvGrpSpPr>
            <p:cNvPr id="192" name="グループ化 340"/>
            <p:cNvGrpSpPr/>
            <p:nvPr/>
          </p:nvGrpSpPr>
          <p:grpSpPr>
            <a:xfrm>
              <a:off x="4306725" y="3454981"/>
              <a:ext cx="522615" cy="369260"/>
              <a:chOff x="8098587" y="5649321"/>
              <a:chExt cx="1744089" cy="1028115"/>
            </a:xfrm>
          </p:grpSpPr>
          <p:sp>
            <p:nvSpPr>
              <p:cNvPr id="226" name="角丸四角形 225"/>
              <p:cNvSpPr/>
              <p:nvPr/>
            </p:nvSpPr>
            <p:spPr>
              <a:xfrm>
                <a:off x="8098587" y="5649321"/>
                <a:ext cx="1744089" cy="1028115"/>
              </a:xfrm>
              <a:prstGeom prst="roundRect">
                <a:avLst>
                  <a:gd name="adj" fmla="val 50000"/>
                </a:avLst>
              </a:prstGeom>
              <a:solidFill>
                <a:schemeClr val="accent6">
                  <a:lumMod val="40000"/>
                  <a:lumOff val="6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nvGrpSpPr>
              <p:cNvPr id="227" name="グループ化 342"/>
              <p:cNvGrpSpPr/>
              <p:nvPr/>
            </p:nvGrpSpPr>
            <p:grpSpPr>
              <a:xfrm>
                <a:off x="8291616" y="5779896"/>
                <a:ext cx="1374078" cy="639832"/>
                <a:chOff x="5290570" y="4398356"/>
                <a:chExt cx="1374078" cy="639832"/>
              </a:xfrm>
            </p:grpSpPr>
            <p:pic>
              <p:nvPicPr>
                <p:cNvPr id="228" name="図 22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290570" y="4471161"/>
                  <a:ext cx="340323" cy="526885"/>
                </a:xfrm>
                <a:prstGeom prst="rect">
                  <a:avLst/>
                </a:prstGeom>
              </p:spPr>
            </p:pic>
            <p:pic>
              <p:nvPicPr>
                <p:cNvPr id="229" name="図 228"/>
                <p:cNvPicPr>
                  <a:picLocks noChangeAspect="1"/>
                </p:cNvPicPr>
                <p:nvPr/>
              </p:nvPicPr>
              <p:blipFill>
                <a:blip r:embed="rId33" cstate="print">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2428" y="4398356"/>
                  <a:ext cx="379871" cy="639832"/>
                </a:xfrm>
                <a:prstGeom prst="rect">
                  <a:avLst/>
                </a:prstGeom>
              </p:spPr>
            </p:pic>
            <p:pic>
              <p:nvPicPr>
                <p:cNvPr id="230" name="図 229"/>
                <p:cNvPicPr>
                  <a:picLocks noChangeAspect="1"/>
                </p:cNvPicPr>
                <p:nvPr/>
              </p:nvPicPr>
              <p:blipFill>
                <a:blip r:embed="rId34" cstate="print">
                  <a:extLst>
                    <a:ext uri="{BEBA8EAE-BF5A-486C-A8C5-ECC9F3942E4B}">
                      <a14:imgProps xmlns:a14="http://schemas.microsoft.com/office/drawing/2010/main">
                        <a14:imgLayer r:embed="rId29">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6324601" y="4459543"/>
                  <a:ext cx="340047" cy="577200"/>
                </a:xfrm>
                <a:prstGeom prst="rect">
                  <a:avLst/>
                </a:prstGeom>
              </p:spPr>
            </p:pic>
          </p:grpSp>
        </p:grpSp>
        <p:sp>
          <p:nvSpPr>
            <p:cNvPr id="193" name="アーチ 192"/>
            <p:cNvSpPr/>
            <p:nvPr/>
          </p:nvSpPr>
          <p:spPr>
            <a:xfrm flipV="1">
              <a:off x="3846432" y="4513611"/>
              <a:ext cx="1483259" cy="245167"/>
            </a:xfrm>
            <a:prstGeom prst="blockArc">
              <a:avLst>
                <a:gd name="adj1" fmla="val 10811641"/>
                <a:gd name="adj2" fmla="val 2878"/>
                <a:gd name="adj3" fmla="val 10441"/>
              </a:avLst>
            </a:prstGeom>
            <a:solidFill>
              <a:srgbClr val="DAA154"/>
            </a:soli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194" name="円/楕円 193"/>
            <p:cNvSpPr/>
            <p:nvPr/>
          </p:nvSpPr>
          <p:spPr>
            <a:xfrm>
              <a:off x="3846432" y="4550124"/>
              <a:ext cx="1486004" cy="178834"/>
            </a:xfrm>
            <a:prstGeom prst="ellipse">
              <a:avLst/>
            </a:prstGeom>
            <a:gradFill flip="none" rotWithShape="1">
              <a:gsLst>
                <a:gs pos="100000">
                  <a:srgbClr val="DAA154"/>
                </a:gs>
                <a:gs pos="74000">
                  <a:srgbClr val="E4B876"/>
                </a:gs>
                <a:gs pos="6000">
                  <a:srgbClr val="FBEAC1"/>
                </a:gs>
              </a:gsLst>
              <a:lin ang="1800000" scaled="0"/>
              <a:tileRect/>
            </a:gradFill>
            <a:ln w="952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195" name="アーチ 194"/>
            <p:cNvSpPr/>
            <p:nvPr/>
          </p:nvSpPr>
          <p:spPr>
            <a:xfrm flipV="1">
              <a:off x="4255346" y="3685207"/>
              <a:ext cx="617492" cy="144983"/>
            </a:xfrm>
            <a:prstGeom prst="blockArc">
              <a:avLst>
                <a:gd name="adj1" fmla="val 10800000"/>
                <a:gd name="adj2" fmla="val 21495249"/>
                <a:gd name="adj3" fmla="val 14182"/>
              </a:avLst>
            </a:prstGeom>
            <a:solidFill>
              <a:srgbClr val="DAA154"/>
            </a:soli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196" name="円/楕円 195"/>
            <p:cNvSpPr/>
            <p:nvPr/>
          </p:nvSpPr>
          <p:spPr>
            <a:xfrm>
              <a:off x="4254282" y="3716599"/>
              <a:ext cx="620363" cy="90917"/>
            </a:xfrm>
            <a:prstGeom prst="ellipse">
              <a:avLst/>
            </a:prstGeom>
            <a:gradFill flip="none" rotWithShape="1">
              <a:gsLst>
                <a:gs pos="100000">
                  <a:srgbClr val="DAA154"/>
                </a:gs>
                <a:gs pos="74000">
                  <a:srgbClr val="E4B876"/>
                </a:gs>
                <a:gs pos="6000">
                  <a:srgbClr val="FBEAC1"/>
                </a:gs>
              </a:gsLst>
              <a:lin ang="1800000" scaled="0"/>
              <a:tileRect/>
            </a:gra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sp>
          <p:nvSpPr>
            <p:cNvPr id="197" name="アーチ 196"/>
            <p:cNvSpPr/>
            <p:nvPr/>
          </p:nvSpPr>
          <p:spPr>
            <a:xfrm flipV="1">
              <a:off x="4947408" y="3739501"/>
              <a:ext cx="617492" cy="144983"/>
            </a:xfrm>
            <a:prstGeom prst="blockArc">
              <a:avLst>
                <a:gd name="adj1" fmla="val 10800000"/>
                <a:gd name="adj2" fmla="val 21495249"/>
                <a:gd name="adj3" fmla="val 14182"/>
              </a:avLst>
            </a:prstGeom>
            <a:solidFill>
              <a:srgbClr val="DAA154"/>
            </a:soli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198" name="円/楕円 197"/>
            <p:cNvSpPr/>
            <p:nvPr/>
          </p:nvSpPr>
          <p:spPr>
            <a:xfrm>
              <a:off x="4946343" y="3770893"/>
              <a:ext cx="620363" cy="90917"/>
            </a:xfrm>
            <a:prstGeom prst="ellipse">
              <a:avLst/>
            </a:prstGeom>
            <a:gradFill flip="none" rotWithShape="1">
              <a:gsLst>
                <a:gs pos="100000">
                  <a:srgbClr val="DAA154"/>
                </a:gs>
                <a:gs pos="74000">
                  <a:srgbClr val="E4B876"/>
                </a:gs>
                <a:gs pos="6000">
                  <a:srgbClr val="FBEAC1"/>
                </a:gs>
              </a:gsLst>
              <a:lin ang="1800000" scaled="0"/>
              <a:tileRect/>
            </a:gra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nvGrpSpPr>
            <p:cNvPr id="199" name="グループ化 5"/>
            <p:cNvGrpSpPr/>
            <p:nvPr/>
          </p:nvGrpSpPr>
          <p:grpSpPr>
            <a:xfrm>
              <a:off x="3585601" y="3522488"/>
              <a:ext cx="620363" cy="389481"/>
              <a:chOff x="4636599" y="3553650"/>
              <a:chExt cx="827150" cy="519308"/>
            </a:xfrm>
          </p:grpSpPr>
          <p:grpSp>
            <p:nvGrpSpPr>
              <p:cNvPr id="217" name="グループ化 328"/>
              <p:cNvGrpSpPr/>
              <p:nvPr/>
            </p:nvGrpSpPr>
            <p:grpSpPr>
              <a:xfrm>
                <a:off x="4691461" y="3553650"/>
                <a:ext cx="706578" cy="512341"/>
                <a:chOff x="8098587" y="5649321"/>
                <a:chExt cx="1744089" cy="1028115"/>
              </a:xfrm>
            </p:grpSpPr>
            <p:sp>
              <p:nvSpPr>
                <p:cNvPr id="221" name="角丸四角形 220"/>
                <p:cNvSpPr/>
                <p:nvPr/>
              </p:nvSpPr>
              <p:spPr>
                <a:xfrm>
                  <a:off x="8098587" y="5649321"/>
                  <a:ext cx="1744089" cy="1028115"/>
                </a:xfrm>
                <a:prstGeom prst="roundRect">
                  <a:avLst>
                    <a:gd name="adj" fmla="val 50000"/>
                  </a:avLst>
                </a:prstGeom>
                <a:solidFill>
                  <a:schemeClr val="accent6">
                    <a:lumMod val="40000"/>
                    <a:lumOff val="6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nvGrpSpPr>
                <p:cNvPr id="222" name="グループ化 330"/>
                <p:cNvGrpSpPr/>
                <p:nvPr/>
              </p:nvGrpSpPr>
              <p:grpSpPr>
                <a:xfrm>
                  <a:off x="8310714" y="5793495"/>
                  <a:ext cx="1368896" cy="639831"/>
                  <a:chOff x="5309668" y="4411955"/>
                  <a:chExt cx="1368896" cy="639831"/>
                </a:xfrm>
              </p:grpSpPr>
              <p:pic>
                <p:nvPicPr>
                  <p:cNvPr id="223" name="図 22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309668" y="4494910"/>
                    <a:ext cx="340323" cy="526884"/>
                  </a:xfrm>
                  <a:prstGeom prst="rect">
                    <a:avLst/>
                  </a:prstGeom>
                </p:spPr>
              </p:pic>
              <p:pic>
                <p:nvPicPr>
                  <p:cNvPr id="224" name="図 223"/>
                  <p:cNvPicPr>
                    <a:picLocks noChangeAspect="1"/>
                  </p:cNvPicPr>
                  <p:nvPr/>
                </p:nvPicPr>
                <p:blipFill>
                  <a:blip r:embed="rId36" cstate="print">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81598" y="4411955"/>
                    <a:ext cx="379871" cy="639831"/>
                  </a:xfrm>
                  <a:prstGeom prst="rect">
                    <a:avLst/>
                  </a:prstGeom>
                </p:spPr>
              </p:pic>
              <p:pic>
                <p:nvPicPr>
                  <p:cNvPr id="225" name="図 224"/>
                  <p:cNvPicPr>
                    <a:picLocks noChangeAspect="1"/>
                  </p:cNvPicPr>
                  <p:nvPr/>
                </p:nvPicPr>
                <p:blipFill>
                  <a:blip r:embed="rId37" cstate="print">
                    <a:extLst>
                      <a:ext uri="{BEBA8EAE-BF5A-486C-A8C5-ECC9F3942E4B}">
                        <a14:imgProps xmlns:a14="http://schemas.microsoft.com/office/drawing/2010/main">
                          <a14:imgLayer r:embed="rId29">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6338515" y="4465183"/>
                    <a:ext cx="340049" cy="577200"/>
                  </a:xfrm>
                  <a:prstGeom prst="rect">
                    <a:avLst/>
                  </a:prstGeom>
                </p:spPr>
              </p:pic>
            </p:grpSp>
          </p:grpSp>
          <p:grpSp>
            <p:nvGrpSpPr>
              <p:cNvPr id="218" name="グループ化 164"/>
              <p:cNvGrpSpPr/>
              <p:nvPr/>
            </p:nvGrpSpPr>
            <p:grpSpPr>
              <a:xfrm>
                <a:off x="4636599" y="3879648"/>
                <a:ext cx="827150" cy="193310"/>
                <a:chOff x="5132170" y="5008727"/>
                <a:chExt cx="1981338" cy="398499"/>
              </a:xfrm>
            </p:grpSpPr>
            <p:sp>
              <p:nvSpPr>
                <p:cNvPr id="219" name="アーチ 218"/>
                <p:cNvSpPr/>
                <p:nvPr/>
              </p:nvSpPr>
              <p:spPr>
                <a:xfrm flipV="1">
                  <a:off x="5135567" y="5008727"/>
                  <a:ext cx="1972172" cy="398499"/>
                </a:xfrm>
                <a:prstGeom prst="blockArc">
                  <a:avLst>
                    <a:gd name="adj1" fmla="val 10800000"/>
                    <a:gd name="adj2" fmla="val 21495249"/>
                    <a:gd name="adj3" fmla="val 14182"/>
                  </a:avLst>
                </a:prstGeom>
                <a:solidFill>
                  <a:srgbClr val="DAA154"/>
                </a:soli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black"/>
                    </a:solidFill>
                  </a:endParaRPr>
                </a:p>
              </p:txBody>
            </p:sp>
            <p:sp>
              <p:nvSpPr>
                <p:cNvPr id="220" name="円/楕円 219"/>
                <p:cNvSpPr/>
                <p:nvPr/>
              </p:nvSpPr>
              <p:spPr>
                <a:xfrm>
                  <a:off x="5132170" y="5095010"/>
                  <a:ext cx="1981338" cy="249896"/>
                </a:xfrm>
                <a:prstGeom prst="ellipse">
                  <a:avLst/>
                </a:prstGeom>
                <a:gradFill flip="none" rotWithShape="1">
                  <a:gsLst>
                    <a:gs pos="100000">
                      <a:srgbClr val="DAA154"/>
                    </a:gs>
                    <a:gs pos="74000">
                      <a:srgbClr val="E4B876"/>
                    </a:gs>
                    <a:gs pos="6000">
                      <a:srgbClr val="FBEAC1"/>
                    </a:gs>
                  </a:gsLst>
                  <a:lin ang="1800000" scaled="0"/>
                  <a:tileRect/>
                </a:gradFill>
                <a:ln w="3175">
                  <a:solidFill>
                    <a:srgbClr val="825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endParaRPr>
                </a:p>
              </p:txBody>
            </p:sp>
          </p:grpSp>
        </p:grpSp>
        <p:pic>
          <p:nvPicPr>
            <p:cNvPr id="200" name="図 199"/>
            <p:cNvPicPr>
              <a:picLocks noChangeAspect="1"/>
            </p:cNvPicPr>
            <p:nvPr/>
          </p:nvPicPr>
          <p:blipFill>
            <a:blip r:embed="rId38" cstate="print">
              <a:extLst>
                <a:ext uri="{BEBA8EAE-BF5A-486C-A8C5-ECC9F3942E4B}">
                  <a14:imgProps xmlns:a14="http://schemas.microsoft.com/office/drawing/2010/main">
                    <a14:imgLayer r:embed="rId25">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5445861" y="3590118"/>
              <a:ext cx="111074" cy="196537"/>
            </a:xfrm>
            <a:prstGeom prst="rect">
              <a:avLst/>
            </a:prstGeom>
          </p:spPr>
        </p:pic>
        <p:pic>
          <p:nvPicPr>
            <p:cNvPr id="201" name="図 200"/>
            <p:cNvPicPr>
              <a:picLocks noChangeAspect="1"/>
            </p:cNvPicPr>
            <p:nvPr/>
          </p:nvPicPr>
          <p:blipFill>
            <a:blip r:embed="rId34" cstate="print">
              <a:extLst>
                <a:ext uri="{BEBA8EAE-BF5A-486C-A8C5-ECC9F3942E4B}">
                  <a14:imgProps xmlns:a14="http://schemas.microsoft.com/office/drawing/2010/main">
                    <a14:imgLayer r:embed="rId29">
                      <a14:imgEffect>
                        <a14:backgroundRemoval t="0" b="99286" l="0" r="100000">
                          <a14:foregroundMark x1="43636" y1="51429" x2="47879" y2="65357"/>
                          <a14:foregroundMark x1="65455" y1="52143" x2="62424" y2="64286"/>
                          <a14:foregroundMark x1="56364" y1="58214" x2="61212" y2="65357"/>
                        </a14:backgroundRemoval>
                      </a14:imgEffect>
                    </a14:imgLayer>
                  </a14:imgProps>
                </a:ext>
                <a:ext uri="{28A0092B-C50C-407E-A947-70E740481C1C}">
                  <a14:useLocalDpi xmlns:a14="http://schemas.microsoft.com/office/drawing/2010/main" val="0"/>
                </a:ext>
              </a:extLst>
            </a:blip>
            <a:stretch>
              <a:fillRect/>
            </a:stretch>
          </p:blipFill>
          <p:spPr>
            <a:xfrm>
              <a:off x="5343132" y="3575522"/>
              <a:ext cx="101895" cy="207308"/>
            </a:xfrm>
            <a:prstGeom prst="rect">
              <a:avLst/>
            </a:prstGeom>
          </p:spPr>
        </p:pic>
        <p:pic>
          <p:nvPicPr>
            <p:cNvPr id="202" name="図 201"/>
            <p:cNvPicPr>
              <a:picLocks noChangeAspect="1"/>
            </p:cNvPicPr>
            <p:nvPr/>
          </p:nvPicPr>
          <p:blipFill>
            <a:blip r:embed="rId38" cstate="print">
              <a:extLst>
                <a:ext uri="{BEBA8EAE-BF5A-486C-A8C5-ECC9F3942E4B}">
                  <a14:imgProps xmlns:a14="http://schemas.microsoft.com/office/drawing/2010/main">
                    <a14:imgLayer r:embed="rId25">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4776045" y="3541344"/>
              <a:ext cx="111074" cy="196537"/>
            </a:xfrm>
            <a:prstGeom prst="rect">
              <a:avLst/>
            </a:prstGeom>
          </p:spPr>
        </p:pic>
        <p:pic>
          <p:nvPicPr>
            <p:cNvPr id="203" name="図 202"/>
            <p:cNvPicPr>
              <a:picLocks noChangeAspect="1"/>
            </p:cNvPicPr>
            <p:nvPr/>
          </p:nvPicPr>
          <p:blipFill>
            <a:blip r:embed="rId38" cstate="print">
              <a:extLst>
                <a:ext uri="{BEBA8EAE-BF5A-486C-A8C5-ECC9F3942E4B}">
                  <a14:imgProps xmlns:a14="http://schemas.microsoft.com/office/drawing/2010/main">
                    <a14:imgLayer r:embed="rId25">
                      <a14:imgEffect>
                        <a14:backgroundRemoval t="0" b="100000" l="0" r="100000">
                          <a14:foregroundMark x1="75740" y1="58863" x2="72781" y2="74582"/>
                        </a14:backgroundRemoval>
                      </a14:imgEffect>
                    </a14:imgLayer>
                  </a14:imgProps>
                </a:ext>
                <a:ext uri="{28A0092B-C50C-407E-A947-70E740481C1C}">
                  <a14:useLocalDpi xmlns:a14="http://schemas.microsoft.com/office/drawing/2010/main" val="0"/>
                </a:ext>
              </a:extLst>
            </a:blip>
            <a:stretch>
              <a:fillRect/>
            </a:stretch>
          </p:blipFill>
          <p:spPr>
            <a:xfrm>
              <a:off x="4101410" y="3622239"/>
              <a:ext cx="111074" cy="196537"/>
            </a:xfrm>
            <a:prstGeom prst="rect">
              <a:avLst/>
            </a:prstGeom>
          </p:spPr>
        </p:pic>
        <p:pic>
          <p:nvPicPr>
            <p:cNvPr id="204" name="図 20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565471" y="3642637"/>
              <a:ext cx="117124" cy="181440"/>
            </a:xfrm>
            <a:prstGeom prst="rect">
              <a:avLst/>
            </a:prstGeom>
          </p:spPr>
        </p:pic>
        <p:pic>
          <p:nvPicPr>
            <p:cNvPr id="205" name="図 204"/>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243979" y="3557838"/>
              <a:ext cx="117124" cy="181440"/>
            </a:xfrm>
            <a:prstGeom prst="rect">
              <a:avLst/>
            </a:prstGeom>
          </p:spPr>
        </p:pic>
        <p:pic>
          <p:nvPicPr>
            <p:cNvPr id="206" name="図 205"/>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927481" y="3611474"/>
              <a:ext cx="117124" cy="181440"/>
            </a:xfrm>
            <a:prstGeom prst="rect">
              <a:avLst/>
            </a:prstGeom>
          </p:spPr>
        </p:pic>
        <p:pic>
          <p:nvPicPr>
            <p:cNvPr id="207" name="図 206"/>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flipH="1">
              <a:off x="4462478" y="3539544"/>
              <a:ext cx="106276" cy="174292"/>
            </a:xfrm>
            <a:prstGeom prst="rect">
              <a:avLst/>
            </a:prstGeom>
          </p:spPr>
        </p:pic>
        <p:pic>
          <p:nvPicPr>
            <p:cNvPr id="208" name="図 20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3795041" y="3621831"/>
              <a:ext cx="107396" cy="176129"/>
            </a:xfrm>
            <a:prstGeom prst="rect">
              <a:avLst/>
            </a:prstGeom>
          </p:spPr>
        </p:pic>
        <p:pic>
          <p:nvPicPr>
            <p:cNvPr id="209" name="図 208"/>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147444" y="3597014"/>
              <a:ext cx="104144" cy="170795"/>
            </a:xfrm>
            <a:prstGeom prst="rect">
              <a:avLst/>
            </a:prstGeom>
          </p:spPr>
        </p:pic>
        <p:sp>
          <p:nvSpPr>
            <p:cNvPr id="210" name="上カーブ矢印 209"/>
            <p:cNvSpPr/>
            <p:nvPr/>
          </p:nvSpPr>
          <p:spPr>
            <a:xfrm rot="16996821">
              <a:off x="4781003" y="4859929"/>
              <a:ext cx="1096209" cy="558740"/>
            </a:xfrm>
            <a:prstGeom prst="curvedUpArrow">
              <a:avLst>
                <a:gd name="adj1" fmla="val 16513"/>
                <a:gd name="adj2" fmla="val 45401"/>
                <a:gd name="adj3" fmla="val 24686"/>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ja-JP" altLang="en-US">
                <a:solidFill>
                  <a:prstClr val="black"/>
                </a:solidFill>
              </a:endParaRPr>
            </a:p>
          </p:txBody>
        </p:sp>
        <p:pic>
          <p:nvPicPr>
            <p:cNvPr id="211" name="図 210"/>
            <p:cNvPicPr>
              <a:picLocks noChangeAspect="1"/>
            </p:cNvPicPr>
            <p:nvPr/>
          </p:nvPicPr>
          <p:blipFill>
            <a:blip r:embed="rId42">
              <a:lum contrast="20000"/>
            </a:blip>
            <a:stretch>
              <a:fillRect/>
            </a:stretch>
          </p:blipFill>
          <p:spPr>
            <a:xfrm>
              <a:off x="4479067" y="5062763"/>
              <a:ext cx="1198284" cy="817372"/>
            </a:xfrm>
            <a:prstGeom prst="rect">
              <a:avLst/>
            </a:prstGeom>
          </p:spPr>
        </p:pic>
        <p:sp>
          <p:nvSpPr>
            <p:cNvPr id="212" name="上カーブ矢印 211"/>
            <p:cNvSpPr/>
            <p:nvPr/>
          </p:nvSpPr>
          <p:spPr>
            <a:xfrm rot="2014591" flipH="1">
              <a:off x="3659625" y="4689565"/>
              <a:ext cx="720440" cy="900032"/>
            </a:xfrm>
            <a:prstGeom prst="curvedUpArrow">
              <a:avLst>
                <a:gd name="adj1" fmla="val 11011"/>
                <a:gd name="adj2" fmla="val 34144"/>
                <a:gd name="adj3" fmla="val 14648"/>
              </a:avLst>
            </a:prstGeom>
            <a:gradFill>
              <a:gsLst>
                <a:gs pos="0">
                  <a:srgbClr val="00206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13" name="角丸四角形 212"/>
            <p:cNvSpPr/>
            <p:nvPr/>
          </p:nvSpPr>
          <p:spPr>
            <a:xfrm>
              <a:off x="3507442" y="3134602"/>
              <a:ext cx="2302225" cy="2853243"/>
            </a:xfrm>
            <a:prstGeom prst="roundRect">
              <a:avLst/>
            </a:prstGeom>
            <a:no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2060"/>
                </a:solidFill>
              </a:endParaRPr>
            </a:p>
          </p:txBody>
        </p:sp>
        <p:sp>
          <p:nvSpPr>
            <p:cNvPr id="214" name="正方形/長方形 213"/>
            <p:cNvSpPr/>
            <p:nvPr/>
          </p:nvSpPr>
          <p:spPr>
            <a:xfrm rot="19240180">
              <a:off x="3636625" y="5207791"/>
              <a:ext cx="1081973" cy="257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5" name="テキスト ボックス 214"/>
            <p:cNvSpPr txBox="1"/>
            <p:nvPr/>
          </p:nvSpPr>
          <p:spPr>
            <a:xfrm>
              <a:off x="3816728" y="3150690"/>
              <a:ext cx="1548822" cy="307777"/>
            </a:xfrm>
            <a:prstGeom prst="rect">
              <a:avLst/>
            </a:prstGeom>
            <a:solidFill>
              <a:schemeClr val="bg1"/>
            </a:solidFill>
            <a:ln>
              <a:solidFill>
                <a:schemeClr val="tx1"/>
              </a:solidFill>
            </a:ln>
          </p:spPr>
          <p:txBody>
            <a:bodyPr wrap="none" rtlCol="0">
              <a:spAutoFit/>
            </a:bodyPr>
            <a:lstStyle/>
            <a:p>
              <a:pPr algn="ctr"/>
              <a:r>
                <a:rPr lang="ja-JP" altLang="en-US" sz="1400" dirty="0" smtClean="0"/>
                <a:t>（事例ごとに設置）</a:t>
              </a:r>
              <a:endParaRPr kumimoji="1" lang="ja-JP" altLang="en-US" sz="1400" dirty="0"/>
            </a:p>
          </p:txBody>
        </p:sp>
        <p:sp>
          <p:nvSpPr>
            <p:cNvPr id="216" name="テキスト ボックス 215"/>
            <p:cNvSpPr txBox="1"/>
            <p:nvPr/>
          </p:nvSpPr>
          <p:spPr>
            <a:xfrm>
              <a:off x="3623747" y="5327508"/>
              <a:ext cx="80021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ja-JP" altLang="en-US" sz="1200" dirty="0" smtClean="0"/>
                <a:t>統括調査</a:t>
              </a:r>
              <a:endParaRPr lang="en-US" altLang="ja-JP" sz="1200" dirty="0" smtClean="0"/>
            </a:p>
            <a:p>
              <a:pPr algn="ctr"/>
              <a:r>
                <a:rPr lang="ja-JP" altLang="en-US" sz="1200" dirty="0" smtClean="0"/>
                <a:t>支援医</a:t>
              </a:r>
              <a:endParaRPr kumimoji="1" lang="ja-JP" altLang="en-US" sz="1200" dirty="0"/>
            </a:p>
          </p:txBody>
        </p:sp>
      </p:grpSp>
      <p:sp>
        <p:nvSpPr>
          <p:cNvPr id="241" name="テキスト ボックス 240"/>
          <p:cNvSpPr txBox="1"/>
          <p:nvPr/>
        </p:nvSpPr>
        <p:spPr>
          <a:xfrm>
            <a:off x="2647975" y="1762152"/>
            <a:ext cx="364202" cy="307777"/>
          </a:xfrm>
          <a:prstGeom prst="rect">
            <a:avLst/>
          </a:prstGeom>
          <a:noFill/>
        </p:spPr>
        <p:txBody>
          <a:bodyPr wrap="none" rtlCol="0">
            <a:spAutoFit/>
          </a:bodyPr>
          <a:lstStyle/>
          <a:p>
            <a:r>
              <a:rPr kumimoji="1" lang="ja-JP" altLang="en-US" sz="1400" dirty="0" smtClean="0"/>
              <a:t>②</a:t>
            </a:r>
            <a:endParaRPr kumimoji="1" lang="ja-JP" altLang="en-US" sz="1400" dirty="0"/>
          </a:p>
        </p:txBody>
      </p:sp>
      <p:sp>
        <p:nvSpPr>
          <p:cNvPr id="242" name="テキスト ボックス 241"/>
          <p:cNvSpPr txBox="1"/>
          <p:nvPr/>
        </p:nvSpPr>
        <p:spPr>
          <a:xfrm>
            <a:off x="7084217" y="1762152"/>
            <a:ext cx="364202" cy="307777"/>
          </a:xfrm>
          <a:prstGeom prst="rect">
            <a:avLst/>
          </a:prstGeom>
          <a:noFill/>
        </p:spPr>
        <p:txBody>
          <a:bodyPr wrap="none" rtlCol="0">
            <a:spAutoFit/>
          </a:bodyPr>
          <a:lstStyle/>
          <a:p>
            <a:r>
              <a:rPr kumimoji="1" lang="ja-JP" altLang="en-US" sz="1400" smtClean="0"/>
              <a:t>④</a:t>
            </a:r>
            <a:endParaRPr kumimoji="1" lang="ja-JP" altLang="en-US" sz="1400" dirty="0"/>
          </a:p>
        </p:txBody>
      </p:sp>
      <p:sp>
        <p:nvSpPr>
          <p:cNvPr id="243" name="テキスト ボックス 242"/>
          <p:cNvSpPr txBox="1"/>
          <p:nvPr/>
        </p:nvSpPr>
        <p:spPr>
          <a:xfrm>
            <a:off x="4761257" y="1762152"/>
            <a:ext cx="364202" cy="307777"/>
          </a:xfrm>
          <a:prstGeom prst="rect">
            <a:avLst/>
          </a:prstGeom>
          <a:noFill/>
        </p:spPr>
        <p:txBody>
          <a:bodyPr wrap="none" rtlCol="0">
            <a:spAutoFit/>
          </a:bodyPr>
          <a:lstStyle/>
          <a:p>
            <a:r>
              <a:rPr kumimoji="1" lang="ja-JP" altLang="en-US" sz="1400" dirty="0" smtClean="0"/>
              <a:t>③</a:t>
            </a:r>
            <a:endParaRPr kumimoji="1" lang="ja-JP" altLang="en-US" sz="1400" dirty="0"/>
          </a:p>
        </p:txBody>
      </p:sp>
      <p:sp>
        <p:nvSpPr>
          <p:cNvPr id="244" name="テキスト ボックス 243"/>
          <p:cNvSpPr txBox="1"/>
          <p:nvPr/>
        </p:nvSpPr>
        <p:spPr>
          <a:xfrm>
            <a:off x="1812935" y="1779541"/>
            <a:ext cx="364202" cy="307777"/>
          </a:xfrm>
          <a:prstGeom prst="rect">
            <a:avLst/>
          </a:prstGeom>
          <a:noFill/>
        </p:spPr>
        <p:txBody>
          <a:bodyPr wrap="none" rtlCol="0">
            <a:spAutoFit/>
          </a:bodyPr>
          <a:lstStyle/>
          <a:p>
            <a:r>
              <a:rPr lang="ja-JP" altLang="en-US" sz="1400" smtClean="0"/>
              <a:t>①</a:t>
            </a:r>
            <a:endParaRPr kumimoji="1" lang="ja-JP" altLang="en-US" sz="1400" dirty="0"/>
          </a:p>
        </p:txBody>
      </p:sp>
      <p:sp>
        <p:nvSpPr>
          <p:cNvPr id="245" name="テキスト ボックス 244"/>
          <p:cNvSpPr txBox="1"/>
          <p:nvPr/>
        </p:nvSpPr>
        <p:spPr>
          <a:xfrm>
            <a:off x="8550009" y="1768838"/>
            <a:ext cx="364202" cy="307777"/>
          </a:xfrm>
          <a:prstGeom prst="rect">
            <a:avLst/>
          </a:prstGeom>
          <a:noFill/>
        </p:spPr>
        <p:txBody>
          <a:bodyPr wrap="none" rtlCol="0">
            <a:spAutoFit/>
          </a:bodyPr>
          <a:lstStyle/>
          <a:p>
            <a:r>
              <a:rPr lang="ja-JP" altLang="en-US" sz="1400" dirty="0" smtClean="0"/>
              <a:t>⑤</a:t>
            </a:r>
            <a:endParaRPr kumimoji="1" lang="ja-JP" altLang="en-US" sz="1400" dirty="0"/>
          </a:p>
        </p:txBody>
      </p:sp>
      <p:sp>
        <p:nvSpPr>
          <p:cNvPr id="246" name="テキスト ボックス 245"/>
          <p:cNvSpPr txBox="1"/>
          <p:nvPr/>
        </p:nvSpPr>
        <p:spPr>
          <a:xfrm>
            <a:off x="3121290" y="2532460"/>
            <a:ext cx="800219" cy="276999"/>
          </a:xfrm>
          <a:prstGeom prst="rect">
            <a:avLst/>
          </a:prstGeom>
          <a:noFill/>
        </p:spPr>
        <p:txBody>
          <a:bodyPr wrap="none" rtlCol="0">
            <a:spAutoFit/>
          </a:bodyPr>
          <a:lstStyle/>
          <a:p>
            <a:r>
              <a:rPr kumimoji="1" lang="ja-JP" altLang="en-US" sz="1200" smtClean="0"/>
              <a:t>部会設置</a:t>
            </a:r>
            <a:endParaRPr kumimoji="1" lang="ja-JP" altLang="en-US" sz="1200" dirty="0"/>
          </a:p>
        </p:txBody>
      </p:sp>
      <p:sp>
        <p:nvSpPr>
          <p:cNvPr id="247" name="テキスト ボックス 246"/>
          <p:cNvSpPr txBox="1"/>
          <p:nvPr/>
        </p:nvSpPr>
        <p:spPr>
          <a:xfrm>
            <a:off x="861015" y="5595315"/>
            <a:ext cx="2214068" cy="646331"/>
          </a:xfrm>
          <a:prstGeom prst="rect">
            <a:avLst/>
          </a:prstGeom>
          <a:noFill/>
        </p:spPr>
        <p:txBody>
          <a:bodyPr wrap="none" rtlCol="0">
            <a:spAutoFit/>
          </a:bodyPr>
          <a:lstStyle/>
          <a:p>
            <a:pPr marL="285750" indent="-285750">
              <a:buFont typeface="Wingdings" charset="2"/>
              <a:buChar char="l"/>
            </a:pPr>
            <a:r>
              <a:rPr lang="ja-JP" altLang="en-US" dirty="0" smtClean="0"/>
              <a:t>平成２９年６月末：</a:t>
            </a:r>
            <a:endParaRPr lang="en-US" altLang="ja-JP" dirty="0" smtClean="0"/>
          </a:p>
          <a:p>
            <a:r>
              <a:rPr kumimoji="1" lang="en-US" altLang="ja-JP" dirty="0"/>
              <a:t>	</a:t>
            </a:r>
            <a:r>
              <a:rPr kumimoji="1" lang="ja-JP" altLang="en-US" dirty="0" smtClean="0"/>
              <a:t>４０事例の依頼</a:t>
            </a:r>
            <a:endParaRPr kumimoji="1" lang="ja-JP" altLang="en-US" dirty="0"/>
          </a:p>
        </p:txBody>
      </p:sp>
      <p:sp>
        <p:nvSpPr>
          <p:cNvPr id="248" name="正方形/長方形 247"/>
          <p:cNvSpPr/>
          <p:nvPr/>
        </p:nvSpPr>
        <p:spPr>
          <a:xfrm>
            <a:off x="7566781" y="5404361"/>
            <a:ext cx="1091199" cy="440156"/>
          </a:xfrm>
          <a:prstGeom prst="rect">
            <a:avLst/>
          </a:prstGeom>
          <a:noFill/>
          <a:ln w="762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医療機関</a:t>
            </a:r>
            <a:endParaRPr kumimoji="1" lang="ja-JP" altLang="en-US" sz="1400" dirty="0">
              <a:solidFill>
                <a:srgbClr val="000000"/>
              </a:solidFill>
            </a:endParaRPr>
          </a:p>
        </p:txBody>
      </p:sp>
      <p:sp>
        <p:nvSpPr>
          <p:cNvPr id="249" name="左右矢印 248"/>
          <p:cNvSpPr/>
          <p:nvPr/>
        </p:nvSpPr>
        <p:spPr>
          <a:xfrm>
            <a:off x="5857148" y="5450813"/>
            <a:ext cx="1503623" cy="373522"/>
          </a:xfrm>
          <a:prstGeom prst="leftRightArrow">
            <a:avLst>
              <a:gd name="adj1" fmla="val 4576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0" name="テキスト ボックス 249"/>
          <p:cNvSpPr txBox="1"/>
          <p:nvPr/>
        </p:nvSpPr>
        <p:spPr>
          <a:xfrm>
            <a:off x="6005845" y="5328311"/>
            <a:ext cx="1194558" cy="646331"/>
          </a:xfrm>
          <a:prstGeom prst="rect">
            <a:avLst/>
          </a:prstGeom>
          <a:noFill/>
        </p:spPr>
        <p:txBody>
          <a:bodyPr wrap="none" rtlCol="0">
            <a:spAutoFit/>
          </a:bodyPr>
          <a:lstStyle/>
          <a:p>
            <a:pPr algn="ctr"/>
            <a:r>
              <a:rPr kumimoji="1" lang="ja-JP" altLang="en-US" sz="1200" dirty="0" smtClean="0"/>
              <a:t>資料提出</a:t>
            </a:r>
            <a:endParaRPr kumimoji="1" lang="en-US" altLang="ja-JP" sz="1200" dirty="0" smtClean="0"/>
          </a:p>
          <a:p>
            <a:pPr algn="ctr"/>
            <a:endParaRPr kumimoji="1" lang="en-US" altLang="ja-JP" sz="1200" dirty="0" smtClean="0"/>
          </a:p>
          <a:p>
            <a:pPr algn="ctr"/>
            <a:r>
              <a:rPr lang="ja-JP" altLang="en-US" sz="1200" dirty="0" smtClean="0"/>
              <a:t>調査・</a:t>
            </a:r>
            <a:r>
              <a:rPr lang="en-US" altLang="ja-JP" sz="1200" dirty="0" smtClean="0"/>
              <a:t>hearing</a:t>
            </a:r>
            <a:r>
              <a:rPr lang="ja-JP" altLang="en-US" sz="1200" dirty="0" smtClean="0"/>
              <a:t>等</a:t>
            </a:r>
            <a:endParaRPr kumimoji="1" lang="ja-JP" altLang="en-US" sz="1200" dirty="0"/>
          </a:p>
        </p:txBody>
      </p:sp>
    </p:spTree>
    <p:extLst>
      <p:ext uri="{BB962C8B-B14F-4D97-AF65-F5344CB8AC3E}">
        <p14:creationId xmlns:p14="http://schemas.microsoft.com/office/powerpoint/2010/main" val="850626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nvPr>
        </p:nvGraphicFramePr>
        <p:xfrm>
          <a:off x="462124" y="2004574"/>
          <a:ext cx="7395633"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261"/>
          <p:cNvSpPr txBox="1"/>
          <p:nvPr/>
        </p:nvSpPr>
        <p:spPr>
          <a:xfrm>
            <a:off x="7170756" y="4233241"/>
            <a:ext cx="1430912" cy="335156"/>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400">
                <a:solidFill>
                  <a:srgbClr val="002060"/>
                </a:solidFill>
                <a:latin typeface="+mn-ea"/>
              </a:rPr>
              <a:t>遺族からの理由　</a:t>
            </a:r>
          </a:p>
        </p:txBody>
      </p:sp>
      <p:sp>
        <p:nvSpPr>
          <p:cNvPr id="5" name="テキスト ボックス 260"/>
          <p:cNvSpPr txBox="1"/>
          <p:nvPr/>
        </p:nvSpPr>
        <p:spPr>
          <a:xfrm>
            <a:off x="5659930" y="2542928"/>
            <a:ext cx="1796926" cy="335156"/>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400" dirty="0">
                <a:solidFill>
                  <a:srgbClr val="002060"/>
                </a:solidFill>
                <a:latin typeface="+mn-ea"/>
              </a:rPr>
              <a:t>医療機関からの理由</a:t>
            </a:r>
          </a:p>
        </p:txBody>
      </p:sp>
      <p:sp>
        <p:nvSpPr>
          <p:cNvPr id="6" name="テキスト ボックス 262"/>
          <p:cNvSpPr txBox="1"/>
          <p:nvPr/>
        </p:nvSpPr>
        <p:spPr>
          <a:xfrm>
            <a:off x="7347568" y="1717302"/>
            <a:ext cx="1171399" cy="2525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400" dirty="0" smtClean="0">
                <a:latin typeface="+mn-ea"/>
              </a:rPr>
              <a:t>件</a:t>
            </a:r>
            <a:r>
              <a:rPr kumimoji="1" lang="ja-JP" altLang="en-US" sz="1200" dirty="0" smtClean="0">
                <a:latin typeface="+mn-ea"/>
              </a:rPr>
              <a:t> </a:t>
            </a:r>
            <a:r>
              <a:rPr kumimoji="1" lang="en-US" altLang="ja-JP" sz="1200" dirty="0" smtClean="0">
                <a:latin typeface="+mn-ea"/>
              </a:rPr>
              <a:t>(</a:t>
            </a:r>
            <a:r>
              <a:rPr kumimoji="1" lang="ja-JP" altLang="en-US" sz="1200" dirty="0">
                <a:latin typeface="+mn-ea"/>
              </a:rPr>
              <a:t>複数回答</a:t>
            </a:r>
            <a:r>
              <a:rPr kumimoji="1" lang="en-US" altLang="ja-JP" sz="1200" dirty="0">
                <a:latin typeface="+mn-ea"/>
              </a:rPr>
              <a:t>)</a:t>
            </a:r>
            <a:r>
              <a:rPr kumimoji="1" lang="ja-JP" altLang="en-US" sz="1200" dirty="0">
                <a:latin typeface="+mn-ea"/>
              </a:rPr>
              <a:t>　　</a:t>
            </a:r>
          </a:p>
        </p:txBody>
      </p:sp>
      <p:sp>
        <p:nvSpPr>
          <p:cNvPr id="7" name="左大かっこ 6"/>
          <p:cNvSpPr/>
          <p:nvPr/>
        </p:nvSpPr>
        <p:spPr>
          <a:xfrm rot="10800000">
            <a:off x="5468004" y="2409690"/>
            <a:ext cx="146633" cy="550389"/>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8" name="左大かっこ 7"/>
          <p:cNvSpPr/>
          <p:nvPr/>
        </p:nvSpPr>
        <p:spPr>
          <a:xfrm rot="10800000">
            <a:off x="6977174" y="3121978"/>
            <a:ext cx="159004" cy="2603983"/>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cxnSp>
        <p:nvCxnSpPr>
          <p:cNvPr id="10" name="直線コネクタ 9"/>
          <p:cNvCxnSpPr/>
          <p:nvPr/>
        </p:nvCxnSpPr>
        <p:spPr>
          <a:xfrm>
            <a:off x="4151870" y="2313532"/>
            <a:ext cx="0" cy="3404286"/>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3272948" y="787661"/>
            <a:ext cx="2879314" cy="400110"/>
          </a:xfrm>
          <a:prstGeom prst="rect">
            <a:avLst/>
          </a:prstGeom>
          <a:noFill/>
        </p:spPr>
        <p:txBody>
          <a:bodyPr wrap="none" rtlCol="0">
            <a:spAutoFit/>
          </a:bodyPr>
          <a:lstStyle/>
          <a:p>
            <a:r>
              <a:rPr kumimoji="1" lang="ja-JP" altLang="en-US" sz="2000" dirty="0" smtClean="0"/>
              <a:t>センター調査</a:t>
            </a:r>
            <a:r>
              <a:rPr kumimoji="1" lang="ja-JP" altLang="en-US" sz="2000" smtClean="0"/>
              <a:t>の依頼理由</a:t>
            </a:r>
            <a:endParaRPr kumimoji="1" lang="ja-JP" altLang="en-US" sz="2000" dirty="0"/>
          </a:p>
        </p:txBody>
      </p:sp>
      <p:cxnSp>
        <p:nvCxnSpPr>
          <p:cNvPr id="12" name="直線コネクタ 11"/>
          <p:cNvCxnSpPr/>
          <p:nvPr/>
        </p:nvCxnSpPr>
        <p:spPr>
          <a:xfrm>
            <a:off x="3390380" y="1149151"/>
            <a:ext cx="263734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418284" y="2653861"/>
            <a:ext cx="163743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2453833" y="2979881"/>
            <a:ext cx="34916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2419108" y="3317476"/>
            <a:ext cx="34916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2407533" y="3653141"/>
            <a:ext cx="34916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6021776" y="1183877"/>
            <a:ext cx="2069797" cy="369332"/>
          </a:xfrm>
          <a:prstGeom prst="rect">
            <a:avLst/>
          </a:prstGeom>
          <a:noFill/>
        </p:spPr>
        <p:txBody>
          <a:bodyPr wrap="none" rtlCol="0">
            <a:spAutoFit/>
          </a:bodyPr>
          <a:lstStyle/>
          <a:p>
            <a:r>
              <a:rPr kumimoji="1" lang="en-US" altLang="ja-JP" dirty="0" smtClean="0"/>
              <a:t>19</a:t>
            </a:r>
            <a:r>
              <a:rPr kumimoji="1" lang="ja-JP" altLang="en-US" dirty="0" smtClean="0"/>
              <a:t>件 ／ </a:t>
            </a:r>
            <a:r>
              <a:rPr kumimoji="1" lang="ja-JP" altLang="en-US" sz="1400" dirty="0" smtClean="0"/>
              <a:t>平成</a:t>
            </a:r>
            <a:r>
              <a:rPr kumimoji="1" lang="en-US" altLang="ja-JP" sz="1400" dirty="0" smtClean="0"/>
              <a:t>28</a:t>
            </a:r>
            <a:r>
              <a:rPr kumimoji="1" lang="ja-JP" altLang="en-US" sz="1400" dirty="0" smtClean="0"/>
              <a:t>年</a:t>
            </a:r>
            <a:r>
              <a:rPr kumimoji="1" lang="en-US" altLang="ja-JP" sz="1400" dirty="0" smtClean="0"/>
              <a:t>12</a:t>
            </a:r>
            <a:r>
              <a:rPr kumimoji="1" lang="ja-JP" altLang="en-US" sz="1400" dirty="0" smtClean="0"/>
              <a:t>月</a:t>
            </a:r>
            <a:endParaRPr kumimoji="1" lang="ja-JP" altLang="en-US" sz="1400" dirty="0"/>
          </a:p>
        </p:txBody>
      </p:sp>
    </p:spTree>
    <p:extLst>
      <p:ext uri="{BB962C8B-B14F-4D97-AF65-F5344CB8AC3E}">
        <p14:creationId xmlns:p14="http://schemas.microsoft.com/office/powerpoint/2010/main" val="187586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54728" y="5529590"/>
            <a:ext cx="2261062" cy="2576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正方形/長方形 9"/>
          <p:cNvSpPr/>
          <p:nvPr/>
        </p:nvSpPr>
        <p:spPr>
          <a:xfrm>
            <a:off x="1454727" y="4703673"/>
            <a:ext cx="4887884" cy="2576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正方形/長方形 7"/>
          <p:cNvSpPr/>
          <p:nvPr/>
        </p:nvSpPr>
        <p:spPr>
          <a:xfrm>
            <a:off x="1454727" y="3399905"/>
            <a:ext cx="3965171" cy="2576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1385174" y="384935"/>
            <a:ext cx="6516528" cy="461665"/>
          </a:xfrm>
          <a:prstGeom prst="rect">
            <a:avLst/>
          </a:prstGeom>
          <a:noFill/>
        </p:spPr>
        <p:txBody>
          <a:bodyPr wrap="none" rtlCol="0">
            <a:spAutoFit/>
          </a:bodyPr>
          <a:lstStyle/>
          <a:p>
            <a:r>
              <a:rPr kumimoji="1" lang="ja-JP" altLang="en-US" sz="2400" smtClean="0">
                <a:solidFill>
                  <a:srgbClr val="002060"/>
                </a:solidFill>
              </a:rPr>
              <a:t>係争中</a:t>
            </a:r>
            <a:r>
              <a:rPr kumimoji="1" lang="ja-JP" altLang="en-US" sz="2400" dirty="0" smtClean="0">
                <a:solidFill>
                  <a:srgbClr val="002060"/>
                </a:solidFill>
              </a:rPr>
              <a:t>の事例に対する本制度での調査の考え方</a:t>
            </a:r>
            <a:endParaRPr kumimoji="1" lang="ja-JP" altLang="en-US" sz="2400" dirty="0">
              <a:solidFill>
                <a:srgbClr val="002060"/>
              </a:solidFill>
            </a:endParaRPr>
          </a:p>
        </p:txBody>
      </p:sp>
      <p:sp>
        <p:nvSpPr>
          <p:cNvPr id="4" name="テキスト ボックス 3"/>
          <p:cNvSpPr txBox="1"/>
          <p:nvPr/>
        </p:nvSpPr>
        <p:spPr>
          <a:xfrm>
            <a:off x="655225" y="1087628"/>
            <a:ext cx="7976864" cy="5293757"/>
          </a:xfrm>
          <a:prstGeom prst="rect">
            <a:avLst/>
          </a:prstGeom>
          <a:noFill/>
        </p:spPr>
        <p:txBody>
          <a:bodyPr wrap="none" rtlCol="0">
            <a:spAutoFit/>
          </a:bodyPr>
          <a:lstStyle/>
          <a:p>
            <a:r>
              <a:rPr lang="ja-JP" altLang="en-US" dirty="0" smtClean="0"/>
              <a:t>・基本的</a:t>
            </a:r>
            <a:r>
              <a:rPr lang="ja-JP" altLang="en-US" dirty="0"/>
              <a:t>考え方</a:t>
            </a:r>
          </a:p>
          <a:p>
            <a:r>
              <a:rPr kumimoji="1" lang="en-US" altLang="ja-JP" sz="1400" dirty="0" smtClean="0"/>
              <a:t>		</a:t>
            </a:r>
            <a:r>
              <a:rPr kumimoji="1" lang="ja-JP" altLang="en-US" sz="1400" dirty="0" smtClean="0"/>
              <a:t>１．本制度は医療法の第三章、医療の安全の確保に位置づけられており、責任を追及する</a:t>
            </a:r>
            <a:endParaRPr kumimoji="1" lang="en-US" altLang="ja-JP" sz="1400" dirty="0" smtClean="0"/>
          </a:p>
          <a:p>
            <a:r>
              <a:rPr lang="en-US" altLang="ja-JP" sz="1400" dirty="0"/>
              <a:t>	</a:t>
            </a:r>
            <a:r>
              <a:rPr lang="en-US" altLang="ja-JP" sz="1400" dirty="0" smtClean="0"/>
              <a:t>	</a:t>
            </a:r>
            <a:r>
              <a:rPr lang="ja-JP" altLang="en-US" sz="1400" dirty="0" smtClean="0"/>
              <a:t>　　</a:t>
            </a:r>
            <a:r>
              <a:rPr kumimoji="1" lang="ja-JP" altLang="en-US" sz="1400" dirty="0" smtClean="0"/>
              <a:t>ための制度ではない。</a:t>
            </a:r>
            <a:endParaRPr kumimoji="1" lang="en-US" altLang="ja-JP" sz="1400" dirty="0" smtClean="0"/>
          </a:p>
          <a:p>
            <a:r>
              <a:rPr lang="en-US" altLang="ja-JP" sz="1400" dirty="0"/>
              <a:t>	</a:t>
            </a:r>
            <a:r>
              <a:rPr lang="en-US" altLang="ja-JP" sz="1400" dirty="0" smtClean="0"/>
              <a:t>	</a:t>
            </a:r>
            <a:r>
              <a:rPr lang="ja-JP" altLang="en-US" sz="1400" dirty="0" smtClean="0"/>
              <a:t>２．医師法２１条による警察への届け出に関する</a:t>
            </a:r>
            <a:r>
              <a:rPr lang="ja-JP" altLang="en-US" sz="1400" dirty="0"/>
              <a:t>見直し</a:t>
            </a:r>
            <a:r>
              <a:rPr lang="ja-JP" altLang="en-US" sz="1400" dirty="0" smtClean="0"/>
              <a:t>規定は公布</a:t>
            </a:r>
            <a:r>
              <a:rPr lang="ja-JP" altLang="en-US" sz="1400" dirty="0"/>
              <a:t>後</a:t>
            </a:r>
            <a:r>
              <a:rPr lang="ja-JP" altLang="en-US" sz="1400" dirty="0" smtClean="0"/>
              <a:t>２年以内</a:t>
            </a:r>
            <a:endParaRPr lang="en-US" altLang="ja-JP" sz="1400" dirty="0" smtClean="0"/>
          </a:p>
          <a:p>
            <a:r>
              <a:rPr lang="en-US" altLang="ja-JP" sz="1400" dirty="0"/>
              <a:t>	</a:t>
            </a:r>
            <a:r>
              <a:rPr lang="en-US" altLang="ja-JP" sz="1400" dirty="0" smtClean="0"/>
              <a:t>	</a:t>
            </a:r>
            <a:r>
              <a:rPr lang="ja-JP" altLang="en-US" sz="1400" dirty="0" smtClean="0"/>
              <a:t>　　</a:t>
            </a:r>
            <a:r>
              <a:rPr lang="en-US" altLang="ja-JP" sz="1400" dirty="0" smtClean="0"/>
              <a:t>(</a:t>
            </a:r>
            <a:r>
              <a:rPr lang="ja-JP" altLang="en-US" sz="1400" dirty="0"/>
              <a:t>平成２８年６月２４日</a:t>
            </a:r>
            <a:r>
              <a:rPr lang="en-US" altLang="ja-JP" sz="1400" dirty="0" smtClean="0"/>
              <a:t>)</a:t>
            </a:r>
            <a:r>
              <a:rPr lang="ja-JP" altLang="en-US" sz="1400" dirty="0" smtClean="0"/>
              <a:t>時点で継続審議中。</a:t>
            </a:r>
            <a:endParaRPr lang="en-US" altLang="ja-JP" sz="1400" dirty="0" smtClean="0"/>
          </a:p>
          <a:p>
            <a:r>
              <a:rPr lang="ja-JP" altLang="en-US" sz="1400" dirty="0" smtClean="0"/>
              <a:t> </a:t>
            </a:r>
            <a:r>
              <a:rPr kumimoji="1" lang="en-US" altLang="ja-JP" sz="1400" dirty="0"/>
              <a:t>	</a:t>
            </a:r>
            <a:endParaRPr lang="en-US" altLang="ja-JP" sz="1400" dirty="0"/>
          </a:p>
          <a:p>
            <a:r>
              <a:rPr kumimoji="1" lang="ja-JP" altLang="en-US" dirty="0" smtClean="0"/>
              <a:t>・係争中の事例に対するセンター調査実施における具体的対応について</a:t>
            </a:r>
            <a:endParaRPr kumimoji="1" lang="en-US" altLang="ja-JP" dirty="0" smtClean="0"/>
          </a:p>
          <a:p>
            <a:pPr>
              <a:spcBef>
                <a:spcPts val="600"/>
              </a:spcBef>
            </a:pPr>
            <a:r>
              <a:rPr lang="ja-JP" altLang="en-US" sz="1400" dirty="0"/>
              <a:t>　</a:t>
            </a:r>
            <a:r>
              <a:rPr lang="en-US" altLang="ja-JP" sz="1400" dirty="0" smtClean="0"/>
              <a:t>	</a:t>
            </a:r>
            <a:r>
              <a:rPr lang="ja-JP" altLang="en-US" sz="1400" dirty="0" smtClean="0"/>
              <a:t>　　　センター調査は医学的観点から再発防止策策定のために調査するものであり、</a:t>
            </a:r>
            <a:r>
              <a:rPr kumimoji="1" lang="ja-JP" altLang="en-US" sz="1400" dirty="0" smtClean="0"/>
              <a:t>裁判等への</a:t>
            </a:r>
            <a:endParaRPr kumimoji="1" lang="en-US" altLang="ja-JP" sz="1400" dirty="0" smtClean="0"/>
          </a:p>
          <a:p>
            <a:pPr>
              <a:spcAft>
                <a:spcPts val="1200"/>
              </a:spcAft>
            </a:pPr>
            <a:r>
              <a:rPr lang="en-US" altLang="ja-JP" sz="1400" dirty="0"/>
              <a:t>	</a:t>
            </a:r>
            <a:r>
              <a:rPr lang="ja-JP" altLang="en-US" sz="1400" dirty="0" smtClean="0"/>
              <a:t>　　　　</a:t>
            </a:r>
            <a:r>
              <a:rPr kumimoji="1" lang="ja-JP" altLang="en-US" sz="1400" dirty="0" smtClean="0"/>
              <a:t>利用等の如何に関わらず、別の枠組みとして実施することが必要と考える。</a:t>
            </a:r>
            <a:endParaRPr lang="en-US" altLang="ja-JP" sz="1400" dirty="0"/>
          </a:p>
          <a:p>
            <a:pPr marL="742950" lvl="1" indent="-285750">
              <a:spcAft>
                <a:spcPts val="600"/>
              </a:spcAft>
              <a:buFont typeface="Wingdings" charset="2"/>
              <a:buChar char="Ø"/>
            </a:pPr>
            <a:r>
              <a:rPr lang="ja-JP" altLang="en-US" sz="1600" dirty="0" smtClean="0"/>
              <a:t>センター報告書の冒頭に、以下の文言を記載</a:t>
            </a:r>
            <a:endParaRPr lang="en-US" altLang="ja-JP" sz="1600" dirty="0" smtClean="0"/>
          </a:p>
          <a:p>
            <a:r>
              <a:rPr kumimoji="1" lang="en-US" altLang="ja-JP" dirty="0"/>
              <a:t>	</a:t>
            </a:r>
            <a:r>
              <a:rPr kumimoji="1" lang="en-US" altLang="ja-JP" dirty="0" smtClean="0"/>
              <a:t>	</a:t>
            </a:r>
            <a:r>
              <a:rPr lang="en-US" altLang="ja-JP" sz="1400" dirty="0" smtClean="0"/>
              <a:t>『</a:t>
            </a:r>
            <a:r>
              <a:rPr kumimoji="1" lang="ja-JP" altLang="en-US" sz="1400" dirty="0" smtClean="0"/>
              <a:t>本制度の目的は、医療安全の確保であり、個々の責任を追及するための、ものではない。</a:t>
            </a:r>
            <a:endParaRPr kumimoji="1" lang="en-US" altLang="ja-JP" sz="1400" dirty="0" smtClean="0"/>
          </a:p>
          <a:p>
            <a:r>
              <a:rPr lang="en-US" altLang="ja-JP" sz="1400" dirty="0"/>
              <a:t>	</a:t>
            </a:r>
            <a:r>
              <a:rPr lang="ja-JP" altLang="en-US" sz="1400" dirty="0" smtClean="0"/>
              <a:t>　</a:t>
            </a:r>
            <a:r>
              <a:rPr lang="en-US" altLang="ja-JP" sz="1400" dirty="0" smtClean="0"/>
              <a:t>	</a:t>
            </a:r>
            <a:r>
              <a:rPr kumimoji="1" lang="ja-JP" altLang="en-US" sz="1400" dirty="0" smtClean="0"/>
              <a:t>センター調査においてもそのための原因究明であり、再発防止を目的としている。</a:t>
            </a:r>
            <a:r>
              <a:rPr lang="ja-JP" altLang="en-US" sz="1400" dirty="0" smtClean="0"/>
              <a:t>従って、</a:t>
            </a:r>
            <a:endParaRPr lang="en-US" altLang="ja-JP" sz="1400" dirty="0" smtClean="0"/>
          </a:p>
          <a:p>
            <a:r>
              <a:rPr lang="en-US" altLang="ja-JP" sz="1400" dirty="0"/>
              <a:t>	</a:t>
            </a:r>
            <a:r>
              <a:rPr lang="ja-JP" altLang="en-US" sz="1400" dirty="0"/>
              <a:t>　</a:t>
            </a:r>
            <a:r>
              <a:rPr lang="en-US" altLang="ja-JP" sz="1400" dirty="0" smtClean="0"/>
              <a:t>	</a:t>
            </a:r>
            <a:r>
              <a:rPr lang="ja-JP" altLang="en-US" sz="1400" dirty="0" smtClean="0"/>
              <a:t>本報告書は裁判等の資料として使用されるために作成されたものではなく、医学的観点から</a:t>
            </a:r>
            <a:endParaRPr lang="en-US" altLang="ja-JP" sz="1400" dirty="0" smtClean="0"/>
          </a:p>
          <a:p>
            <a:r>
              <a:rPr lang="en-US" altLang="ja-JP" sz="1400" dirty="0"/>
              <a:t>	</a:t>
            </a:r>
            <a:r>
              <a:rPr lang="ja-JP" altLang="en-US" sz="1400" dirty="0" smtClean="0"/>
              <a:t>　</a:t>
            </a:r>
            <a:r>
              <a:rPr lang="en-US" altLang="ja-JP" sz="1400" dirty="0" smtClean="0"/>
              <a:t>	</a:t>
            </a:r>
            <a:r>
              <a:rPr lang="ja-JP" altLang="en-US" sz="1400" dirty="0" smtClean="0"/>
              <a:t>行った調査の結果を報告書としてまとめたものである。</a:t>
            </a:r>
            <a:r>
              <a:rPr lang="en-US" altLang="ja-JP" sz="1400" dirty="0" smtClean="0"/>
              <a:t>』</a:t>
            </a:r>
            <a:endParaRPr kumimoji="1" lang="en-US" altLang="ja-JP" sz="1400" dirty="0"/>
          </a:p>
          <a:p>
            <a:pPr marL="742950" lvl="1" indent="-285750">
              <a:spcBef>
                <a:spcPts val="600"/>
              </a:spcBef>
              <a:spcAft>
                <a:spcPts val="600"/>
              </a:spcAft>
              <a:buFont typeface="Wingdings" charset="2"/>
              <a:buChar char="Ø"/>
            </a:pPr>
            <a:r>
              <a:rPr kumimoji="1" lang="ja-JP" altLang="en-US" sz="1600" dirty="0" smtClean="0"/>
              <a:t>センター調査の目的に沿った報告書となるための留意点</a:t>
            </a:r>
            <a:endParaRPr kumimoji="1" lang="en-US" altLang="ja-JP" sz="1600" dirty="0" smtClean="0"/>
          </a:p>
          <a:p>
            <a:pPr lvl="1"/>
            <a:r>
              <a:rPr kumimoji="1" lang="en-US" altLang="ja-JP" sz="1400" dirty="0" smtClean="0"/>
              <a:t>	</a:t>
            </a:r>
            <a:r>
              <a:rPr kumimoji="1" lang="ja-JP" altLang="en-US" sz="1400" dirty="0" smtClean="0"/>
              <a:t>事故が発生した構造的な原因、システムにおける要因に着目した</a:t>
            </a:r>
            <a:r>
              <a:rPr lang="ja-JP" altLang="en-US" sz="1400" dirty="0" smtClean="0"/>
              <a:t>報</a:t>
            </a:r>
            <a:r>
              <a:rPr kumimoji="1" lang="ja-JP" altLang="en-US" sz="1400" dirty="0" smtClean="0"/>
              <a:t>告書となるように</a:t>
            </a:r>
            <a:endParaRPr kumimoji="1" lang="en-US" altLang="ja-JP" sz="1400" dirty="0" smtClean="0"/>
          </a:p>
          <a:p>
            <a:r>
              <a:rPr lang="ja-JP" altLang="en-US" sz="1400" dirty="0"/>
              <a:t>　</a:t>
            </a:r>
            <a:r>
              <a:rPr lang="ja-JP" altLang="en-US" sz="1400" dirty="0" smtClean="0"/>
              <a:t>　　</a:t>
            </a:r>
            <a:r>
              <a:rPr lang="en-US" altLang="ja-JP" sz="1400" dirty="0" smtClean="0"/>
              <a:t>		</a:t>
            </a:r>
            <a:r>
              <a:rPr kumimoji="1" lang="ja-JP" altLang="en-US" sz="1400" dirty="0" smtClean="0"/>
              <a:t>十分留意し作成する。</a:t>
            </a:r>
            <a:endParaRPr kumimoji="1" lang="en-US" altLang="ja-JP" sz="1400" dirty="0" smtClean="0"/>
          </a:p>
          <a:p>
            <a:pPr marL="742950" lvl="1" indent="-285750">
              <a:spcBef>
                <a:spcPts val="600"/>
              </a:spcBef>
              <a:spcAft>
                <a:spcPts val="600"/>
              </a:spcAft>
              <a:buFont typeface="Wingdings" charset="2"/>
              <a:buChar char="Ø"/>
            </a:pPr>
            <a:r>
              <a:rPr lang="ja-JP" altLang="en-US" sz="1600" dirty="0" smtClean="0"/>
              <a:t>裁判等への対応について</a:t>
            </a:r>
            <a:endParaRPr lang="en-US" altLang="ja-JP" sz="1600" dirty="0" smtClean="0"/>
          </a:p>
          <a:p>
            <a:r>
              <a:rPr kumimoji="1" lang="en-US" altLang="ja-JP" sz="1400" dirty="0" smtClean="0"/>
              <a:t>		</a:t>
            </a:r>
            <a:r>
              <a:rPr kumimoji="1" lang="ja-JP" altLang="en-US" sz="1400" dirty="0" smtClean="0"/>
              <a:t>民事裁判等の中で、センター調査に関わる委員に証人喚問あるいは意見を求められる</a:t>
            </a:r>
            <a:r>
              <a:rPr lang="ja-JP" altLang="en-US" sz="1400" dirty="0" smtClean="0"/>
              <a:t>等が</a:t>
            </a:r>
            <a:endParaRPr lang="en-US" altLang="ja-JP" sz="1400" dirty="0" smtClean="0"/>
          </a:p>
          <a:p>
            <a:r>
              <a:rPr lang="en-US" altLang="ja-JP" sz="1400" dirty="0"/>
              <a:t>	</a:t>
            </a:r>
            <a:r>
              <a:rPr lang="ja-JP" altLang="en-US" sz="1400" dirty="0" smtClean="0"/>
              <a:t>　</a:t>
            </a:r>
            <a:r>
              <a:rPr lang="en-US" altLang="ja-JP" sz="1400" dirty="0" smtClean="0"/>
              <a:t>	</a:t>
            </a:r>
            <a:r>
              <a:rPr lang="ja-JP" altLang="en-US" sz="1400" dirty="0" smtClean="0"/>
              <a:t>あった場合、当該委員、及びセンターは意見等の提出等に関しては基本的に対応しない。</a:t>
            </a:r>
            <a:endParaRPr kumimoji="1" lang="en-US" altLang="ja-JP" sz="1400" dirty="0" smtClean="0"/>
          </a:p>
        </p:txBody>
      </p:sp>
      <p:cxnSp>
        <p:nvCxnSpPr>
          <p:cNvPr id="6" name="直線コネクタ 5"/>
          <p:cNvCxnSpPr/>
          <p:nvPr/>
        </p:nvCxnSpPr>
        <p:spPr>
          <a:xfrm>
            <a:off x="1661461" y="4424233"/>
            <a:ext cx="5486400" cy="0"/>
          </a:xfrm>
          <a:prstGeom prst="line">
            <a:avLst/>
          </a:prstGeom>
          <a:ln>
            <a:solidFill>
              <a:srgbClr val="D8191B"/>
            </a:solidFill>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603811" y="6287915"/>
            <a:ext cx="5632174" cy="0"/>
          </a:xfrm>
          <a:prstGeom prst="line">
            <a:avLst/>
          </a:prstGeom>
          <a:ln>
            <a:solidFill>
              <a:srgbClr val="D8191B"/>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843808" y="5250153"/>
            <a:ext cx="4203035" cy="0"/>
          </a:xfrm>
          <a:prstGeom prst="line">
            <a:avLst/>
          </a:prstGeom>
          <a:ln>
            <a:solidFill>
              <a:srgbClr val="D8191B"/>
            </a:solidFill>
          </a:ln>
          <a:effectLst/>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a:off x="1442774" y="816984"/>
            <a:ext cx="630105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50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9154" y="373846"/>
            <a:ext cx="4062331" cy="523220"/>
          </a:xfrm>
          <a:prstGeom prst="rect">
            <a:avLst/>
          </a:prstGeom>
          <a:noFill/>
        </p:spPr>
        <p:txBody>
          <a:bodyPr wrap="none" rtlCol="0">
            <a:spAutoFit/>
          </a:bodyPr>
          <a:lstStyle/>
          <a:p>
            <a:r>
              <a:rPr lang="en-US" altLang="ja-JP" sz="2800" dirty="0" smtClean="0"/>
              <a:t>2-4</a:t>
            </a:r>
            <a:r>
              <a:rPr kumimoji="1" lang="ja-JP" altLang="en-US" sz="2800" dirty="0" smtClean="0"/>
              <a:t>：</a:t>
            </a:r>
            <a:r>
              <a:rPr lang="en-US" altLang="ja-JP" sz="2800" dirty="0" smtClean="0"/>
              <a:t> </a:t>
            </a:r>
            <a:r>
              <a:rPr lang="ja-JP" altLang="en-US" sz="2800" dirty="0" smtClean="0"/>
              <a:t>「</a:t>
            </a:r>
            <a:r>
              <a:rPr kumimoji="1" lang="ja-JP" altLang="en-US" sz="2800" dirty="0" smtClean="0"/>
              <a:t>調査解剖」について</a:t>
            </a:r>
            <a:endParaRPr kumimoji="1" lang="ja-JP" altLang="en-US" sz="2800" dirty="0"/>
          </a:p>
        </p:txBody>
      </p:sp>
      <p:sp>
        <p:nvSpPr>
          <p:cNvPr id="4" name="正方形/長方形 3"/>
          <p:cNvSpPr/>
          <p:nvPr/>
        </p:nvSpPr>
        <p:spPr>
          <a:xfrm>
            <a:off x="1032311" y="1129680"/>
            <a:ext cx="3939251" cy="45140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20000"/>
              </a:lnSpc>
            </a:pPr>
            <a:r>
              <a:rPr lang="ja-JP" altLang="en-US" sz="2000" dirty="0" smtClean="0">
                <a:solidFill>
                  <a:srgbClr val="000090"/>
                </a:solidFill>
                <a:latin typeface="+mn-ea"/>
              </a:rPr>
              <a:t>　１．　</a:t>
            </a:r>
            <a:r>
              <a:rPr lang="ja-JP" altLang="en-US" sz="2000" dirty="0">
                <a:solidFill>
                  <a:srgbClr val="000090"/>
                </a:solidFill>
                <a:latin typeface="+mn-ea"/>
              </a:rPr>
              <a:t>遺族</a:t>
            </a:r>
            <a:r>
              <a:rPr lang="ja-JP" altLang="en-US" sz="2000" dirty="0" smtClean="0">
                <a:solidFill>
                  <a:srgbClr val="000090"/>
                </a:solidFill>
                <a:latin typeface="+mn-ea"/>
              </a:rPr>
              <a:t>へ、解剖の依頼</a:t>
            </a:r>
            <a:r>
              <a:rPr lang="ja-JP" altLang="en-US" sz="2000" dirty="0">
                <a:solidFill>
                  <a:srgbClr val="000090"/>
                </a:solidFill>
                <a:latin typeface="+mn-ea"/>
              </a:rPr>
              <a:t>、</a:t>
            </a:r>
            <a:r>
              <a:rPr lang="ja-JP" altLang="en-US" sz="2000" dirty="0" smtClean="0">
                <a:solidFill>
                  <a:srgbClr val="000090"/>
                </a:solidFill>
                <a:latin typeface="+mn-ea"/>
              </a:rPr>
              <a:t>承諾</a:t>
            </a:r>
            <a:endParaRPr lang="en-US" altLang="ja-JP" sz="2000" dirty="0">
              <a:solidFill>
                <a:srgbClr val="000090"/>
              </a:solidFill>
              <a:latin typeface="+mn-ea"/>
            </a:endParaRPr>
          </a:p>
        </p:txBody>
      </p:sp>
      <p:sp>
        <p:nvSpPr>
          <p:cNvPr id="6" name="正方形/長方形 5"/>
          <p:cNvSpPr/>
          <p:nvPr/>
        </p:nvSpPr>
        <p:spPr>
          <a:xfrm>
            <a:off x="2887619" y="1668820"/>
            <a:ext cx="4953120" cy="338554"/>
          </a:xfrm>
          <a:prstGeom prst="rect">
            <a:avLst/>
          </a:prstGeom>
        </p:spPr>
        <p:txBody>
          <a:bodyPr wrap="square">
            <a:spAutoFit/>
          </a:bodyPr>
          <a:lstStyle/>
          <a:p>
            <a:r>
              <a:rPr lang="ja-JP" altLang="en-US" sz="1600" dirty="0"/>
              <a:t>解剖を勧めるときの説明</a:t>
            </a:r>
            <a:r>
              <a:rPr lang="ja-JP" altLang="en-US" sz="1600" dirty="0" smtClean="0"/>
              <a:t>はどの</a:t>
            </a:r>
            <a:r>
              <a:rPr lang="ja-JP" altLang="en-US" sz="1600" dirty="0"/>
              <a:t>ようにしたら良いのか？</a:t>
            </a:r>
          </a:p>
        </p:txBody>
      </p:sp>
      <p:sp>
        <p:nvSpPr>
          <p:cNvPr id="7" name="テキスト ボックス 6"/>
          <p:cNvSpPr txBox="1"/>
          <p:nvPr/>
        </p:nvSpPr>
        <p:spPr>
          <a:xfrm>
            <a:off x="1560016" y="2064718"/>
            <a:ext cx="5586939" cy="892552"/>
          </a:xfrm>
          <a:prstGeom prst="rect">
            <a:avLst/>
          </a:prstGeom>
          <a:noFill/>
        </p:spPr>
        <p:txBody>
          <a:bodyPr wrap="square" rtlCol="0">
            <a:spAutoFit/>
          </a:bodyPr>
          <a:lstStyle/>
          <a:p>
            <a:r>
              <a:rPr kumimoji="1" lang="ja-JP" altLang="en-US" dirty="0" smtClean="0"/>
              <a:t>●　「今後の医療の発展の為に」　</a:t>
            </a:r>
            <a:endParaRPr kumimoji="1" lang="en-US" altLang="ja-JP" dirty="0" smtClean="0"/>
          </a:p>
          <a:p>
            <a:r>
              <a:rPr lang="ja-JP" altLang="ja-JP" dirty="0"/>
              <a:t>　</a:t>
            </a:r>
            <a:r>
              <a:rPr lang="ja-JP" altLang="en-US" dirty="0" smtClean="0"/>
              <a:t>　　　→　遺族は、</a:t>
            </a:r>
            <a:r>
              <a:rPr lang="en-US" altLang="ja-JP" dirty="0"/>
              <a:t>	</a:t>
            </a:r>
            <a:r>
              <a:rPr lang="ja-JP" altLang="en-US" sz="1600" dirty="0" smtClean="0"/>
              <a:t>・</a:t>
            </a:r>
            <a:r>
              <a:rPr lang="en-US" altLang="ja-JP" sz="1600" dirty="0" smtClean="0"/>
              <a:t> </a:t>
            </a:r>
            <a:r>
              <a:rPr lang="ja-JP" altLang="en-US" sz="1600" dirty="0" smtClean="0"/>
              <a:t>「これ以上、</a:t>
            </a:r>
            <a:r>
              <a:rPr lang="ja-JP" altLang="en-US" sz="1600" dirty="0"/>
              <a:t>身体</a:t>
            </a:r>
            <a:r>
              <a:rPr lang="ja-JP" altLang="en-US" sz="1600" dirty="0" smtClean="0"/>
              <a:t>に傷をつけたくない」</a:t>
            </a:r>
            <a:endParaRPr lang="en-US" altLang="ja-JP" sz="1600" dirty="0" smtClean="0"/>
          </a:p>
          <a:p>
            <a:r>
              <a:rPr kumimoji="1" lang="ja-JP" altLang="en-US" sz="1600" dirty="0"/>
              <a:t>　</a:t>
            </a:r>
            <a:r>
              <a:rPr kumimoji="1" lang="en-US" altLang="ja-JP" sz="1600" dirty="0" smtClean="0"/>
              <a:t>				</a:t>
            </a:r>
            <a:r>
              <a:rPr kumimoji="1" lang="ja-JP" altLang="en-US" sz="1600" dirty="0" smtClean="0"/>
              <a:t>・</a:t>
            </a:r>
            <a:r>
              <a:rPr kumimoji="1" lang="en-US" altLang="ja-JP" sz="1600" dirty="0" smtClean="0"/>
              <a:t> </a:t>
            </a:r>
            <a:r>
              <a:rPr kumimoji="1" lang="ja-JP" altLang="en-US" sz="1600" dirty="0" smtClean="0"/>
              <a:t>「人のことなんて考えられない」</a:t>
            </a:r>
            <a:endParaRPr kumimoji="1" lang="ja-JP" altLang="en-US" sz="1600" dirty="0"/>
          </a:p>
        </p:txBody>
      </p:sp>
      <p:sp>
        <p:nvSpPr>
          <p:cNvPr id="8" name="テキスト ボックス 7"/>
          <p:cNvSpPr txBox="1"/>
          <p:nvPr/>
        </p:nvSpPr>
        <p:spPr>
          <a:xfrm>
            <a:off x="1553812" y="2971330"/>
            <a:ext cx="6835500" cy="1034129"/>
          </a:xfrm>
          <a:prstGeom prst="rect">
            <a:avLst/>
          </a:prstGeom>
          <a:noFill/>
        </p:spPr>
        <p:txBody>
          <a:bodyPr wrap="square" rtlCol="0">
            <a:spAutoFit/>
          </a:bodyPr>
          <a:lstStyle/>
          <a:p>
            <a:r>
              <a:rPr kumimoji="1" lang="ja-JP" altLang="en-US" dirty="0" smtClean="0">
                <a:solidFill>
                  <a:srgbClr val="FF0000"/>
                </a:solidFill>
              </a:rPr>
              <a:t>●　大切な家族の正確な死因</a:t>
            </a:r>
            <a:r>
              <a:rPr lang="ja-JP" altLang="en-US" dirty="0">
                <a:solidFill>
                  <a:srgbClr val="FF0000"/>
                </a:solidFill>
              </a:rPr>
              <a:t>を</a:t>
            </a:r>
            <a:r>
              <a:rPr lang="ja-JP" altLang="en-US" dirty="0" smtClean="0">
                <a:solidFill>
                  <a:srgbClr val="FF0000"/>
                </a:solidFill>
              </a:rPr>
              <a:t>知ること。</a:t>
            </a:r>
            <a:endParaRPr lang="en-US" altLang="ja-JP" dirty="0">
              <a:solidFill>
                <a:srgbClr val="FF0000"/>
              </a:solidFill>
            </a:endParaRPr>
          </a:p>
          <a:p>
            <a:pPr>
              <a:lnSpc>
                <a:spcPct val="120000"/>
              </a:lnSpc>
            </a:pPr>
            <a:r>
              <a:rPr lang="ja-JP" altLang="en-US" dirty="0">
                <a:solidFill>
                  <a:srgbClr val="FF0000"/>
                </a:solidFill>
              </a:rPr>
              <a:t>　</a:t>
            </a:r>
            <a:r>
              <a:rPr lang="ja-JP" altLang="en-US" dirty="0" smtClean="0">
                <a:solidFill>
                  <a:srgbClr val="FF0000"/>
                </a:solidFill>
              </a:rPr>
              <a:t>　　</a:t>
            </a:r>
            <a:r>
              <a:rPr lang="ja-JP" altLang="en-US" dirty="0">
                <a:solidFill>
                  <a:srgbClr val="FF0000"/>
                </a:solidFill>
              </a:rPr>
              <a:t>　</a:t>
            </a:r>
            <a:r>
              <a:rPr lang="ja-JP" altLang="en-US" dirty="0" smtClean="0">
                <a:solidFill>
                  <a:srgbClr val="FF0000"/>
                </a:solidFill>
              </a:rPr>
              <a:t>→　（亡く</a:t>
            </a:r>
            <a:r>
              <a:rPr kumimoji="1" lang="ja-JP" altLang="en-US" dirty="0" smtClean="0">
                <a:solidFill>
                  <a:srgbClr val="FF0000"/>
                </a:solidFill>
              </a:rPr>
              <a:t>なったことを、受け入れて乗り越えていけるのでは）</a:t>
            </a:r>
            <a:endParaRPr kumimoji="1" lang="en-US" altLang="ja-JP" dirty="0" smtClean="0">
              <a:solidFill>
                <a:srgbClr val="FF0000"/>
              </a:solidFill>
            </a:endParaRPr>
          </a:p>
          <a:p>
            <a:pPr>
              <a:lnSpc>
                <a:spcPct val="120000"/>
              </a:lnSpc>
            </a:pPr>
            <a:r>
              <a:rPr lang="ja-JP" altLang="en-US" dirty="0" smtClean="0">
                <a:solidFill>
                  <a:schemeClr val="accent1">
                    <a:lumMod val="75000"/>
                  </a:schemeClr>
                </a:solidFill>
              </a:rPr>
              <a:t>●　解剖をしない場合、正確な死因の究明が困難な場合もあること</a:t>
            </a:r>
            <a:endParaRPr kumimoji="1" lang="ja-JP" altLang="en-US" dirty="0">
              <a:solidFill>
                <a:schemeClr val="accent1">
                  <a:lumMod val="75000"/>
                </a:schemeClr>
              </a:solidFill>
            </a:endParaRPr>
          </a:p>
        </p:txBody>
      </p:sp>
      <p:sp>
        <p:nvSpPr>
          <p:cNvPr id="10" name="円弧 9"/>
          <p:cNvSpPr/>
          <p:nvPr/>
        </p:nvSpPr>
        <p:spPr>
          <a:xfrm flipH="1">
            <a:off x="1269355" y="2081046"/>
            <a:ext cx="1374356" cy="1255665"/>
          </a:xfrm>
          <a:prstGeom prst="arc">
            <a:avLst>
              <a:gd name="adj1" fmla="val 19279765"/>
              <a:gd name="adj2" fmla="val 2499399"/>
            </a:avLst>
          </a:prstGeom>
          <a:ln w="34925">
            <a:solidFill>
              <a:srgbClr val="000090"/>
            </a:solidFill>
            <a:headEnd type="none"/>
            <a:tailEnd type="arrow"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正方形/長方形 11"/>
          <p:cNvSpPr/>
          <p:nvPr/>
        </p:nvSpPr>
        <p:spPr>
          <a:xfrm>
            <a:off x="1032310" y="4232633"/>
            <a:ext cx="3108507"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sz="2000" dirty="0" smtClean="0">
                <a:solidFill>
                  <a:srgbClr val="000090"/>
                </a:solidFill>
                <a:latin typeface="+mn-ea"/>
              </a:rPr>
              <a:t>　２．</a:t>
            </a:r>
            <a:r>
              <a:rPr lang="ja-JP" altLang="en-US" sz="2000" dirty="0">
                <a:solidFill>
                  <a:srgbClr val="000090"/>
                </a:solidFill>
                <a:latin typeface="+mn-ea"/>
              </a:rPr>
              <a:t>　調査解剖の</a:t>
            </a:r>
            <a:r>
              <a:rPr lang="ja-JP" altLang="en-US" sz="2000" dirty="0" smtClean="0">
                <a:solidFill>
                  <a:srgbClr val="000090"/>
                </a:solidFill>
                <a:latin typeface="+mn-ea"/>
              </a:rPr>
              <a:t>意義</a:t>
            </a:r>
            <a:endParaRPr lang="en-US" altLang="ja-JP" sz="2000" dirty="0">
              <a:solidFill>
                <a:srgbClr val="000090"/>
              </a:solidFill>
              <a:latin typeface="+mn-ea"/>
            </a:endParaRPr>
          </a:p>
        </p:txBody>
      </p:sp>
      <p:cxnSp>
        <p:nvCxnSpPr>
          <p:cNvPr id="13" name="直線コネクタ 12"/>
          <p:cNvCxnSpPr/>
          <p:nvPr/>
        </p:nvCxnSpPr>
        <p:spPr>
          <a:xfrm>
            <a:off x="2600158" y="826813"/>
            <a:ext cx="3852893"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4140817" y="4368740"/>
            <a:ext cx="2257349" cy="307777"/>
          </a:xfrm>
          <a:prstGeom prst="rect">
            <a:avLst/>
          </a:prstGeom>
          <a:noFill/>
        </p:spPr>
        <p:txBody>
          <a:bodyPr wrap="none" rtlCol="0">
            <a:spAutoFit/>
          </a:bodyPr>
          <a:lstStyle/>
          <a:p>
            <a:r>
              <a:rPr kumimoji="1" lang="ja-JP" altLang="en-US" sz="1400" dirty="0" smtClean="0"/>
              <a:t>［モデル事業］　</a:t>
            </a:r>
            <a:r>
              <a:rPr kumimoji="1" lang="en-US" altLang="ja-JP" sz="1400" dirty="0" smtClean="0"/>
              <a:t>73</a:t>
            </a:r>
            <a:r>
              <a:rPr kumimoji="1" lang="ja-JP" altLang="en-US" sz="1400" dirty="0" smtClean="0"/>
              <a:t>連続事例</a:t>
            </a:r>
            <a:endParaRPr kumimoji="1" lang="ja-JP" altLang="en-US" sz="1400" dirty="0"/>
          </a:p>
        </p:txBody>
      </p:sp>
      <p:sp>
        <p:nvSpPr>
          <p:cNvPr id="11" name="テキスト ボックス 10"/>
          <p:cNvSpPr txBox="1"/>
          <p:nvPr/>
        </p:nvSpPr>
        <p:spPr>
          <a:xfrm>
            <a:off x="1545883" y="4916319"/>
            <a:ext cx="7000780" cy="1600438"/>
          </a:xfrm>
          <a:prstGeom prst="rect">
            <a:avLst/>
          </a:prstGeom>
          <a:noFill/>
        </p:spPr>
        <p:txBody>
          <a:bodyPr wrap="square" rtlCol="0">
            <a:spAutoFit/>
          </a:bodyPr>
          <a:lstStyle/>
          <a:p>
            <a:pPr>
              <a:buClr>
                <a:srgbClr val="3C6BA4"/>
              </a:buClr>
            </a:pPr>
            <a:r>
              <a:rPr lang="ja-JP" altLang="en-US" dirty="0">
                <a:solidFill>
                  <a:schemeClr val="accent1">
                    <a:lumMod val="75000"/>
                  </a:schemeClr>
                </a:solidFill>
              </a:rPr>
              <a:t>●　</a:t>
            </a:r>
            <a:r>
              <a:rPr lang="ja-JP" altLang="en-US" dirty="0" smtClean="0">
                <a:solidFill>
                  <a:schemeClr val="accent1">
                    <a:lumMod val="75000"/>
                  </a:schemeClr>
                </a:solidFill>
              </a:rPr>
              <a:t>　</a:t>
            </a:r>
            <a:r>
              <a:rPr kumimoji="1" lang="ja-JP" altLang="en-US" dirty="0" smtClean="0"/>
              <a:t>臨床診断：</a:t>
            </a:r>
            <a:r>
              <a:rPr kumimoji="1" lang="en-US" altLang="ja-JP" dirty="0" smtClean="0"/>
              <a:t>			</a:t>
            </a:r>
            <a:r>
              <a:rPr kumimoji="1" lang="ja-JP" altLang="en-US" dirty="0" smtClean="0"/>
              <a:t>　　解剖結果：</a:t>
            </a:r>
            <a:endParaRPr kumimoji="1" lang="en-US" altLang="ja-JP" dirty="0" smtClean="0"/>
          </a:p>
          <a:p>
            <a:r>
              <a:rPr lang="en-US" altLang="ja-JP" sz="1600" dirty="0" smtClean="0"/>
              <a:t>	</a:t>
            </a:r>
            <a:r>
              <a:rPr lang="ja-JP" altLang="en-US" sz="1600" dirty="0" smtClean="0"/>
              <a:t>　　</a:t>
            </a:r>
            <a:r>
              <a:rPr lang="ja-JP" altLang="en-US" sz="1600" dirty="0"/>
              <a:t>　・死因不明　４７％</a:t>
            </a:r>
            <a:r>
              <a:rPr lang="en-US" altLang="ja-JP" sz="1600" dirty="0"/>
              <a:t>		</a:t>
            </a:r>
            <a:r>
              <a:rPr lang="ja-JP" altLang="en-US" sz="1600" dirty="0"/>
              <a:t>　　</a:t>
            </a:r>
            <a:r>
              <a:rPr lang="ja-JP" altLang="en-US" sz="1600" dirty="0">
                <a:solidFill>
                  <a:srgbClr val="00B050"/>
                </a:solidFill>
              </a:rPr>
              <a:t>・死因確定　　</a:t>
            </a:r>
            <a:r>
              <a:rPr lang="en-US" altLang="ja-JP" sz="1600" dirty="0">
                <a:solidFill>
                  <a:srgbClr val="00B050"/>
                </a:solidFill>
              </a:rPr>
              <a:t>		</a:t>
            </a:r>
            <a:r>
              <a:rPr lang="ja-JP" altLang="en-US" sz="1600" dirty="0">
                <a:solidFill>
                  <a:srgbClr val="00B050"/>
                </a:solidFill>
              </a:rPr>
              <a:t>５６％</a:t>
            </a:r>
            <a:endParaRPr lang="en-US" altLang="ja-JP" sz="1600" dirty="0">
              <a:solidFill>
                <a:srgbClr val="00B050"/>
              </a:solidFill>
            </a:endParaRPr>
          </a:p>
          <a:p>
            <a:r>
              <a:rPr lang="en-US" altLang="ja-JP" sz="1600" dirty="0"/>
              <a:t>	</a:t>
            </a:r>
            <a:r>
              <a:rPr lang="ja-JP" altLang="en-US" sz="1600" dirty="0"/>
              <a:t>　　　・死因推定　３７％</a:t>
            </a:r>
            <a:r>
              <a:rPr lang="en-US" altLang="ja-JP" sz="1600" dirty="0"/>
              <a:t>		</a:t>
            </a:r>
            <a:r>
              <a:rPr lang="ja-JP" altLang="en-US" sz="1600" dirty="0"/>
              <a:t>　　</a:t>
            </a:r>
            <a:r>
              <a:rPr lang="ja-JP" altLang="en-US" sz="1600" dirty="0">
                <a:solidFill>
                  <a:srgbClr val="00B050"/>
                </a:solidFill>
              </a:rPr>
              <a:t>・死因決定</a:t>
            </a:r>
            <a:endParaRPr lang="en-US" altLang="ja-JP" sz="1600" dirty="0">
              <a:solidFill>
                <a:srgbClr val="00B050"/>
              </a:solidFill>
            </a:endParaRPr>
          </a:p>
          <a:p>
            <a:r>
              <a:rPr lang="en-US" altLang="ja-JP" sz="1600" dirty="0" smtClean="0"/>
              <a:t>	</a:t>
            </a:r>
            <a:r>
              <a:rPr lang="ja-JP" altLang="en-US" sz="1600" dirty="0" smtClean="0"/>
              <a:t>　　　</a:t>
            </a:r>
            <a:r>
              <a:rPr lang="ja-JP" altLang="en-US" sz="1600" dirty="0" smtClean="0">
                <a:solidFill>
                  <a:srgbClr val="0070C0"/>
                </a:solidFill>
              </a:rPr>
              <a:t>・死因明確　２２％</a:t>
            </a:r>
            <a:r>
              <a:rPr lang="en-US" altLang="ja-JP" sz="1600" dirty="0" smtClean="0"/>
              <a:t>			</a:t>
            </a:r>
            <a:r>
              <a:rPr lang="ja-JP" altLang="en-US" sz="1600" dirty="0" smtClean="0"/>
              <a:t>　　</a:t>
            </a:r>
            <a:r>
              <a:rPr lang="ja-JP" altLang="en-US" sz="1400" dirty="0" smtClean="0">
                <a:solidFill>
                  <a:srgbClr val="00B050"/>
                </a:solidFill>
              </a:rPr>
              <a:t>・真死因判明</a:t>
            </a:r>
            <a:r>
              <a:rPr lang="en-US" altLang="ja-JP" sz="1600" dirty="0">
                <a:solidFill>
                  <a:srgbClr val="00B050"/>
                </a:solidFill>
              </a:rPr>
              <a:t>	</a:t>
            </a:r>
            <a:r>
              <a:rPr lang="en-US" altLang="ja-JP" sz="1600" dirty="0" smtClean="0">
                <a:solidFill>
                  <a:srgbClr val="00B050"/>
                </a:solidFill>
              </a:rPr>
              <a:t>	</a:t>
            </a:r>
            <a:r>
              <a:rPr lang="ja-JP" altLang="en-US" sz="1600" dirty="0" smtClean="0">
                <a:solidFill>
                  <a:srgbClr val="00B050"/>
                </a:solidFill>
              </a:rPr>
              <a:t>２７％</a:t>
            </a:r>
            <a:endParaRPr lang="en-US" altLang="ja-JP" sz="1600" dirty="0" smtClean="0">
              <a:solidFill>
                <a:srgbClr val="00B050"/>
              </a:solidFill>
            </a:endParaRPr>
          </a:p>
          <a:p>
            <a:r>
              <a:rPr kumimoji="1" lang="en-US" altLang="ja-JP" sz="1400" dirty="0">
                <a:solidFill>
                  <a:srgbClr val="00B050"/>
                </a:solidFill>
              </a:rPr>
              <a:t>	</a:t>
            </a:r>
            <a:r>
              <a:rPr kumimoji="1" lang="en-US" altLang="ja-JP" sz="1400" dirty="0" smtClean="0">
                <a:solidFill>
                  <a:srgbClr val="00B050"/>
                </a:solidFill>
              </a:rPr>
              <a:t>							</a:t>
            </a:r>
            <a:r>
              <a:rPr kumimoji="1" lang="ja-JP" altLang="en-US" sz="1400" dirty="0" smtClean="0">
                <a:solidFill>
                  <a:srgbClr val="00B050"/>
                </a:solidFill>
              </a:rPr>
              <a:t>　　 ・予測否定･真死因</a:t>
            </a:r>
            <a:r>
              <a:rPr lang="en-US" altLang="ja-JP" sz="1600" dirty="0">
                <a:solidFill>
                  <a:srgbClr val="00B050"/>
                </a:solidFill>
              </a:rPr>
              <a:t>	</a:t>
            </a:r>
            <a:r>
              <a:rPr lang="ja-JP" altLang="en-US" sz="1600" dirty="0" smtClean="0">
                <a:solidFill>
                  <a:srgbClr val="00B050"/>
                </a:solidFill>
              </a:rPr>
              <a:t>　</a:t>
            </a:r>
            <a:r>
              <a:rPr kumimoji="1" lang="ja-JP" altLang="en-US" sz="1600" dirty="0" smtClean="0">
                <a:solidFill>
                  <a:srgbClr val="00B050"/>
                </a:solidFill>
              </a:rPr>
              <a:t>５％</a:t>
            </a:r>
            <a:endParaRPr kumimoji="1" lang="en-US" altLang="ja-JP" sz="1600" dirty="0" smtClean="0">
              <a:solidFill>
                <a:srgbClr val="00B050"/>
              </a:solidFill>
            </a:endParaRPr>
          </a:p>
          <a:p>
            <a:r>
              <a:rPr lang="en-US" altLang="ja-JP" sz="1600" dirty="0"/>
              <a:t>	</a:t>
            </a:r>
            <a:r>
              <a:rPr lang="en-US" altLang="ja-JP" sz="1600" dirty="0" smtClean="0"/>
              <a:t>						</a:t>
            </a:r>
            <a:r>
              <a:rPr lang="ja-JP" altLang="en-US" sz="1600" dirty="0" smtClean="0"/>
              <a:t>　　・死因究明不可</a:t>
            </a:r>
            <a:r>
              <a:rPr lang="en-US" altLang="ja-JP" sz="1600" dirty="0" smtClean="0"/>
              <a:t>		</a:t>
            </a:r>
            <a:r>
              <a:rPr lang="ja-JP" altLang="en-US" sz="1600" dirty="0" smtClean="0"/>
              <a:t>１２％</a:t>
            </a:r>
            <a:endParaRPr kumimoji="1" lang="ja-JP" altLang="en-US" sz="1600" dirty="0"/>
          </a:p>
        </p:txBody>
      </p:sp>
      <p:sp>
        <p:nvSpPr>
          <p:cNvPr id="17" name="正方形/長方形 16"/>
          <p:cNvSpPr/>
          <p:nvPr/>
        </p:nvSpPr>
        <p:spPr>
          <a:xfrm>
            <a:off x="2059708" y="4916318"/>
            <a:ext cx="2081109" cy="1071939"/>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579172" y="4916319"/>
            <a:ext cx="3261567" cy="158799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063301" y="5608817"/>
            <a:ext cx="593387" cy="2616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右中かっこ 19"/>
          <p:cNvSpPr/>
          <p:nvPr/>
        </p:nvSpPr>
        <p:spPr>
          <a:xfrm>
            <a:off x="7539507" y="5218981"/>
            <a:ext cx="396815" cy="99203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7880884" y="5521708"/>
            <a:ext cx="671979" cy="338554"/>
          </a:xfrm>
          <a:prstGeom prst="rect">
            <a:avLst/>
          </a:prstGeom>
          <a:noFill/>
        </p:spPr>
        <p:txBody>
          <a:bodyPr wrap="none" rtlCol="0">
            <a:spAutoFit/>
          </a:bodyPr>
          <a:lstStyle/>
          <a:p>
            <a:r>
              <a:rPr kumimoji="1" lang="ja-JP" altLang="en-US" sz="1600" smtClean="0">
                <a:solidFill>
                  <a:srgbClr val="FF0000"/>
                </a:solidFill>
              </a:rPr>
              <a:t>８８％</a:t>
            </a:r>
            <a:endParaRPr kumimoji="1" lang="ja-JP" altLang="en-US" sz="1600">
              <a:solidFill>
                <a:srgbClr val="FF0000"/>
              </a:solidFill>
            </a:endParaRPr>
          </a:p>
        </p:txBody>
      </p:sp>
    </p:spTree>
    <p:extLst>
      <p:ext uri="{BB962C8B-B14F-4D97-AF65-F5344CB8AC3E}">
        <p14:creationId xmlns:p14="http://schemas.microsoft.com/office/powerpoint/2010/main" val="1177944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692416850"/>
              </p:ext>
            </p:extLst>
          </p:nvPr>
        </p:nvGraphicFramePr>
        <p:xfrm>
          <a:off x="1843979" y="1787702"/>
          <a:ext cx="6231636" cy="1376737"/>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734621" y="1294497"/>
            <a:ext cx="1800493" cy="369332"/>
          </a:xfrm>
          <a:prstGeom prst="rect">
            <a:avLst/>
          </a:prstGeom>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dirty="0" smtClean="0">
                <a:solidFill>
                  <a:prstClr val="black"/>
                </a:solidFill>
              </a:rPr>
              <a:t>解剖の実施状況</a:t>
            </a:r>
            <a:endParaRPr lang="ja-JP" altLang="en-US" dirty="0">
              <a:solidFill>
                <a:prstClr val="black"/>
              </a:solidFill>
            </a:endParaRPr>
          </a:p>
        </p:txBody>
      </p:sp>
      <p:sp>
        <p:nvSpPr>
          <p:cNvPr id="5" name="テキスト ボックス 4"/>
          <p:cNvSpPr txBox="1"/>
          <p:nvPr/>
        </p:nvSpPr>
        <p:spPr>
          <a:xfrm>
            <a:off x="3952940" y="3430545"/>
            <a:ext cx="492443" cy="276999"/>
          </a:xfrm>
          <a:prstGeom prst="rect">
            <a:avLst/>
          </a:prstGeom>
          <a:noFill/>
        </p:spPr>
        <p:txBody>
          <a:bodyPr wrap="none" rtlCol="0">
            <a:spAutoFit/>
          </a:bodyPr>
          <a:lstStyle/>
          <a:p>
            <a:r>
              <a:rPr lang="ja-JP" altLang="en-US" sz="1200" dirty="0" smtClean="0">
                <a:solidFill>
                  <a:prstClr val="black"/>
                </a:solidFill>
              </a:rPr>
              <a:t>実施</a:t>
            </a:r>
            <a:endParaRPr lang="ja-JP" altLang="en-US" sz="1200" dirty="0">
              <a:solidFill>
                <a:prstClr val="black"/>
              </a:solidFill>
            </a:endParaRPr>
          </a:p>
        </p:txBody>
      </p:sp>
      <p:sp>
        <p:nvSpPr>
          <p:cNvPr id="6" name="テキスト ボックス 5"/>
          <p:cNvSpPr txBox="1"/>
          <p:nvPr/>
        </p:nvSpPr>
        <p:spPr>
          <a:xfrm>
            <a:off x="5880848" y="3440820"/>
            <a:ext cx="773541" cy="276999"/>
          </a:xfrm>
          <a:prstGeom prst="rect">
            <a:avLst/>
          </a:prstGeom>
          <a:noFill/>
        </p:spPr>
        <p:txBody>
          <a:bodyPr wrap="square" rtlCol="0">
            <a:spAutoFit/>
          </a:bodyPr>
          <a:lstStyle/>
          <a:p>
            <a:r>
              <a:rPr lang="ja-JP" altLang="en-US" sz="1200" dirty="0" smtClean="0">
                <a:solidFill>
                  <a:prstClr val="black"/>
                </a:solidFill>
              </a:rPr>
              <a:t>非実施</a:t>
            </a:r>
            <a:endParaRPr lang="ja-JP" altLang="en-US" sz="1200" dirty="0">
              <a:solidFill>
                <a:prstClr val="black"/>
              </a:solidFill>
            </a:endParaRPr>
          </a:p>
        </p:txBody>
      </p:sp>
      <p:sp>
        <p:nvSpPr>
          <p:cNvPr id="7" name="テキスト ボックス 6"/>
          <p:cNvSpPr txBox="1"/>
          <p:nvPr/>
        </p:nvSpPr>
        <p:spPr>
          <a:xfrm>
            <a:off x="3604578" y="2204358"/>
            <a:ext cx="696024" cy="338554"/>
          </a:xfrm>
          <a:prstGeom prst="rect">
            <a:avLst/>
          </a:prstGeom>
          <a:noFill/>
        </p:spPr>
        <p:txBody>
          <a:bodyPr wrap="none" rtlCol="0">
            <a:spAutoFit/>
          </a:bodyPr>
          <a:lstStyle/>
          <a:p>
            <a:r>
              <a:rPr lang="en-US" altLang="ja-JP" sz="1600" dirty="0" smtClean="0">
                <a:solidFill>
                  <a:prstClr val="black"/>
                </a:solidFill>
              </a:rPr>
              <a:t>24.5%</a:t>
            </a:r>
          </a:p>
        </p:txBody>
      </p:sp>
      <p:sp>
        <p:nvSpPr>
          <p:cNvPr id="8" name="テキスト ボックス 7"/>
          <p:cNvSpPr txBox="1"/>
          <p:nvPr/>
        </p:nvSpPr>
        <p:spPr>
          <a:xfrm>
            <a:off x="3816371" y="2695875"/>
            <a:ext cx="696024" cy="338554"/>
          </a:xfrm>
          <a:prstGeom prst="rect">
            <a:avLst/>
          </a:prstGeom>
          <a:noFill/>
        </p:spPr>
        <p:txBody>
          <a:bodyPr wrap="none" rtlCol="0">
            <a:spAutoFit/>
          </a:bodyPr>
          <a:lstStyle/>
          <a:p>
            <a:r>
              <a:rPr lang="en-US" altLang="ja-JP" sz="1600" dirty="0" smtClean="0">
                <a:solidFill>
                  <a:prstClr val="black"/>
                </a:solidFill>
              </a:rPr>
              <a:t>35.7%</a:t>
            </a:r>
            <a:endParaRPr lang="ja-JP" altLang="en-US" sz="1600" dirty="0">
              <a:solidFill>
                <a:prstClr val="black"/>
              </a:solidFill>
            </a:endParaRPr>
          </a:p>
        </p:txBody>
      </p:sp>
      <p:sp>
        <p:nvSpPr>
          <p:cNvPr id="9" name="テキスト ボックス 8"/>
          <p:cNvSpPr txBox="1"/>
          <p:nvPr/>
        </p:nvSpPr>
        <p:spPr>
          <a:xfrm>
            <a:off x="3401244" y="1337492"/>
            <a:ext cx="3283271" cy="369332"/>
          </a:xfrm>
          <a:prstGeom prst="rect">
            <a:avLst/>
          </a:prstGeom>
          <a:noFill/>
        </p:spPr>
        <p:txBody>
          <a:bodyPr wrap="none" rtlCol="0">
            <a:spAutoFit/>
          </a:bodyPr>
          <a:lstStyle/>
          <a:p>
            <a:r>
              <a:rPr lang="ja-JP" altLang="en-US" dirty="0" smtClean="0">
                <a:solidFill>
                  <a:prstClr val="black"/>
                </a:solidFill>
              </a:rPr>
              <a:t>　</a:t>
            </a:r>
            <a:r>
              <a:rPr lang="ja-JP" altLang="en-US" dirty="0" smtClean="0">
                <a:solidFill>
                  <a:srgbClr val="FF0000"/>
                </a:solidFill>
              </a:rPr>
              <a:t>３９</a:t>
            </a:r>
            <a:r>
              <a:rPr lang="en-US" altLang="ja-JP" dirty="0" smtClean="0">
                <a:solidFill>
                  <a:srgbClr val="FF0000"/>
                </a:solidFill>
              </a:rPr>
              <a:t>.</a:t>
            </a:r>
            <a:r>
              <a:rPr lang="ja-JP" altLang="en-US" dirty="0" smtClean="0">
                <a:solidFill>
                  <a:srgbClr val="FF0000"/>
                </a:solidFill>
              </a:rPr>
              <a:t>７</a:t>
            </a:r>
            <a:r>
              <a:rPr lang="en-US" altLang="ja-JP" dirty="0" smtClean="0">
                <a:solidFill>
                  <a:srgbClr val="FF0000"/>
                </a:solidFill>
              </a:rPr>
              <a:t>%</a:t>
            </a:r>
            <a:r>
              <a:rPr lang="ja-JP" altLang="en-US" dirty="0" smtClean="0">
                <a:solidFill>
                  <a:prstClr val="black"/>
                </a:solidFill>
              </a:rPr>
              <a:t>　［２５９件／６５２件中］</a:t>
            </a:r>
            <a:endParaRPr lang="ja-JP" altLang="en-US" dirty="0">
              <a:solidFill>
                <a:prstClr val="black"/>
              </a:solidFill>
            </a:endParaRPr>
          </a:p>
        </p:txBody>
      </p:sp>
      <p:sp>
        <p:nvSpPr>
          <p:cNvPr id="10" name="テキスト ボックス 9"/>
          <p:cNvSpPr txBox="1"/>
          <p:nvPr/>
        </p:nvSpPr>
        <p:spPr>
          <a:xfrm>
            <a:off x="734621" y="3966381"/>
            <a:ext cx="1441420" cy="30777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ja-JP" altLang="en-US" sz="1400" smtClean="0">
                <a:solidFill>
                  <a:prstClr val="black"/>
                </a:solidFill>
              </a:rPr>
              <a:t>解剖実施の内訳</a:t>
            </a:r>
            <a:endParaRPr lang="ja-JP" altLang="en-US" sz="1400" dirty="0">
              <a:solidFill>
                <a:prstClr val="black"/>
              </a:solidFill>
            </a:endParaRPr>
          </a:p>
        </p:txBody>
      </p:sp>
      <p:sp>
        <p:nvSpPr>
          <p:cNvPr id="11" name="テキスト ボックス 10"/>
          <p:cNvSpPr txBox="1"/>
          <p:nvPr/>
        </p:nvSpPr>
        <p:spPr>
          <a:xfrm>
            <a:off x="3068964" y="258834"/>
            <a:ext cx="2919389" cy="400110"/>
          </a:xfrm>
          <a:prstGeom prst="rect">
            <a:avLst/>
          </a:prstGeom>
          <a:noFill/>
        </p:spPr>
        <p:txBody>
          <a:bodyPr wrap="none" rtlCol="0">
            <a:spAutoFit/>
          </a:bodyPr>
          <a:lstStyle/>
          <a:p>
            <a:r>
              <a:rPr lang="ja-JP" altLang="en-US" sz="2000" dirty="0" smtClean="0">
                <a:solidFill>
                  <a:srgbClr val="002060"/>
                </a:solidFill>
              </a:rPr>
              <a:t>解剖の実施状況、問題点</a:t>
            </a:r>
            <a:endParaRPr lang="ja-JP" altLang="en-US" sz="2000" dirty="0">
              <a:solidFill>
                <a:srgbClr val="002060"/>
              </a:solidFill>
            </a:endParaRPr>
          </a:p>
        </p:txBody>
      </p:sp>
      <p:sp>
        <p:nvSpPr>
          <p:cNvPr id="12" name="テキスト ボックス 11"/>
          <p:cNvSpPr txBox="1"/>
          <p:nvPr/>
        </p:nvSpPr>
        <p:spPr>
          <a:xfrm>
            <a:off x="5271447" y="603900"/>
            <a:ext cx="3408305" cy="307777"/>
          </a:xfrm>
          <a:prstGeom prst="rect">
            <a:avLst/>
          </a:prstGeom>
          <a:noFill/>
        </p:spPr>
        <p:txBody>
          <a:bodyPr wrap="none" rtlCol="0">
            <a:spAutoFit/>
          </a:bodyPr>
          <a:lstStyle/>
          <a:p>
            <a:r>
              <a:rPr lang="ja-JP" altLang="en-US" sz="1400" dirty="0" smtClean="0">
                <a:solidFill>
                  <a:prstClr val="black"/>
                </a:solidFill>
              </a:rPr>
              <a:t>１年９か月　（平成２７年</a:t>
            </a:r>
            <a:r>
              <a:rPr lang="en-US" altLang="ja-JP" sz="1400" dirty="0" smtClean="0">
                <a:solidFill>
                  <a:prstClr val="black"/>
                </a:solidFill>
              </a:rPr>
              <a:t>10〜</a:t>
            </a:r>
            <a:r>
              <a:rPr lang="ja-JP" altLang="en-US" sz="1400" dirty="0" smtClean="0">
                <a:solidFill>
                  <a:prstClr val="black"/>
                </a:solidFill>
              </a:rPr>
              <a:t>平成</a:t>
            </a:r>
            <a:r>
              <a:rPr lang="en-US" altLang="ja-JP" sz="1400" dirty="0" smtClean="0">
                <a:solidFill>
                  <a:prstClr val="black"/>
                </a:solidFill>
              </a:rPr>
              <a:t>29</a:t>
            </a:r>
            <a:r>
              <a:rPr lang="ja-JP" altLang="en-US" sz="1400" dirty="0" smtClean="0">
                <a:solidFill>
                  <a:prstClr val="black"/>
                </a:solidFill>
              </a:rPr>
              <a:t>年</a:t>
            </a:r>
            <a:r>
              <a:rPr lang="en-US" altLang="ja-JP" sz="1400" dirty="0" smtClean="0">
                <a:solidFill>
                  <a:prstClr val="black"/>
                </a:solidFill>
              </a:rPr>
              <a:t>6</a:t>
            </a:r>
            <a:r>
              <a:rPr lang="ja-JP" altLang="en-US" sz="1400" dirty="0" smtClean="0">
                <a:solidFill>
                  <a:prstClr val="black"/>
                </a:solidFill>
              </a:rPr>
              <a:t>月）</a:t>
            </a:r>
            <a:endParaRPr lang="ja-JP" altLang="en-US" sz="1100" dirty="0">
              <a:solidFill>
                <a:prstClr val="black"/>
              </a:solidFill>
            </a:endParaRPr>
          </a:p>
        </p:txBody>
      </p:sp>
      <p:cxnSp>
        <p:nvCxnSpPr>
          <p:cNvPr id="13" name="直線コネクタ 12"/>
          <p:cNvCxnSpPr/>
          <p:nvPr/>
        </p:nvCxnSpPr>
        <p:spPr>
          <a:xfrm>
            <a:off x="3112116" y="610913"/>
            <a:ext cx="3168763"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2692990" y="1399047"/>
            <a:ext cx="933788" cy="307777"/>
          </a:xfrm>
          <a:prstGeom prst="rect">
            <a:avLst/>
          </a:prstGeom>
          <a:noFill/>
        </p:spPr>
        <p:txBody>
          <a:bodyPr wrap="square" rtlCol="0">
            <a:spAutoFit/>
          </a:bodyPr>
          <a:lstStyle/>
          <a:p>
            <a:r>
              <a:rPr lang="ja-JP" altLang="en-US" sz="1400" smtClean="0">
                <a:solidFill>
                  <a:prstClr val="black"/>
                </a:solidFill>
              </a:rPr>
              <a:t>解剖実施</a:t>
            </a:r>
            <a:endParaRPr lang="en-US" altLang="ja-JP" sz="1400" dirty="0">
              <a:solidFill>
                <a:prstClr val="black"/>
              </a:solidFill>
            </a:endParaRPr>
          </a:p>
        </p:txBody>
      </p:sp>
      <p:sp>
        <p:nvSpPr>
          <p:cNvPr id="15" name="テキスト ボックス 14"/>
          <p:cNvSpPr txBox="1"/>
          <p:nvPr/>
        </p:nvSpPr>
        <p:spPr>
          <a:xfrm>
            <a:off x="734621" y="5791200"/>
            <a:ext cx="1620957"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ja-JP" altLang="en-US" sz="1400" dirty="0" smtClean="0">
                <a:solidFill>
                  <a:prstClr val="black"/>
                </a:solidFill>
              </a:rPr>
              <a:t>司法</a:t>
            </a:r>
            <a:r>
              <a:rPr lang="ja-JP" altLang="en-US" sz="1400" smtClean="0">
                <a:solidFill>
                  <a:prstClr val="black"/>
                </a:solidFill>
              </a:rPr>
              <a:t>解剖の問題点</a:t>
            </a:r>
            <a:endParaRPr lang="ja-JP" altLang="en-US" sz="1400" dirty="0">
              <a:solidFill>
                <a:prstClr val="black"/>
              </a:solidFill>
            </a:endParaRPr>
          </a:p>
        </p:txBody>
      </p:sp>
      <p:sp>
        <p:nvSpPr>
          <p:cNvPr id="16" name="テキスト ボックス 15"/>
          <p:cNvSpPr txBox="1"/>
          <p:nvPr/>
        </p:nvSpPr>
        <p:spPr>
          <a:xfrm>
            <a:off x="2384190" y="5865649"/>
            <a:ext cx="6090129" cy="846386"/>
          </a:xfrm>
          <a:prstGeom prst="rect">
            <a:avLst/>
          </a:prstGeom>
          <a:noFill/>
        </p:spPr>
        <p:txBody>
          <a:bodyPr wrap="none" rtlCol="0">
            <a:spAutoFit/>
          </a:bodyPr>
          <a:lstStyle/>
          <a:p>
            <a:pPr marL="285750" indent="-285750">
              <a:buFont typeface="Arial" charset="0"/>
              <a:buChar char="•"/>
            </a:pPr>
            <a:r>
              <a:rPr lang="en-US" altLang="ja-JP" sz="1400" dirty="0" smtClean="0">
                <a:solidFill>
                  <a:prstClr val="black"/>
                </a:solidFill>
              </a:rPr>
              <a:t>｢</a:t>
            </a:r>
            <a:r>
              <a:rPr lang="ja-JP" altLang="en-US" sz="1400" dirty="0" smtClean="0">
                <a:solidFill>
                  <a:prstClr val="black"/>
                </a:solidFill>
              </a:rPr>
              <a:t>医療事故調査制度</a:t>
            </a:r>
            <a:r>
              <a:rPr lang="en-US" altLang="ja-JP" sz="1400" dirty="0" smtClean="0">
                <a:solidFill>
                  <a:prstClr val="black"/>
                </a:solidFill>
              </a:rPr>
              <a:t>｣</a:t>
            </a:r>
            <a:r>
              <a:rPr lang="ja-JP" altLang="en-US" sz="1400" dirty="0" smtClean="0">
                <a:solidFill>
                  <a:prstClr val="black"/>
                </a:solidFill>
              </a:rPr>
              <a:t>に解剖結果を使えない</a:t>
            </a:r>
            <a:endParaRPr lang="en-US" altLang="ja-JP" sz="1400" dirty="0" smtClean="0">
              <a:solidFill>
                <a:prstClr val="black"/>
              </a:solidFill>
            </a:endParaRPr>
          </a:p>
          <a:p>
            <a:r>
              <a:rPr lang="en-US" altLang="ja-JP"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解剖なし調査</a:t>
            </a:r>
            <a:r>
              <a:rPr lang="en-US" altLang="ja-JP" sz="1400" dirty="0" smtClean="0">
                <a:solidFill>
                  <a:prstClr val="black"/>
                </a:solidFill>
              </a:rPr>
              <a:t>｣</a:t>
            </a:r>
            <a:r>
              <a:rPr lang="ja-JP" altLang="en-US" sz="1400" dirty="0" smtClean="0">
                <a:solidFill>
                  <a:prstClr val="black"/>
                </a:solidFill>
              </a:rPr>
              <a:t>と同様の扱いとなる］</a:t>
            </a:r>
            <a:endParaRPr lang="en-US" altLang="ja-JP" sz="1400" dirty="0" smtClean="0">
              <a:solidFill>
                <a:prstClr val="black"/>
              </a:solidFill>
            </a:endParaRPr>
          </a:p>
          <a:p>
            <a:pPr marL="285750" indent="-285750">
              <a:lnSpc>
                <a:spcPct val="150000"/>
              </a:lnSpc>
              <a:buFont typeface="Arial" charset="0"/>
              <a:buChar char="•"/>
            </a:pPr>
            <a:r>
              <a:rPr lang="ja-JP" altLang="en-US" sz="1400" dirty="0" smtClean="0">
                <a:solidFill>
                  <a:prstClr val="black"/>
                </a:solidFill>
              </a:rPr>
              <a:t>センター調査の</a:t>
            </a:r>
            <a:r>
              <a:rPr lang="en-US" altLang="ja-JP" sz="1400" dirty="0" smtClean="0">
                <a:solidFill>
                  <a:prstClr val="black"/>
                </a:solidFill>
              </a:rPr>
              <a:t>2</a:t>
            </a:r>
            <a:r>
              <a:rPr lang="ja-JP" altLang="en-US" sz="1400" dirty="0" smtClean="0">
                <a:solidFill>
                  <a:prstClr val="black"/>
                </a:solidFill>
              </a:rPr>
              <a:t>例で、検察庁へ開示の依頼を行っているが、現在開示なし</a:t>
            </a:r>
            <a:endParaRPr lang="ja-JP" altLang="en-US" sz="1400" dirty="0">
              <a:solidFill>
                <a:prstClr val="black"/>
              </a:solidFill>
            </a:endParaRPr>
          </a:p>
        </p:txBody>
      </p:sp>
      <p:sp>
        <p:nvSpPr>
          <p:cNvPr id="17" name="テキスト ボックス 16"/>
          <p:cNvSpPr txBox="1"/>
          <p:nvPr/>
        </p:nvSpPr>
        <p:spPr>
          <a:xfrm>
            <a:off x="5250094" y="821932"/>
            <a:ext cx="3515706"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医療事故</a:t>
            </a:r>
            <a:r>
              <a:rPr lang="en-US" altLang="ja-JP" dirty="0" smtClean="0">
                <a:solidFill>
                  <a:prstClr val="black"/>
                </a:solidFill>
              </a:rPr>
              <a:t>｣</a:t>
            </a:r>
            <a:r>
              <a:rPr lang="ja-JP" altLang="en-US" dirty="0" smtClean="0">
                <a:solidFill>
                  <a:prstClr val="black"/>
                </a:solidFill>
              </a:rPr>
              <a:t>発生の報告：６５２事例</a:t>
            </a:r>
            <a:endParaRPr lang="ja-JP" altLang="en-US" dirty="0">
              <a:solidFill>
                <a:prstClr val="black"/>
              </a:solidFill>
            </a:endParaRPr>
          </a:p>
        </p:txBody>
      </p:sp>
      <p:sp>
        <p:nvSpPr>
          <p:cNvPr id="18" name="正方形/長方形 17"/>
          <p:cNvSpPr/>
          <p:nvPr/>
        </p:nvSpPr>
        <p:spPr>
          <a:xfrm>
            <a:off x="5132378" y="3174561"/>
            <a:ext cx="2674275" cy="2848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9" name="正方形/長方形 18"/>
          <p:cNvSpPr/>
          <p:nvPr/>
        </p:nvSpPr>
        <p:spPr>
          <a:xfrm>
            <a:off x="3380195" y="3174716"/>
            <a:ext cx="1756881" cy="2876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20" name="テキスト ボックス 19"/>
          <p:cNvSpPr txBox="1"/>
          <p:nvPr/>
        </p:nvSpPr>
        <p:spPr>
          <a:xfrm>
            <a:off x="1963150" y="3195265"/>
            <a:ext cx="1262935" cy="276999"/>
          </a:xfrm>
          <a:prstGeom prst="rect">
            <a:avLst/>
          </a:prstGeom>
          <a:noFill/>
        </p:spPr>
        <p:txBody>
          <a:bodyPr wrap="square" rtlCol="0">
            <a:spAutoFit/>
          </a:bodyPr>
          <a:lstStyle/>
          <a:p>
            <a:r>
              <a:rPr lang="ja-JP" altLang="en-US" sz="1200" dirty="0" smtClean="0">
                <a:solidFill>
                  <a:prstClr val="black"/>
                </a:solidFill>
              </a:rPr>
              <a:t>現時点（</a:t>
            </a:r>
            <a:r>
              <a:rPr lang="en-US" altLang="ja-JP" sz="1200" dirty="0" smtClean="0">
                <a:solidFill>
                  <a:prstClr val="black"/>
                </a:solidFill>
              </a:rPr>
              <a:t>H29.6.</a:t>
            </a:r>
            <a:r>
              <a:rPr lang="ja-JP" altLang="en-US" sz="1200" dirty="0" smtClean="0">
                <a:solidFill>
                  <a:prstClr val="black"/>
                </a:solidFill>
              </a:rPr>
              <a:t>） </a:t>
            </a:r>
            <a:endParaRPr lang="ja-JP" altLang="en-US" sz="1200" dirty="0">
              <a:solidFill>
                <a:prstClr val="black"/>
              </a:solidFill>
            </a:endParaRPr>
          </a:p>
        </p:txBody>
      </p:sp>
      <p:sp>
        <p:nvSpPr>
          <p:cNvPr id="21" name="テキスト ボックス 20"/>
          <p:cNvSpPr txBox="1"/>
          <p:nvPr/>
        </p:nvSpPr>
        <p:spPr>
          <a:xfrm>
            <a:off x="3904180" y="3164443"/>
            <a:ext cx="864339" cy="338554"/>
          </a:xfrm>
          <a:prstGeom prst="rect">
            <a:avLst/>
          </a:prstGeom>
          <a:noFill/>
        </p:spPr>
        <p:txBody>
          <a:bodyPr wrap="none" rtlCol="0">
            <a:spAutoFit/>
          </a:bodyPr>
          <a:lstStyle/>
          <a:p>
            <a:r>
              <a:rPr lang="ja-JP" altLang="en-US" sz="1600" dirty="0" smtClean="0">
                <a:solidFill>
                  <a:prstClr val="black"/>
                </a:solidFill>
              </a:rPr>
              <a:t>３９</a:t>
            </a:r>
            <a:r>
              <a:rPr lang="en-US" altLang="ja-JP" sz="1600" dirty="0" smtClean="0">
                <a:solidFill>
                  <a:prstClr val="black"/>
                </a:solidFill>
              </a:rPr>
              <a:t>.</a:t>
            </a:r>
            <a:r>
              <a:rPr lang="ja-JP" altLang="en-US" sz="1600" dirty="0" smtClean="0">
                <a:solidFill>
                  <a:prstClr val="black"/>
                </a:solidFill>
              </a:rPr>
              <a:t>７％</a:t>
            </a:r>
            <a:endParaRPr lang="ja-JP" altLang="en-US" sz="1600" dirty="0">
              <a:solidFill>
                <a:prstClr val="black"/>
              </a:solidFill>
            </a:endParaRPr>
          </a:p>
        </p:txBody>
      </p:sp>
      <p:graphicFrame>
        <p:nvGraphicFramePr>
          <p:cNvPr id="22" name="表 21"/>
          <p:cNvGraphicFramePr>
            <a:graphicFrameLocks noGrp="1"/>
          </p:cNvGraphicFramePr>
          <p:nvPr>
            <p:extLst>
              <p:ext uri="{D42A27DB-BD31-4B8C-83A1-F6EECF244321}">
                <p14:modId xmlns:p14="http://schemas.microsoft.com/office/powerpoint/2010/main" val="236114857"/>
              </p:ext>
            </p:extLst>
          </p:nvPr>
        </p:nvGraphicFramePr>
        <p:xfrm>
          <a:off x="3393894" y="3940712"/>
          <a:ext cx="4476110" cy="1808551"/>
        </p:xfrm>
        <a:graphic>
          <a:graphicData uri="http://schemas.openxmlformats.org/drawingml/2006/table">
            <a:tbl>
              <a:tblPr firstRow="1" bandRow="1">
                <a:tableStyleId>{5C22544A-7EE6-4342-B048-85BDC9FD1C3A}</a:tableStyleId>
              </a:tblPr>
              <a:tblGrid>
                <a:gridCol w="1038535"/>
                <a:gridCol w="951228"/>
                <a:gridCol w="688368"/>
                <a:gridCol w="1130158"/>
                <a:gridCol w="667821"/>
              </a:tblGrid>
              <a:tr h="288146">
                <a:tc rowSpan="3">
                  <a:txBody>
                    <a:bodyPr/>
                    <a:lstStyle/>
                    <a:p>
                      <a:r>
                        <a:rPr kumimoji="1" lang="ja-JP" altLang="en-US" sz="1400" b="0" dirty="0" smtClean="0">
                          <a:solidFill>
                            <a:schemeClr val="tx1"/>
                          </a:solidFill>
                        </a:rPr>
                        <a:t>解剖実施</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1400" b="0" dirty="0" smtClean="0">
                          <a:solidFill>
                            <a:schemeClr val="tx1"/>
                          </a:solidFill>
                        </a:rPr>
                        <a:t>病理解剖</a:t>
                      </a:r>
                      <a:endParaRPr kumimoji="1" lang="ja-JP" altLang="en-US" sz="1400" b="0" dirty="0">
                        <a:solidFill>
                          <a:schemeClr val="tx1"/>
                        </a:solidFill>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r"/>
                      <a:r>
                        <a:rPr kumimoji="1" lang="ja-JP" altLang="en-US" sz="1400" b="0" dirty="0" smtClean="0">
                          <a:solidFill>
                            <a:schemeClr val="tx1"/>
                          </a:solidFill>
                        </a:rPr>
                        <a:t>２０７</a:t>
                      </a:r>
                      <a:endParaRPr kumimoji="1" lang="en-US" altLang="ja-JP" sz="1400" b="0" dirty="0" smtClean="0">
                        <a:solidFill>
                          <a:schemeClr val="tx1"/>
                        </a:solidFill>
                      </a:endParaRPr>
                    </a:p>
                  </a:txBody>
                  <a:tcPr>
                    <a:lnL w="9525" cap="flat" cmpd="sng" algn="ctr">
                      <a:solidFill>
                        <a:schemeClr val="tx1"/>
                      </a:solidFill>
                      <a:prstDash val="solid"/>
                      <a:round/>
                      <a:headEnd type="none" w="med" len="med"/>
                      <a:tailEnd type="none" w="med" len="med"/>
                    </a:lnL>
                    <a:lnR w="12700" cap="flat" cmpd="sng" algn="ctr">
                      <a:solidFill>
                        <a:schemeClr val="accent2">
                          <a:lumMod val="20000"/>
                          <a:lumOff val="8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solidFill>
                      <a:schemeClr val="accent2">
                        <a:lumMod val="20000"/>
                        <a:lumOff val="80000"/>
                      </a:schemeClr>
                    </a:solidFill>
                  </a:tcPr>
                </a:tc>
                <a:tc>
                  <a:txBody>
                    <a:bodyPr/>
                    <a:lstStyle/>
                    <a:p>
                      <a:pPr algn="r"/>
                      <a:endParaRPr kumimoji="1" lang="en-US" altLang="ja-JP" sz="1400" b="0" dirty="0" smtClean="0">
                        <a:solidFill>
                          <a:schemeClr val="tx1"/>
                        </a:solidFill>
                      </a:endParaRPr>
                    </a:p>
                  </a:txBody>
                  <a:tcPr>
                    <a:lnL w="12700" cap="flat" cmpd="sng" algn="ctr">
                      <a:solidFill>
                        <a:schemeClr val="accent2">
                          <a:lumMod val="20000"/>
                          <a:lumOff val="80000"/>
                        </a:schemeClr>
                      </a:solidFill>
                      <a:prstDash val="sysDash"/>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solidFill>
                      <a:schemeClr val="accent2">
                        <a:lumMod val="20000"/>
                        <a:lumOff val="80000"/>
                      </a:schemeClr>
                    </a:solidFill>
                  </a:tcPr>
                </a:tc>
                <a:tc rowSpan="3">
                  <a:txBody>
                    <a:bodyPr/>
                    <a:lstStyle/>
                    <a:p>
                      <a:pPr algn="r"/>
                      <a:r>
                        <a:rPr kumimoji="1" lang="ja-JP" altLang="en-US" sz="1400" b="0" dirty="0" smtClean="0">
                          <a:solidFill>
                            <a:schemeClr val="tx1"/>
                          </a:solidFill>
                        </a:rPr>
                        <a:t>２５９</a:t>
                      </a:r>
                      <a:endParaRPr kumimoji="1" lang="ja-JP" altLang="en-US" sz="1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r>
              <a:tr h="288146">
                <a:tc vMerge="1">
                  <a:txBody>
                    <a:bodyPr/>
                    <a:lstStyle/>
                    <a:p>
                      <a:endParaRPr kumimoji="1" lang="ja-JP" altLang="en-US" dirty="0"/>
                    </a:p>
                  </a:txBody>
                  <a:tcPr/>
                </a:tc>
                <a:tc>
                  <a:txBody>
                    <a:bodyPr/>
                    <a:lstStyle/>
                    <a:p>
                      <a:r>
                        <a:rPr kumimoji="1" lang="ja-JP" altLang="en-US" sz="1400" dirty="0" smtClean="0"/>
                        <a:t>司法解剖</a:t>
                      </a:r>
                      <a:endParaRPr kumimoji="1" lang="ja-JP" altLang="en-US" sz="1400" dirty="0"/>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accent4">
                        <a:lumMod val="20000"/>
                        <a:lumOff val="80000"/>
                      </a:schemeClr>
                    </a:solidFill>
                  </a:tcPr>
                </a:tc>
                <a:tc>
                  <a:txBody>
                    <a:bodyPr/>
                    <a:lstStyle/>
                    <a:p>
                      <a:pPr algn="r"/>
                      <a:r>
                        <a:rPr kumimoji="1" lang="ja-JP" altLang="en-US" sz="1400" dirty="0" smtClean="0"/>
                        <a:t>４５</a:t>
                      </a:r>
                      <a:endParaRPr kumimoji="1" lang="ja-JP" altLang="en-US" sz="1400" dirty="0"/>
                    </a:p>
                  </a:txBody>
                  <a:tcPr>
                    <a:lnL w="9525" cap="flat" cmpd="sng" algn="ctr">
                      <a:solidFill>
                        <a:schemeClr val="tx1"/>
                      </a:solidFill>
                      <a:prstDash val="solid"/>
                      <a:round/>
                      <a:headEnd type="none" w="med" len="med"/>
                      <a:tailEnd type="none" w="med" len="med"/>
                    </a:lnL>
                    <a:lnR w="12700" cap="flat" cmpd="sng" algn="ctr">
                      <a:solidFill>
                        <a:schemeClr val="accent4">
                          <a:lumMod val="20000"/>
                          <a:lumOff val="80000"/>
                        </a:schemeClr>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accent4">
                        <a:lumMod val="20000"/>
                        <a:lumOff val="8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kumimoji="1" lang="ja-JP" altLang="en-US" sz="1000" dirty="0" smtClean="0"/>
                    </a:p>
                  </a:txBody>
                  <a:tcPr anchor="b">
                    <a:lnL w="12700" cap="flat" cmpd="sng" algn="ctr">
                      <a:solidFill>
                        <a:schemeClr val="accent4">
                          <a:lumMod val="20000"/>
                          <a:lumOff val="80000"/>
                        </a:schemeClr>
                      </a:solidFill>
                      <a:prstDash val="sysDash"/>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accent4">
                        <a:lumMod val="20000"/>
                        <a:lumOff val="80000"/>
                      </a:schemeClr>
                    </a:solidFill>
                  </a:tcPr>
                </a:tc>
                <a:tc vMerge="1">
                  <a:txBody>
                    <a:bodyPr/>
                    <a:lstStyle/>
                    <a:p>
                      <a:endParaRPr kumimoji="1" lang="ja-JP" altLang="en-US" dirty="0"/>
                    </a:p>
                  </a:txBody>
                  <a:tcPr>
                    <a:lnL w="9525" cap="flat" cmpd="sng" algn="ctr">
                      <a:noFill/>
                      <a:prstDash val="sysDash"/>
                      <a:round/>
                      <a:headEnd type="none" w="med" len="med"/>
                      <a:tailEnd type="none" w="med" len="med"/>
                    </a:lnL>
                    <a:lnR w="12700" cap="flat" cmpd="sng" algn="ctr">
                      <a:noFill/>
                      <a:prstDash val="solid"/>
                      <a:round/>
                      <a:headEnd type="none" w="med" len="med"/>
                      <a:tailEnd type="none" w="med" len="med"/>
                    </a:lnR>
                    <a:lnT w="9525" cap="flat" cmpd="sng" algn="ctr">
                      <a:noFill/>
                      <a:prstDash val="sysDash"/>
                      <a:round/>
                      <a:headEnd type="none" w="med" len="med"/>
                      <a:tailEnd type="none" w="med" len="med"/>
                    </a:lnT>
                    <a:solidFill>
                      <a:schemeClr val="accent4">
                        <a:lumMod val="20000"/>
                        <a:lumOff val="80000"/>
                      </a:schemeClr>
                    </a:solidFill>
                  </a:tcPr>
                </a:tc>
              </a:tr>
              <a:tr h="288146">
                <a:tc vMerge="1">
                  <a:txBody>
                    <a:bodyPr/>
                    <a:lstStyle/>
                    <a:p>
                      <a:endParaRPr kumimoji="1" lang="ja-JP" altLang="en-US" dirty="0"/>
                    </a:p>
                  </a:txBody>
                  <a:tcPr/>
                </a:tc>
                <a:tc>
                  <a:txBody>
                    <a:bodyPr/>
                    <a:lstStyle/>
                    <a:p>
                      <a:r>
                        <a:rPr kumimoji="1" lang="ja-JP" altLang="en-US" sz="1400" dirty="0" smtClean="0"/>
                        <a:t>行政解剖</a:t>
                      </a:r>
                      <a:endParaRPr kumimoji="1" lang="ja-JP" altLang="en-US" sz="1400" dirty="0"/>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r"/>
                      <a:r>
                        <a:rPr kumimoji="1" lang="ja-JP" altLang="en-US" sz="1400" dirty="0" smtClean="0"/>
                        <a:t>７</a:t>
                      </a:r>
                      <a:endParaRPr kumimoji="1" lang="ja-JP" altLang="en-US" sz="1400" dirty="0"/>
                    </a:p>
                  </a:txBody>
                  <a:tcPr>
                    <a:lnL w="9525" cap="flat" cmpd="sng" algn="ctr">
                      <a:solidFill>
                        <a:schemeClr val="tx1"/>
                      </a:solidFill>
                      <a:prstDash val="solid"/>
                      <a:round/>
                      <a:headEnd type="none" w="med" len="med"/>
                      <a:tailEnd type="none" w="med" len="med"/>
                    </a:lnL>
                    <a:lnR w="12700" cap="flat" cmpd="sng" algn="ctr">
                      <a:solidFill>
                        <a:schemeClr val="bg2">
                          <a:lumMod val="90000"/>
                        </a:schemeClr>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algn="r"/>
                      <a:endParaRPr kumimoji="1" lang="ja-JP" altLang="en-US" sz="1400" dirty="0"/>
                    </a:p>
                  </a:txBody>
                  <a:tcPr>
                    <a:lnL w="12700" cap="flat" cmpd="sng" algn="ctr">
                      <a:solidFill>
                        <a:schemeClr val="bg2">
                          <a:lumMod val="90000"/>
                        </a:schemeClr>
                      </a:solidFill>
                      <a:prstDash val="sysDash"/>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vMerge="1">
                  <a:txBody>
                    <a:bodyPr/>
                    <a:lstStyle/>
                    <a:p>
                      <a:endParaRPr kumimoji="1" lang="ja-JP" altLang="en-US" dirty="0"/>
                    </a:p>
                  </a:txBody>
                  <a:tcPr>
                    <a:lnR w="1270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2">
                        <a:lumMod val="90000"/>
                      </a:schemeClr>
                    </a:solidFill>
                  </a:tcPr>
                </a:tc>
              </a:tr>
              <a:tr h="312791">
                <a:tc>
                  <a:txBody>
                    <a:bodyPr/>
                    <a:lstStyle/>
                    <a:p>
                      <a:r>
                        <a:rPr kumimoji="1" lang="ja-JP" altLang="en-US" sz="1400" dirty="0" smtClean="0"/>
                        <a:t>実施なし</a:t>
                      </a:r>
                      <a:endParaRPr kumimoji="1" lang="ja-JP" altLang="en-US" sz="140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4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400" dirty="0"/>
                    </a:p>
                  </a:txBody>
                  <a:tcPr>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ja-JP" altLang="en-US" sz="1400" dirty="0" smtClean="0"/>
                        <a:t>３２９</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265530">
                <a:tc>
                  <a:txBody>
                    <a:bodyPr/>
                    <a:lstStyle/>
                    <a:p>
                      <a:r>
                        <a:rPr kumimoji="1" lang="ja-JP" altLang="en-US" sz="1200" dirty="0" smtClean="0"/>
                        <a:t>不明</a:t>
                      </a:r>
                      <a:endParaRPr kumimoji="1" lang="ja-JP" altLang="en-US" sz="120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kumimoji="1" lang="ja-JP" altLang="en-US" sz="1200"/>
                    </a:p>
                  </a:txBody>
                  <a:tcPr>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kumimoji="1" lang="ja-JP" altLang="en-US" sz="1200" dirty="0" smtClean="0"/>
                        <a:t>１</a:t>
                      </a:r>
                      <a:endParaRPr kumimoji="1" lang="ja-JP" altLang="en-US" sz="12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07040">
                <a:tc>
                  <a:txBody>
                    <a:bodyPr/>
                    <a:lstStyle/>
                    <a:p>
                      <a:pPr algn="ctr"/>
                      <a:r>
                        <a:rPr kumimoji="1" lang="ja-JP" altLang="en-US" sz="1400" dirty="0" smtClean="0"/>
                        <a:t>合計</a:t>
                      </a:r>
                      <a:endParaRPr kumimoji="1" lang="ja-JP" altLang="en-US" sz="1400"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lnR w="1270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６５２</a:t>
                      </a:r>
                      <a:endParaRPr kumimoji="1" lang="ja-JP" alt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3" name="テキスト ボックス 22"/>
          <p:cNvSpPr txBox="1"/>
          <p:nvPr/>
        </p:nvSpPr>
        <p:spPr>
          <a:xfrm>
            <a:off x="6082299" y="4202131"/>
            <a:ext cx="1356190" cy="410967"/>
          </a:xfrm>
          <a:prstGeom prst="rect">
            <a:avLst/>
          </a:prstGeom>
          <a:noFill/>
        </p:spPr>
        <p:txBody>
          <a:bodyPr wrap="square" rtlCol="0">
            <a:spAutoFit/>
          </a:bodyPr>
          <a:lstStyle/>
          <a:p>
            <a:r>
              <a:rPr lang="en-US" altLang="ja-JP" sz="1000" dirty="0" smtClean="0">
                <a:solidFill>
                  <a:prstClr val="black"/>
                </a:solidFill>
              </a:rPr>
              <a:t>17.4</a:t>
            </a:r>
            <a:r>
              <a:rPr lang="ja-JP" altLang="en-US" sz="1000" dirty="0" smtClean="0">
                <a:solidFill>
                  <a:prstClr val="black"/>
                </a:solidFill>
              </a:rPr>
              <a:t>％／解剖実施</a:t>
            </a:r>
            <a:endParaRPr lang="en-US" altLang="ja-JP" sz="1000" dirty="0" smtClean="0">
              <a:solidFill>
                <a:prstClr val="black"/>
              </a:solidFill>
            </a:endParaRPr>
          </a:p>
          <a:p>
            <a:r>
              <a:rPr lang="ja-JP" altLang="en-US" sz="1000" dirty="0">
                <a:solidFill>
                  <a:prstClr val="black"/>
                </a:solidFill>
              </a:rPr>
              <a:t>　</a:t>
            </a:r>
            <a:r>
              <a:rPr lang="en-US" altLang="ja-JP" sz="1000" dirty="0" smtClean="0">
                <a:solidFill>
                  <a:prstClr val="black"/>
                </a:solidFill>
              </a:rPr>
              <a:t>6.9%</a:t>
            </a:r>
            <a:r>
              <a:rPr lang="ja-JP" altLang="en-US" sz="1000" dirty="0" smtClean="0">
                <a:solidFill>
                  <a:prstClr val="black"/>
                </a:solidFill>
              </a:rPr>
              <a:t>／全事例</a:t>
            </a:r>
            <a:endParaRPr lang="ja-JP" altLang="en-US" sz="1000" dirty="0">
              <a:solidFill>
                <a:prstClr val="black"/>
              </a:solidFill>
            </a:endParaRPr>
          </a:p>
        </p:txBody>
      </p:sp>
      <p:sp>
        <p:nvSpPr>
          <p:cNvPr id="24" name="角丸四角形 23"/>
          <p:cNvSpPr/>
          <p:nvPr/>
        </p:nvSpPr>
        <p:spPr>
          <a:xfrm>
            <a:off x="4387064" y="4232956"/>
            <a:ext cx="2866956" cy="329636"/>
          </a:xfrm>
          <a:prstGeom prst="roundRect">
            <a:avLst>
              <a:gd name="adj" fmla="val 30578"/>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8307091" y="185982"/>
            <a:ext cx="492443" cy="461665"/>
          </a:xfrm>
          <a:prstGeom prst="rect">
            <a:avLst/>
          </a:prstGeom>
          <a:noFill/>
        </p:spPr>
        <p:txBody>
          <a:bodyPr wrap="none" rtlCol="0">
            <a:spAutoFit/>
          </a:bodyPr>
          <a:lstStyle/>
          <a:p>
            <a:r>
              <a:rPr lang="ja-JP" altLang="en-US" sz="2400" smtClean="0">
                <a:solidFill>
                  <a:srgbClr val="FF0000"/>
                </a:solidFill>
              </a:rPr>
              <a:t>●</a:t>
            </a:r>
            <a:endParaRPr lang="ja-JP" altLang="en-US" sz="2400">
              <a:solidFill>
                <a:srgbClr val="FF0000"/>
              </a:solidFill>
            </a:endParaRPr>
          </a:p>
        </p:txBody>
      </p:sp>
    </p:spTree>
    <p:extLst>
      <p:ext uri="{BB962C8B-B14F-4D97-AF65-F5344CB8AC3E}">
        <p14:creationId xmlns:p14="http://schemas.microsoft.com/office/powerpoint/2010/main" val="1980105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4522757" y="1591357"/>
            <a:ext cx="4313333" cy="387109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3" name="図 62"/>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2578444">
            <a:off x="4528892" y="2210628"/>
            <a:ext cx="3495040" cy="3483610"/>
          </a:xfrm>
          <a:prstGeom prst="rect">
            <a:avLst/>
          </a:prstGeom>
          <a:ln>
            <a:noFill/>
          </a:ln>
          <a:effectLst>
            <a:softEdge rad="112500"/>
          </a:effectLst>
        </p:spPr>
      </p:pic>
      <p:sp>
        <p:nvSpPr>
          <p:cNvPr id="64" name="正方形/長方形 63"/>
          <p:cNvSpPr/>
          <p:nvPr/>
        </p:nvSpPr>
        <p:spPr>
          <a:xfrm>
            <a:off x="4851700" y="1597717"/>
            <a:ext cx="1399540" cy="5588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spcAft>
                <a:spcPts val="0"/>
              </a:spcAft>
            </a:pPr>
            <a:r>
              <a:rPr lang="ja-JP" sz="1200" kern="100" dirty="0">
                <a:effectLst/>
                <a:ea typeface="ＭＳ Ｐゴシック"/>
                <a:cs typeface="Times New Roman"/>
              </a:rPr>
              <a:t>内・中膜は</a:t>
            </a:r>
            <a:endParaRPr lang="ja-JP" sz="1200" kern="100" dirty="0">
              <a:effectLst/>
              <a:ea typeface="ＭＳ 明朝"/>
              <a:cs typeface="Times New Roman"/>
            </a:endParaRPr>
          </a:p>
          <a:p>
            <a:pPr>
              <a:lnSpc>
                <a:spcPct val="120000"/>
              </a:lnSpc>
              <a:spcAft>
                <a:spcPts val="0"/>
              </a:spcAft>
            </a:pPr>
            <a:r>
              <a:rPr lang="ja-JP" sz="1200" kern="100" dirty="0">
                <a:effectLst/>
                <a:ea typeface="ＭＳ Ｐゴシック"/>
                <a:cs typeface="Times New Roman"/>
              </a:rPr>
              <a:t>破綻している</a:t>
            </a:r>
            <a:endParaRPr lang="ja-JP" sz="1200" kern="100" dirty="0">
              <a:effectLst/>
              <a:ea typeface="ＭＳ 明朝"/>
              <a:cs typeface="Times New Roman"/>
            </a:endParaRPr>
          </a:p>
        </p:txBody>
      </p:sp>
      <p:sp>
        <p:nvSpPr>
          <p:cNvPr id="65" name="正方形/長方形 64"/>
          <p:cNvSpPr/>
          <p:nvPr/>
        </p:nvSpPr>
        <p:spPr>
          <a:xfrm>
            <a:off x="7324195" y="1703557"/>
            <a:ext cx="1591206" cy="6470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ja-JP" sz="1200" kern="100" dirty="0">
                <a:effectLst/>
                <a:ea typeface="ＭＳ Ｐゴシック"/>
                <a:cs typeface="Times New Roman"/>
              </a:rPr>
              <a:t>腹腔動脈を切離した</a:t>
            </a:r>
            <a:endParaRPr lang="ja-JP" sz="1200" kern="100" dirty="0">
              <a:effectLst/>
              <a:ea typeface="ＭＳ 明朝"/>
              <a:cs typeface="Times New Roman"/>
            </a:endParaRPr>
          </a:p>
          <a:p>
            <a:pPr algn="just">
              <a:lnSpc>
                <a:spcPct val="120000"/>
              </a:lnSpc>
              <a:spcAft>
                <a:spcPts val="0"/>
              </a:spcAft>
            </a:pPr>
            <a:r>
              <a:rPr lang="ja-JP" sz="1200" kern="100" dirty="0">
                <a:effectLst/>
                <a:ea typeface="ＭＳ Ｐゴシック"/>
                <a:cs typeface="Times New Roman"/>
              </a:rPr>
              <a:t>自動縫合器</a:t>
            </a:r>
            <a:r>
              <a:rPr lang="ja-JP" sz="1200" kern="100" dirty="0" smtClean="0">
                <a:effectLst/>
                <a:ea typeface="ＭＳ Ｐゴシック"/>
                <a:cs typeface="Times New Roman"/>
              </a:rPr>
              <a:t>の</a:t>
            </a:r>
            <a:endParaRPr lang="en-US" altLang="ja-JP" sz="1200" kern="100" dirty="0" smtClean="0">
              <a:effectLst/>
              <a:ea typeface="ＭＳ Ｐゴシック"/>
              <a:cs typeface="Times New Roman"/>
            </a:endParaRPr>
          </a:p>
          <a:p>
            <a:pPr algn="just">
              <a:lnSpc>
                <a:spcPct val="120000"/>
              </a:lnSpc>
              <a:spcAft>
                <a:spcPts val="0"/>
              </a:spcAft>
            </a:pPr>
            <a:r>
              <a:rPr lang="ja-JP" sz="1200" kern="100" dirty="0" smtClean="0">
                <a:effectLst/>
                <a:ea typeface="ＭＳ Ｐゴシック"/>
                <a:cs typeface="Times New Roman"/>
              </a:rPr>
              <a:t>ステープル部</a:t>
            </a:r>
            <a:endParaRPr lang="ja-JP" sz="1200" kern="100" dirty="0">
              <a:effectLst/>
              <a:ea typeface="ＭＳ 明朝"/>
              <a:cs typeface="Times New Roman"/>
            </a:endParaRPr>
          </a:p>
        </p:txBody>
      </p:sp>
      <p:sp>
        <p:nvSpPr>
          <p:cNvPr id="66" name="正方形/長方形 65"/>
          <p:cNvSpPr/>
          <p:nvPr/>
        </p:nvSpPr>
        <p:spPr>
          <a:xfrm>
            <a:off x="7478691" y="2550818"/>
            <a:ext cx="1342219" cy="62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Aft>
                <a:spcPts val="0"/>
              </a:spcAft>
            </a:pPr>
            <a:r>
              <a:rPr lang="ja-JP" sz="1200" kern="100" dirty="0">
                <a:effectLst/>
                <a:ea typeface="ＭＳ Ｐゴシック"/>
                <a:cs typeface="Times New Roman"/>
              </a:rPr>
              <a:t>外膜は縫合閉鎖</a:t>
            </a:r>
            <a:endParaRPr lang="ja-JP" sz="1200" kern="100" dirty="0">
              <a:effectLst/>
              <a:ea typeface="ＭＳ 明朝"/>
              <a:cs typeface="Times New Roman"/>
            </a:endParaRPr>
          </a:p>
          <a:p>
            <a:pPr algn="just">
              <a:lnSpc>
                <a:spcPct val="120000"/>
              </a:lnSpc>
              <a:spcAft>
                <a:spcPts val="0"/>
              </a:spcAft>
            </a:pPr>
            <a:r>
              <a:rPr lang="ja-JP" sz="1200" kern="100" dirty="0">
                <a:effectLst/>
                <a:ea typeface="ＭＳ Ｐゴシック"/>
                <a:cs typeface="Times New Roman"/>
              </a:rPr>
              <a:t>されている</a:t>
            </a:r>
            <a:endParaRPr lang="ja-JP" sz="1200" kern="100" dirty="0">
              <a:effectLst/>
              <a:ea typeface="ＭＳ 明朝"/>
              <a:cs typeface="Times New Roman"/>
            </a:endParaRPr>
          </a:p>
        </p:txBody>
      </p:sp>
      <p:cxnSp>
        <p:nvCxnSpPr>
          <p:cNvPr id="67" name="直線矢印コネクタ 66"/>
          <p:cNvCxnSpPr/>
          <p:nvPr/>
        </p:nvCxnSpPr>
        <p:spPr>
          <a:xfrm flipH="1">
            <a:off x="6598984" y="2016296"/>
            <a:ext cx="630873" cy="564955"/>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6083237" y="5128327"/>
            <a:ext cx="1129030" cy="3892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ea typeface="ＭＳ Ｐゴシック"/>
                <a:cs typeface="Times New Roman"/>
              </a:rPr>
              <a:t>　腹部大動脈</a:t>
            </a:r>
            <a:endParaRPr lang="ja-JP" sz="1200" kern="100" dirty="0">
              <a:effectLst/>
              <a:ea typeface="ＭＳ 明朝"/>
              <a:cs typeface="Times New Roman"/>
            </a:endParaRPr>
          </a:p>
        </p:txBody>
      </p:sp>
      <p:cxnSp>
        <p:nvCxnSpPr>
          <p:cNvPr id="69" name="直線矢印コネクタ 68"/>
          <p:cNvCxnSpPr/>
          <p:nvPr/>
        </p:nvCxnSpPr>
        <p:spPr>
          <a:xfrm flipH="1">
            <a:off x="6910064" y="2804608"/>
            <a:ext cx="568421" cy="170947"/>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5489844" y="2135366"/>
            <a:ext cx="485775" cy="1424414"/>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図 70"/>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72993" y="4258499"/>
            <a:ext cx="1190272" cy="1906596"/>
          </a:xfrm>
          <a:prstGeom prst="rect">
            <a:avLst/>
          </a:prstGeom>
        </p:spPr>
      </p:pic>
      <p:pic>
        <p:nvPicPr>
          <p:cNvPr id="72" name="図 7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9271" y="4251328"/>
            <a:ext cx="1214972" cy="1881895"/>
          </a:xfrm>
          <a:prstGeom prst="rect">
            <a:avLst/>
          </a:prstGeom>
        </p:spPr>
      </p:pic>
      <p:pic>
        <p:nvPicPr>
          <p:cNvPr id="73" name="図 72"/>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82343" y="4690368"/>
            <a:ext cx="1195418" cy="1531452"/>
          </a:xfrm>
          <a:prstGeom prst="rect">
            <a:avLst/>
          </a:prstGeom>
        </p:spPr>
      </p:pic>
      <p:sp>
        <p:nvSpPr>
          <p:cNvPr id="74" name="右矢印 73"/>
          <p:cNvSpPr/>
          <p:nvPr/>
        </p:nvSpPr>
        <p:spPr>
          <a:xfrm>
            <a:off x="911506" y="6235700"/>
            <a:ext cx="2841392" cy="261501"/>
          </a:xfrm>
          <a:prstGeom prst="rightArrow">
            <a:avLst>
              <a:gd name="adj1" fmla="val 50000"/>
              <a:gd name="adj2" fmla="val 6295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5" name="右矢印 74"/>
          <p:cNvSpPr/>
          <p:nvPr/>
        </p:nvSpPr>
        <p:spPr>
          <a:xfrm rot="5400000">
            <a:off x="2116842" y="3681299"/>
            <a:ext cx="344343" cy="33210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6" name="正方形/長方形 75"/>
          <p:cNvSpPr/>
          <p:nvPr/>
        </p:nvSpPr>
        <p:spPr>
          <a:xfrm>
            <a:off x="597902" y="1771373"/>
            <a:ext cx="3001053" cy="1903807"/>
          </a:xfrm>
          <a:prstGeom prst="rect">
            <a:avLst/>
          </a:prstGeom>
          <a:solidFill>
            <a:schemeClr val="bg1">
              <a:lumMod val="95000"/>
            </a:schemeClr>
          </a:solidFill>
          <a:ln w="19050">
            <a:solidFill>
              <a:schemeClr val="bg1">
                <a:alpha val="1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135530" y="2023683"/>
            <a:ext cx="1129665" cy="3898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800" kern="100">
                <a:effectLst/>
                <a:ea typeface="ＭＳ Ｐゴシック"/>
                <a:cs typeface="Times New Roman"/>
              </a:rPr>
              <a:t>腹腔動脈</a:t>
            </a:r>
            <a:endParaRPr lang="ja-JP" sz="1050" kern="100">
              <a:effectLst/>
              <a:ea typeface="ＭＳ 明朝"/>
              <a:cs typeface="Times New Roman"/>
            </a:endParaRPr>
          </a:p>
        </p:txBody>
      </p:sp>
      <p:cxnSp>
        <p:nvCxnSpPr>
          <p:cNvPr id="78" name="直線矢印コネクタ 77"/>
          <p:cNvCxnSpPr/>
          <p:nvPr/>
        </p:nvCxnSpPr>
        <p:spPr>
          <a:xfrm>
            <a:off x="2256305" y="2630743"/>
            <a:ext cx="436245" cy="0"/>
          </a:xfrm>
          <a:prstGeom prst="straightConnector1">
            <a:avLst/>
          </a:prstGeom>
          <a:ln w="28575">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79" name="図 78"/>
          <p:cNvPicPr/>
          <p:nvPr/>
        </p:nvPicPr>
        <p:blipFill>
          <a:blip r:embed="rId10" cstate="print">
            <a:extLst>
              <a:ext uri="{BEBA8EAE-BF5A-486C-A8C5-ECC9F3942E4B}">
                <a14:imgProps xmlns:a14="http://schemas.microsoft.com/office/drawing/2010/main">
                  <a14:imgLayer r:embed="rId11">
                    <a14:imgEffect>
                      <a14:sharpenSoften amount="2000"/>
                    </a14:imgEffect>
                    <a14:imgEffect>
                      <a14:brightnessContrast bright="-4000" contrast="17000"/>
                    </a14:imgEffect>
                  </a14:imgLayer>
                </a14:imgProps>
              </a:ext>
              <a:ext uri="{28A0092B-C50C-407E-A947-70E740481C1C}">
                <a14:useLocalDpi xmlns:a14="http://schemas.microsoft.com/office/drawing/2010/main" val="0"/>
              </a:ext>
            </a:extLst>
          </a:blip>
          <a:stretch>
            <a:fillRect/>
          </a:stretch>
        </p:blipFill>
        <p:spPr>
          <a:xfrm>
            <a:off x="1446680" y="2035748"/>
            <a:ext cx="1591310" cy="1367790"/>
          </a:xfrm>
          <a:prstGeom prst="rect">
            <a:avLst/>
          </a:prstGeom>
        </p:spPr>
      </p:pic>
      <p:sp>
        <p:nvSpPr>
          <p:cNvPr id="80" name="正方形/長方形 79"/>
          <p:cNvSpPr/>
          <p:nvPr/>
        </p:nvSpPr>
        <p:spPr>
          <a:xfrm>
            <a:off x="1190180" y="1771373"/>
            <a:ext cx="1408220" cy="3898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dirty="0">
                <a:effectLst/>
                <a:ea typeface="ＭＳ Ｐゴシック"/>
                <a:cs typeface="Times New Roman"/>
              </a:rPr>
              <a:t>腹腔</a:t>
            </a:r>
            <a:r>
              <a:rPr lang="ja-JP" sz="1600" kern="100" dirty="0" smtClean="0">
                <a:effectLst/>
                <a:ea typeface="ＭＳ Ｐゴシック"/>
                <a:cs typeface="Times New Roman"/>
              </a:rPr>
              <a:t>動脈</a:t>
            </a:r>
            <a:r>
              <a:rPr lang="en-US" altLang="ja-JP" sz="1600" kern="100" dirty="0" smtClean="0">
                <a:effectLst/>
                <a:ea typeface="ＭＳ Ｐゴシック"/>
                <a:cs typeface="Times New Roman"/>
              </a:rPr>
              <a:t> </a:t>
            </a:r>
            <a:endParaRPr lang="ja-JP" sz="1600" kern="100" dirty="0">
              <a:effectLst/>
              <a:ea typeface="ＭＳ 明朝"/>
              <a:cs typeface="Times New Roman"/>
            </a:endParaRPr>
          </a:p>
        </p:txBody>
      </p:sp>
      <p:sp>
        <p:nvSpPr>
          <p:cNvPr id="81" name="正方形/長方形 80"/>
          <p:cNvSpPr/>
          <p:nvPr/>
        </p:nvSpPr>
        <p:spPr>
          <a:xfrm>
            <a:off x="2435575" y="1953088"/>
            <a:ext cx="1150620" cy="3898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ea typeface="ＭＳ Ｐゴシック"/>
                <a:cs typeface="Times New Roman"/>
              </a:rPr>
              <a:t>自動縫合器</a:t>
            </a:r>
            <a:endParaRPr lang="ja-JP" sz="1200" kern="100" dirty="0">
              <a:effectLst/>
              <a:ea typeface="ＭＳ 明朝"/>
              <a:cs typeface="Times New Roman"/>
            </a:endParaRPr>
          </a:p>
        </p:txBody>
      </p:sp>
      <p:sp>
        <p:nvSpPr>
          <p:cNvPr id="82" name="正方形/長方形 81"/>
          <p:cNvSpPr/>
          <p:nvPr/>
        </p:nvSpPr>
        <p:spPr>
          <a:xfrm>
            <a:off x="2524161" y="2526603"/>
            <a:ext cx="1143000" cy="2660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100"/>
              </a:lnSpc>
              <a:spcAft>
                <a:spcPts val="0"/>
              </a:spcAft>
            </a:pPr>
            <a:r>
              <a:rPr lang="ja-JP" sz="1200" kern="100" dirty="0">
                <a:effectLst/>
                <a:ea typeface="ＭＳ Ｐゴシック"/>
                <a:cs typeface="Times New Roman"/>
              </a:rPr>
              <a:t>基部を遮断</a:t>
            </a:r>
            <a:endParaRPr lang="ja-JP" sz="1200" kern="100" dirty="0">
              <a:effectLst/>
              <a:ea typeface="ＭＳ 明朝"/>
              <a:cs typeface="Times New Roman"/>
            </a:endParaRPr>
          </a:p>
        </p:txBody>
      </p:sp>
      <p:sp>
        <p:nvSpPr>
          <p:cNvPr id="83" name="正方形/長方形 82"/>
          <p:cNvSpPr/>
          <p:nvPr/>
        </p:nvSpPr>
        <p:spPr>
          <a:xfrm>
            <a:off x="556949" y="3029741"/>
            <a:ext cx="1372426" cy="3898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600" kern="100" dirty="0">
                <a:effectLst/>
                <a:ea typeface="ＭＳ Ｐゴシック"/>
                <a:cs typeface="Times New Roman"/>
              </a:rPr>
              <a:t>腹部</a:t>
            </a:r>
            <a:r>
              <a:rPr lang="ja-JP" sz="1600" kern="100" dirty="0" smtClean="0">
                <a:effectLst/>
                <a:ea typeface="ＭＳ Ｐゴシック"/>
                <a:cs typeface="Times New Roman"/>
              </a:rPr>
              <a:t>大動脈</a:t>
            </a:r>
            <a:r>
              <a:rPr lang="en-US" altLang="ja-JP" sz="1600" kern="100" dirty="0" smtClean="0">
                <a:effectLst/>
                <a:ea typeface="ＭＳ Ｐゴシック"/>
                <a:cs typeface="Times New Roman"/>
              </a:rPr>
              <a:t> </a:t>
            </a:r>
            <a:r>
              <a:rPr lang="ja-JP" altLang="en-US" sz="1600" kern="100" dirty="0" smtClean="0">
                <a:effectLst/>
                <a:ea typeface="ＭＳ Ｐゴシック"/>
                <a:cs typeface="Times New Roman"/>
              </a:rPr>
              <a:t>　　</a:t>
            </a:r>
            <a:endParaRPr lang="en-US" altLang="ja-JP" sz="1600" kern="100" dirty="0" smtClean="0">
              <a:effectLst/>
              <a:ea typeface="ＭＳ Ｐゴシック"/>
              <a:cs typeface="Times New Roman"/>
            </a:endParaRPr>
          </a:p>
        </p:txBody>
      </p:sp>
      <p:sp>
        <p:nvSpPr>
          <p:cNvPr id="84" name="Rectangle 2"/>
          <p:cNvSpPr>
            <a:spLocks noChangeArrowheads="1"/>
          </p:cNvSpPr>
          <p:nvPr/>
        </p:nvSpPr>
        <p:spPr bwMode="auto">
          <a:xfrm>
            <a:off x="2180931" y="362166"/>
            <a:ext cx="4829470" cy="44485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lIns="36000" tIns="36000" rIns="36000" bIns="36000" anchor="ctr">
            <a:noAutofit/>
          </a:bodyPr>
          <a:lstStyle/>
          <a:p>
            <a:pPr algn="ctr"/>
            <a:r>
              <a:rPr lang="ja-JP" sz="2000" kern="1200" spc="-40" dirty="0">
                <a:solidFill>
                  <a:schemeClr val="tx1"/>
                </a:solidFill>
                <a:effectLst/>
                <a:latin typeface="ＭＳ Ｐゴシック"/>
                <a:cs typeface="Times New Roman"/>
              </a:rPr>
              <a:t>自動縫合器による動脈切離時のリスク</a:t>
            </a:r>
            <a:endParaRPr lang="ja-JP" sz="2000" dirty="0">
              <a:solidFill>
                <a:schemeClr val="tx1"/>
              </a:solidFill>
              <a:effectLst/>
              <a:latin typeface="ＭＳ Ｐゴシック"/>
              <a:cs typeface="ＭＳ Ｐゴシック"/>
            </a:endParaRPr>
          </a:p>
        </p:txBody>
      </p:sp>
      <p:sp>
        <p:nvSpPr>
          <p:cNvPr id="85" name="Rectangle 2"/>
          <p:cNvSpPr>
            <a:spLocks noChangeArrowheads="1"/>
          </p:cNvSpPr>
          <p:nvPr/>
        </p:nvSpPr>
        <p:spPr bwMode="auto">
          <a:xfrm>
            <a:off x="717307" y="950803"/>
            <a:ext cx="8224963" cy="560070"/>
          </a:xfrm>
          <a:prstGeom prst="rect">
            <a:avLst/>
          </a:prstGeom>
          <a:noFill/>
          <a:ln w="38100">
            <a:noFill/>
            <a:miter lim="800000"/>
            <a:headEnd/>
            <a:tailEnd/>
          </a:ln>
          <a:effectLst>
            <a:softEdge rad="31750"/>
          </a:effectLst>
        </p:spPr>
        <p:txBody>
          <a:bodyPr wrap="square" lIns="72000" rIns="72000" anchor="t">
            <a:noAutofit/>
          </a:bodyPr>
          <a:lstStyle/>
          <a:p>
            <a:pPr indent="149860">
              <a:lnSpc>
                <a:spcPct val="120000"/>
              </a:lnSpc>
              <a:spcAft>
                <a:spcPts val="0"/>
              </a:spcAft>
            </a:pPr>
            <a:r>
              <a:rPr lang="ja-JP" sz="1600" kern="1200" spc="-10" dirty="0">
                <a:effectLst/>
                <a:latin typeface="ＭＳ Ｐゴシック"/>
                <a:cs typeface="Times New Roman"/>
              </a:rPr>
              <a:t>腹腔動脈合併切除を伴う腹腔鏡下膵体尾部切除術において、自動縫合器を腹腔動脈</a:t>
            </a:r>
            <a:r>
              <a:rPr lang="ja-JP" sz="1600" kern="1200" spc="-10" dirty="0" smtClean="0">
                <a:effectLst/>
                <a:latin typeface="ＭＳ Ｐゴシック"/>
                <a:cs typeface="Times New Roman"/>
              </a:rPr>
              <a:t>の</a:t>
            </a:r>
            <a:endParaRPr lang="en-US" altLang="ja-JP" sz="1600" kern="1200" spc="-10" dirty="0" smtClean="0">
              <a:effectLst/>
              <a:latin typeface="ＭＳ Ｐゴシック"/>
              <a:cs typeface="Times New Roman"/>
            </a:endParaRPr>
          </a:p>
          <a:p>
            <a:pPr indent="149860">
              <a:lnSpc>
                <a:spcPct val="120000"/>
              </a:lnSpc>
              <a:spcAft>
                <a:spcPts val="0"/>
              </a:spcAft>
            </a:pPr>
            <a:r>
              <a:rPr lang="ja-JP" sz="1600" kern="1200" spc="-10" dirty="0" smtClean="0">
                <a:effectLst/>
                <a:latin typeface="ＭＳ Ｐゴシック"/>
                <a:cs typeface="Times New Roman"/>
              </a:rPr>
              <a:t>分枝部</a:t>
            </a:r>
            <a:r>
              <a:rPr lang="ja-JP" sz="1600" kern="1200" spc="-10" dirty="0">
                <a:effectLst/>
                <a:latin typeface="ＭＳ Ｐゴシック"/>
                <a:cs typeface="Times New Roman"/>
              </a:rPr>
              <a:t>に近接しすぎて適用したことで、大量出血を起こし死亡に至った事例が</a:t>
            </a:r>
            <a:r>
              <a:rPr lang="ja-JP" sz="1600" kern="1200" spc="-10" dirty="0" smtClean="0">
                <a:effectLst/>
                <a:latin typeface="ＭＳ Ｐゴシック"/>
                <a:cs typeface="Times New Roman"/>
              </a:rPr>
              <a:t>発生</a:t>
            </a:r>
            <a:endParaRPr lang="ja-JP" sz="1600" dirty="0">
              <a:effectLst/>
              <a:latin typeface="ＭＳ Ｐゴシック"/>
              <a:cs typeface="ＭＳ Ｐゴシック"/>
            </a:endParaRPr>
          </a:p>
          <a:p>
            <a:pPr indent="149860">
              <a:lnSpc>
                <a:spcPct val="120000"/>
              </a:lnSpc>
              <a:spcAft>
                <a:spcPts val="0"/>
              </a:spcAft>
            </a:pPr>
            <a:r>
              <a:rPr lang="en-US" sz="1600" kern="1200" spc="-10" dirty="0">
                <a:effectLst/>
                <a:latin typeface="ＭＳ Ｐゴシック"/>
                <a:cs typeface="Times New Roman"/>
              </a:rPr>
              <a:t> </a:t>
            </a:r>
            <a:endParaRPr lang="ja-JP" sz="1600" dirty="0">
              <a:effectLst/>
              <a:latin typeface="ＭＳ Ｐゴシック"/>
              <a:cs typeface="ＭＳ Ｐゴシック"/>
            </a:endParaRPr>
          </a:p>
        </p:txBody>
      </p:sp>
      <p:sp>
        <p:nvSpPr>
          <p:cNvPr id="86" name="正方形/長方形 85"/>
          <p:cNvSpPr/>
          <p:nvPr/>
        </p:nvSpPr>
        <p:spPr>
          <a:xfrm>
            <a:off x="4515865" y="1597717"/>
            <a:ext cx="4313333" cy="3871097"/>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1385472" y="3355700"/>
            <a:ext cx="922799" cy="307777"/>
          </a:xfrm>
          <a:prstGeom prst="rect">
            <a:avLst/>
          </a:prstGeom>
          <a:noFill/>
        </p:spPr>
        <p:txBody>
          <a:bodyPr wrap="none" rtlCol="0">
            <a:spAutoFit/>
          </a:bodyPr>
          <a:lstStyle/>
          <a:p>
            <a:r>
              <a:rPr kumimoji="1" lang="ja-JP" altLang="en-US" sz="1400" dirty="0" smtClean="0"/>
              <a:t>径；</a:t>
            </a:r>
            <a:r>
              <a:rPr kumimoji="1" lang="en-US" altLang="ja-JP" sz="1400" dirty="0" smtClean="0"/>
              <a:t>20mm</a:t>
            </a:r>
            <a:endParaRPr kumimoji="1" lang="ja-JP" altLang="en-US" sz="1400" dirty="0"/>
          </a:p>
        </p:txBody>
      </p:sp>
      <p:sp>
        <p:nvSpPr>
          <p:cNvPr id="88" name="テキスト ボックス 87"/>
          <p:cNvSpPr txBox="1"/>
          <p:nvPr/>
        </p:nvSpPr>
        <p:spPr>
          <a:xfrm>
            <a:off x="985280" y="2072566"/>
            <a:ext cx="1134069" cy="307777"/>
          </a:xfrm>
          <a:prstGeom prst="rect">
            <a:avLst/>
          </a:prstGeom>
          <a:noFill/>
        </p:spPr>
        <p:txBody>
          <a:bodyPr wrap="none" rtlCol="0">
            <a:spAutoFit/>
          </a:bodyPr>
          <a:lstStyle/>
          <a:p>
            <a:r>
              <a:rPr kumimoji="1" lang="ja-JP" altLang="en-US" sz="1400" dirty="0" smtClean="0"/>
              <a:t>径；</a:t>
            </a:r>
            <a:r>
              <a:rPr lang="en-US" altLang="ja-JP" sz="1400" dirty="0" smtClean="0"/>
              <a:t>5〜6</a:t>
            </a:r>
            <a:r>
              <a:rPr kumimoji="1" lang="en-US" altLang="ja-JP" sz="1400" dirty="0" smtClean="0"/>
              <a:t>mm</a:t>
            </a:r>
            <a:endParaRPr kumimoji="1" lang="ja-JP" altLang="en-US" sz="1400" dirty="0"/>
          </a:p>
        </p:txBody>
      </p:sp>
      <p:sp>
        <p:nvSpPr>
          <p:cNvPr id="89" name="正方形/長方形 88"/>
          <p:cNvSpPr/>
          <p:nvPr/>
        </p:nvSpPr>
        <p:spPr>
          <a:xfrm>
            <a:off x="3677490" y="3029741"/>
            <a:ext cx="801799" cy="16606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rot="5400000">
            <a:off x="6218571" y="4400285"/>
            <a:ext cx="629097" cy="2880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4558398" y="5580319"/>
            <a:ext cx="4105611" cy="978729"/>
          </a:xfrm>
          <a:prstGeom prst="rect">
            <a:avLst/>
          </a:prstGeom>
          <a:noFill/>
        </p:spPr>
        <p:txBody>
          <a:bodyPr wrap="none" rtlCol="0">
            <a:spAutoFit/>
          </a:bodyPr>
          <a:lstStyle/>
          <a:p>
            <a:pPr>
              <a:lnSpc>
                <a:spcPct val="120000"/>
              </a:lnSpc>
            </a:pPr>
            <a:r>
              <a:rPr lang="ja-JP" altLang="en-US" sz="1200" dirty="0" smtClean="0"/>
              <a:t>・</a:t>
            </a:r>
            <a:r>
              <a:rPr lang="ja-JP" altLang="ja-JP" sz="1200" dirty="0" smtClean="0"/>
              <a:t>自動</a:t>
            </a:r>
            <a:r>
              <a:rPr lang="ja-JP" altLang="ja-JP" sz="1200" dirty="0"/>
              <a:t>縫合器を</a:t>
            </a:r>
            <a:r>
              <a:rPr lang="ja-JP" altLang="ja-JP" sz="1200" dirty="0" smtClean="0"/>
              <a:t>比較的太い</a:t>
            </a:r>
            <a:r>
              <a:rPr lang="ja-JP" altLang="ja-JP" sz="1200" dirty="0"/>
              <a:t>分枝</a:t>
            </a:r>
            <a:r>
              <a:rPr lang="ja-JP" altLang="ja-JP" sz="1200" dirty="0" smtClean="0"/>
              <a:t>の切離</a:t>
            </a:r>
            <a:r>
              <a:rPr lang="ja-JP" altLang="ja-JP" sz="1200" dirty="0"/>
              <a:t>に適用</a:t>
            </a:r>
            <a:r>
              <a:rPr lang="ja-JP" altLang="ja-JP" sz="1200" dirty="0" smtClean="0"/>
              <a:t>するについて、</a:t>
            </a:r>
            <a:endParaRPr lang="en-US" altLang="ja-JP" sz="1200" dirty="0" smtClean="0"/>
          </a:p>
          <a:p>
            <a:pPr>
              <a:lnSpc>
                <a:spcPct val="120000"/>
              </a:lnSpc>
            </a:pPr>
            <a:r>
              <a:rPr lang="ja-JP" altLang="en-US" sz="1200" dirty="0" smtClean="0"/>
              <a:t>　</a:t>
            </a:r>
            <a:r>
              <a:rPr lang="ja-JP" altLang="ja-JP" sz="1200" dirty="0" smtClean="0"/>
              <a:t>安全</a:t>
            </a:r>
            <a:r>
              <a:rPr lang="ja-JP" altLang="ja-JP" sz="1200" dirty="0"/>
              <a:t>かつ適正な使用方法の観点から</a:t>
            </a:r>
            <a:r>
              <a:rPr lang="ja-JP" altLang="ja-JP" sz="1200" dirty="0" smtClean="0"/>
              <a:t>、医療</a:t>
            </a:r>
            <a:r>
              <a:rPr lang="ja-JP" altLang="ja-JP" sz="1200" dirty="0"/>
              <a:t>機器</a:t>
            </a:r>
            <a:r>
              <a:rPr lang="ja-JP" altLang="ja-JP" sz="1200" dirty="0" smtClean="0"/>
              <a:t>メーカー</a:t>
            </a:r>
            <a:endParaRPr lang="en-US" altLang="ja-JP" sz="1200" dirty="0"/>
          </a:p>
          <a:p>
            <a:pPr>
              <a:lnSpc>
                <a:spcPct val="120000"/>
              </a:lnSpc>
            </a:pPr>
            <a:r>
              <a:rPr lang="ja-JP" altLang="en-US" sz="1200" dirty="0" smtClean="0"/>
              <a:t>　</a:t>
            </a:r>
            <a:r>
              <a:rPr lang="ja-JP" altLang="ja-JP" sz="1200" dirty="0" smtClean="0"/>
              <a:t>及び</a:t>
            </a:r>
            <a:r>
              <a:rPr lang="ja-JP" altLang="en-US" sz="1200" dirty="0" smtClean="0"/>
              <a:t>、</a:t>
            </a:r>
            <a:r>
              <a:rPr lang="ja-JP" altLang="ja-JP" sz="1200" dirty="0" smtClean="0"/>
              <a:t>関係</a:t>
            </a:r>
            <a:r>
              <a:rPr lang="ja-JP" altLang="ja-JP" sz="1200" dirty="0"/>
              <a:t>学会に</a:t>
            </a:r>
            <a:r>
              <a:rPr lang="ja-JP" altLang="ja-JP" sz="1200" dirty="0" smtClean="0"/>
              <a:t>よる早急</a:t>
            </a:r>
            <a:r>
              <a:rPr lang="ja-JP" altLang="ja-JP" sz="1200" dirty="0"/>
              <a:t>な検討が望まれます </a:t>
            </a:r>
            <a:endParaRPr lang="en-US" altLang="ja-JP" sz="1200" dirty="0" smtClean="0"/>
          </a:p>
          <a:p>
            <a:pPr>
              <a:lnSpc>
                <a:spcPct val="120000"/>
              </a:lnSpc>
            </a:pPr>
            <a:r>
              <a:rPr kumimoji="1" lang="ja-JP" altLang="en-US" sz="1200" dirty="0" smtClean="0"/>
              <a:t>・昭和５０年代に一度指摘されたことがある</a:t>
            </a:r>
            <a:endParaRPr kumimoji="1" lang="ja-JP" altLang="en-US" sz="1200" dirty="0"/>
          </a:p>
        </p:txBody>
      </p:sp>
    </p:spTree>
    <p:extLst>
      <p:ext uri="{BB962C8B-B14F-4D97-AF65-F5344CB8AC3E}">
        <p14:creationId xmlns:p14="http://schemas.microsoft.com/office/powerpoint/2010/main" val="1171900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1096" y="1002489"/>
            <a:ext cx="5650992" cy="1384995"/>
          </a:xfrm>
          <a:prstGeom prst="rect">
            <a:avLst/>
          </a:prstGeom>
        </p:spPr>
        <p:txBody>
          <a:bodyPr wrap="square">
            <a:spAutoFit/>
          </a:bodyPr>
          <a:lstStyle/>
          <a:p>
            <a:pPr>
              <a:lnSpc>
                <a:spcPct val="150000"/>
              </a:lnSpc>
            </a:pPr>
            <a:r>
              <a:rPr lang="en-US" altLang="ja-JP" sz="2800" dirty="0"/>
              <a:t>Ⅲ</a:t>
            </a:r>
            <a:r>
              <a:rPr lang="ja-JP" altLang="en-US" sz="2800" dirty="0" smtClean="0"/>
              <a:t>．医療</a:t>
            </a:r>
            <a:r>
              <a:rPr lang="ja-JP" altLang="en-US" sz="2800" dirty="0"/>
              <a:t>機関への制度に関する</a:t>
            </a:r>
            <a:r>
              <a:rPr lang="en-US" altLang="ja-JP" sz="2800" dirty="0"/>
              <a:t/>
            </a:r>
            <a:br>
              <a:rPr lang="en-US" altLang="ja-JP" sz="2800" dirty="0"/>
            </a:br>
            <a:r>
              <a:rPr lang="ja-JP" altLang="en-US" sz="2800" dirty="0" smtClean="0"/>
              <a:t>　　　アンケート</a:t>
            </a:r>
            <a:r>
              <a:rPr lang="ja-JP" altLang="en-US" sz="2800" dirty="0"/>
              <a:t>調査結果</a:t>
            </a:r>
          </a:p>
        </p:txBody>
      </p:sp>
      <p:sp>
        <p:nvSpPr>
          <p:cNvPr id="3" name="テキスト ボックス 2"/>
          <p:cNvSpPr txBox="1"/>
          <p:nvPr/>
        </p:nvSpPr>
        <p:spPr>
          <a:xfrm>
            <a:off x="1825094" y="2578358"/>
            <a:ext cx="5493812" cy="3190617"/>
          </a:xfrm>
          <a:prstGeom prst="rect">
            <a:avLst/>
          </a:prstGeom>
          <a:noFill/>
        </p:spPr>
        <p:txBody>
          <a:bodyPr wrap="none" rtlCol="0">
            <a:spAutoFit/>
          </a:bodyPr>
          <a:lstStyle/>
          <a:p>
            <a:pPr fontAlgn="ctr">
              <a:lnSpc>
                <a:spcPts val="2760"/>
              </a:lnSpc>
            </a:pPr>
            <a:r>
              <a:rPr lang="ja-JP" altLang="en-US" dirty="0">
                <a:solidFill>
                  <a:srgbClr val="0070C0"/>
                </a:solidFill>
              </a:rPr>
              <a:t>調査</a:t>
            </a:r>
            <a:r>
              <a:rPr lang="ja-JP" altLang="en-US" dirty="0" smtClean="0">
                <a:solidFill>
                  <a:srgbClr val="0070C0"/>
                </a:solidFill>
              </a:rPr>
              <a:t>目的</a:t>
            </a:r>
            <a:r>
              <a:rPr lang="en-US" altLang="ja-JP" dirty="0"/>
              <a:t>	</a:t>
            </a:r>
            <a:r>
              <a:rPr lang="ja-JP" altLang="en-US" dirty="0" smtClean="0"/>
              <a:t>医療</a:t>
            </a:r>
            <a:r>
              <a:rPr lang="ja-JP" altLang="en-US" dirty="0"/>
              <a:t>機関への周知と普及の状況を把握</a:t>
            </a:r>
          </a:p>
          <a:p>
            <a:pPr>
              <a:lnSpc>
                <a:spcPts val="2760"/>
              </a:lnSpc>
            </a:pPr>
            <a:r>
              <a:rPr lang="ja-JP" altLang="en-US" dirty="0">
                <a:solidFill>
                  <a:srgbClr val="0070C0"/>
                </a:solidFill>
              </a:rPr>
              <a:t>調査</a:t>
            </a:r>
            <a:r>
              <a:rPr lang="ja-JP" altLang="en-US" dirty="0" smtClean="0">
                <a:solidFill>
                  <a:srgbClr val="0070C0"/>
                </a:solidFill>
              </a:rPr>
              <a:t>対象</a:t>
            </a:r>
            <a:r>
              <a:rPr lang="en-US" altLang="ja-JP" dirty="0" smtClean="0"/>
              <a:t>	</a:t>
            </a:r>
            <a:r>
              <a:rPr lang="ja-JP" altLang="en-US" dirty="0">
                <a:latin typeface="+mj-ea"/>
              </a:rPr>
              <a:t>全国　</a:t>
            </a:r>
            <a:r>
              <a:rPr lang="en-US" altLang="ja-JP" dirty="0">
                <a:latin typeface="+mj-ea"/>
              </a:rPr>
              <a:t>8,532</a:t>
            </a:r>
            <a:r>
              <a:rPr lang="ja-JP" altLang="en-US" dirty="0">
                <a:latin typeface="+mj-ea"/>
              </a:rPr>
              <a:t> 施設</a:t>
            </a:r>
            <a:endParaRPr lang="ja-JP" altLang="en-US" b="1" dirty="0">
              <a:latin typeface="+mj-ea"/>
            </a:endParaRPr>
          </a:p>
          <a:p>
            <a:pPr>
              <a:lnSpc>
                <a:spcPts val="2760"/>
              </a:lnSpc>
            </a:pPr>
            <a:r>
              <a:rPr lang="ja-JP" altLang="en-US" dirty="0">
                <a:solidFill>
                  <a:srgbClr val="0070C0"/>
                </a:solidFill>
              </a:rPr>
              <a:t>調査</a:t>
            </a:r>
            <a:r>
              <a:rPr lang="ja-JP" altLang="en-US" dirty="0" smtClean="0">
                <a:solidFill>
                  <a:srgbClr val="0070C0"/>
                </a:solidFill>
              </a:rPr>
              <a:t>期間</a:t>
            </a:r>
            <a:r>
              <a:rPr lang="en-US" altLang="ja-JP" dirty="0" smtClean="0">
                <a:solidFill>
                  <a:srgbClr val="0070C0"/>
                </a:solidFill>
              </a:rPr>
              <a:t>	</a:t>
            </a:r>
            <a:r>
              <a:rPr lang="ja-JP" altLang="en-US" dirty="0">
                <a:latin typeface="+mj-ea"/>
              </a:rPr>
              <a:t>平成</a:t>
            </a:r>
            <a:r>
              <a:rPr lang="en-US" altLang="ja-JP" dirty="0">
                <a:latin typeface="+mj-ea"/>
              </a:rPr>
              <a:t>29</a:t>
            </a:r>
            <a:r>
              <a:rPr lang="ja-JP" altLang="en-US" dirty="0">
                <a:latin typeface="+mj-ea"/>
              </a:rPr>
              <a:t>年</a:t>
            </a:r>
            <a:r>
              <a:rPr lang="en-US" altLang="ja-JP" dirty="0">
                <a:latin typeface="+mj-ea"/>
              </a:rPr>
              <a:t>1</a:t>
            </a:r>
            <a:r>
              <a:rPr lang="ja-JP" altLang="en-US" dirty="0">
                <a:latin typeface="+mj-ea"/>
              </a:rPr>
              <a:t>月</a:t>
            </a:r>
            <a:r>
              <a:rPr lang="en-US" altLang="ja-JP" dirty="0">
                <a:latin typeface="+mj-ea"/>
              </a:rPr>
              <a:t>13</a:t>
            </a:r>
            <a:r>
              <a:rPr lang="ja-JP" altLang="en-US" dirty="0">
                <a:latin typeface="+mj-ea"/>
              </a:rPr>
              <a:t>日～</a:t>
            </a:r>
            <a:r>
              <a:rPr lang="en-US" altLang="ja-JP" dirty="0">
                <a:latin typeface="+mj-ea"/>
              </a:rPr>
              <a:t>2</a:t>
            </a:r>
            <a:r>
              <a:rPr lang="ja-JP" altLang="en-US" dirty="0">
                <a:latin typeface="+mj-ea"/>
              </a:rPr>
              <a:t>月</a:t>
            </a:r>
            <a:r>
              <a:rPr lang="en-US" altLang="ja-JP" dirty="0">
                <a:latin typeface="+mj-ea"/>
              </a:rPr>
              <a:t>15</a:t>
            </a:r>
            <a:r>
              <a:rPr lang="ja-JP" altLang="en-US" dirty="0">
                <a:latin typeface="+mj-ea"/>
              </a:rPr>
              <a:t>日</a:t>
            </a:r>
          </a:p>
          <a:p>
            <a:pPr>
              <a:lnSpc>
                <a:spcPts val="2760"/>
              </a:lnSpc>
            </a:pPr>
            <a:r>
              <a:rPr lang="ja-JP" altLang="en-US" dirty="0">
                <a:solidFill>
                  <a:srgbClr val="0070C0"/>
                </a:solidFill>
              </a:rPr>
              <a:t>回収</a:t>
            </a:r>
            <a:r>
              <a:rPr lang="ja-JP" altLang="en-US" dirty="0" smtClean="0">
                <a:solidFill>
                  <a:srgbClr val="0070C0"/>
                </a:solidFill>
              </a:rPr>
              <a:t>状況</a:t>
            </a:r>
            <a:r>
              <a:rPr lang="en-US" altLang="ja-JP" dirty="0" smtClean="0">
                <a:solidFill>
                  <a:srgbClr val="0070C0"/>
                </a:solidFill>
              </a:rPr>
              <a:t>	</a:t>
            </a:r>
            <a:r>
              <a:rPr lang="ja-JP" altLang="en-US" dirty="0">
                <a:latin typeface="+mj-ea"/>
              </a:rPr>
              <a:t>有効回収数　</a:t>
            </a:r>
            <a:r>
              <a:rPr lang="en-US" altLang="ja-JP" dirty="0">
                <a:latin typeface="+mj-ea"/>
              </a:rPr>
              <a:t>2,786</a:t>
            </a:r>
            <a:r>
              <a:rPr lang="ja-JP" altLang="en-US" dirty="0">
                <a:latin typeface="+mj-ea"/>
              </a:rPr>
              <a:t> 件（</a:t>
            </a:r>
            <a:r>
              <a:rPr lang="en-US" altLang="ja-JP" dirty="0">
                <a:latin typeface="+mj-ea"/>
              </a:rPr>
              <a:t>32.7</a:t>
            </a:r>
            <a:r>
              <a:rPr lang="ja-JP" altLang="en-US" dirty="0">
                <a:latin typeface="+mj-ea"/>
              </a:rPr>
              <a:t>％）</a:t>
            </a:r>
          </a:p>
          <a:p>
            <a:endParaRPr lang="en-US" altLang="ja-JP" dirty="0" smtClean="0">
              <a:solidFill>
                <a:srgbClr val="0070C0"/>
              </a:solidFill>
            </a:endParaRPr>
          </a:p>
          <a:p>
            <a:r>
              <a:rPr lang="ja-JP" altLang="en-US" dirty="0">
                <a:solidFill>
                  <a:srgbClr val="0070C0"/>
                </a:solidFill>
              </a:rPr>
              <a:t>回答者</a:t>
            </a:r>
            <a:r>
              <a:rPr lang="ja-JP" altLang="en-US" dirty="0" smtClean="0">
                <a:solidFill>
                  <a:srgbClr val="0070C0"/>
                </a:solidFill>
              </a:rPr>
              <a:t>職種</a:t>
            </a:r>
            <a:r>
              <a:rPr lang="en-US" altLang="ja-JP" dirty="0" smtClean="0">
                <a:solidFill>
                  <a:srgbClr val="0070C0"/>
                </a:solidFill>
              </a:rPr>
              <a:t>	</a:t>
            </a:r>
            <a:r>
              <a:rPr lang="ja-JP" altLang="en-US" dirty="0" smtClean="0">
                <a:latin typeface="+mj-ea"/>
              </a:rPr>
              <a:t>医師</a:t>
            </a:r>
            <a:r>
              <a:rPr lang="en-US" altLang="ja-JP" dirty="0" smtClean="0">
                <a:latin typeface="+mj-ea"/>
              </a:rPr>
              <a:t>	10.3</a:t>
            </a:r>
            <a:r>
              <a:rPr lang="en-US" altLang="ja-JP" dirty="0">
                <a:latin typeface="+mj-ea"/>
              </a:rPr>
              <a:t>%</a:t>
            </a:r>
            <a:r>
              <a:rPr lang="ja-JP" altLang="en-US" dirty="0">
                <a:latin typeface="+mj-ea"/>
              </a:rPr>
              <a:t>  </a:t>
            </a:r>
            <a:r>
              <a:rPr lang="en-US" altLang="ja-JP" dirty="0" smtClean="0">
                <a:latin typeface="+mj-ea"/>
              </a:rPr>
              <a:t>	</a:t>
            </a:r>
          </a:p>
          <a:p>
            <a:r>
              <a:rPr lang="en-US" altLang="ja-JP" dirty="0">
                <a:latin typeface="+mj-ea"/>
              </a:rPr>
              <a:t>	</a:t>
            </a:r>
            <a:r>
              <a:rPr lang="en-US" altLang="ja-JP" dirty="0" smtClean="0">
                <a:latin typeface="+mj-ea"/>
              </a:rPr>
              <a:t>		</a:t>
            </a:r>
            <a:r>
              <a:rPr lang="ja-JP" altLang="en-US" dirty="0" smtClean="0">
                <a:latin typeface="+mj-ea"/>
              </a:rPr>
              <a:t>看護師</a:t>
            </a:r>
            <a:r>
              <a:rPr lang="en-US" altLang="ja-JP" dirty="0" smtClean="0">
                <a:latin typeface="+mj-ea"/>
              </a:rPr>
              <a:t>	44.4</a:t>
            </a:r>
            <a:r>
              <a:rPr lang="en-US" altLang="ja-JP" dirty="0">
                <a:latin typeface="+mj-ea"/>
              </a:rPr>
              <a:t>%</a:t>
            </a:r>
            <a:r>
              <a:rPr lang="ja-JP" altLang="en-US" dirty="0">
                <a:latin typeface="+mj-ea"/>
              </a:rPr>
              <a:t> </a:t>
            </a:r>
            <a:r>
              <a:rPr lang="en-US" altLang="ja-JP" dirty="0" smtClean="0">
                <a:latin typeface="+mj-ea"/>
              </a:rPr>
              <a:t>	</a:t>
            </a:r>
          </a:p>
          <a:p>
            <a:r>
              <a:rPr lang="en-US" altLang="ja-JP" dirty="0">
                <a:latin typeface="+mj-ea"/>
              </a:rPr>
              <a:t>	</a:t>
            </a:r>
            <a:r>
              <a:rPr lang="en-US" altLang="ja-JP" dirty="0" smtClean="0">
                <a:latin typeface="+mj-ea"/>
              </a:rPr>
              <a:t>		</a:t>
            </a:r>
            <a:r>
              <a:rPr lang="ja-JP" altLang="en-US" dirty="0" smtClean="0">
                <a:latin typeface="+mj-ea"/>
              </a:rPr>
              <a:t>事務</a:t>
            </a:r>
            <a:r>
              <a:rPr lang="en-US" altLang="ja-JP" dirty="0" smtClean="0">
                <a:latin typeface="+mj-ea"/>
              </a:rPr>
              <a:t>	25.3</a:t>
            </a:r>
            <a:r>
              <a:rPr lang="en-US" altLang="ja-JP" dirty="0">
                <a:latin typeface="+mj-ea"/>
              </a:rPr>
              <a:t>%</a:t>
            </a:r>
            <a:r>
              <a:rPr lang="ja-JP" altLang="en-US" dirty="0">
                <a:latin typeface="+mj-ea"/>
              </a:rPr>
              <a:t>　</a:t>
            </a:r>
            <a:endParaRPr lang="en-US" altLang="ja-JP" dirty="0" smtClean="0">
              <a:latin typeface="+mj-ea"/>
            </a:endParaRPr>
          </a:p>
          <a:p>
            <a:r>
              <a:rPr lang="en-US" altLang="ja-JP" dirty="0">
                <a:latin typeface="+mj-ea"/>
              </a:rPr>
              <a:t>	</a:t>
            </a:r>
            <a:r>
              <a:rPr lang="en-US" altLang="ja-JP" dirty="0" smtClean="0">
                <a:latin typeface="+mj-ea"/>
              </a:rPr>
              <a:t>		</a:t>
            </a:r>
            <a:r>
              <a:rPr lang="ja-JP" altLang="en-US" dirty="0" smtClean="0">
                <a:latin typeface="+mj-ea"/>
              </a:rPr>
              <a:t>その他</a:t>
            </a:r>
            <a:r>
              <a:rPr lang="en-US" altLang="ja-JP" dirty="0" smtClean="0">
                <a:latin typeface="+mj-ea"/>
              </a:rPr>
              <a:t>	</a:t>
            </a:r>
            <a:r>
              <a:rPr lang="ja-JP" altLang="en-US" dirty="0">
                <a:latin typeface="+mj-ea"/>
              </a:rPr>
              <a:t> </a:t>
            </a:r>
            <a:r>
              <a:rPr lang="en-US" altLang="ja-JP" dirty="0" smtClean="0">
                <a:latin typeface="+mj-ea"/>
              </a:rPr>
              <a:t>5.5</a:t>
            </a:r>
            <a:r>
              <a:rPr lang="en-US" altLang="ja-JP" dirty="0">
                <a:latin typeface="+mj-ea"/>
              </a:rPr>
              <a:t>%</a:t>
            </a:r>
            <a:r>
              <a:rPr lang="ja-JP" altLang="en-US" dirty="0">
                <a:latin typeface="+mj-ea"/>
              </a:rPr>
              <a:t> 　</a:t>
            </a:r>
            <a:endParaRPr lang="en-US" altLang="ja-JP" dirty="0" smtClean="0">
              <a:latin typeface="+mj-ea"/>
            </a:endParaRPr>
          </a:p>
          <a:p>
            <a:r>
              <a:rPr lang="en-US" altLang="ja-JP" dirty="0">
                <a:latin typeface="+mj-ea"/>
              </a:rPr>
              <a:t>	</a:t>
            </a:r>
            <a:r>
              <a:rPr lang="en-US" altLang="ja-JP" dirty="0" smtClean="0">
                <a:latin typeface="+mj-ea"/>
              </a:rPr>
              <a:t>		</a:t>
            </a:r>
            <a:r>
              <a:rPr lang="ja-JP" altLang="en-US" dirty="0" smtClean="0">
                <a:latin typeface="+mj-ea"/>
              </a:rPr>
              <a:t>記載無</a:t>
            </a:r>
            <a:r>
              <a:rPr lang="en-US" altLang="ja-JP" dirty="0" smtClean="0">
                <a:latin typeface="+mj-ea"/>
              </a:rPr>
              <a:t>	14.4%</a:t>
            </a:r>
            <a:endParaRPr lang="ja-JP" altLang="en-US" dirty="0">
              <a:latin typeface="+mj-ea"/>
            </a:endParaRPr>
          </a:p>
        </p:txBody>
      </p:sp>
    </p:spTree>
    <p:extLst>
      <p:ext uri="{BB962C8B-B14F-4D97-AF65-F5344CB8AC3E}">
        <p14:creationId xmlns:p14="http://schemas.microsoft.com/office/powerpoint/2010/main" val="76236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図形グループ 52"/>
          <p:cNvGrpSpPr/>
          <p:nvPr/>
        </p:nvGrpSpPr>
        <p:grpSpPr>
          <a:xfrm>
            <a:off x="5069721" y="1192712"/>
            <a:ext cx="430887" cy="1686412"/>
            <a:chOff x="5388386" y="1206567"/>
            <a:chExt cx="430887" cy="1686412"/>
          </a:xfrm>
        </p:grpSpPr>
        <p:cxnSp>
          <p:nvCxnSpPr>
            <p:cNvPr id="54" name="直線コネクタ 53"/>
            <p:cNvCxnSpPr/>
            <p:nvPr/>
          </p:nvCxnSpPr>
          <p:spPr>
            <a:xfrm>
              <a:off x="5615802" y="2604947"/>
              <a:ext cx="0" cy="288032"/>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388386" y="1206567"/>
              <a:ext cx="430887" cy="1457407"/>
            </a:xfrm>
            <a:prstGeom prst="rect">
              <a:avLst/>
            </a:prstGeom>
            <a:noFill/>
          </p:spPr>
          <p:txBody>
            <a:bodyPr vert="eaVert" wrap="square" rtlCol="0">
              <a:spAutoFit/>
            </a:bodyPr>
            <a:lstStyle/>
            <a:p>
              <a:r>
                <a:rPr lang="ja-JP" altLang="en-US" sz="1600" dirty="0"/>
                <a:t>遺族</a:t>
              </a:r>
              <a:r>
                <a:rPr lang="ja-JP" altLang="en-US" sz="1600" dirty="0" smtClean="0"/>
                <a:t>へ結果説明</a:t>
              </a:r>
              <a:endParaRPr kumimoji="1" lang="ja-JP" altLang="en-US" sz="1600" dirty="0"/>
            </a:p>
          </p:txBody>
        </p:sp>
      </p:grpSp>
      <p:grpSp>
        <p:nvGrpSpPr>
          <p:cNvPr id="56" name="図形グループ 55"/>
          <p:cNvGrpSpPr/>
          <p:nvPr/>
        </p:nvGrpSpPr>
        <p:grpSpPr>
          <a:xfrm>
            <a:off x="2179678" y="1192712"/>
            <a:ext cx="430887" cy="1683886"/>
            <a:chOff x="2498343" y="1206567"/>
            <a:chExt cx="430887" cy="1683886"/>
          </a:xfrm>
        </p:grpSpPr>
        <p:cxnSp>
          <p:nvCxnSpPr>
            <p:cNvPr id="57" name="直線コネクタ 56"/>
            <p:cNvCxnSpPr/>
            <p:nvPr/>
          </p:nvCxnSpPr>
          <p:spPr>
            <a:xfrm>
              <a:off x="2712800" y="2235652"/>
              <a:ext cx="0" cy="654801"/>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498343" y="1206567"/>
              <a:ext cx="430887" cy="1512168"/>
            </a:xfrm>
            <a:prstGeom prst="rect">
              <a:avLst/>
            </a:prstGeom>
            <a:noFill/>
          </p:spPr>
          <p:txBody>
            <a:bodyPr vert="eaVert" wrap="square" rtlCol="0">
              <a:spAutoFit/>
            </a:bodyPr>
            <a:lstStyle/>
            <a:p>
              <a:r>
                <a:rPr lang="ja-JP" altLang="en-US" sz="1600" dirty="0"/>
                <a:t>遺族へ説明</a:t>
              </a:r>
              <a:endParaRPr kumimoji="1" lang="ja-JP" altLang="en-US" sz="1600" dirty="0"/>
            </a:p>
          </p:txBody>
        </p:sp>
      </p:grpSp>
      <p:grpSp>
        <p:nvGrpSpPr>
          <p:cNvPr id="59" name="図形グループ 58"/>
          <p:cNvGrpSpPr/>
          <p:nvPr/>
        </p:nvGrpSpPr>
        <p:grpSpPr>
          <a:xfrm>
            <a:off x="1746010" y="1192712"/>
            <a:ext cx="439344" cy="1744864"/>
            <a:chOff x="2064675" y="1206567"/>
            <a:chExt cx="439344" cy="1744864"/>
          </a:xfrm>
        </p:grpSpPr>
        <p:cxnSp>
          <p:nvCxnSpPr>
            <p:cNvPr id="60" name="直線コネクタ 59"/>
            <p:cNvCxnSpPr/>
            <p:nvPr/>
          </p:nvCxnSpPr>
          <p:spPr>
            <a:xfrm>
              <a:off x="2274205" y="2519383"/>
              <a:ext cx="0" cy="432048"/>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2073132" y="1206567"/>
              <a:ext cx="430887" cy="1512168"/>
            </a:xfrm>
            <a:prstGeom prst="rect">
              <a:avLst/>
            </a:prstGeom>
            <a:noFill/>
          </p:spPr>
          <p:txBody>
            <a:bodyPr vert="eaVert" wrap="square" rtlCol="0">
              <a:spAutoFit/>
            </a:bodyPr>
            <a:lstStyle/>
            <a:p>
              <a:r>
                <a:rPr kumimoji="1" lang="ja-JP" altLang="en-US" sz="1600" dirty="0" smtClean="0"/>
                <a:t>医療事故判断</a:t>
              </a:r>
              <a:endParaRPr kumimoji="1" lang="ja-JP" altLang="en-US" sz="1600" dirty="0"/>
            </a:p>
          </p:txBody>
        </p:sp>
        <p:sp>
          <p:nvSpPr>
            <p:cNvPr id="62" name="角丸四角形 61"/>
            <p:cNvSpPr/>
            <p:nvPr/>
          </p:nvSpPr>
          <p:spPr>
            <a:xfrm>
              <a:off x="2064675" y="1206567"/>
              <a:ext cx="425211" cy="1303496"/>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cxnSp>
        <p:nvCxnSpPr>
          <p:cNvPr id="63" name="直線コネクタ 62"/>
          <p:cNvCxnSpPr/>
          <p:nvPr/>
        </p:nvCxnSpPr>
        <p:spPr>
          <a:xfrm>
            <a:off x="1476164" y="2505528"/>
            <a:ext cx="0" cy="432048"/>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24943" y="1331429"/>
            <a:ext cx="432048" cy="1800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solidFill>
                  <a:schemeClr val="tx1"/>
                </a:solidFill>
              </a:rPr>
              <a:t>医療機関</a:t>
            </a:r>
            <a:endParaRPr kumimoji="1" lang="ja-JP" altLang="en-US" dirty="0">
              <a:solidFill>
                <a:schemeClr val="tx1"/>
              </a:solidFill>
            </a:endParaRPr>
          </a:p>
        </p:txBody>
      </p:sp>
      <p:sp>
        <p:nvSpPr>
          <p:cNvPr id="65" name="右矢印 64"/>
          <p:cNvSpPr/>
          <p:nvPr/>
        </p:nvSpPr>
        <p:spPr>
          <a:xfrm>
            <a:off x="1168413" y="2734025"/>
            <a:ext cx="6403728" cy="288032"/>
          </a:xfrm>
          <a:prstGeom prst="rightArrow">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1272956" y="1192712"/>
            <a:ext cx="430887" cy="1512168"/>
          </a:xfrm>
          <a:prstGeom prst="rect">
            <a:avLst/>
          </a:prstGeom>
          <a:noFill/>
        </p:spPr>
        <p:txBody>
          <a:bodyPr vert="eaVert" wrap="square" rtlCol="0">
            <a:spAutoFit/>
          </a:bodyPr>
          <a:lstStyle/>
          <a:p>
            <a:r>
              <a:rPr kumimoji="1" lang="ja-JP" altLang="en-US" sz="1600" dirty="0" smtClean="0"/>
              <a:t>死亡事例発生</a:t>
            </a:r>
            <a:endParaRPr kumimoji="1" lang="ja-JP" altLang="en-US" sz="1600" dirty="0"/>
          </a:p>
        </p:txBody>
      </p:sp>
      <p:sp>
        <p:nvSpPr>
          <p:cNvPr id="67" name="右矢印 66"/>
          <p:cNvSpPr/>
          <p:nvPr/>
        </p:nvSpPr>
        <p:spPr>
          <a:xfrm>
            <a:off x="2980281" y="1560164"/>
            <a:ext cx="2114292" cy="864096"/>
          </a:xfrm>
          <a:prstGeom prst="rightArrow">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smtClean="0">
                <a:solidFill>
                  <a:schemeClr val="tx1"/>
                </a:solidFill>
              </a:rPr>
              <a:t>院内調査</a:t>
            </a:r>
            <a:endParaRPr kumimoji="1" lang="ja-JP" altLang="en-US" sz="2400" dirty="0">
              <a:solidFill>
                <a:schemeClr val="tx1"/>
              </a:solidFill>
            </a:endParaRPr>
          </a:p>
        </p:txBody>
      </p:sp>
      <p:sp>
        <p:nvSpPr>
          <p:cNvPr id="68" name="正方形/長方形 67"/>
          <p:cNvSpPr/>
          <p:nvPr/>
        </p:nvSpPr>
        <p:spPr>
          <a:xfrm>
            <a:off x="983404" y="3510013"/>
            <a:ext cx="492760" cy="31006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t>医療事故調査・支援センター</a:t>
            </a:r>
            <a:endParaRPr kumimoji="1" lang="ja-JP" altLang="en-US" dirty="0"/>
          </a:p>
        </p:txBody>
      </p:sp>
      <p:sp>
        <p:nvSpPr>
          <p:cNvPr id="69" name="右矢印 68"/>
          <p:cNvSpPr/>
          <p:nvPr/>
        </p:nvSpPr>
        <p:spPr>
          <a:xfrm>
            <a:off x="1476164" y="5447497"/>
            <a:ext cx="6523143" cy="288032"/>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図形グループ 69"/>
          <p:cNvGrpSpPr/>
          <p:nvPr/>
        </p:nvGrpSpPr>
        <p:grpSpPr>
          <a:xfrm>
            <a:off x="1736781" y="2579737"/>
            <a:ext cx="2156514" cy="2977868"/>
            <a:chOff x="2055446" y="2593592"/>
            <a:chExt cx="2156514" cy="2977868"/>
          </a:xfrm>
        </p:grpSpPr>
        <p:sp>
          <p:nvSpPr>
            <p:cNvPr id="71" name="上矢印 70"/>
            <p:cNvSpPr/>
            <p:nvPr/>
          </p:nvSpPr>
          <p:spPr>
            <a:xfrm>
              <a:off x="2055446" y="3265676"/>
              <a:ext cx="194010" cy="2305784"/>
            </a:xfrm>
            <a:prstGeom prst="up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上矢印 71"/>
            <p:cNvSpPr/>
            <p:nvPr/>
          </p:nvSpPr>
          <p:spPr>
            <a:xfrm>
              <a:off x="3995936" y="2593592"/>
              <a:ext cx="216024" cy="2944196"/>
            </a:xfrm>
            <a:prstGeom prst="upArrow">
              <a:avLst/>
            </a:prstGeom>
            <a:pattFill prst="dkHorz">
              <a:fgClr>
                <a:schemeClr val="accent3">
                  <a:lumMod val="50000"/>
                </a:schemeClr>
              </a:fgClr>
              <a:bgClr>
                <a:prstClr val="white"/>
              </a:bgClr>
            </a:pattFill>
            <a:ln w="3175">
              <a:solidFill>
                <a:srgbClr val="4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図形グループ 72"/>
          <p:cNvGrpSpPr/>
          <p:nvPr/>
        </p:nvGrpSpPr>
        <p:grpSpPr>
          <a:xfrm>
            <a:off x="5250982" y="1192712"/>
            <a:ext cx="922459" cy="5126696"/>
            <a:chOff x="5569647" y="1206567"/>
            <a:chExt cx="922459" cy="5126696"/>
          </a:xfrm>
        </p:grpSpPr>
        <p:sp>
          <p:nvSpPr>
            <p:cNvPr id="74" name="テキスト ボックス 73"/>
            <p:cNvSpPr txBox="1"/>
            <p:nvPr/>
          </p:nvSpPr>
          <p:spPr>
            <a:xfrm>
              <a:off x="5782340" y="1206567"/>
              <a:ext cx="677108" cy="1303496"/>
            </a:xfrm>
            <a:prstGeom prst="rect">
              <a:avLst/>
            </a:prstGeom>
            <a:noFill/>
          </p:spPr>
          <p:txBody>
            <a:bodyPr vert="eaVert" wrap="square" rtlCol="0">
              <a:spAutoFit/>
            </a:bodyPr>
            <a:lstStyle/>
            <a:p>
              <a:r>
                <a:rPr lang="ja-JP" altLang="en-US" sz="1600" dirty="0" smtClean="0"/>
                <a:t>センターへ</a:t>
              </a:r>
              <a:endParaRPr lang="en-US" altLang="ja-JP" sz="1600" dirty="0" smtClean="0"/>
            </a:p>
            <a:p>
              <a:r>
                <a:rPr lang="ja-JP" altLang="en-US" sz="1600" dirty="0" smtClean="0"/>
                <a:t> 結果報告</a:t>
              </a:r>
              <a:endParaRPr kumimoji="1" lang="ja-JP" altLang="en-US" sz="1600" dirty="0"/>
            </a:p>
          </p:txBody>
        </p:sp>
        <p:cxnSp>
          <p:nvCxnSpPr>
            <p:cNvPr id="75" name="直線矢印コネクタ 74"/>
            <p:cNvCxnSpPr/>
            <p:nvPr/>
          </p:nvCxnSpPr>
          <p:spPr>
            <a:xfrm>
              <a:off x="5990126" y="2131820"/>
              <a:ext cx="0" cy="340154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6" name="山形 75"/>
            <p:cNvSpPr/>
            <p:nvPr/>
          </p:nvSpPr>
          <p:spPr>
            <a:xfrm>
              <a:off x="5569647" y="5915389"/>
              <a:ext cx="922459" cy="417874"/>
            </a:xfrm>
            <a:prstGeom prst="chevron">
              <a:avLst>
                <a:gd name="adj" fmla="val 37553"/>
              </a:avLst>
            </a:prstGeom>
            <a:ln>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vert="horz" rtlCol="0" anchor="ctr"/>
            <a:lstStyle/>
            <a:p>
              <a:pPr algn="ctr"/>
              <a:r>
                <a:rPr kumimoji="1" lang="ja-JP" altLang="en-US" sz="1600" dirty="0" smtClean="0">
                  <a:solidFill>
                    <a:schemeClr val="tx1"/>
                  </a:solidFill>
                  <a:latin typeface="+mj-ea"/>
                  <a:ea typeface="+mj-ea"/>
                </a:rPr>
                <a:t>受理</a:t>
              </a:r>
              <a:endParaRPr kumimoji="1" lang="ja-JP" altLang="en-US" sz="1600" dirty="0">
                <a:solidFill>
                  <a:schemeClr val="tx1"/>
                </a:solidFill>
                <a:latin typeface="+mj-ea"/>
                <a:ea typeface="+mj-ea"/>
              </a:endParaRPr>
            </a:p>
          </p:txBody>
        </p:sp>
      </p:grpSp>
      <p:grpSp>
        <p:nvGrpSpPr>
          <p:cNvPr id="115" name="図形グループ 114"/>
          <p:cNvGrpSpPr/>
          <p:nvPr/>
        </p:nvGrpSpPr>
        <p:grpSpPr>
          <a:xfrm>
            <a:off x="6059502" y="3347291"/>
            <a:ext cx="2663870" cy="3180703"/>
            <a:chOff x="6059502" y="3347291"/>
            <a:chExt cx="2663870" cy="3180703"/>
          </a:xfrm>
        </p:grpSpPr>
        <p:sp>
          <p:nvSpPr>
            <p:cNvPr id="77" name="フレーム 76"/>
            <p:cNvSpPr/>
            <p:nvPr/>
          </p:nvSpPr>
          <p:spPr>
            <a:xfrm>
              <a:off x="8079260" y="3347291"/>
              <a:ext cx="644112" cy="3103448"/>
            </a:xfrm>
            <a:prstGeom prst="frame">
              <a:avLst>
                <a:gd name="adj1" fmla="val 5315"/>
              </a:avLst>
            </a:prstGeom>
            <a:solidFill>
              <a:schemeClr val="accent4">
                <a:lumMod val="75000"/>
              </a:schemeClr>
            </a:solidFill>
            <a:ln w="3175" cmpd="sng">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60"/>
                </a:lnSpc>
              </a:pPr>
              <a:r>
                <a:rPr kumimoji="1" lang="ja-JP" altLang="en-US" dirty="0" smtClean="0">
                  <a:solidFill>
                    <a:schemeClr val="tx1"/>
                  </a:solidFill>
                </a:rPr>
                <a:t>再発防止に関する普及啓発</a:t>
              </a:r>
              <a:endParaRPr kumimoji="1" lang="ja-JP" altLang="en-US" dirty="0">
                <a:solidFill>
                  <a:schemeClr val="tx1"/>
                </a:solidFill>
              </a:endParaRPr>
            </a:p>
          </p:txBody>
        </p:sp>
        <p:sp>
          <p:nvSpPr>
            <p:cNvPr id="78" name="V 字形矢印 77"/>
            <p:cNvSpPr/>
            <p:nvPr/>
          </p:nvSpPr>
          <p:spPr>
            <a:xfrm>
              <a:off x="6059502" y="5692948"/>
              <a:ext cx="1923001" cy="835046"/>
            </a:xfrm>
            <a:prstGeom prst="notchedRightArrow">
              <a:avLst>
                <a:gd name="adj1" fmla="val 59095"/>
                <a:gd name="adj2" fmla="val 41779"/>
              </a:avLst>
            </a:prstGeom>
            <a:ln w="19050">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smtClean="0">
                  <a:solidFill>
                    <a:schemeClr val="tx1"/>
                  </a:solidFill>
                  <a:latin typeface="+mj-ea"/>
                  <a:ea typeface="+mj-ea"/>
                </a:rPr>
                <a:t>整理・分析</a:t>
              </a:r>
              <a:endParaRPr kumimoji="1" lang="ja-JP" altLang="en-US" dirty="0">
                <a:solidFill>
                  <a:schemeClr val="tx1"/>
                </a:solidFill>
                <a:latin typeface="+mj-ea"/>
                <a:ea typeface="+mj-ea"/>
              </a:endParaRPr>
            </a:p>
          </p:txBody>
        </p:sp>
      </p:grpSp>
      <p:sp>
        <p:nvSpPr>
          <p:cNvPr id="79" name="テキスト ボックス 78"/>
          <p:cNvSpPr txBox="1"/>
          <p:nvPr/>
        </p:nvSpPr>
        <p:spPr>
          <a:xfrm>
            <a:off x="1578192" y="337066"/>
            <a:ext cx="5993949" cy="46166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400" dirty="0" smtClean="0"/>
              <a:t>調査の流れ</a:t>
            </a:r>
            <a:r>
              <a:rPr kumimoji="1" lang="ja-JP" altLang="en-US" sz="2000" dirty="0" smtClean="0"/>
              <a:t>　</a:t>
            </a:r>
            <a:r>
              <a:rPr kumimoji="1" lang="ja-JP" altLang="en-US" sz="1600" dirty="0" smtClean="0"/>
              <a:t>／</a:t>
            </a:r>
            <a:r>
              <a:rPr kumimoji="1" lang="en-US" altLang="ja-JP" sz="1600" dirty="0" smtClean="0"/>
              <a:t>  </a:t>
            </a:r>
            <a:r>
              <a:rPr kumimoji="1" lang="ja-JP" altLang="en-US" sz="1600" dirty="0" smtClean="0"/>
              <a:t>本制度で医療事故調査を行う場合の流れ</a:t>
            </a:r>
            <a:endParaRPr kumimoji="1" lang="ja-JP" altLang="en-US" sz="1600" dirty="0"/>
          </a:p>
        </p:txBody>
      </p:sp>
      <p:grpSp>
        <p:nvGrpSpPr>
          <p:cNvPr id="80" name="図形グループ 79"/>
          <p:cNvGrpSpPr/>
          <p:nvPr/>
        </p:nvGrpSpPr>
        <p:grpSpPr>
          <a:xfrm>
            <a:off x="2262236" y="1183568"/>
            <a:ext cx="914400" cy="5131847"/>
            <a:chOff x="2580901" y="1197423"/>
            <a:chExt cx="914400" cy="5131847"/>
          </a:xfrm>
        </p:grpSpPr>
        <p:sp>
          <p:nvSpPr>
            <p:cNvPr id="81" name="テキスト ボックス 80"/>
            <p:cNvSpPr txBox="1"/>
            <p:nvPr/>
          </p:nvSpPr>
          <p:spPr>
            <a:xfrm>
              <a:off x="2899375" y="1197423"/>
              <a:ext cx="430887" cy="1728192"/>
            </a:xfrm>
            <a:prstGeom prst="rect">
              <a:avLst/>
            </a:prstGeom>
            <a:noFill/>
          </p:spPr>
          <p:txBody>
            <a:bodyPr vert="eaVert" wrap="square" rtlCol="0">
              <a:spAutoFit/>
            </a:bodyPr>
            <a:lstStyle/>
            <a:p>
              <a:r>
                <a:rPr lang="ja-JP" altLang="en-US" sz="1600" dirty="0" smtClean="0"/>
                <a:t>センターへ報告</a:t>
              </a:r>
              <a:endParaRPr kumimoji="1" lang="ja-JP" altLang="en-US" sz="1600" dirty="0"/>
            </a:p>
          </p:txBody>
        </p:sp>
        <p:cxnSp>
          <p:nvCxnSpPr>
            <p:cNvPr id="82" name="直線矢印コネクタ 81"/>
            <p:cNvCxnSpPr/>
            <p:nvPr/>
          </p:nvCxnSpPr>
          <p:spPr>
            <a:xfrm flipH="1">
              <a:off x="3061458" y="2552444"/>
              <a:ext cx="33373" cy="297816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3" name="山形 82"/>
            <p:cNvSpPr/>
            <p:nvPr/>
          </p:nvSpPr>
          <p:spPr>
            <a:xfrm>
              <a:off x="2580901" y="5911396"/>
              <a:ext cx="914400" cy="417874"/>
            </a:xfrm>
            <a:prstGeom prst="chevron">
              <a:avLst>
                <a:gd name="adj" fmla="val 37553"/>
              </a:avLst>
            </a:prstGeom>
            <a:ln>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vert="horz" rtlCol="0" anchor="ctr"/>
            <a:lstStyle/>
            <a:p>
              <a:pPr algn="ctr"/>
              <a:r>
                <a:rPr kumimoji="1" lang="ja-JP" altLang="en-US" sz="1600" dirty="0" smtClean="0">
                  <a:solidFill>
                    <a:schemeClr val="tx1"/>
                  </a:solidFill>
                  <a:latin typeface="+mj-ea"/>
                  <a:ea typeface="+mj-ea"/>
                </a:rPr>
                <a:t>受理</a:t>
              </a:r>
              <a:endParaRPr kumimoji="1" lang="ja-JP" altLang="en-US" sz="1600" dirty="0">
                <a:solidFill>
                  <a:schemeClr val="tx1"/>
                </a:solidFill>
                <a:latin typeface="+mj-ea"/>
                <a:ea typeface="+mj-ea"/>
              </a:endParaRPr>
            </a:p>
          </p:txBody>
        </p:sp>
      </p:grpSp>
      <p:cxnSp>
        <p:nvCxnSpPr>
          <p:cNvPr id="84" name="直線コネクタ 83"/>
          <p:cNvCxnSpPr/>
          <p:nvPr/>
        </p:nvCxnSpPr>
        <p:spPr>
          <a:xfrm>
            <a:off x="5093937" y="4688006"/>
            <a:ext cx="0" cy="62226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a:off x="5284437" y="4675306"/>
            <a:ext cx="0" cy="62226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6" name="テキスト ボックス 85"/>
          <p:cNvSpPr txBox="1"/>
          <p:nvPr/>
        </p:nvSpPr>
        <p:spPr>
          <a:xfrm rot="20745508">
            <a:off x="6682573" y="1818884"/>
            <a:ext cx="1800493"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1400" dirty="0" smtClean="0"/>
              <a:t>当該医療機関が主体</a:t>
            </a:r>
            <a:endParaRPr kumimoji="1" lang="ja-JP" altLang="en-US" sz="1400" dirty="0"/>
          </a:p>
        </p:txBody>
      </p:sp>
      <p:cxnSp>
        <p:nvCxnSpPr>
          <p:cNvPr id="87" name="直線コネクタ 86"/>
          <p:cNvCxnSpPr/>
          <p:nvPr/>
        </p:nvCxnSpPr>
        <p:spPr>
          <a:xfrm>
            <a:off x="1662857" y="772619"/>
            <a:ext cx="5577062" cy="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88" name="カギ線コネクタ 87"/>
          <p:cNvCxnSpPr/>
          <p:nvPr/>
        </p:nvCxnSpPr>
        <p:spPr>
          <a:xfrm rot="5400000" flipH="1" flipV="1">
            <a:off x="1767989" y="701419"/>
            <a:ext cx="167637" cy="748848"/>
          </a:xfrm>
          <a:prstGeom prst="bentConnector2">
            <a:avLst/>
          </a:prstGeom>
          <a:ln w="28575">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89" name="テキスト ボックス 88"/>
          <p:cNvSpPr txBox="1"/>
          <p:nvPr/>
        </p:nvSpPr>
        <p:spPr>
          <a:xfrm>
            <a:off x="2149112" y="836558"/>
            <a:ext cx="1723549" cy="276999"/>
          </a:xfrm>
          <a:prstGeom prst="rect">
            <a:avLst/>
          </a:prstGeom>
          <a:noFill/>
        </p:spPr>
        <p:txBody>
          <a:bodyPr wrap="none" rtlCol="0">
            <a:spAutoFit/>
          </a:bodyPr>
          <a:lstStyle/>
          <a:p>
            <a:r>
              <a:rPr kumimoji="1" lang="ja-JP" altLang="en-US" sz="1200" dirty="0" smtClean="0"/>
              <a:t>遺族へ</a:t>
            </a:r>
            <a:r>
              <a:rPr kumimoji="1" lang="ja-JP" altLang="en-US" sz="1200" smtClean="0"/>
              <a:t>の説明（制度外）</a:t>
            </a:r>
            <a:endParaRPr kumimoji="1" lang="ja-JP" altLang="en-US" sz="1200" dirty="0"/>
          </a:p>
        </p:txBody>
      </p:sp>
      <p:grpSp>
        <p:nvGrpSpPr>
          <p:cNvPr id="114" name="図形グループ 113"/>
          <p:cNvGrpSpPr/>
          <p:nvPr/>
        </p:nvGrpSpPr>
        <p:grpSpPr>
          <a:xfrm>
            <a:off x="4824836" y="3022057"/>
            <a:ext cx="3001363" cy="2376045"/>
            <a:chOff x="4824836" y="3022057"/>
            <a:chExt cx="3001363" cy="2376045"/>
          </a:xfrm>
        </p:grpSpPr>
        <p:cxnSp>
          <p:nvCxnSpPr>
            <p:cNvPr id="106" name="直線矢印コネクタ 105"/>
            <p:cNvCxnSpPr/>
            <p:nvPr/>
          </p:nvCxnSpPr>
          <p:spPr>
            <a:xfrm flipV="1">
              <a:off x="7145077" y="3022057"/>
              <a:ext cx="0" cy="1805578"/>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7149091" y="3181345"/>
              <a:ext cx="677108" cy="1765121"/>
            </a:xfrm>
            <a:prstGeom prst="rect">
              <a:avLst/>
            </a:prstGeom>
            <a:noFill/>
          </p:spPr>
          <p:txBody>
            <a:bodyPr vert="eaVert" wrap="square" rtlCol="0">
              <a:spAutoFit/>
            </a:bodyPr>
            <a:lstStyle/>
            <a:p>
              <a:r>
                <a:rPr lang="ja-JP" altLang="en-US" sz="1600" dirty="0" smtClean="0">
                  <a:latin typeface="+mn-ea"/>
                </a:rPr>
                <a:t>遺族及び医療機関への結果報告</a:t>
              </a:r>
              <a:endParaRPr kumimoji="1" lang="ja-JP" altLang="en-US" sz="1600" dirty="0">
                <a:latin typeface="+mn-ea"/>
              </a:endParaRPr>
            </a:p>
          </p:txBody>
        </p:sp>
        <p:sp>
          <p:nvSpPr>
            <p:cNvPr id="94" name="ストライプ矢印 93"/>
            <p:cNvSpPr/>
            <p:nvPr/>
          </p:nvSpPr>
          <p:spPr>
            <a:xfrm>
              <a:off x="4824836" y="4445357"/>
              <a:ext cx="2380828" cy="952745"/>
            </a:xfrm>
            <a:prstGeom prst="stripedRightArrow">
              <a:avLst>
                <a:gd name="adj1" fmla="val 50000"/>
                <a:gd name="adj2" fmla="val 47659"/>
              </a:avLst>
            </a:prstGeom>
            <a:ln w="12700">
              <a:solidFill>
                <a:schemeClr val="accent2">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smtClean="0">
                  <a:solidFill>
                    <a:schemeClr val="tx1"/>
                  </a:solidFill>
                </a:rPr>
                <a:t>　　センター調査</a:t>
              </a:r>
              <a:endParaRPr kumimoji="1" lang="ja-JP" altLang="en-US" dirty="0">
                <a:solidFill>
                  <a:schemeClr val="tx1"/>
                </a:solidFill>
              </a:endParaRPr>
            </a:p>
          </p:txBody>
        </p:sp>
      </p:grpSp>
      <p:grpSp>
        <p:nvGrpSpPr>
          <p:cNvPr id="95" name="図形グループ 94"/>
          <p:cNvGrpSpPr/>
          <p:nvPr/>
        </p:nvGrpSpPr>
        <p:grpSpPr>
          <a:xfrm>
            <a:off x="1433829" y="2213618"/>
            <a:ext cx="3865717" cy="1894059"/>
            <a:chOff x="1752494" y="2227473"/>
            <a:chExt cx="3865717" cy="1894059"/>
          </a:xfrm>
        </p:grpSpPr>
        <p:sp>
          <p:nvSpPr>
            <p:cNvPr id="96" name="テキスト ボックス 95"/>
            <p:cNvSpPr txBox="1"/>
            <p:nvPr/>
          </p:nvSpPr>
          <p:spPr>
            <a:xfrm>
              <a:off x="3719640" y="2227473"/>
              <a:ext cx="1296144" cy="338554"/>
            </a:xfrm>
            <a:prstGeom prst="rect">
              <a:avLst/>
            </a:prstGeom>
            <a:noFill/>
          </p:spPr>
          <p:txBody>
            <a:bodyPr wrap="square" rtlCol="0">
              <a:spAutoFit/>
            </a:bodyPr>
            <a:lstStyle/>
            <a:p>
              <a:r>
                <a:rPr kumimoji="1" lang="ja-JP" altLang="en-US" sz="1600" dirty="0" smtClean="0">
                  <a:solidFill>
                    <a:schemeClr val="tx1">
                      <a:lumMod val="75000"/>
                      <a:lumOff val="25000"/>
                    </a:schemeClr>
                  </a:solidFill>
                  <a:latin typeface="+mn-ea"/>
                </a:rPr>
                <a:t>必要な支援</a:t>
              </a:r>
              <a:endParaRPr kumimoji="1" lang="ja-JP" altLang="en-US" sz="1600" dirty="0">
                <a:solidFill>
                  <a:schemeClr val="tx1">
                    <a:lumMod val="75000"/>
                    <a:lumOff val="25000"/>
                  </a:schemeClr>
                </a:solidFill>
                <a:latin typeface="+mn-ea"/>
              </a:endParaRPr>
            </a:p>
          </p:txBody>
        </p:sp>
        <p:sp>
          <p:nvSpPr>
            <p:cNvPr id="97" name="テキスト ボックス 96"/>
            <p:cNvSpPr txBox="1"/>
            <p:nvPr/>
          </p:nvSpPr>
          <p:spPr>
            <a:xfrm>
              <a:off x="1752494" y="2945001"/>
              <a:ext cx="1296144" cy="338554"/>
            </a:xfrm>
            <a:prstGeom prst="rect">
              <a:avLst/>
            </a:prstGeom>
            <a:noFill/>
          </p:spPr>
          <p:txBody>
            <a:bodyPr wrap="square" rtlCol="0">
              <a:spAutoFit/>
            </a:bodyPr>
            <a:lstStyle/>
            <a:p>
              <a:r>
                <a:rPr lang="ja-JP" altLang="en-US" sz="1600" dirty="0">
                  <a:solidFill>
                    <a:schemeClr val="tx1">
                      <a:lumMod val="75000"/>
                      <a:lumOff val="25000"/>
                    </a:schemeClr>
                  </a:solidFill>
                  <a:latin typeface="+mn-ea"/>
                </a:rPr>
                <a:t>判断の</a:t>
              </a:r>
              <a:r>
                <a:rPr kumimoji="1" lang="ja-JP" altLang="en-US" sz="1600" dirty="0" smtClean="0">
                  <a:solidFill>
                    <a:schemeClr val="tx1">
                      <a:lumMod val="75000"/>
                      <a:lumOff val="25000"/>
                    </a:schemeClr>
                  </a:solidFill>
                  <a:latin typeface="+mn-ea"/>
                </a:rPr>
                <a:t>支援</a:t>
              </a:r>
              <a:endParaRPr kumimoji="1" lang="ja-JP" altLang="en-US" sz="1600" dirty="0">
                <a:solidFill>
                  <a:schemeClr val="tx1">
                    <a:lumMod val="75000"/>
                    <a:lumOff val="25000"/>
                  </a:schemeClr>
                </a:solidFill>
                <a:latin typeface="+mn-ea"/>
              </a:endParaRPr>
            </a:p>
          </p:txBody>
        </p:sp>
        <p:grpSp>
          <p:nvGrpSpPr>
            <p:cNvPr id="98" name="図形グループ 97"/>
            <p:cNvGrpSpPr/>
            <p:nvPr/>
          </p:nvGrpSpPr>
          <p:grpSpPr>
            <a:xfrm>
              <a:off x="2261260" y="2591988"/>
              <a:ext cx="3356951" cy="1529544"/>
              <a:chOff x="2261260" y="2349477"/>
              <a:chExt cx="3356951" cy="1529544"/>
            </a:xfrm>
          </p:grpSpPr>
          <p:sp>
            <p:nvSpPr>
              <p:cNvPr id="101" name="上矢印 100"/>
              <p:cNvSpPr/>
              <p:nvPr/>
            </p:nvSpPr>
            <p:spPr>
              <a:xfrm>
                <a:off x="4283967" y="2349477"/>
                <a:ext cx="534384" cy="1061222"/>
              </a:xfrm>
              <a:prstGeom prst="upArrow">
                <a:avLst>
                  <a:gd name="adj1" fmla="val 50000"/>
                  <a:gd name="adj2" fmla="val 51608"/>
                </a:avLst>
              </a:prstGeom>
              <a:gradFill flip="none" rotWithShape="1">
                <a:gsLst>
                  <a:gs pos="0">
                    <a:schemeClr val="accent1">
                      <a:tint val="50000"/>
                      <a:satMod val="300000"/>
                    </a:schemeClr>
                  </a:gs>
                  <a:gs pos="35000">
                    <a:schemeClr val="accent1">
                      <a:tint val="37000"/>
                      <a:satMod val="300000"/>
                    </a:schemeClr>
                  </a:gs>
                  <a:gs pos="75000">
                    <a:srgbClr val="E3ECFF"/>
                  </a:gs>
                </a:gsLst>
                <a:lin ang="5400000" scaled="1"/>
                <a:tileRect/>
              </a:gra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2" name="上矢印 101"/>
              <p:cNvSpPr/>
              <p:nvPr/>
            </p:nvSpPr>
            <p:spPr>
              <a:xfrm>
                <a:off x="2318048" y="3021538"/>
                <a:ext cx="368076" cy="343855"/>
              </a:xfrm>
              <a:prstGeom prst="upArrow">
                <a:avLst>
                  <a:gd name="adj1" fmla="val 50000"/>
                  <a:gd name="adj2" fmla="val 41810"/>
                </a:avLst>
              </a:prstGeom>
              <a:gradFill flip="none" rotWithShape="1">
                <a:gsLst>
                  <a:gs pos="0">
                    <a:schemeClr val="accent1">
                      <a:tint val="50000"/>
                      <a:satMod val="300000"/>
                    </a:schemeClr>
                  </a:gs>
                  <a:gs pos="35000">
                    <a:schemeClr val="accent1">
                      <a:tint val="37000"/>
                      <a:satMod val="300000"/>
                    </a:schemeClr>
                  </a:gs>
                  <a:gs pos="68000">
                    <a:srgbClr val="E3ECFF"/>
                  </a:gs>
                </a:gsLst>
                <a:lin ang="5400000" scaled="1"/>
                <a:tileRect/>
              </a:gra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3" name="正方形/長方形 102"/>
              <p:cNvSpPr/>
              <p:nvPr/>
            </p:nvSpPr>
            <p:spPr>
              <a:xfrm>
                <a:off x="2261260" y="3262578"/>
                <a:ext cx="3356951" cy="616443"/>
              </a:xfrm>
              <a:prstGeom prst="rect">
                <a:avLst/>
              </a:prstGeom>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医療事故調査等</a:t>
                </a:r>
                <a:endParaRPr kumimoji="1" lang="en-US" altLang="ja-JP" dirty="0" smtClean="0"/>
              </a:p>
              <a:p>
                <a:pPr algn="ctr"/>
                <a:r>
                  <a:rPr kumimoji="1" lang="ja-JP" altLang="en-US" dirty="0" smtClean="0"/>
                  <a:t>支援団体</a:t>
                </a:r>
                <a:endParaRPr kumimoji="1" lang="ja-JP" altLang="en-US" dirty="0"/>
              </a:p>
            </p:txBody>
          </p:sp>
        </p:grpSp>
        <p:cxnSp>
          <p:nvCxnSpPr>
            <p:cNvPr id="99" name="直線コネクタ 98"/>
            <p:cNvCxnSpPr/>
            <p:nvPr/>
          </p:nvCxnSpPr>
          <p:spPr>
            <a:xfrm>
              <a:off x="2417747" y="3505860"/>
              <a:ext cx="171450" cy="0"/>
            </a:xfrm>
            <a:prstGeom prst="line">
              <a:avLst/>
            </a:prstGeom>
            <a:ln w="31750">
              <a:solidFill>
                <a:srgbClr val="E3ECFF"/>
              </a:solidFill>
            </a:ln>
            <a:effectLst/>
          </p:spPr>
          <p:style>
            <a:lnRef idx="2">
              <a:schemeClr val="accent1"/>
            </a:lnRef>
            <a:fillRef idx="0">
              <a:schemeClr val="accent1"/>
            </a:fillRef>
            <a:effectRef idx="1">
              <a:schemeClr val="accent1"/>
            </a:effectRef>
            <a:fontRef idx="minor">
              <a:schemeClr val="tx1"/>
            </a:fontRef>
          </p:style>
        </p:cxnSp>
        <p:cxnSp>
          <p:nvCxnSpPr>
            <p:cNvPr id="100" name="直線コネクタ 99"/>
            <p:cNvCxnSpPr/>
            <p:nvPr/>
          </p:nvCxnSpPr>
          <p:spPr>
            <a:xfrm>
              <a:off x="4424347" y="3504234"/>
              <a:ext cx="257175" cy="0"/>
            </a:xfrm>
            <a:prstGeom prst="line">
              <a:avLst/>
            </a:prstGeom>
            <a:ln w="31750">
              <a:solidFill>
                <a:srgbClr val="E3ECFF"/>
              </a:solidFill>
            </a:ln>
            <a:effectLst/>
          </p:spPr>
          <p:style>
            <a:lnRef idx="2">
              <a:schemeClr val="accent1"/>
            </a:lnRef>
            <a:fillRef idx="0">
              <a:schemeClr val="accent1"/>
            </a:fillRef>
            <a:effectRef idx="1">
              <a:schemeClr val="accent1"/>
            </a:effectRef>
            <a:fontRef idx="minor">
              <a:schemeClr val="tx1"/>
            </a:fontRef>
          </p:style>
        </p:cxnSp>
      </p:grpSp>
      <p:sp>
        <p:nvSpPr>
          <p:cNvPr id="110" name="フリーフォーム 109"/>
          <p:cNvSpPr/>
          <p:nvPr/>
        </p:nvSpPr>
        <p:spPr>
          <a:xfrm>
            <a:off x="1219667" y="844684"/>
            <a:ext cx="5191293" cy="3322640"/>
          </a:xfrm>
          <a:custGeom>
            <a:avLst/>
            <a:gdLst>
              <a:gd name="connsiteX0" fmla="*/ 91654 w 5362248"/>
              <a:gd name="connsiteY0" fmla="*/ 660458 h 3322640"/>
              <a:gd name="connsiteX1" fmla="*/ 213574 w 5362248"/>
              <a:gd name="connsiteY1" fmla="*/ 467418 h 3322640"/>
              <a:gd name="connsiteX2" fmla="*/ 437094 w 5362248"/>
              <a:gd name="connsiteY2" fmla="*/ 223578 h 3322640"/>
              <a:gd name="connsiteX3" fmla="*/ 731734 w 5362248"/>
              <a:gd name="connsiteY3" fmla="*/ 91498 h 3322640"/>
              <a:gd name="connsiteX4" fmla="*/ 1442934 w 5362248"/>
              <a:gd name="connsiteY4" fmla="*/ 71178 h 3322640"/>
              <a:gd name="connsiteX5" fmla="*/ 2306534 w 5362248"/>
              <a:gd name="connsiteY5" fmla="*/ 58 h 3322640"/>
              <a:gd name="connsiteX6" fmla="*/ 3170134 w 5362248"/>
              <a:gd name="connsiteY6" fmla="*/ 61018 h 3322640"/>
              <a:gd name="connsiteX7" fmla="*/ 4023574 w 5362248"/>
              <a:gd name="connsiteY7" fmla="*/ 162618 h 3322640"/>
              <a:gd name="connsiteX8" fmla="*/ 4602694 w 5362248"/>
              <a:gd name="connsiteY8" fmla="*/ 223578 h 3322640"/>
              <a:gd name="connsiteX9" fmla="*/ 5049734 w 5362248"/>
              <a:gd name="connsiteY9" fmla="*/ 365818 h 3322640"/>
              <a:gd name="connsiteX10" fmla="*/ 5324054 w 5362248"/>
              <a:gd name="connsiteY10" fmla="*/ 792538 h 3322640"/>
              <a:gd name="connsiteX11" fmla="*/ 5324054 w 5362248"/>
              <a:gd name="connsiteY11" fmla="*/ 1463098 h 3322640"/>
              <a:gd name="connsiteX12" fmla="*/ 4988774 w 5362248"/>
              <a:gd name="connsiteY12" fmla="*/ 2458778 h 3322640"/>
              <a:gd name="connsiteX13" fmla="*/ 4541734 w 5362248"/>
              <a:gd name="connsiteY13" fmla="*/ 3017578 h 3322640"/>
              <a:gd name="connsiteX14" fmla="*/ 3667974 w 5362248"/>
              <a:gd name="connsiteY14" fmla="*/ 3302058 h 3322640"/>
              <a:gd name="connsiteX15" fmla="*/ 2784054 w 5362248"/>
              <a:gd name="connsiteY15" fmla="*/ 3291898 h 3322640"/>
              <a:gd name="connsiteX16" fmla="*/ 1524214 w 5362248"/>
              <a:gd name="connsiteY16" fmla="*/ 3322378 h 3322640"/>
              <a:gd name="connsiteX17" fmla="*/ 965414 w 5362248"/>
              <a:gd name="connsiteY17" fmla="*/ 3271578 h 3322640"/>
              <a:gd name="connsiteX18" fmla="*/ 426934 w 5362248"/>
              <a:gd name="connsiteY18" fmla="*/ 2966778 h 3322640"/>
              <a:gd name="connsiteX19" fmla="*/ 152614 w 5362248"/>
              <a:gd name="connsiteY19" fmla="*/ 2458778 h 3322640"/>
              <a:gd name="connsiteX20" fmla="*/ 30694 w 5362248"/>
              <a:gd name="connsiteY20" fmla="*/ 1757738 h 3322640"/>
              <a:gd name="connsiteX21" fmla="*/ 214 w 5362248"/>
              <a:gd name="connsiteY21" fmla="*/ 1198938 h 3322640"/>
              <a:gd name="connsiteX22" fmla="*/ 20534 w 5362248"/>
              <a:gd name="connsiteY22" fmla="*/ 883978 h 3322640"/>
              <a:gd name="connsiteX23" fmla="*/ 91654 w 5362248"/>
              <a:gd name="connsiteY23" fmla="*/ 660458 h 332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62248" h="3322640">
                <a:moveTo>
                  <a:pt x="91654" y="660458"/>
                </a:moveTo>
                <a:cubicBezTo>
                  <a:pt x="123827" y="591031"/>
                  <a:pt x="156001" y="540231"/>
                  <a:pt x="213574" y="467418"/>
                </a:cubicBezTo>
                <a:cubicBezTo>
                  <a:pt x="271147" y="394605"/>
                  <a:pt x="350734" y="286231"/>
                  <a:pt x="437094" y="223578"/>
                </a:cubicBezTo>
                <a:cubicBezTo>
                  <a:pt x="523454" y="160925"/>
                  <a:pt x="564094" y="116898"/>
                  <a:pt x="731734" y="91498"/>
                </a:cubicBezTo>
                <a:cubicBezTo>
                  <a:pt x="899374" y="66098"/>
                  <a:pt x="1180467" y="86418"/>
                  <a:pt x="1442934" y="71178"/>
                </a:cubicBezTo>
                <a:cubicBezTo>
                  <a:pt x="1705401" y="55938"/>
                  <a:pt x="2018667" y="1751"/>
                  <a:pt x="2306534" y="58"/>
                </a:cubicBezTo>
                <a:cubicBezTo>
                  <a:pt x="2594401" y="-1635"/>
                  <a:pt x="2883961" y="33925"/>
                  <a:pt x="3170134" y="61018"/>
                </a:cubicBezTo>
                <a:cubicBezTo>
                  <a:pt x="3456307" y="88111"/>
                  <a:pt x="4023574" y="162618"/>
                  <a:pt x="4023574" y="162618"/>
                </a:cubicBezTo>
                <a:cubicBezTo>
                  <a:pt x="4262334" y="189711"/>
                  <a:pt x="4431667" y="189711"/>
                  <a:pt x="4602694" y="223578"/>
                </a:cubicBezTo>
                <a:cubicBezTo>
                  <a:pt x="4773721" y="257445"/>
                  <a:pt x="4929507" y="270991"/>
                  <a:pt x="5049734" y="365818"/>
                </a:cubicBezTo>
                <a:cubicBezTo>
                  <a:pt x="5169961" y="460645"/>
                  <a:pt x="5278334" y="609658"/>
                  <a:pt x="5324054" y="792538"/>
                </a:cubicBezTo>
                <a:cubicBezTo>
                  <a:pt x="5369774" y="975418"/>
                  <a:pt x="5379934" y="1185391"/>
                  <a:pt x="5324054" y="1463098"/>
                </a:cubicBezTo>
                <a:cubicBezTo>
                  <a:pt x="5268174" y="1740805"/>
                  <a:pt x="5119161" y="2199698"/>
                  <a:pt x="4988774" y="2458778"/>
                </a:cubicBezTo>
                <a:cubicBezTo>
                  <a:pt x="4858387" y="2717858"/>
                  <a:pt x="4761867" y="2877031"/>
                  <a:pt x="4541734" y="3017578"/>
                </a:cubicBezTo>
                <a:cubicBezTo>
                  <a:pt x="4321601" y="3158125"/>
                  <a:pt x="3960921" y="3256338"/>
                  <a:pt x="3667974" y="3302058"/>
                </a:cubicBezTo>
                <a:cubicBezTo>
                  <a:pt x="3375027" y="3347778"/>
                  <a:pt x="3141347" y="3288511"/>
                  <a:pt x="2784054" y="3291898"/>
                </a:cubicBezTo>
                <a:cubicBezTo>
                  <a:pt x="2426761" y="3295285"/>
                  <a:pt x="1827321" y="3325765"/>
                  <a:pt x="1524214" y="3322378"/>
                </a:cubicBezTo>
                <a:cubicBezTo>
                  <a:pt x="1221107" y="3318991"/>
                  <a:pt x="1148294" y="3330845"/>
                  <a:pt x="965414" y="3271578"/>
                </a:cubicBezTo>
                <a:cubicBezTo>
                  <a:pt x="782534" y="3212311"/>
                  <a:pt x="562401" y="3102245"/>
                  <a:pt x="426934" y="2966778"/>
                </a:cubicBezTo>
                <a:cubicBezTo>
                  <a:pt x="291467" y="2831311"/>
                  <a:pt x="218654" y="2660285"/>
                  <a:pt x="152614" y="2458778"/>
                </a:cubicBezTo>
                <a:cubicBezTo>
                  <a:pt x="86574" y="2257271"/>
                  <a:pt x="56094" y="1967711"/>
                  <a:pt x="30694" y="1757738"/>
                </a:cubicBezTo>
                <a:cubicBezTo>
                  <a:pt x="5294" y="1547765"/>
                  <a:pt x="1907" y="1344565"/>
                  <a:pt x="214" y="1198938"/>
                </a:cubicBezTo>
                <a:cubicBezTo>
                  <a:pt x="-1479" y="1053311"/>
                  <a:pt x="6987" y="968645"/>
                  <a:pt x="20534" y="883978"/>
                </a:cubicBezTo>
                <a:cubicBezTo>
                  <a:pt x="34081" y="799311"/>
                  <a:pt x="59481" y="729885"/>
                  <a:pt x="91654" y="660458"/>
                </a:cubicBezTo>
                <a:close/>
              </a:path>
            </a:pathLst>
          </a:custGeom>
          <a:noFill/>
          <a:ln w="50800">
            <a:solidFill>
              <a:srgbClr val="FF0000">
                <a:alpha val="55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4653241" y="4385866"/>
            <a:ext cx="2672309" cy="1029777"/>
          </a:xfrm>
          <a:custGeom>
            <a:avLst/>
            <a:gdLst>
              <a:gd name="connsiteX0" fmla="*/ 10199 w 2672309"/>
              <a:gd name="connsiteY0" fmla="*/ 501094 h 1082418"/>
              <a:gd name="connsiteX1" fmla="*/ 81319 w 2672309"/>
              <a:gd name="connsiteY1" fmla="*/ 348694 h 1082418"/>
              <a:gd name="connsiteX2" fmla="*/ 335319 w 2672309"/>
              <a:gd name="connsiteY2" fmla="*/ 186134 h 1082418"/>
              <a:gd name="connsiteX3" fmla="*/ 751879 w 2672309"/>
              <a:gd name="connsiteY3" fmla="*/ 115014 h 1082418"/>
              <a:gd name="connsiteX4" fmla="*/ 1229399 w 2672309"/>
              <a:gd name="connsiteY4" fmla="*/ 54054 h 1082418"/>
              <a:gd name="connsiteX5" fmla="*/ 1645959 w 2672309"/>
              <a:gd name="connsiteY5" fmla="*/ 23574 h 1082418"/>
              <a:gd name="connsiteX6" fmla="*/ 2092999 w 2672309"/>
              <a:gd name="connsiteY6" fmla="*/ 3254 h 1082418"/>
              <a:gd name="connsiteX7" fmla="*/ 2397799 w 2672309"/>
              <a:gd name="connsiteY7" fmla="*/ 94694 h 1082418"/>
              <a:gd name="connsiteX8" fmla="*/ 2651799 w 2672309"/>
              <a:gd name="connsiteY8" fmla="*/ 450294 h 1082418"/>
              <a:gd name="connsiteX9" fmla="*/ 2631479 w 2672309"/>
              <a:gd name="connsiteY9" fmla="*/ 724614 h 1082418"/>
              <a:gd name="connsiteX10" fmla="*/ 2428279 w 2672309"/>
              <a:gd name="connsiteY10" fmla="*/ 907494 h 1082418"/>
              <a:gd name="connsiteX11" fmla="*/ 2184439 w 2672309"/>
              <a:gd name="connsiteY11" fmla="*/ 1049734 h 1082418"/>
              <a:gd name="connsiteX12" fmla="*/ 1971079 w 2672309"/>
              <a:gd name="connsiteY12" fmla="*/ 1080214 h 1082418"/>
              <a:gd name="connsiteX13" fmla="*/ 1300519 w 2672309"/>
              <a:gd name="connsiteY13" fmla="*/ 1009094 h 1082418"/>
              <a:gd name="connsiteX14" fmla="*/ 843319 w 2672309"/>
              <a:gd name="connsiteY14" fmla="*/ 1009094 h 1082418"/>
              <a:gd name="connsiteX15" fmla="*/ 436919 w 2672309"/>
              <a:gd name="connsiteY15" fmla="*/ 968454 h 1082418"/>
              <a:gd name="connsiteX16" fmla="*/ 254039 w 2672309"/>
              <a:gd name="connsiteY16" fmla="*/ 937974 h 1082418"/>
              <a:gd name="connsiteX17" fmla="*/ 111799 w 2672309"/>
              <a:gd name="connsiteY17" fmla="*/ 805894 h 1082418"/>
              <a:gd name="connsiteX18" fmla="*/ 10199 w 2672309"/>
              <a:gd name="connsiteY18" fmla="*/ 714454 h 1082418"/>
              <a:gd name="connsiteX19" fmla="*/ 10199 w 2672309"/>
              <a:gd name="connsiteY19" fmla="*/ 501094 h 108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2309" h="1082418">
                <a:moveTo>
                  <a:pt x="10199" y="501094"/>
                </a:moveTo>
                <a:cubicBezTo>
                  <a:pt x="22052" y="440134"/>
                  <a:pt x="27132" y="401187"/>
                  <a:pt x="81319" y="348694"/>
                </a:cubicBezTo>
                <a:cubicBezTo>
                  <a:pt x="135506" y="296201"/>
                  <a:pt x="223559" y="225081"/>
                  <a:pt x="335319" y="186134"/>
                </a:cubicBezTo>
                <a:cubicBezTo>
                  <a:pt x="447079" y="147187"/>
                  <a:pt x="602866" y="137027"/>
                  <a:pt x="751879" y="115014"/>
                </a:cubicBezTo>
                <a:cubicBezTo>
                  <a:pt x="900892" y="93001"/>
                  <a:pt x="1080386" y="69294"/>
                  <a:pt x="1229399" y="54054"/>
                </a:cubicBezTo>
                <a:cubicBezTo>
                  <a:pt x="1378412" y="38814"/>
                  <a:pt x="1502026" y="32041"/>
                  <a:pt x="1645959" y="23574"/>
                </a:cubicBezTo>
                <a:cubicBezTo>
                  <a:pt x="1789892" y="15107"/>
                  <a:pt x="1967692" y="-8599"/>
                  <a:pt x="2092999" y="3254"/>
                </a:cubicBezTo>
                <a:cubicBezTo>
                  <a:pt x="2218306" y="15107"/>
                  <a:pt x="2304666" y="20187"/>
                  <a:pt x="2397799" y="94694"/>
                </a:cubicBezTo>
                <a:cubicBezTo>
                  <a:pt x="2490932" y="169201"/>
                  <a:pt x="2612852" y="345307"/>
                  <a:pt x="2651799" y="450294"/>
                </a:cubicBezTo>
                <a:cubicBezTo>
                  <a:pt x="2690746" y="555281"/>
                  <a:pt x="2668732" y="648414"/>
                  <a:pt x="2631479" y="724614"/>
                </a:cubicBezTo>
                <a:cubicBezTo>
                  <a:pt x="2594226" y="800814"/>
                  <a:pt x="2502786" y="853307"/>
                  <a:pt x="2428279" y="907494"/>
                </a:cubicBezTo>
                <a:cubicBezTo>
                  <a:pt x="2353772" y="961681"/>
                  <a:pt x="2260639" y="1020947"/>
                  <a:pt x="2184439" y="1049734"/>
                </a:cubicBezTo>
                <a:cubicBezTo>
                  <a:pt x="2108239" y="1078521"/>
                  <a:pt x="2118399" y="1086987"/>
                  <a:pt x="1971079" y="1080214"/>
                </a:cubicBezTo>
                <a:cubicBezTo>
                  <a:pt x="1823759" y="1073441"/>
                  <a:pt x="1488479" y="1020947"/>
                  <a:pt x="1300519" y="1009094"/>
                </a:cubicBezTo>
                <a:cubicBezTo>
                  <a:pt x="1112559" y="997241"/>
                  <a:pt x="987252" y="1015867"/>
                  <a:pt x="843319" y="1009094"/>
                </a:cubicBezTo>
                <a:cubicBezTo>
                  <a:pt x="699386" y="1002321"/>
                  <a:pt x="535132" y="980307"/>
                  <a:pt x="436919" y="968454"/>
                </a:cubicBezTo>
                <a:cubicBezTo>
                  <a:pt x="338706" y="956601"/>
                  <a:pt x="308226" y="965067"/>
                  <a:pt x="254039" y="937974"/>
                </a:cubicBezTo>
                <a:cubicBezTo>
                  <a:pt x="199852" y="910881"/>
                  <a:pt x="152439" y="843147"/>
                  <a:pt x="111799" y="805894"/>
                </a:cubicBezTo>
                <a:cubicBezTo>
                  <a:pt x="71159" y="768641"/>
                  <a:pt x="25439" y="758481"/>
                  <a:pt x="10199" y="714454"/>
                </a:cubicBezTo>
                <a:cubicBezTo>
                  <a:pt x="-5041" y="670427"/>
                  <a:pt x="-1654" y="562054"/>
                  <a:pt x="10199" y="501094"/>
                </a:cubicBezTo>
                <a:close/>
              </a:path>
            </a:pathLst>
          </a:custGeom>
          <a:noFill/>
          <a:ln w="50800">
            <a:solidFill>
              <a:srgbClr val="FF0000">
                <a:alpha val="55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3" name="フリーフォーム 112"/>
          <p:cNvSpPr/>
          <p:nvPr/>
        </p:nvSpPr>
        <p:spPr>
          <a:xfrm>
            <a:off x="5892382" y="3168389"/>
            <a:ext cx="2989092" cy="3435375"/>
          </a:xfrm>
          <a:custGeom>
            <a:avLst/>
            <a:gdLst>
              <a:gd name="connsiteX0" fmla="*/ 418 w 2989092"/>
              <a:gd name="connsiteY0" fmla="*/ 2775211 h 3435375"/>
              <a:gd name="connsiteX1" fmla="*/ 51218 w 2989092"/>
              <a:gd name="connsiteY1" fmla="*/ 2663451 h 3435375"/>
              <a:gd name="connsiteX2" fmla="*/ 356018 w 2989092"/>
              <a:gd name="connsiteY2" fmla="*/ 2602491 h 3435375"/>
              <a:gd name="connsiteX3" fmla="*/ 924978 w 2989092"/>
              <a:gd name="connsiteY3" fmla="*/ 2561851 h 3435375"/>
              <a:gd name="connsiteX4" fmla="*/ 1473618 w 2989092"/>
              <a:gd name="connsiteY4" fmla="*/ 2531371 h 3435375"/>
              <a:gd name="connsiteX5" fmla="*/ 1910498 w 2989092"/>
              <a:gd name="connsiteY5" fmla="*/ 2216411 h 3435375"/>
              <a:gd name="connsiteX6" fmla="*/ 2073058 w 2989092"/>
              <a:gd name="connsiteY6" fmla="*/ 1647451 h 3435375"/>
              <a:gd name="connsiteX7" fmla="*/ 2103538 w 2989092"/>
              <a:gd name="connsiteY7" fmla="*/ 702571 h 3435375"/>
              <a:gd name="connsiteX8" fmla="*/ 2144178 w 2989092"/>
              <a:gd name="connsiteY8" fmla="*/ 194571 h 3435375"/>
              <a:gd name="connsiteX9" fmla="*/ 2469298 w 2989092"/>
              <a:gd name="connsiteY9" fmla="*/ 11691 h 3435375"/>
              <a:gd name="connsiteX10" fmla="*/ 2774098 w 2989092"/>
              <a:gd name="connsiteY10" fmla="*/ 42171 h 3435375"/>
              <a:gd name="connsiteX11" fmla="*/ 2916338 w 2989092"/>
              <a:gd name="connsiteY11" fmla="*/ 235211 h 3435375"/>
              <a:gd name="connsiteX12" fmla="*/ 2977298 w 2989092"/>
              <a:gd name="connsiteY12" fmla="*/ 1037851 h 3435375"/>
              <a:gd name="connsiteX13" fmla="*/ 2967138 w 2989092"/>
              <a:gd name="connsiteY13" fmla="*/ 1505211 h 3435375"/>
              <a:gd name="connsiteX14" fmla="*/ 2987458 w 2989092"/>
              <a:gd name="connsiteY14" fmla="*/ 2450091 h 3435375"/>
              <a:gd name="connsiteX15" fmla="*/ 2916338 w 2989092"/>
              <a:gd name="connsiteY15" fmla="*/ 3029211 h 3435375"/>
              <a:gd name="connsiteX16" fmla="*/ 2489618 w 2989092"/>
              <a:gd name="connsiteY16" fmla="*/ 3405131 h 3435375"/>
              <a:gd name="connsiteX17" fmla="*/ 1920658 w 2989092"/>
              <a:gd name="connsiteY17" fmla="*/ 3405131 h 3435375"/>
              <a:gd name="connsiteX18" fmla="*/ 1087538 w 2989092"/>
              <a:gd name="connsiteY18" fmla="*/ 3344171 h 3435375"/>
              <a:gd name="connsiteX19" fmla="*/ 406818 w 2989092"/>
              <a:gd name="connsiteY19" fmla="*/ 3293371 h 3435375"/>
              <a:gd name="connsiteX20" fmla="*/ 132498 w 2989092"/>
              <a:gd name="connsiteY20" fmla="*/ 3120651 h 3435375"/>
              <a:gd name="connsiteX21" fmla="*/ 51218 w 2989092"/>
              <a:gd name="connsiteY21" fmla="*/ 2947931 h 3435375"/>
              <a:gd name="connsiteX22" fmla="*/ 418 w 2989092"/>
              <a:gd name="connsiteY22" fmla="*/ 2775211 h 343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89092" h="3435375">
                <a:moveTo>
                  <a:pt x="418" y="2775211"/>
                </a:moveTo>
                <a:cubicBezTo>
                  <a:pt x="418" y="2727798"/>
                  <a:pt x="-8049" y="2692238"/>
                  <a:pt x="51218" y="2663451"/>
                </a:cubicBezTo>
                <a:cubicBezTo>
                  <a:pt x="110485" y="2634664"/>
                  <a:pt x="210391" y="2619424"/>
                  <a:pt x="356018" y="2602491"/>
                </a:cubicBezTo>
                <a:cubicBezTo>
                  <a:pt x="501645" y="2585558"/>
                  <a:pt x="924978" y="2561851"/>
                  <a:pt x="924978" y="2561851"/>
                </a:cubicBezTo>
                <a:cubicBezTo>
                  <a:pt x="1111245" y="2549998"/>
                  <a:pt x="1309365" y="2588944"/>
                  <a:pt x="1473618" y="2531371"/>
                </a:cubicBezTo>
                <a:cubicBezTo>
                  <a:pt x="1637871" y="2473798"/>
                  <a:pt x="1810591" y="2363731"/>
                  <a:pt x="1910498" y="2216411"/>
                </a:cubicBezTo>
                <a:cubicBezTo>
                  <a:pt x="2010405" y="2069091"/>
                  <a:pt x="2040885" y="1899758"/>
                  <a:pt x="2073058" y="1647451"/>
                </a:cubicBezTo>
                <a:cubicBezTo>
                  <a:pt x="2105231" y="1395144"/>
                  <a:pt x="2091685" y="944718"/>
                  <a:pt x="2103538" y="702571"/>
                </a:cubicBezTo>
                <a:cubicBezTo>
                  <a:pt x="2115391" y="460424"/>
                  <a:pt x="2083218" y="309717"/>
                  <a:pt x="2144178" y="194571"/>
                </a:cubicBezTo>
                <a:cubicBezTo>
                  <a:pt x="2205138" y="79425"/>
                  <a:pt x="2364311" y="37091"/>
                  <a:pt x="2469298" y="11691"/>
                </a:cubicBezTo>
                <a:cubicBezTo>
                  <a:pt x="2574285" y="-13709"/>
                  <a:pt x="2699591" y="4918"/>
                  <a:pt x="2774098" y="42171"/>
                </a:cubicBezTo>
                <a:cubicBezTo>
                  <a:pt x="2848605" y="79424"/>
                  <a:pt x="2882471" y="69264"/>
                  <a:pt x="2916338" y="235211"/>
                </a:cubicBezTo>
                <a:cubicBezTo>
                  <a:pt x="2950205" y="401158"/>
                  <a:pt x="2968831" y="826184"/>
                  <a:pt x="2977298" y="1037851"/>
                </a:cubicBezTo>
                <a:cubicBezTo>
                  <a:pt x="2985765" y="1249518"/>
                  <a:pt x="2965445" y="1269838"/>
                  <a:pt x="2967138" y="1505211"/>
                </a:cubicBezTo>
                <a:cubicBezTo>
                  <a:pt x="2968831" y="1740584"/>
                  <a:pt x="2995925" y="2196091"/>
                  <a:pt x="2987458" y="2450091"/>
                </a:cubicBezTo>
                <a:cubicBezTo>
                  <a:pt x="2978991" y="2704091"/>
                  <a:pt x="2999311" y="2870038"/>
                  <a:pt x="2916338" y="3029211"/>
                </a:cubicBezTo>
                <a:cubicBezTo>
                  <a:pt x="2833365" y="3188384"/>
                  <a:pt x="2655565" y="3342478"/>
                  <a:pt x="2489618" y="3405131"/>
                </a:cubicBezTo>
                <a:cubicBezTo>
                  <a:pt x="2323671" y="3467784"/>
                  <a:pt x="2154338" y="3415291"/>
                  <a:pt x="1920658" y="3405131"/>
                </a:cubicBezTo>
                <a:cubicBezTo>
                  <a:pt x="1686978" y="3394971"/>
                  <a:pt x="1087538" y="3344171"/>
                  <a:pt x="1087538" y="3344171"/>
                </a:cubicBezTo>
                <a:cubicBezTo>
                  <a:pt x="835231" y="3325544"/>
                  <a:pt x="565991" y="3330624"/>
                  <a:pt x="406818" y="3293371"/>
                </a:cubicBezTo>
                <a:cubicBezTo>
                  <a:pt x="247645" y="3256118"/>
                  <a:pt x="191765" y="3178224"/>
                  <a:pt x="132498" y="3120651"/>
                </a:cubicBezTo>
                <a:cubicBezTo>
                  <a:pt x="73231" y="3063078"/>
                  <a:pt x="74925" y="3002118"/>
                  <a:pt x="51218" y="2947931"/>
                </a:cubicBezTo>
                <a:cubicBezTo>
                  <a:pt x="27511" y="2893744"/>
                  <a:pt x="418" y="2822624"/>
                  <a:pt x="418" y="2775211"/>
                </a:cubicBezTo>
                <a:close/>
              </a:path>
            </a:pathLst>
          </a:custGeom>
          <a:noFill/>
          <a:ln w="50800">
            <a:solidFill>
              <a:srgbClr val="FF0000">
                <a:alpha val="55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236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dissolv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dissolve">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dissolve">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dissolv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dissolve">
                                      <p:cBhvr>
                                        <p:cTn id="32" dur="500"/>
                                        <p:tgtEl>
                                          <p:spTgt spid="1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dissolve">
                                      <p:cBhvr>
                                        <p:cTn id="3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noGrp="1"/>
          </p:cNvGraphicFramePr>
          <p:nvPr>
            <p:ph idx="1"/>
            <p:extLst/>
          </p:nvPr>
        </p:nvGraphicFramePr>
        <p:xfrm>
          <a:off x="85724" y="1607344"/>
          <a:ext cx="9008270" cy="4393406"/>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2921794" y="984251"/>
            <a:ext cx="3443288" cy="5429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40118" y="652462"/>
            <a:ext cx="7406640" cy="1356360"/>
          </a:xfrm>
        </p:spPr>
        <p:txBody>
          <a:bodyPr>
            <a:normAutofit/>
          </a:bodyPr>
          <a:lstStyle/>
          <a:p>
            <a:pPr algn="ctr"/>
            <a:r>
              <a:rPr lang="en-US" altLang="ja-JP" sz="2800" dirty="0" smtClean="0">
                <a:solidFill>
                  <a:srgbClr val="002060"/>
                </a:solidFill>
                <a:latin typeface="+mj-ea"/>
              </a:rPr>
              <a:t>3-1: </a:t>
            </a:r>
            <a:r>
              <a:rPr lang="ja-JP" altLang="en-US" sz="2800" dirty="0" smtClean="0">
                <a:solidFill>
                  <a:srgbClr val="002060"/>
                </a:solidFill>
              </a:rPr>
              <a:t>制度</a:t>
            </a:r>
            <a:r>
              <a:rPr lang="ja-JP" altLang="en-US" sz="2800" dirty="0">
                <a:solidFill>
                  <a:srgbClr val="002060"/>
                </a:solidFill>
              </a:rPr>
              <a:t>の理解度</a:t>
            </a:r>
          </a:p>
        </p:txBody>
      </p:sp>
    </p:spTree>
    <p:extLst>
      <p:ext uri="{BB962C8B-B14F-4D97-AF65-F5344CB8AC3E}">
        <p14:creationId xmlns:p14="http://schemas.microsoft.com/office/powerpoint/2010/main" val="1039152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noGrp="1"/>
          </p:cNvGraphicFramePr>
          <p:nvPr>
            <p:ph idx="1"/>
            <p:extLst/>
          </p:nvPr>
        </p:nvGraphicFramePr>
        <p:xfrm>
          <a:off x="250032" y="1492449"/>
          <a:ext cx="8815387" cy="481607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5449455" y="2122978"/>
            <a:ext cx="232295" cy="23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5" name="正方形/長方形 4"/>
          <p:cNvSpPr/>
          <p:nvPr/>
        </p:nvSpPr>
        <p:spPr>
          <a:xfrm>
            <a:off x="5449454" y="2570941"/>
            <a:ext cx="232295" cy="232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ja-JP" altLang="en-US">
              <a:solidFill>
                <a:srgbClr val="FFFFFF"/>
              </a:solidFill>
            </a:endParaRPr>
          </a:p>
        </p:txBody>
      </p:sp>
      <p:sp>
        <p:nvSpPr>
          <p:cNvPr id="6" name="テキスト ボックス 5"/>
          <p:cNvSpPr txBox="1"/>
          <p:nvPr/>
        </p:nvSpPr>
        <p:spPr>
          <a:xfrm>
            <a:off x="5729288" y="2057400"/>
            <a:ext cx="1210588" cy="400110"/>
          </a:xfrm>
          <a:prstGeom prst="rect">
            <a:avLst/>
          </a:prstGeom>
          <a:noFill/>
        </p:spPr>
        <p:txBody>
          <a:bodyPr wrap="none" rtlCol="0">
            <a:spAutoFit/>
          </a:bodyPr>
          <a:lstStyle/>
          <a:p>
            <a:r>
              <a:rPr kumimoji="1" lang="en-US" altLang="ja-JP" sz="2000" dirty="0" smtClean="0">
                <a:latin typeface="+mn-ea"/>
              </a:rPr>
              <a:t>20〜99</a:t>
            </a:r>
            <a:r>
              <a:rPr kumimoji="1" lang="ja-JP" altLang="en-US" sz="2000" dirty="0" smtClean="0">
                <a:latin typeface="+mn-ea"/>
              </a:rPr>
              <a:t>床</a:t>
            </a:r>
            <a:endParaRPr kumimoji="1" lang="ja-JP" altLang="en-US" sz="2000" dirty="0">
              <a:latin typeface="+mn-ea"/>
            </a:endParaRPr>
          </a:p>
        </p:txBody>
      </p:sp>
      <p:sp>
        <p:nvSpPr>
          <p:cNvPr id="7" name="テキスト ボックス 6"/>
          <p:cNvSpPr txBox="1"/>
          <p:nvPr/>
        </p:nvSpPr>
        <p:spPr>
          <a:xfrm>
            <a:off x="7429501" y="2071688"/>
            <a:ext cx="1467068" cy="400110"/>
          </a:xfrm>
          <a:prstGeom prst="rect">
            <a:avLst/>
          </a:prstGeom>
          <a:noFill/>
        </p:spPr>
        <p:txBody>
          <a:bodyPr wrap="none" rtlCol="0">
            <a:spAutoFit/>
          </a:bodyPr>
          <a:lstStyle/>
          <a:p>
            <a:r>
              <a:rPr lang="en-US" altLang="ja-JP" sz="2000" dirty="0" smtClean="0">
                <a:latin typeface="+mn-ea"/>
              </a:rPr>
              <a:t>100〜199</a:t>
            </a:r>
            <a:r>
              <a:rPr lang="ja-JP" altLang="en-US" sz="2000" dirty="0" smtClean="0">
                <a:latin typeface="+mn-ea"/>
              </a:rPr>
              <a:t>床</a:t>
            </a:r>
            <a:endParaRPr kumimoji="1" lang="en-US" altLang="ja-JP" sz="2000" dirty="0" smtClean="0">
              <a:latin typeface="+mn-ea"/>
            </a:endParaRPr>
          </a:p>
        </p:txBody>
      </p:sp>
      <p:sp>
        <p:nvSpPr>
          <p:cNvPr id="9" name="テキスト ボックス 8"/>
          <p:cNvSpPr txBox="1"/>
          <p:nvPr/>
        </p:nvSpPr>
        <p:spPr>
          <a:xfrm>
            <a:off x="5743575" y="2514601"/>
            <a:ext cx="1467068" cy="400110"/>
          </a:xfrm>
          <a:prstGeom prst="rect">
            <a:avLst/>
          </a:prstGeom>
          <a:noFill/>
        </p:spPr>
        <p:txBody>
          <a:bodyPr wrap="none" rtlCol="0">
            <a:spAutoFit/>
          </a:bodyPr>
          <a:lstStyle/>
          <a:p>
            <a:r>
              <a:rPr lang="en-US" altLang="ja-JP" sz="2000" dirty="0" smtClean="0">
                <a:latin typeface="+mn-ea"/>
              </a:rPr>
              <a:t>200〜399</a:t>
            </a:r>
            <a:r>
              <a:rPr lang="ja-JP" altLang="en-US" sz="2000" dirty="0" smtClean="0">
                <a:latin typeface="+mn-ea"/>
              </a:rPr>
              <a:t>床</a:t>
            </a:r>
            <a:endParaRPr kumimoji="1" lang="ja-JP" altLang="en-US" sz="2000" dirty="0">
              <a:latin typeface="+mn-ea"/>
            </a:endParaRPr>
          </a:p>
        </p:txBody>
      </p:sp>
      <p:sp>
        <p:nvSpPr>
          <p:cNvPr id="10" name="テキスト ボックス 9"/>
          <p:cNvSpPr txBox="1"/>
          <p:nvPr/>
        </p:nvSpPr>
        <p:spPr>
          <a:xfrm>
            <a:off x="7458075" y="2514601"/>
            <a:ext cx="1338828" cy="400110"/>
          </a:xfrm>
          <a:prstGeom prst="rect">
            <a:avLst/>
          </a:prstGeom>
          <a:noFill/>
        </p:spPr>
        <p:txBody>
          <a:bodyPr wrap="none" rtlCol="0">
            <a:spAutoFit/>
          </a:bodyPr>
          <a:lstStyle/>
          <a:p>
            <a:r>
              <a:rPr kumimoji="1" lang="en-US" altLang="ja-JP" sz="2000" dirty="0" smtClean="0">
                <a:latin typeface="+mn-ea"/>
              </a:rPr>
              <a:t>400</a:t>
            </a:r>
            <a:r>
              <a:rPr kumimoji="1" lang="ja-JP" altLang="en-US" sz="2000" dirty="0" smtClean="0">
                <a:latin typeface="+mn-ea"/>
              </a:rPr>
              <a:t>床以上</a:t>
            </a:r>
            <a:endParaRPr kumimoji="1" lang="ja-JP" altLang="en-US" sz="2000" dirty="0">
              <a:latin typeface="+mn-ea"/>
            </a:endParaRPr>
          </a:p>
        </p:txBody>
      </p:sp>
      <p:sp>
        <p:nvSpPr>
          <p:cNvPr id="11" name="テキスト ボックス 10"/>
          <p:cNvSpPr txBox="1"/>
          <p:nvPr/>
        </p:nvSpPr>
        <p:spPr>
          <a:xfrm>
            <a:off x="6300781" y="5000640"/>
            <a:ext cx="415498" cy="369332"/>
          </a:xfrm>
          <a:prstGeom prst="rect">
            <a:avLst/>
          </a:prstGeom>
          <a:noFill/>
        </p:spPr>
        <p:txBody>
          <a:bodyPr wrap="none" rtlCol="0">
            <a:spAutoFit/>
          </a:bodyPr>
          <a:lstStyle/>
          <a:p>
            <a:r>
              <a:rPr kumimoji="1" lang="ja-JP" altLang="en-US" dirty="0" smtClean="0">
                <a:solidFill>
                  <a:srgbClr val="376092"/>
                </a:solidFill>
              </a:rPr>
              <a:t>★</a:t>
            </a:r>
            <a:endParaRPr kumimoji="1" lang="ja-JP" altLang="en-US" dirty="0">
              <a:solidFill>
                <a:srgbClr val="376092"/>
              </a:solidFill>
            </a:endParaRPr>
          </a:p>
        </p:txBody>
      </p:sp>
      <p:sp>
        <p:nvSpPr>
          <p:cNvPr id="12" name="テキスト ボックス 11"/>
          <p:cNvSpPr txBox="1"/>
          <p:nvPr/>
        </p:nvSpPr>
        <p:spPr>
          <a:xfrm>
            <a:off x="5900738" y="6300788"/>
            <a:ext cx="2236510" cy="338554"/>
          </a:xfrm>
          <a:prstGeom prst="rect">
            <a:avLst/>
          </a:prstGeom>
          <a:noFill/>
        </p:spPr>
        <p:txBody>
          <a:bodyPr wrap="none" rtlCol="0">
            <a:spAutoFit/>
          </a:bodyPr>
          <a:lstStyle/>
          <a:p>
            <a:r>
              <a:rPr kumimoji="1" lang="ja-JP" altLang="en-US" sz="1600" smtClean="0">
                <a:solidFill>
                  <a:srgbClr val="376092"/>
                </a:solidFill>
              </a:rPr>
              <a:t>★；マニュアル整備等</a:t>
            </a:r>
            <a:endParaRPr kumimoji="1" lang="ja-JP" altLang="en-US" sz="1600" dirty="0">
              <a:solidFill>
                <a:srgbClr val="376092"/>
              </a:solidFill>
            </a:endParaRPr>
          </a:p>
        </p:txBody>
      </p:sp>
      <p:sp>
        <p:nvSpPr>
          <p:cNvPr id="14" name="正方形/長方形 13"/>
          <p:cNvSpPr/>
          <p:nvPr/>
        </p:nvSpPr>
        <p:spPr>
          <a:xfrm>
            <a:off x="1846660" y="755651"/>
            <a:ext cx="5593556" cy="5429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タイトル 1"/>
          <p:cNvSpPr>
            <a:spLocks noGrp="1"/>
          </p:cNvSpPr>
          <p:nvPr>
            <p:ph type="title"/>
          </p:nvPr>
        </p:nvSpPr>
        <p:spPr>
          <a:xfrm>
            <a:off x="728663" y="384175"/>
            <a:ext cx="8040154" cy="1356360"/>
          </a:xfrm>
        </p:spPr>
        <p:txBody>
          <a:bodyPr>
            <a:noAutofit/>
          </a:bodyPr>
          <a:lstStyle/>
          <a:p>
            <a:pPr algn="ctr"/>
            <a:r>
              <a:rPr lang="en-US" altLang="ja-JP" sz="2800" dirty="0" smtClean="0">
                <a:solidFill>
                  <a:srgbClr val="002060"/>
                </a:solidFill>
                <a:latin typeface="+mj-ea"/>
              </a:rPr>
              <a:t>3-2: </a:t>
            </a:r>
            <a:r>
              <a:rPr lang="ja-JP" altLang="en-US" sz="2800" dirty="0" smtClean="0">
                <a:solidFill>
                  <a:srgbClr val="002060"/>
                </a:solidFill>
              </a:rPr>
              <a:t>制度</a:t>
            </a:r>
            <a:r>
              <a:rPr lang="ja-JP" altLang="en-US" sz="2800" dirty="0">
                <a:solidFill>
                  <a:srgbClr val="002060"/>
                </a:solidFill>
              </a:rPr>
              <a:t>開始後の取組み</a:t>
            </a:r>
            <a:r>
              <a:rPr lang="ja-JP" altLang="en-US" sz="1800" dirty="0">
                <a:solidFill>
                  <a:srgbClr val="002060"/>
                </a:solidFill>
              </a:rPr>
              <a:t>（複数回答）</a:t>
            </a:r>
          </a:p>
        </p:txBody>
      </p:sp>
    </p:spTree>
    <p:extLst>
      <p:ext uri="{BB962C8B-B14F-4D97-AF65-F5344CB8AC3E}">
        <p14:creationId xmlns:p14="http://schemas.microsoft.com/office/powerpoint/2010/main" val="1187436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9343" y="2029154"/>
            <a:ext cx="4374531" cy="2062103"/>
          </a:xfrm>
          <a:prstGeom prst="rect">
            <a:avLst/>
          </a:prstGeom>
          <a:noFill/>
        </p:spPr>
        <p:txBody>
          <a:bodyPr wrap="none" rtlCol="0">
            <a:spAutoFit/>
          </a:bodyPr>
          <a:lstStyle/>
          <a:p>
            <a:r>
              <a:rPr lang="en-US" altLang="ja-JP" sz="3200" dirty="0" smtClean="0"/>
              <a:t>Ⅳ</a:t>
            </a:r>
            <a:r>
              <a:rPr kumimoji="1" lang="ja-JP" altLang="en-US" sz="3200" dirty="0" smtClean="0"/>
              <a:t>．</a:t>
            </a:r>
            <a:r>
              <a:rPr kumimoji="1" lang="en-US" altLang="ja-JP" sz="3200" dirty="0" smtClean="0"/>
              <a:t> </a:t>
            </a:r>
            <a:r>
              <a:rPr kumimoji="1" lang="ja-JP" altLang="en-US" sz="3200" dirty="0" smtClean="0"/>
              <a:t>医療の特殊性</a:t>
            </a:r>
            <a:endParaRPr kumimoji="1" lang="en-US" altLang="ja-JP" sz="3200" dirty="0" smtClean="0"/>
          </a:p>
          <a:p>
            <a:pPr>
              <a:lnSpc>
                <a:spcPct val="200000"/>
              </a:lnSpc>
            </a:pPr>
            <a:r>
              <a:rPr lang="ja-JP" altLang="en-US" sz="3200" dirty="0"/>
              <a:t>　</a:t>
            </a:r>
            <a:r>
              <a:rPr lang="ja-JP" altLang="en-US" sz="3200" dirty="0" smtClean="0"/>
              <a:t>　　</a:t>
            </a:r>
            <a:r>
              <a:rPr kumimoji="1" lang="ja-JP" altLang="en-US" sz="3200" dirty="0" smtClean="0"/>
              <a:t>専門職（</a:t>
            </a:r>
            <a:r>
              <a:rPr kumimoji="1" lang="en-US" altLang="ja-JP" sz="3200" dirty="0" smtClean="0"/>
              <a:t>Profession</a:t>
            </a:r>
            <a:r>
              <a:rPr kumimoji="1" lang="ja-JP" altLang="en-US" sz="3200" dirty="0" smtClean="0"/>
              <a:t>）</a:t>
            </a:r>
            <a:endParaRPr kumimoji="1" lang="en-US" altLang="ja-JP" sz="3200" dirty="0" smtClean="0"/>
          </a:p>
          <a:p>
            <a:r>
              <a:rPr lang="ja-JP" altLang="en-US" sz="3200" dirty="0"/>
              <a:t>　</a:t>
            </a:r>
            <a:r>
              <a:rPr lang="ja-JP" altLang="en-US" sz="3200" dirty="0" smtClean="0"/>
              <a:t>　　　</a:t>
            </a:r>
            <a:r>
              <a:rPr kumimoji="1" lang="ja-JP" altLang="en-US" sz="3200" dirty="0" smtClean="0"/>
              <a:t>としての医療</a:t>
            </a:r>
            <a:endParaRPr kumimoji="1" lang="ja-JP" altLang="en-US" sz="3200" dirty="0"/>
          </a:p>
        </p:txBody>
      </p:sp>
    </p:spTree>
    <p:extLst>
      <p:ext uri="{BB962C8B-B14F-4D97-AF65-F5344CB8AC3E}">
        <p14:creationId xmlns:p14="http://schemas.microsoft.com/office/powerpoint/2010/main" val="2120912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060704" y="5422392"/>
            <a:ext cx="3959352" cy="2926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829756" y="1405719"/>
            <a:ext cx="7581014" cy="2369880"/>
          </a:xfrm>
          <a:prstGeom prst="rect">
            <a:avLst/>
          </a:prstGeom>
          <a:noFill/>
          <a:ln>
            <a:solidFill>
              <a:srgbClr val="7030A0"/>
            </a:solidFill>
          </a:ln>
        </p:spPr>
        <p:txBody>
          <a:bodyPr wrap="square" rtlCol="0">
            <a:spAutoFit/>
          </a:bodyPr>
          <a:lstStyle/>
          <a:p>
            <a:r>
              <a:rPr kumimoji="1" lang="ja-JP" altLang="en-US" sz="1600" dirty="0" smtClean="0"/>
              <a:t>たとえば我々は、</a:t>
            </a:r>
            <a:endParaRPr lang="en-US" altLang="ja-JP" sz="1600" dirty="0"/>
          </a:p>
          <a:p>
            <a:pPr>
              <a:spcBef>
                <a:spcPts val="600"/>
              </a:spcBef>
            </a:pPr>
            <a:r>
              <a:rPr kumimoji="1" lang="ja-JP" altLang="en-US" sz="1600" dirty="0" smtClean="0"/>
              <a:t>　ミカンを買いたいと思って果物屋にでかけ、そこで店主が、</a:t>
            </a:r>
            <a:r>
              <a:rPr kumimoji="1" lang="en-US" altLang="ja-JP" sz="1600" dirty="0" smtClean="0"/>
              <a:t>｢</a:t>
            </a:r>
            <a:r>
              <a:rPr kumimoji="1" lang="ja-JP" altLang="en-US" sz="1600" dirty="0" smtClean="0"/>
              <a:t>あなたの欲しいものは、</a:t>
            </a:r>
            <a:endParaRPr kumimoji="1" lang="en-US" altLang="ja-JP" sz="1600" dirty="0" smtClean="0"/>
          </a:p>
          <a:p>
            <a:r>
              <a:rPr kumimoji="1" lang="ja-JP" altLang="en-US" sz="1600" dirty="0" smtClean="0"/>
              <a:t>　ミカンではなくて、メロンです」と言われたとき、</a:t>
            </a:r>
            <a:r>
              <a:rPr lang="en-US" altLang="ja-JP" sz="1600" dirty="0" smtClean="0"/>
              <a:t>｢</a:t>
            </a:r>
            <a:r>
              <a:rPr lang="ja-JP" altLang="en-US" sz="1600" dirty="0" smtClean="0"/>
              <a:t>メロンですか。てっきりミカンだと思って</a:t>
            </a:r>
            <a:endParaRPr lang="en-US" altLang="ja-JP" sz="1600" dirty="0" smtClean="0"/>
          </a:p>
          <a:p>
            <a:r>
              <a:rPr lang="ja-JP" altLang="en-US" sz="1600" dirty="0" smtClean="0"/>
              <a:t>　いました。</a:t>
            </a:r>
            <a:r>
              <a:rPr kumimoji="1" lang="ja-JP" altLang="en-US" sz="1600" dirty="0" smtClean="0"/>
              <a:t>有り難うございます。」</a:t>
            </a:r>
            <a:r>
              <a:rPr lang="ja-JP" altLang="en-US" sz="1600" dirty="0"/>
              <a:t>　</a:t>
            </a:r>
            <a:r>
              <a:rPr kumimoji="1" lang="ja-JP" altLang="en-US" sz="1600" dirty="0" smtClean="0"/>
              <a:t>というような反応を示すであろうか。　</a:t>
            </a:r>
            <a:endParaRPr lang="en-US" altLang="ja-JP" sz="1600" dirty="0"/>
          </a:p>
          <a:p>
            <a:pPr>
              <a:spcBef>
                <a:spcPts val="1200"/>
              </a:spcBef>
            </a:pPr>
            <a:r>
              <a:rPr kumimoji="1" lang="ja-JP" altLang="en-US" sz="1600" dirty="0" smtClean="0"/>
              <a:t>医療では、</a:t>
            </a:r>
            <a:endParaRPr lang="en-US" altLang="ja-JP" sz="1600" dirty="0"/>
          </a:p>
          <a:p>
            <a:pPr>
              <a:spcBef>
                <a:spcPts val="600"/>
              </a:spcBef>
            </a:pPr>
            <a:r>
              <a:rPr kumimoji="1" lang="ja-JP" altLang="en-US" sz="1600" dirty="0" smtClean="0"/>
              <a:t>　風邪だと思って病院を訪れ、そこで医師から</a:t>
            </a:r>
            <a:r>
              <a:rPr lang="ja-JP" altLang="en-US" sz="1600" dirty="0" smtClean="0"/>
              <a:t>「風邪ではなく肺炎です」と言われれば、</a:t>
            </a:r>
            <a:endParaRPr lang="en-US" altLang="ja-JP" sz="1600" dirty="0" smtClean="0"/>
          </a:p>
          <a:p>
            <a:r>
              <a:rPr lang="ja-JP" altLang="en-US" sz="1600" dirty="0" smtClean="0"/>
              <a:t>　思わず</a:t>
            </a:r>
            <a:r>
              <a:rPr lang="en-US" altLang="ja-JP" sz="1600" dirty="0" smtClean="0"/>
              <a:t>｢</a:t>
            </a:r>
            <a:r>
              <a:rPr lang="ja-JP" altLang="en-US" sz="1600" dirty="0" smtClean="0"/>
              <a:t>肺炎ですか。てっきり</a:t>
            </a:r>
            <a:r>
              <a:rPr kumimoji="1" lang="ja-JP" altLang="en-US" sz="1600" dirty="0" smtClean="0"/>
              <a:t>風邪だと思っていました。おかげさまで助かりました。」</a:t>
            </a:r>
            <a:endParaRPr kumimoji="1" lang="en-US" altLang="ja-JP" sz="1600" dirty="0" smtClean="0"/>
          </a:p>
          <a:p>
            <a:r>
              <a:rPr kumimoji="1" lang="ja-JP" altLang="en-US" sz="1600" dirty="0" smtClean="0"/>
              <a:t>　という状況になりかねない。</a:t>
            </a:r>
            <a:endParaRPr kumimoji="1" lang="ja-JP" altLang="en-US" sz="1600" dirty="0"/>
          </a:p>
        </p:txBody>
      </p:sp>
      <p:sp>
        <p:nvSpPr>
          <p:cNvPr id="2" name="テキスト ボックス 1"/>
          <p:cNvSpPr txBox="1"/>
          <p:nvPr/>
        </p:nvSpPr>
        <p:spPr>
          <a:xfrm>
            <a:off x="1272634" y="376313"/>
            <a:ext cx="6550191" cy="523220"/>
          </a:xfrm>
          <a:prstGeom prst="rect">
            <a:avLst/>
          </a:prstGeom>
          <a:noFill/>
        </p:spPr>
        <p:txBody>
          <a:bodyPr wrap="none" rtlCol="0">
            <a:spAutoFit/>
          </a:bodyPr>
          <a:lstStyle/>
          <a:p>
            <a:r>
              <a:rPr kumimoji="1" lang="ja-JP" altLang="en-US" sz="2800" dirty="0" smtClean="0"/>
              <a:t>医療経済の専門家から見た医療</a:t>
            </a:r>
            <a:r>
              <a:rPr kumimoji="1" lang="ja-JP" altLang="en-US" sz="2800" smtClean="0"/>
              <a:t>の特殊性</a:t>
            </a:r>
            <a:endParaRPr kumimoji="1" lang="ja-JP" altLang="en-US" sz="2800" dirty="0"/>
          </a:p>
        </p:txBody>
      </p:sp>
      <p:cxnSp>
        <p:nvCxnSpPr>
          <p:cNvPr id="6" name="直線コネクタ 5"/>
          <p:cNvCxnSpPr/>
          <p:nvPr/>
        </p:nvCxnSpPr>
        <p:spPr>
          <a:xfrm>
            <a:off x="1366931" y="838652"/>
            <a:ext cx="6327410" cy="0"/>
          </a:xfrm>
          <a:prstGeom prst="line">
            <a:avLst/>
          </a:prstGeom>
          <a:ln>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020056" y="899533"/>
            <a:ext cx="3807453" cy="523220"/>
          </a:xfrm>
          <a:prstGeom prst="rect">
            <a:avLst/>
          </a:prstGeom>
          <a:noFill/>
        </p:spPr>
        <p:txBody>
          <a:bodyPr wrap="none" rtlCol="0">
            <a:spAutoFit/>
          </a:bodyPr>
          <a:lstStyle/>
          <a:p>
            <a:r>
              <a:rPr kumimoji="1" lang="ja-JP" altLang="en-US" sz="1400" dirty="0" smtClean="0"/>
              <a:t>権丈善一</a:t>
            </a:r>
            <a:r>
              <a:rPr kumimoji="1" lang="en-US" altLang="ja-JP" sz="1400" dirty="0" smtClean="0"/>
              <a:t>『</a:t>
            </a:r>
            <a:r>
              <a:rPr kumimoji="1" lang="ja-JP" altLang="en-US" sz="1400" dirty="0" smtClean="0"/>
              <a:t>医療介護の一体改革と財政</a:t>
            </a:r>
            <a:r>
              <a:rPr kumimoji="1" lang="en-US" altLang="ja-JP" sz="1400" dirty="0" smtClean="0"/>
              <a:t>』</a:t>
            </a:r>
            <a:r>
              <a:rPr kumimoji="1" lang="ja-JP" altLang="en-US" sz="1400" dirty="0" smtClean="0"/>
              <a:t>　</a:t>
            </a:r>
            <a:r>
              <a:rPr lang="ja-JP" altLang="en-US" sz="1400" dirty="0" smtClean="0"/>
              <a:t>２０１５</a:t>
            </a:r>
            <a:endParaRPr lang="en-US" altLang="ja-JP" sz="1400" dirty="0" smtClean="0"/>
          </a:p>
          <a:p>
            <a:r>
              <a:rPr lang="ja-JP" altLang="en-US" sz="1400" dirty="0" smtClean="0"/>
              <a:t>日本病院会総会講演（</a:t>
            </a:r>
            <a:r>
              <a:rPr lang="en-US" altLang="ja-JP" sz="1400" dirty="0" smtClean="0"/>
              <a:t>2016.5.28.</a:t>
            </a:r>
            <a:r>
              <a:rPr lang="ja-JP" altLang="en-US" sz="1400" dirty="0" smtClean="0"/>
              <a:t>）</a:t>
            </a:r>
            <a:endParaRPr kumimoji="1" lang="ja-JP" altLang="en-US" sz="1400" dirty="0"/>
          </a:p>
        </p:txBody>
      </p:sp>
      <p:sp>
        <p:nvSpPr>
          <p:cNvPr id="8" name="テキスト ボックス 7"/>
          <p:cNvSpPr txBox="1"/>
          <p:nvPr/>
        </p:nvSpPr>
        <p:spPr>
          <a:xfrm>
            <a:off x="738316" y="3979127"/>
            <a:ext cx="8127546" cy="2505814"/>
          </a:xfrm>
          <a:prstGeom prst="rect">
            <a:avLst/>
          </a:prstGeom>
          <a:noFill/>
        </p:spPr>
        <p:txBody>
          <a:bodyPr wrap="none" rtlCol="0">
            <a:spAutoFit/>
          </a:bodyPr>
          <a:lstStyle/>
          <a:p>
            <a:r>
              <a:rPr kumimoji="1" lang="ja-JP" altLang="en-US" dirty="0" smtClean="0"/>
              <a:t>＊医療は、経済学が想定する一般市場モデルと比べると、以下の特性を強く持つ</a:t>
            </a:r>
            <a:endParaRPr kumimoji="1" lang="en-US" altLang="ja-JP" dirty="0" smtClean="0"/>
          </a:p>
          <a:p>
            <a:pPr marL="742950" lvl="1" indent="-285750">
              <a:lnSpc>
                <a:spcPts val="2460"/>
              </a:lnSpc>
              <a:buFont typeface="Arial" charset="0"/>
              <a:buChar char="•"/>
            </a:pPr>
            <a:r>
              <a:rPr lang="ja-JP" altLang="en-US" sz="1600" dirty="0" smtClean="0"/>
              <a:t>需給者間の情報の非対称性</a:t>
            </a:r>
            <a:r>
              <a:rPr lang="en-US" altLang="ja-JP" sz="1600" dirty="0" smtClean="0"/>
              <a:t>		</a:t>
            </a:r>
            <a:r>
              <a:rPr lang="ja-JP" altLang="en-US" sz="1600" dirty="0" smtClean="0"/>
              <a:t>［</a:t>
            </a:r>
            <a:r>
              <a:rPr lang="en-US" altLang="ja-JP" sz="1600" dirty="0" smtClean="0"/>
              <a:t>countervailing  power </a:t>
            </a:r>
            <a:r>
              <a:rPr lang="ja-JP" altLang="en-US" sz="1600" dirty="0" smtClean="0"/>
              <a:t>（拮抗力）がない］</a:t>
            </a:r>
            <a:endParaRPr lang="en-US" altLang="ja-JP" sz="1600" dirty="0" smtClean="0"/>
          </a:p>
          <a:p>
            <a:pPr marL="742950" lvl="1" indent="-285750">
              <a:lnSpc>
                <a:spcPts val="2260"/>
              </a:lnSpc>
              <a:buFont typeface="Arial" charset="0"/>
              <a:buChar char="•"/>
            </a:pPr>
            <a:r>
              <a:rPr kumimoji="1" lang="ja-JP" altLang="en-US" sz="1600" dirty="0" smtClean="0"/>
              <a:t>診療効果というアウトカム（成果）の不確実性</a:t>
            </a:r>
            <a:endParaRPr kumimoji="1" lang="en-US" altLang="ja-JP" sz="1600" dirty="0" smtClean="0"/>
          </a:p>
          <a:p>
            <a:pPr marL="742950" lvl="1" indent="-285750">
              <a:lnSpc>
                <a:spcPts val="2260"/>
              </a:lnSpc>
              <a:buFont typeface="Arial" charset="0"/>
              <a:buChar char="•"/>
            </a:pPr>
            <a:r>
              <a:rPr lang="ja-JP" altLang="en-US" sz="1600" dirty="0" smtClean="0"/>
              <a:t>受診の多くは個人的、かつ情緒的側面を持つ</a:t>
            </a:r>
            <a:endParaRPr lang="en-US" altLang="ja-JP" sz="1600" dirty="0" smtClean="0"/>
          </a:p>
          <a:p>
            <a:pPr>
              <a:spcBef>
                <a:spcPts val="1800"/>
              </a:spcBef>
            </a:pPr>
            <a:r>
              <a:rPr kumimoji="1" lang="ja-JP" altLang="en-US" dirty="0" smtClean="0"/>
              <a:t>＊ 医療の社会的規制のための適切な基礎</a:t>
            </a:r>
            <a:endParaRPr kumimoji="1" lang="en-US" altLang="ja-JP" dirty="0" smtClean="0"/>
          </a:p>
          <a:p>
            <a:pPr marL="742950" lvl="1" indent="-285750">
              <a:lnSpc>
                <a:spcPts val="2460"/>
              </a:lnSpc>
              <a:spcBef>
                <a:spcPts val="600"/>
              </a:spcBef>
              <a:buFont typeface="Arial" charset="0"/>
              <a:buChar char="•"/>
            </a:pPr>
            <a:r>
              <a:rPr kumimoji="1" lang="ja-JP" altLang="en-US" dirty="0" smtClean="0"/>
              <a:t>一般市場モデルの、</a:t>
            </a:r>
            <a:r>
              <a:rPr kumimoji="1" lang="en-US" altLang="ja-JP" dirty="0" smtClean="0"/>
              <a:t>｢</a:t>
            </a:r>
            <a:r>
              <a:rPr kumimoji="1" lang="ja-JP" altLang="en-US" b="1" dirty="0" smtClean="0">
                <a:solidFill>
                  <a:srgbClr val="7030A0"/>
                </a:solidFill>
              </a:rPr>
              <a:t>競争</a:t>
            </a:r>
            <a:r>
              <a:rPr kumimoji="1" lang="en-US" altLang="ja-JP" dirty="0" smtClean="0"/>
              <a:t>｣</a:t>
            </a:r>
            <a:r>
              <a:rPr kumimoji="1" lang="ja-JP" altLang="en-US" dirty="0" smtClean="0"/>
              <a:t>と「</a:t>
            </a:r>
            <a:r>
              <a:rPr kumimoji="1" lang="ja-JP" altLang="en-US" b="1" dirty="0" smtClean="0">
                <a:solidFill>
                  <a:srgbClr val="7030A0"/>
                </a:solidFill>
              </a:rPr>
              <a:t>規制</a:t>
            </a:r>
            <a:r>
              <a:rPr kumimoji="1" lang="ja-JP" altLang="en-US" dirty="0" smtClean="0"/>
              <a:t>」のどちらも、両者の混合もなり得ない。</a:t>
            </a:r>
            <a:endParaRPr kumimoji="1" lang="en-US" altLang="ja-JP" dirty="0" smtClean="0"/>
          </a:p>
          <a:p>
            <a:pPr marL="742950" lvl="1" indent="-285750">
              <a:lnSpc>
                <a:spcPts val="2460"/>
              </a:lnSpc>
              <a:buFont typeface="Arial" charset="0"/>
              <a:buChar char="•"/>
            </a:pPr>
            <a:r>
              <a:rPr lang="ja-JP" altLang="en-US" dirty="0" smtClean="0"/>
              <a:t>「</a:t>
            </a:r>
            <a:r>
              <a:rPr lang="ja-JP" altLang="en-US" dirty="0" smtClean="0">
                <a:solidFill>
                  <a:srgbClr val="FF0000"/>
                </a:solidFill>
              </a:rPr>
              <a:t>専門職規範</a:t>
            </a:r>
            <a:r>
              <a:rPr lang="ja-JP" altLang="en-US" dirty="0" smtClean="0"/>
              <a:t>」が決定的に重要な第３の要素といえる。</a:t>
            </a:r>
            <a:endParaRPr kumimoji="1" lang="ja-JP" altLang="en-US" dirty="0"/>
          </a:p>
        </p:txBody>
      </p:sp>
      <p:cxnSp>
        <p:nvCxnSpPr>
          <p:cNvPr id="10" name="直線コネクタ 9"/>
          <p:cNvCxnSpPr/>
          <p:nvPr/>
        </p:nvCxnSpPr>
        <p:spPr>
          <a:xfrm>
            <a:off x="3163824" y="4581144"/>
            <a:ext cx="82296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4547730" y="4873422"/>
            <a:ext cx="83627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2686773" y="5173362"/>
            <a:ext cx="65004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578864" y="6383172"/>
            <a:ext cx="420928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a:off x="920752" y="1714501"/>
            <a:ext cx="139382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920752" y="2909889"/>
            <a:ext cx="85089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177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曲折矢印 1"/>
          <p:cNvSpPr/>
          <p:nvPr/>
        </p:nvSpPr>
        <p:spPr>
          <a:xfrm rot="5400000" flipV="1">
            <a:off x="820109" y="3195653"/>
            <a:ext cx="2324861" cy="2779982"/>
          </a:xfrm>
          <a:prstGeom prst="bentArrow">
            <a:avLst>
              <a:gd name="adj1" fmla="val 5020"/>
              <a:gd name="adj2" fmla="val 15066"/>
              <a:gd name="adj3" fmla="val 0"/>
              <a:gd name="adj4" fmla="val 16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Picture 535" descr="Tailor-mad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14239" y="1818655"/>
            <a:ext cx="1337807" cy="1730298"/>
          </a:xfrm>
          <a:prstGeom prst="rect">
            <a:avLst/>
          </a:prstGeom>
          <a:noFill/>
          <a:ln w="9525">
            <a:noFill/>
            <a:miter lim="800000"/>
            <a:headEnd/>
            <a:tailEnd/>
          </a:ln>
        </p:spPr>
      </p:pic>
      <p:sp>
        <p:nvSpPr>
          <p:cNvPr id="4" name="円/楕円 3"/>
          <p:cNvSpPr/>
          <p:nvPr/>
        </p:nvSpPr>
        <p:spPr>
          <a:xfrm>
            <a:off x="4843833" y="545432"/>
            <a:ext cx="4068371" cy="4135548"/>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531E88"/>
              </a:solidFill>
              <a:latin typeface="ArialMT"/>
              <a:hlinkClick r:id="rId3"/>
            </a:endParaRPr>
          </a:p>
          <a:p>
            <a:pPr algn="ctr"/>
            <a:endParaRPr kumimoji="1" lang="ja-JP" altLang="en-US" dirty="0"/>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712" r="-2473" b="16862"/>
          <a:stretch/>
        </p:blipFill>
        <p:spPr bwMode="auto">
          <a:xfrm>
            <a:off x="7020272" y="1691882"/>
            <a:ext cx="719310" cy="1259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Suscept"/>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724128" y="2916018"/>
            <a:ext cx="2463352" cy="1008112"/>
          </a:xfrm>
          <a:prstGeom prst="rect">
            <a:avLst/>
          </a:prstGeom>
          <a:noFill/>
          <a:ln w="9525">
            <a:noFill/>
            <a:miter lim="800000"/>
            <a:headEnd/>
            <a:tailEnd/>
          </a:ln>
        </p:spPr>
      </p:pic>
      <p:pic>
        <p:nvPicPr>
          <p:cNvPr id="7" name="Picture 4" descr="C:\Users\tyoshida\AppData\Local\Microsoft\Windows\Temporary Internet Files\Content.IE5\S5BN37G8\MC90043874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1187826"/>
            <a:ext cx="1080120" cy="156017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42" descr="Tailor-made"/>
          <p:cNvPicPr>
            <a:picLocks noChangeAspect="1" noChangeArrowheads="1"/>
          </p:cNvPicPr>
          <p:nvPr/>
        </p:nvPicPr>
        <p:blipFill>
          <a:blip r:embed="rId7" cstate="print"/>
          <a:srcRect/>
          <a:stretch>
            <a:fillRect/>
          </a:stretch>
        </p:blipFill>
        <p:spPr bwMode="auto">
          <a:xfrm>
            <a:off x="7524328" y="1187826"/>
            <a:ext cx="662015" cy="504056"/>
          </a:xfrm>
          <a:prstGeom prst="rect">
            <a:avLst/>
          </a:prstGeom>
          <a:noFill/>
          <a:ln w="9525">
            <a:noFill/>
            <a:miter lim="800000"/>
            <a:headEnd/>
            <a:tailEnd/>
          </a:ln>
        </p:spPr>
      </p:pic>
      <p:grpSp>
        <p:nvGrpSpPr>
          <p:cNvPr id="9" name="Group 551"/>
          <p:cNvGrpSpPr>
            <a:grpSpLocks/>
          </p:cNvGrpSpPr>
          <p:nvPr/>
        </p:nvGrpSpPr>
        <p:grpSpPr bwMode="auto">
          <a:xfrm>
            <a:off x="6660232" y="3924130"/>
            <a:ext cx="733214" cy="640271"/>
            <a:chOff x="489" y="2664"/>
            <a:chExt cx="710" cy="620"/>
          </a:xfrm>
        </p:grpSpPr>
        <p:sp>
          <p:nvSpPr>
            <p:cNvPr id="10" name="Freeform 552"/>
            <p:cNvSpPr>
              <a:spLocks/>
            </p:cNvSpPr>
            <p:nvPr/>
          </p:nvSpPr>
          <p:spPr bwMode="auto">
            <a:xfrm>
              <a:off x="494" y="2916"/>
              <a:ext cx="525" cy="363"/>
            </a:xfrm>
            <a:custGeom>
              <a:avLst/>
              <a:gdLst>
                <a:gd name="T0" fmla="*/ 287 w 485"/>
                <a:gd name="T1" fmla="*/ 0 h 363"/>
                <a:gd name="T2" fmla="*/ 157 w 485"/>
                <a:gd name="T3" fmla="*/ 121 h 363"/>
                <a:gd name="T4" fmla="*/ 0 w 485"/>
                <a:gd name="T5" fmla="*/ 336 h 363"/>
                <a:gd name="T6" fmla="*/ 22 w 485"/>
                <a:gd name="T7" fmla="*/ 363 h 363"/>
                <a:gd name="T8" fmla="*/ 251 w 485"/>
                <a:gd name="T9" fmla="*/ 220 h 363"/>
                <a:gd name="T10" fmla="*/ 485 w 485"/>
                <a:gd name="T11" fmla="*/ 0 h 363"/>
                <a:gd name="T12" fmla="*/ 287 w 485"/>
                <a:gd name="T13" fmla="*/ 0 h 363"/>
                <a:gd name="T14" fmla="*/ 0 60000 65536"/>
                <a:gd name="T15" fmla="*/ 0 60000 65536"/>
                <a:gd name="T16" fmla="*/ 0 60000 65536"/>
                <a:gd name="T17" fmla="*/ 0 60000 65536"/>
                <a:gd name="T18" fmla="*/ 0 60000 65536"/>
                <a:gd name="T19" fmla="*/ 0 60000 65536"/>
                <a:gd name="T20" fmla="*/ 0 60000 65536"/>
                <a:gd name="T21" fmla="*/ 0 w 485"/>
                <a:gd name="T22" fmla="*/ 0 h 363"/>
                <a:gd name="T23" fmla="*/ 485 w 485"/>
                <a:gd name="T24" fmla="*/ 363 h 3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363">
                  <a:moveTo>
                    <a:pt x="287" y="0"/>
                  </a:moveTo>
                  <a:lnTo>
                    <a:pt x="157" y="121"/>
                  </a:lnTo>
                  <a:lnTo>
                    <a:pt x="0" y="336"/>
                  </a:lnTo>
                  <a:lnTo>
                    <a:pt x="22" y="363"/>
                  </a:lnTo>
                  <a:lnTo>
                    <a:pt x="251" y="220"/>
                  </a:lnTo>
                  <a:lnTo>
                    <a:pt x="485" y="0"/>
                  </a:lnTo>
                  <a:lnTo>
                    <a:pt x="287" y="0"/>
                  </a:lnTo>
                  <a:close/>
                </a:path>
              </a:pathLst>
            </a:custGeom>
            <a:solidFill>
              <a:srgbClr val="DB2717"/>
            </a:solidFill>
            <a:ln w="9525">
              <a:noFill/>
              <a:round/>
              <a:headEnd/>
              <a:tailEnd/>
            </a:ln>
          </p:spPr>
          <p:txBody>
            <a:bodyPr/>
            <a:lstStyle/>
            <a:p>
              <a:endParaRPr lang="ja-JP" altLang="en-US"/>
            </a:p>
          </p:txBody>
        </p:sp>
        <p:sp>
          <p:nvSpPr>
            <p:cNvPr id="11" name="Freeform 553"/>
            <p:cNvSpPr>
              <a:spLocks/>
            </p:cNvSpPr>
            <p:nvPr/>
          </p:nvSpPr>
          <p:spPr bwMode="auto">
            <a:xfrm>
              <a:off x="489" y="3032"/>
              <a:ext cx="179" cy="225"/>
            </a:xfrm>
            <a:custGeom>
              <a:avLst/>
              <a:gdLst>
                <a:gd name="T0" fmla="*/ 162 w 166"/>
                <a:gd name="T1" fmla="*/ 0 h 225"/>
                <a:gd name="T2" fmla="*/ 166 w 166"/>
                <a:gd name="T3" fmla="*/ 5 h 225"/>
                <a:gd name="T4" fmla="*/ 9 w 166"/>
                <a:gd name="T5" fmla="*/ 225 h 225"/>
                <a:gd name="T6" fmla="*/ 0 w 166"/>
                <a:gd name="T7" fmla="*/ 220 h 225"/>
                <a:gd name="T8" fmla="*/ 162 w 166"/>
                <a:gd name="T9" fmla="*/ 0 h 225"/>
                <a:gd name="T10" fmla="*/ 0 60000 65536"/>
                <a:gd name="T11" fmla="*/ 0 60000 65536"/>
                <a:gd name="T12" fmla="*/ 0 60000 65536"/>
                <a:gd name="T13" fmla="*/ 0 60000 65536"/>
                <a:gd name="T14" fmla="*/ 0 60000 65536"/>
                <a:gd name="T15" fmla="*/ 0 w 166"/>
                <a:gd name="T16" fmla="*/ 0 h 225"/>
                <a:gd name="T17" fmla="*/ 166 w 166"/>
                <a:gd name="T18" fmla="*/ 225 h 225"/>
              </a:gdLst>
              <a:ahLst/>
              <a:cxnLst>
                <a:cxn ang="T10">
                  <a:pos x="T0" y="T1"/>
                </a:cxn>
                <a:cxn ang="T11">
                  <a:pos x="T2" y="T3"/>
                </a:cxn>
                <a:cxn ang="T12">
                  <a:pos x="T4" y="T5"/>
                </a:cxn>
                <a:cxn ang="T13">
                  <a:pos x="T6" y="T7"/>
                </a:cxn>
                <a:cxn ang="T14">
                  <a:pos x="T8" y="T9"/>
                </a:cxn>
              </a:cxnLst>
              <a:rect l="T15" t="T16" r="T17" b="T18"/>
              <a:pathLst>
                <a:path w="166" h="225">
                  <a:moveTo>
                    <a:pt x="162" y="0"/>
                  </a:moveTo>
                  <a:lnTo>
                    <a:pt x="166" y="5"/>
                  </a:lnTo>
                  <a:lnTo>
                    <a:pt x="9" y="225"/>
                  </a:lnTo>
                  <a:lnTo>
                    <a:pt x="0" y="220"/>
                  </a:lnTo>
                  <a:lnTo>
                    <a:pt x="162" y="0"/>
                  </a:lnTo>
                  <a:close/>
                </a:path>
              </a:pathLst>
            </a:custGeom>
            <a:solidFill>
              <a:srgbClr val="000000"/>
            </a:solidFill>
            <a:ln w="9525">
              <a:noFill/>
              <a:round/>
              <a:headEnd/>
              <a:tailEnd/>
            </a:ln>
          </p:spPr>
          <p:txBody>
            <a:bodyPr/>
            <a:lstStyle/>
            <a:p>
              <a:endParaRPr lang="ja-JP" altLang="en-US"/>
            </a:p>
          </p:txBody>
        </p:sp>
        <p:sp>
          <p:nvSpPr>
            <p:cNvPr id="12" name="Freeform 554"/>
            <p:cNvSpPr>
              <a:spLocks/>
            </p:cNvSpPr>
            <p:nvPr/>
          </p:nvSpPr>
          <p:spPr bwMode="auto">
            <a:xfrm>
              <a:off x="518" y="3131"/>
              <a:ext cx="253" cy="153"/>
            </a:xfrm>
            <a:custGeom>
              <a:avLst/>
              <a:gdLst>
                <a:gd name="T0" fmla="*/ 229 w 234"/>
                <a:gd name="T1" fmla="*/ 0 h 153"/>
                <a:gd name="T2" fmla="*/ 234 w 234"/>
                <a:gd name="T3" fmla="*/ 9 h 153"/>
                <a:gd name="T4" fmla="*/ 5 w 234"/>
                <a:gd name="T5" fmla="*/ 153 h 153"/>
                <a:gd name="T6" fmla="*/ 0 w 234"/>
                <a:gd name="T7" fmla="*/ 144 h 153"/>
                <a:gd name="T8" fmla="*/ 229 w 234"/>
                <a:gd name="T9" fmla="*/ 0 h 153"/>
                <a:gd name="T10" fmla="*/ 0 60000 65536"/>
                <a:gd name="T11" fmla="*/ 0 60000 65536"/>
                <a:gd name="T12" fmla="*/ 0 60000 65536"/>
                <a:gd name="T13" fmla="*/ 0 60000 65536"/>
                <a:gd name="T14" fmla="*/ 0 60000 65536"/>
                <a:gd name="T15" fmla="*/ 0 w 234"/>
                <a:gd name="T16" fmla="*/ 0 h 153"/>
                <a:gd name="T17" fmla="*/ 234 w 234"/>
                <a:gd name="T18" fmla="*/ 153 h 153"/>
              </a:gdLst>
              <a:ahLst/>
              <a:cxnLst>
                <a:cxn ang="T10">
                  <a:pos x="T0" y="T1"/>
                </a:cxn>
                <a:cxn ang="T11">
                  <a:pos x="T2" y="T3"/>
                </a:cxn>
                <a:cxn ang="T12">
                  <a:pos x="T4" y="T5"/>
                </a:cxn>
                <a:cxn ang="T13">
                  <a:pos x="T6" y="T7"/>
                </a:cxn>
                <a:cxn ang="T14">
                  <a:pos x="T8" y="T9"/>
                </a:cxn>
              </a:cxnLst>
              <a:rect l="T15" t="T16" r="T17" b="T18"/>
              <a:pathLst>
                <a:path w="234" h="153">
                  <a:moveTo>
                    <a:pt x="229" y="0"/>
                  </a:moveTo>
                  <a:lnTo>
                    <a:pt x="234" y="9"/>
                  </a:lnTo>
                  <a:lnTo>
                    <a:pt x="5" y="153"/>
                  </a:lnTo>
                  <a:lnTo>
                    <a:pt x="0" y="144"/>
                  </a:lnTo>
                  <a:lnTo>
                    <a:pt x="229" y="0"/>
                  </a:lnTo>
                  <a:close/>
                </a:path>
              </a:pathLst>
            </a:custGeom>
            <a:solidFill>
              <a:srgbClr val="000000"/>
            </a:solidFill>
            <a:ln w="9525">
              <a:noFill/>
              <a:round/>
              <a:headEnd/>
              <a:tailEnd/>
            </a:ln>
          </p:spPr>
          <p:txBody>
            <a:bodyPr/>
            <a:lstStyle/>
            <a:p>
              <a:endParaRPr lang="ja-JP" altLang="en-US"/>
            </a:p>
          </p:txBody>
        </p:sp>
        <p:sp>
          <p:nvSpPr>
            <p:cNvPr id="13" name="Freeform 555"/>
            <p:cNvSpPr>
              <a:spLocks/>
            </p:cNvSpPr>
            <p:nvPr/>
          </p:nvSpPr>
          <p:spPr bwMode="auto">
            <a:xfrm>
              <a:off x="494" y="3252"/>
              <a:ext cx="24" cy="27"/>
            </a:xfrm>
            <a:custGeom>
              <a:avLst/>
              <a:gdLst>
                <a:gd name="T0" fmla="*/ 22 w 22"/>
                <a:gd name="T1" fmla="*/ 27 h 27"/>
                <a:gd name="T2" fmla="*/ 13 w 22"/>
                <a:gd name="T3" fmla="*/ 27 h 27"/>
                <a:gd name="T4" fmla="*/ 4 w 22"/>
                <a:gd name="T5" fmla="*/ 18 h 27"/>
                <a:gd name="T6" fmla="*/ 4 w 22"/>
                <a:gd name="T7" fmla="*/ 18 h 27"/>
                <a:gd name="T8" fmla="*/ 0 w 22"/>
                <a:gd name="T9" fmla="*/ 9 h 27"/>
                <a:gd name="T10" fmla="*/ 0 w 22"/>
                <a:gd name="T11" fmla="*/ 0 h 27"/>
                <a:gd name="T12" fmla="*/ 0 w 22"/>
                <a:gd name="T13" fmla="*/ 0 h 27"/>
                <a:gd name="T14" fmla="*/ 13 w 22"/>
                <a:gd name="T15" fmla="*/ 14 h 27"/>
                <a:gd name="T16" fmla="*/ 13 w 22"/>
                <a:gd name="T17" fmla="*/ 14 h 27"/>
                <a:gd name="T18" fmla="*/ 22 w 22"/>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22" y="27"/>
                  </a:moveTo>
                  <a:lnTo>
                    <a:pt x="13" y="27"/>
                  </a:lnTo>
                  <a:lnTo>
                    <a:pt x="4" y="18"/>
                  </a:lnTo>
                  <a:lnTo>
                    <a:pt x="0" y="9"/>
                  </a:lnTo>
                  <a:lnTo>
                    <a:pt x="0" y="0"/>
                  </a:lnTo>
                  <a:lnTo>
                    <a:pt x="13" y="14"/>
                  </a:lnTo>
                  <a:lnTo>
                    <a:pt x="22" y="27"/>
                  </a:lnTo>
                  <a:close/>
                </a:path>
              </a:pathLst>
            </a:custGeom>
            <a:solidFill>
              <a:srgbClr val="DB2717"/>
            </a:solidFill>
            <a:ln w="9525">
              <a:noFill/>
              <a:round/>
              <a:headEnd/>
              <a:tailEnd/>
            </a:ln>
          </p:spPr>
          <p:txBody>
            <a:bodyPr/>
            <a:lstStyle/>
            <a:p>
              <a:endParaRPr lang="ja-JP" altLang="en-US"/>
            </a:p>
          </p:txBody>
        </p:sp>
        <p:sp>
          <p:nvSpPr>
            <p:cNvPr id="14" name="Freeform 556"/>
            <p:cNvSpPr>
              <a:spLocks/>
            </p:cNvSpPr>
            <p:nvPr/>
          </p:nvSpPr>
          <p:spPr bwMode="auto">
            <a:xfrm>
              <a:off x="508" y="3275"/>
              <a:ext cx="15" cy="9"/>
            </a:xfrm>
            <a:custGeom>
              <a:avLst/>
              <a:gdLst>
                <a:gd name="T0" fmla="*/ 14 w 14"/>
                <a:gd name="T1" fmla="*/ 0 h 9"/>
                <a:gd name="T2" fmla="*/ 9 w 14"/>
                <a:gd name="T3" fmla="*/ 9 h 9"/>
                <a:gd name="T4" fmla="*/ 0 w 14"/>
                <a:gd name="T5" fmla="*/ 9 h 9"/>
                <a:gd name="T6" fmla="*/ 0 w 14"/>
                <a:gd name="T7" fmla="*/ 0 h 9"/>
                <a:gd name="T8" fmla="*/ 14 w 14"/>
                <a:gd name="T9" fmla="*/ 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4" y="0"/>
                  </a:moveTo>
                  <a:lnTo>
                    <a:pt x="9" y="9"/>
                  </a:lnTo>
                  <a:lnTo>
                    <a:pt x="0" y="9"/>
                  </a:lnTo>
                  <a:lnTo>
                    <a:pt x="0" y="0"/>
                  </a:lnTo>
                  <a:lnTo>
                    <a:pt x="14" y="0"/>
                  </a:lnTo>
                  <a:close/>
                </a:path>
              </a:pathLst>
            </a:custGeom>
            <a:solidFill>
              <a:srgbClr val="000000"/>
            </a:solidFill>
            <a:ln w="9525">
              <a:noFill/>
              <a:round/>
              <a:headEnd/>
              <a:tailEnd/>
            </a:ln>
          </p:spPr>
          <p:txBody>
            <a:bodyPr/>
            <a:lstStyle/>
            <a:p>
              <a:endParaRPr lang="ja-JP" altLang="en-US"/>
            </a:p>
          </p:txBody>
        </p:sp>
        <p:sp>
          <p:nvSpPr>
            <p:cNvPr id="15" name="Freeform 557"/>
            <p:cNvSpPr>
              <a:spLocks/>
            </p:cNvSpPr>
            <p:nvPr/>
          </p:nvSpPr>
          <p:spPr bwMode="auto">
            <a:xfrm>
              <a:off x="494" y="3266"/>
              <a:ext cx="20" cy="18"/>
            </a:xfrm>
            <a:custGeom>
              <a:avLst/>
              <a:gdLst>
                <a:gd name="T0" fmla="*/ 13 w 18"/>
                <a:gd name="T1" fmla="*/ 18 h 18"/>
                <a:gd name="T2" fmla="*/ 13 w 18"/>
                <a:gd name="T3" fmla="*/ 18 h 18"/>
                <a:gd name="T4" fmla="*/ 0 w 18"/>
                <a:gd name="T5" fmla="*/ 9 h 18"/>
                <a:gd name="T6" fmla="*/ 9 w 18"/>
                <a:gd name="T7" fmla="*/ 0 h 18"/>
                <a:gd name="T8" fmla="*/ 18 w 18"/>
                <a:gd name="T9" fmla="*/ 9 h 18"/>
                <a:gd name="T10" fmla="*/ 13 w 18"/>
                <a:gd name="T11" fmla="*/ 18 h 18"/>
                <a:gd name="T12" fmla="*/ 13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13" y="18"/>
                  </a:moveTo>
                  <a:lnTo>
                    <a:pt x="13" y="18"/>
                  </a:lnTo>
                  <a:lnTo>
                    <a:pt x="0" y="9"/>
                  </a:lnTo>
                  <a:lnTo>
                    <a:pt x="9" y="0"/>
                  </a:lnTo>
                  <a:lnTo>
                    <a:pt x="18" y="9"/>
                  </a:lnTo>
                  <a:lnTo>
                    <a:pt x="13" y="18"/>
                  </a:lnTo>
                  <a:close/>
                </a:path>
              </a:pathLst>
            </a:custGeom>
            <a:solidFill>
              <a:srgbClr val="000000"/>
            </a:solidFill>
            <a:ln w="9525">
              <a:noFill/>
              <a:round/>
              <a:headEnd/>
              <a:tailEnd/>
            </a:ln>
          </p:spPr>
          <p:txBody>
            <a:bodyPr/>
            <a:lstStyle/>
            <a:p>
              <a:endParaRPr lang="ja-JP" altLang="en-US"/>
            </a:p>
          </p:txBody>
        </p:sp>
        <p:sp>
          <p:nvSpPr>
            <p:cNvPr id="16" name="Freeform 558"/>
            <p:cNvSpPr>
              <a:spLocks/>
            </p:cNvSpPr>
            <p:nvPr/>
          </p:nvSpPr>
          <p:spPr bwMode="auto">
            <a:xfrm>
              <a:off x="489" y="3257"/>
              <a:ext cx="15" cy="18"/>
            </a:xfrm>
            <a:custGeom>
              <a:avLst/>
              <a:gdLst>
                <a:gd name="T0" fmla="*/ 5 w 14"/>
                <a:gd name="T1" fmla="*/ 18 h 18"/>
                <a:gd name="T2" fmla="*/ 5 w 14"/>
                <a:gd name="T3" fmla="*/ 13 h 18"/>
                <a:gd name="T4" fmla="*/ 0 w 14"/>
                <a:gd name="T5" fmla="*/ 4 h 18"/>
                <a:gd name="T6" fmla="*/ 9 w 14"/>
                <a:gd name="T7" fmla="*/ 0 h 18"/>
                <a:gd name="T8" fmla="*/ 14 w 14"/>
                <a:gd name="T9" fmla="*/ 13 h 18"/>
                <a:gd name="T10" fmla="*/ 5 w 14"/>
                <a:gd name="T11" fmla="*/ 18 h 18"/>
                <a:gd name="T12" fmla="*/ 5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18"/>
                  </a:moveTo>
                  <a:lnTo>
                    <a:pt x="5" y="13"/>
                  </a:lnTo>
                  <a:lnTo>
                    <a:pt x="0" y="4"/>
                  </a:lnTo>
                  <a:lnTo>
                    <a:pt x="9" y="0"/>
                  </a:lnTo>
                  <a:lnTo>
                    <a:pt x="14" y="13"/>
                  </a:lnTo>
                  <a:lnTo>
                    <a:pt x="5" y="18"/>
                  </a:lnTo>
                  <a:close/>
                </a:path>
              </a:pathLst>
            </a:custGeom>
            <a:solidFill>
              <a:srgbClr val="000000"/>
            </a:solidFill>
            <a:ln w="9525">
              <a:noFill/>
              <a:round/>
              <a:headEnd/>
              <a:tailEnd/>
            </a:ln>
          </p:spPr>
          <p:txBody>
            <a:bodyPr/>
            <a:lstStyle/>
            <a:p>
              <a:endParaRPr lang="ja-JP" altLang="en-US"/>
            </a:p>
          </p:txBody>
        </p:sp>
        <p:sp>
          <p:nvSpPr>
            <p:cNvPr id="17" name="Freeform 559"/>
            <p:cNvSpPr>
              <a:spLocks/>
            </p:cNvSpPr>
            <p:nvPr/>
          </p:nvSpPr>
          <p:spPr bwMode="auto">
            <a:xfrm>
              <a:off x="489" y="3252"/>
              <a:ext cx="9" cy="9"/>
            </a:xfrm>
            <a:custGeom>
              <a:avLst/>
              <a:gdLst>
                <a:gd name="T0" fmla="*/ 0 w 9"/>
                <a:gd name="T1" fmla="*/ 9 h 9"/>
                <a:gd name="T2" fmla="*/ 0 w 9"/>
                <a:gd name="T3" fmla="*/ 5 h 9"/>
                <a:gd name="T4" fmla="*/ 0 w 9"/>
                <a:gd name="T5" fmla="*/ 0 h 9"/>
                <a:gd name="T6" fmla="*/ 9 w 9"/>
                <a:gd name="T7" fmla="*/ 0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5"/>
                  </a:lnTo>
                  <a:lnTo>
                    <a:pt x="0" y="0"/>
                  </a:lnTo>
                  <a:lnTo>
                    <a:pt x="9" y="0"/>
                  </a:lnTo>
                  <a:lnTo>
                    <a:pt x="9" y="9"/>
                  </a:lnTo>
                  <a:lnTo>
                    <a:pt x="0" y="9"/>
                  </a:lnTo>
                  <a:close/>
                </a:path>
              </a:pathLst>
            </a:custGeom>
            <a:solidFill>
              <a:srgbClr val="000000"/>
            </a:solidFill>
            <a:ln w="9525">
              <a:noFill/>
              <a:round/>
              <a:headEnd/>
              <a:tailEnd/>
            </a:ln>
          </p:spPr>
          <p:txBody>
            <a:bodyPr/>
            <a:lstStyle/>
            <a:p>
              <a:endParaRPr lang="ja-JP" altLang="en-US"/>
            </a:p>
          </p:txBody>
        </p:sp>
        <p:sp>
          <p:nvSpPr>
            <p:cNvPr id="18" name="Freeform 560"/>
            <p:cNvSpPr>
              <a:spLocks/>
            </p:cNvSpPr>
            <p:nvPr/>
          </p:nvSpPr>
          <p:spPr bwMode="auto">
            <a:xfrm>
              <a:off x="659" y="2669"/>
              <a:ext cx="433" cy="372"/>
            </a:xfrm>
            <a:custGeom>
              <a:avLst/>
              <a:gdLst>
                <a:gd name="T0" fmla="*/ 395 w 400"/>
                <a:gd name="T1" fmla="*/ 0 h 372"/>
                <a:gd name="T2" fmla="*/ 400 w 400"/>
                <a:gd name="T3" fmla="*/ 9 h 372"/>
                <a:gd name="T4" fmla="*/ 9 w 400"/>
                <a:gd name="T5" fmla="*/ 372 h 372"/>
                <a:gd name="T6" fmla="*/ 0 w 400"/>
                <a:gd name="T7" fmla="*/ 368 h 372"/>
                <a:gd name="T8" fmla="*/ 395 w 400"/>
                <a:gd name="T9" fmla="*/ 0 h 372"/>
                <a:gd name="T10" fmla="*/ 0 60000 65536"/>
                <a:gd name="T11" fmla="*/ 0 60000 65536"/>
                <a:gd name="T12" fmla="*/ 0 60000 65536"/>
                <a:gd name="T13" fmla="*/ 0 60000 65536"/>
                <a:gd name="T14" fmla="*/ 0 60000 65536"/>
                <a:gd name="T15" fmla="*/ 0 w 400"/>
                <a:gd name="T16" fmla="*/ 0 h 372"/>
                <a:gd name="T17" fmla="*/ 400 w 400"/>
                <a:gd name="T18" fmla="*/ 372 h 372"/>
              </a:gdLst>
              <a:ahLst/>
              <a:cxnLst>
                <a:cxn ang="T10">
                  <a:pos x="T0" y="T1"/>
                </a:cxn>
                <a:cxn ang="T11">
                  <a:pos x="T2" y="T3"/>
                </a:cxn>
                <a:cxn ang="T12">
                  <a:pos x="T4" y="T5"/>
                </a:cxn>
                <a:cxn ang="T13">
                  <a:pos x="T6" y="T7"/>
                </a:cxn>
                <a:cxn ang="T14">
                  <a:pos x="T8" y="T9"/>
                </a:cxn>
              </a:cxnLst>
              <a:rect l="T15" t="T16" r="T17" b="T18"/>
              <a:pathLst>
                <a:path w="400" h="372">
                  <a:moveTo>
                    <a:pt x="395" y="0"/>
                  </a:moveTo>
                  <a:lnTo>
                    <a:pt x="400" y="9"/>
                  </a:lnTo>
                  <a:lnTo>
                    <a:pt x="9" y="372"/>
                  </a:lnTo>
                  <a:lnTo>
                    <a:pt x="0" y="368"/>
                  </a:lnTo>
                  <a:lnTo>
                    <a:pt x="395" y="0"/>
                  </a:lnTo>
                  <a:close/>
                </a:path>
              </a:pathLst>
            </a:custGeom>
            <a:solidFill>
              <a:srgbClr val="000000"/>
            </a:solidFill>
            <a:ln w="9525">
              <a:noFill/>
              <a:round/>
              <a:headEnd/>
              <a:tailEnd/>
            </a:ln>
          </p:spPr>
          <p:txBody>
            <a:bodyPr/>
            <a:lstStyle/>
            <a:p>
              <a:endParaRPr lang="ja-JP" altLang="en-US"/>
            </a:p>
          </p:txBody>
        </p:sp>
        <p:sp>
          <p:nvSpPr>
            <p:cNvPr id="19" name="Freeform 561"/>
            <p:cNvSpPr>
              <a:spLocks/>
            </p:cNvSpPr>
            <p:nvPr/>
          </p:nvSpPr>
          <p:spPr bwMode="auto">
            <a:xfrm>
              <a:off x="762" y="2767"/>
              <a:ext cx="432" cy="373"/>
            </a:xfrm>
            <a:custGeom>
              <a:avLst/>
              <a:gdLst>
                <a:gd name="T0" fmla="*/ 395 w 399"/>
                <a:gd name="T1" fmla="*/ 0 h 373"/>
                <a:gd name="T2" fmla="*/ 399 w 399"/>
                <a:gd name="T3" fmla="*/ 9 h 373"/>
                <a:gd name="T4" fmla="*/ 4 w 399"/>
                <a:gd name="T5" fmla="*/ 373 h 373"/>
                <a:gd name="T6" fmla="*/ 0 w 399"/>
                <a:gd name="T7" fmla="*/ 369 h 373"/>
                <a:gd name="T8" fmla="*/ 395 w 399"/>
                <a:gd name="T9" fmla="*/ 0 h 373"/>
                <a:gd name="T10" fmla="*/ 0 60000 65536"/>
                <a:gd name="T11" fmla="*/ 0 60000 65536"/>
                <a:gd name="T12" fmla="*/ 0 60000 65536"/>
                <a:gd name="T13" fmla="*/ 0 60000 65536"/>
                <a:gd name="T14" fmla="*/ 0 60000 65536"/>
                <a:gd name="T15" fmla="*/ 0 w 399"/>
                <a:gd name="T16" fmla="*/ 0 h 373"/>
                <a:gd name="T17" fmla="*/ 399 w 399"/>
                <a:gd name="T18" fmla="*/ 373 h 373"/>
              </a:gdLst>
              <a:ahLst/>
              <a:cxnLst>
                <a:cxn ang="T10">
                  <a:pos x="T0" y="T1"/>
                </a:cxn>
                <a:cxn ang="T11">
                  <a:pos x="T2" y="T3"/>
                </a:cxn>
                <a:cxn ang="T12">
                  <a:pos x="T4" y="T5"/>
                </a:cxn>
                <a:cxn ang="T13">
                  <a:pos x="T6" y="T7"/>
                </a:cxn>
                <a:cxn ang="T14">
                  <a:pos x="T8" y="T9"/>
                </a:cxn>
              </a:cxnLst>
              <a:rect l="T15" t="T16" r="T17" b="T18"/>
              <a:pathLst>
                <a:path w="399" h="373">
                  <a:moveTo>
                    <a:pt x="395" y="0"/>
                  </a:moveTo>
                  <a:lnTo>
                    <a:pt x="399" y="9"/>
                  </a:lnTo>
                  <a:lnTo>
                    <a:pt x="4" y="373"/>
                  </a:lnTo>
                  <a:lnTo>
                    <a:pt x="0" y="369"/>
                  </a:lnTo>
                  <a:lnTo>
                    <a:pt x="395" y="0"/>
                  </a:lnTo>
                  <a:close/>
                </a:path>
              </a:pathLst>
            </a:custGeom>
            <a:solidFill>
              <a:srgbClr val="000000"/>
            </a:solidFill>
            <a:ln w="9525">
              <a:noFill/>
              <a:round/>
              <a:headEnd/>
              <a:tailEnd/>
            </a:ln>
          </p:spPr>
          <p:txBody>
            <a:bodyPr/>
            <a:lstStyle/>
            <a:p>
              <a:endParaRPr lang="ja-JP" altLang="en-US"/>
            </a:p>
          </p:txBody>
        </p:sp>
        <p:sp>
          <p:nvSpPr>
            <p:cNvPr id="20" name="Freeform 562"/>
            <p:cNvSpPr>
              <a:spLocks/>
            </p:cNvSpPr>
            <p:nvPr/>
          </p:nvSpPr>
          <p:spPr bwMode="auto">
            <a:xfrm>
              <a:off x="810" y="2898"/>
              <a:ext cx="209" cy="36"/>
            </a:xfrm>
            <a:custGeom>
              <a:avLst/>
              <a:gdLst>
                <a:gd name="T0" fmla="*/ 193 w 193"/>
                <a:gd name="T1" fmla="*/ 18 h 36"/>
                <a:gd name="T2" fmla="*/ 184 w 193"/>
                <a:gd name="T3" fmla="*/ 27 h 36"/>
                <a:gd name="T4" fmla="*/ 161 w 193"/>
                <a:gd name="T5" fmla="*/ 31 h 36"/>
                <a:gd name="T6" fmla="*/ 130 w 193"/>
                <a:gd name="T7" fmla="*/ 36 h 36"/>
                <a:gd name="T8" fmla="*/ 94 w 193"/>
                <a:gd name="T9" fmla="*/ 36 h 36"/>
                <a:gd name="T10" fmla="*/ 94 w 193"/>
                <a:gd name="T11" fmla="*/ 36 h 36"/>
                <a:gd name="T12" fmla="*/ 58 w 193"/>
                <a:gd name="T13" fmla="*/ 36 h 36"/>
                <a:gd name="T14" fmla="*/ 26 w 193"/>
                <a:gd name="T15" fmla="*/ 31 h 36"/>
                <a:gd name="T16" fmla="*/ 9 w 193"/>
                <a:gd name="T17" fmla="*/ 27 h 36"/>
                <a:gd name="T18" fmla="*/ 0 w 193"/>
                <a:gd name="T19" fmla="*/ 18 h 36"/>
                <a:gd name="T20" fmla="*/ 0 w 193"/>
                <a:gd name="T21" fmla="*/ 18 h 36"/>
                <a:gd name="T22" fmla="*/ 9 w 193"/>
                <a:gd name="T23" fmla="*/ 13 h 36"/>
                <a:gd name="T24" fmla="*/ 26 w 193"/>
                <a:gd name="T25" fmla="*/ 4 h 36"/>
                <a:gd name="T26" fmla="*/ 58 w 193"/>
                <a:gd name="T27" fmla="*/ 0 h 36"/>
                <a:gd name="T28" fmla="*/ 94 w 193"/>
                <a:gd name="T29" fmla="*/ 0 h 36"/>
                <a:gd name="T30" fmla="*/ 94 w 193"/>
                <a:gd name="T31" fmla="*/ 0 h 36"/>
                <a:gd name="T32" fmla="*/ 130 w 193"/>
                <a:gd name="T33" fmla="*/ 0 h 36"/>
                <a:gd name="T34" fmla="*/ 161 w 193"/>
                <a:gd name="T35" fmla="*/ 4 h 36"/>
                <a:gd name="T36" fmla="*/ 184 w 193"/>
                <a:gd name="T37" fmla="*/ 13 h 36"/>
                <a:gd name="T38" fmla="*/ 193 w 193"/>
                <a:gd name="T39" fmla="*/ 18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
                <a:gd name="T61" fmla="*/ 0 h 36"/>
                <a:gd name="T62" fmla="*/ 193 w 193"/>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 h="36">
                  <a:moveTo>
                    <a:pt x="193" y="18"/>
                  </a:moveTo>
                  <a:lnTo>
                    <a:pt x="184" y="27"/>
                  </a:lnTo>
                  <a:lnTo>
                    <a:pt x="161" y="31"/>
                  </a:lnTo>
                  <a:lnTo>
                    <a:pt x="130" y="36"/>
                  </a:lnTo>
                  <a:lnTo>
                    <a:pt x="94" y="36"/>
                  </a:lnTo>
                  <a:lnTo>
                    <a:pt x="58" y="36"/>
                  </a:lnTo>
                  <a:lnTo>
                    <a:pt x="26" y="31"/>
                  </a:lnTo>
                  <a:lnTo>
                    <a:pt x="9" y="27"/>
                  </a:lnTo>
                  <a:lnTo>
                    <a:pt x="0" y="18"/>
                  </a:lnTo>
                  <a:lnTo>
                    <a:pt x="9" y="13"/>
                  </a:lnTo>
                  <a:lnTo>
                    <a:pt x="26" y="4"/>
                  </a:lnTo>
                  <a:lnTo>
                    <a:pt x="58" y="0"/>
                  </a:lnTo>
                  <a:lnTo>
                    <a:pt x="94" y="0"/>
                  </a:lnTo>
                  <a:lnTo>
                    <a:pt x="130" y="0"/>
                  </a:lnTo>
                  <a:lnTo>
                    <a:pt x="161" y="4"/>
                  </a:lnTo>
                  <a:lnTo>
                    <a:pt x="184" y="13"/>
                  </a:lnTo>
                  <a:lnTo>
                    <a:pt x="193" y="18"/>
                  </a:lnTo>
                  <a:close/>
                </a:path>
              </a:pathLst>
            </a:custGeom>
            <a:solidFill>
              <a:srgbClr val="DB2717"/>
            </a:solidFill>
            <a:ln w="9525">
              <a:noFill/>
              <a:round/>
              <a:headEnd/>
              <a:tailEnd/>
            </a:ln>
          </p:spPr>
          <p:txBody>
            <a:bodyPr/>
            <a:lstStyle/>
            <a:p>
              <a:endParaRPr lang="ja-JP" altLang="en-US"/>
            </a:p>
          </p:txBody>
        </p:sp>
        <p:sp>
          <p:nvSpPr>
            <p:cNvPr id="21" name="Freeform 563"/>
            <p:cNvSpPr>
              <a:spLocks/>
            </p:cNvSpPr>
            <p:nvPr/>
          </p:nvSpPr>
          <p:spPr bwMode="auto">
            <a:xfrm>
              <a:off x="1004" y="2911"/>
              <a:ext cx="15" cy="14"/>
            </a:xfrm>
            <a:custGeom>
              <a:avLst/>
              <a:gdLst>
                <a:gd name="T0" fmla="*/ 9 w 14"/>
                <a:gd name="T1" fmla="*/ 0 h 14"/>
                <a:gd name="T2" fmla="*/ 14 w 14"/>
                <a:gd name="T3" fmla="*/ 9 h 14"/>
                <a:gd name="T4" fmla="*/ 9 w 14"/>
                <a:gd name="T5" fmla="*/ 14 h 14"/>
                <a:gd name="T6" fmla="*/ 0 w 14"/>
                <a:gd name="T7" fmla="*/ 9 h 14"/>
                <a:gd name="T8" fmla="*/ 9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9" y="0"/>
                  </a:moveTo>
                  <a:lnTo>
                    <a:pt x="14" y="9"/>
                  </a:lnTo>
                  <a:lnTo>
                    <a:pt x="9" y="14"/>
                  </a:lnTo>
                  <a:lnTo>
                    <a:pt x="0" y="9"/>
                  </a:lnTo>
                  <a:lnTo>
                    <a:pt x="9" y="0"/>
                  </a:lnTo>
                  <a:close/>
                </a:path>
              </a:pathLst>
            </a:custGeom>
            <a:solidFill>
              <a:srgbClr val="000000"/>
            </a:solidFill>
            <a:ln w="9525">
              <a:noFill/>
              <a:round/>
              <a:headEnd/>
              <a:tailEnd/>
            </a:ln>
          </p:spPr>
          <p:txBody>
            <a:bodyPr/>
            <a:lstStyle/>
            <a:p>
              <a:endParaRPr lang="ja-JP" altLang="en-US"/>
            </a:p>
          </p:txBody>
        </p:sp>
        <p:sp>
          <p:nvSpPr>
            <p:cNvPr id="22" name="Freeform 564"/>
            <p:cNvSpPr>
              <a:spLocks/>
            </p:cNvSpPr>
            <p:nvPr/>
          </p:nvSpPr>
          <p:spPr bwMode="auto">
            <a:xfrm>
              <a:off x="985" y="2920"/>
              <a:ext cx="29" cy="14"/>
            </a:xfrm>
            <a:custGeom>
              <a:avLst/>
              <a:gdLst>
                <a:gd name="T0" fmla="*/ 23 w 27"/>
                <a:gd name="T1" fmla="*/ 9 h 14"/>
                <a:gd name="T2" fmla="*/ 23 w 27"/>
                <a:gd name="T3" fmla="*/ 9 h 14"/>
                <a:gd name="T4" fmla="*/ 5 w 27"/>
                <a:gd name="T5" fmla="*/ 14 h 14"/>
                <a:gd name="T6" fmla="*/ 0 w 27"/>
                <a:gd name="T7" fmla="*/ 5 h 14"/>
                <a:gd name="T8" fmla="*/ 23 w 27"/>
                <a:gd name="T9" fmla="*/ 0 h 14"/>
                <a:gd name="T10" fmla="*/ 27 w 27"/>
                <a:gd name="T11" fmla="*/ 5 h 14"/>
                <a:gd name="T12" fmla="*/ 23 w 27"/>
                <a:gd name="T13" fmla="*/ 9 h 14"/>
                <a:gd name="T14" fmla="*/ 0 60000 65536"/>
                <a:gd name="T15" fmla="*/ 0 60000 65536"/>
                <a:gd name="T16" fmla="*/ 0 60000 65536"/>
                <a:gd name="T17" fmla="*/ 0 60000 65536"/>
                <a:gd name="T18" fmla="*/ 0 60000 65536"/>
                <a:gd name="T19" fmla="*/ 0 60000 65536"/>
                <a:gd name="T20" fmla="*/ 0 60000 65536"/>
                <a:gd name="T21" fmla="*/ 0 w 27"/>
                <a:gd name="T22" fmla="*/ 0 h 14"/>
                <a:gd name="T23" fmla="*/ 27 w 2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4">
                  <a:moveTo>
                    <a:pt x="23" y="9"/>
                  </a:moveTo>
                  <a:lnTo>
                    <a:pt x="23" y="9"/>
                  </a:lnTo>
                  <a:lnTo>
                    <a:pt x="5" y="14"/>
                  </a:lnTo>
                  <a:lnTo>
                    <a:pt x="0" y="5"/>
                  </a:lnTo>
                  <a:lnTo>
                    <a:pt x="23" y="0"/>
                  </a:lnTo>
                  <a:lnTo>
                    <a:pt x="27" y="5"/>
                  </a:lnTo>
                  <a:lnTo>
                    <a:pt x="23" y="9"/>
                  </a:lnTo>
                  <a:close/>
                </a:path>
              </a:pathLst>
            </a:custGeom>
            <a:solidFill>
              <a:srgbClr val="000000"/>
            </a:solidFill>
            <a:ln w="9525">
              <a:noFill/>
              <a:round/>
              <a:headEnd/>
              <a:tailEnd/>
            </a:ln>
          </p:spPr>
          <p:txBody>
            <a:bodyPr/>
            <a:lstStyle/>
            <a:p>
              <a:endParaRPr lang="ja-JP" altLang="en-US"/>
            </a:p>
          </p:txBody>
        </p:sp>
        <p:sp>
          <p:nvSpPr>
            <p:cNvPr id="23" name="Freeform 565"/>
            <p:cNvSpPr>
              <a:spLocks/>
            </p:cNvSpPr>
            <p:nvPr/>
          </p:nvSpPr>
          <p:spPr bwMode="auto">
            <a:xfrm>
              <a:off x="951" y="2925"/>
              <a:ext cx="39" cy="13"/>
            </a:xfrm>
            <a:custGeom>
              <a:avLst/>
              <a:gdLst>
                <a:gd name="T0" fmla="*/ 31 w 36"/>
                <a:gd name="T1" fmla="*/ 9 h 13"/>
                <a:gd name="T2" fmla="*/ 31 w 36"/>
                <a:gd name="T3" fmla="*/ 9 h 13"/>
                <a:gd name="T4" fmla="*/ 4 w 36"/>
                <a:gd name="T5" fmla="*/ 13 h 13"/>
                <a:gd name="T6" fmla="*/ 0 w 36"/>
                <a:gd name="T7" fmla="*/ 4 h 13"/>
                <a:gd name="T8" fmla="*/ 31 w 36"/>
                <a:gd name="T9" fmla="*/ 0 h 13"/>
                <a:gd name="T10" fmla="*/ 36 w 36"/>
                <a:gd name="T11" fmla="*/ 9 h 13"/>
                <a:gd name="T12" fmla="*/ 31 w 36"/>
                <a:gd name="T13" fmla="*/ 9 h 13"/>
                <a:gd name="T14" fmla="*/ 0 60000 65536"/>
                <a:gd name="T15" fmla="*/ 0 60000 65536"/>
                <a:gd name="T16" fmla="*/ 0 60000 65536"/>
                <a:gd name="T17" fmla="*/ 0 60000 65536"/>
                <a:gd name="T18" fmla="*/ 0 60000 65536"/>
                <a:gd name="T19" fmla="*/ 0 60000 65536"/>
                <a:gd name="T20" fmla="*/ 0 60000 65536"/>
                <a:gd name="T21" fmla="*/ 0 w 36"/>
                <a:gd name="T22" fmla="*/ 0 h 13"/>
                <a:gd name="T23" fmla="*/ 36 w 3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3">
                  <a:moveTo>
                    <a:pt x="31" y="9"/>
                  </a:moveTo>
                  <a:lnTo>
                    <a:pt x="31" y="9"/>
                  </a:lnTo>
                  <a:lnTo>
                    <a:pt x="4" y="13"/>
                  </a:lnTo>
                  <a:lnTo>
                    <a:pt x="0" y="4"/>
                  </a:lnTo>
                  <a:lnTo>
                    <a:pt x="31" y="0"/>
                  </a:lnTo>
                  <a:lnTo>
                    <a:pt x="36" y="9"/>
                  </a:lnTo>
                  <a:lnTo>
                    <a:pt x="31" y="9"/>
                  </a:lnTo>
                  <a:close/>
                </a:path>
              </a:pathLst>
            </a:custGeom>
            <a:solidFill>
              <a:srgbClr val="000000"/>
            </a:solidFill>
            <a:ln w="9525">
              <a:noFill/>
              <a:round/>
              <a:headEnd/>
              <a:tailEnd/>
            </a:ln>
          </p:spPr>
          <p:txBody>
            <a:bodyPr/>
            <a:lstStyle/>
            <a:p>
              <a:endParaRPr lang="ja-JP" altLang="en-US"/>
            </a:p>
          </p:txBody>
        </p:sp>
        <p:sp>
          <p:nvSpPr>
            <p:cNvPr id="24" name="Freeform 566"/>
            <p:cNvSpPr>
              <a:spLocks/>
            </p:cNvSpPr>
            <p:nvPr/>
          </p:nvSpPr>
          <p:spPr bwMode="auto">
            <a:xfrm>
              <a:off x="912" y="2929"/>
              <a:ext cx="44" cy="9"/>
            </a:xfrm>
            <a:custGeom>
              <a:avLst/>
              <a:gdLst>
                <a:gd name="T0" fmla="*/ 40 w 40"/>
                <a:gd name="T1" fmla="*/ 9 h 9"/>
                <a:gd name="T2" fmla="*/ 40 w 40"/>
                <a:gd name="T3" fmla="*/ 9 h 9"/>
                <a:gd name="T4" fmla="*/ 0 w 40"/>
                <a:gd name="T5" fmla="*/ 9 h 9"/>
                <a:gd name="T6" fmla="*/ 0 w 40"/>
                <a:gd name="T7" fmla="*/ 0 h 9"/>
                <a:gd name="T8" fmla="*/ 36 w 40"/>
                <a:gd name="T9" fmla="*/ 0 h 9"/>
                <a:gd name="T10" fmla="*/ 40 w 40"/>
                <a:gd name="T11" fmla="*/ 9 h 9"/>
                <a:gd name="T12" fmla="*/ 40 w 40"/>
                <a:gd name="T13" fmla="*/ 9 h 9"/>
                <a:gd name="T14" fmla="*/ 0 60000 65536"/>
                <a:gd name="T15" fmla="*/ 0 60000 65536"/>
                <a:gd name="T16" fmla="*/ 0 60000 65536"/>
                <a:gd name="T17" fmla="*/ 0 60000 65536"/>
                <a:gd name="T18" fmla="*/ 0 60000 65536"/>
                <a:gd name="T19" fmla="*/ 0 60000 65536"/>
                <a:gd name="T20" fmla="*/ 0 60000 65536"/>
                <a:gd name="T21" fmla="*/ 0 w 40"/>
                <a:gd name="T22" fmla="*/ 0 h 9"/>
                <a:gd name="T23" fmla="*/ 40 w 4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
                  <a:moveTo>
                    <a:pt x="40" y="9"/>
                  </a:moveTo>
                  <a:lnTo>
                    <a:pt x="40" y="9"/>
                  </a:lnTo>
                  <a:lnTo>
                    <a:pt x="0" y="9"/>
                  </a:lnTo>
                  <a:lnTo>
                    <a:pt x="0" y="0"/>
                  </a:lnTo>
                  <a:lnTo>
                    <a:pt x="36" y="0"/>
                  </a:lnTo>
                  <a:lnTo>
                    <a:pt x="40" y="9"/>
                  </a:lnTo>
                  <a:close/>
                </a:path>
              </a:pathLst>
            </a:custGeom>
            <a:solidFill>
              <a:srgbClr val="000000"/>
            </a:solidFill>
            <a:ln w="9525">
              <a:noFill/>
              <a:round/>
              <a:headEnd/>
              <a:tailEnd/>
            </a:ln>
          </p:spPr>
          <p:txBody>
            <a:bodyPr/>
            <a:lstStyle/>
            <a:p>
              <a:endParaRPr lang="ja-JP" altLang="en-US"/>
            </a:p>
          </p:txBody>
        </p:sp>
        <p:sp>
          <p:nvSpPr>
            <p:cNvPr id="25" name="Freeform 567"/>
            <p:cNvSpPr>
              <a:spLocks/>
            </p:cNvSpPr>
            <p:nvPr/>
          </p:nvSpPr>
          <p:spPr bwMode="auto">
            <a:xfrm>
              <a:off x="873" y="2929"/>
              <a:ext cx="39" cy="9"/>
            </a:xfrm>
            <a:custGeom>
              <a:avLst/>
              <a:gdLst>
                <a:gd name="T0" fmla="*/ 36 w 36"/>
                <a:gd name="T1" fmla="*/ 9 h 9"/>
                <a:gd name="T2" fmla="*/ 36 w 36"/>
                <a:gd name="T3" fmla="*/ 9 h 9"/>
                <a:gd name="T4" fmla="*/ 0 w 36"/>
                <a:gd name="T5" fmla="*/ 9 h 9"/>
                <a:gd name="T6" fmla="*/ 0 w 36"/>
                <a:gd name="T7" fmla="*/ 0 h 9"/>
                <a:gd name="T8" fmla="*/ 36 w 36"/>
                <a:gd name="T9" fmla="*/ 0 h 9"/>
                <a:gd name="T10" fmla="*/ 36 w 36"/>
                <a:gd name="T11" fmla="*/ 9 h 9"/>
                <a:gd name="T12" fmla="*/ 36 w 36"/>
                <a:gd name="T13" fmla="*/ 9 h 9"/>
                <a:gd name="T14" fmla="*/ 0 60000 65536"/>
                <a:gd name="T15" fmla="*/ 0 60000 65536"/>
                <a:gd name="T16" fmla="*/ 0 60000 65536"/>
                <a:gd name="T17" fmla="*/ 0 60000 65536"/>
                <a:gd name="T18" fmla="*/ 0 60000 65536"/>
                <a:gd name="T19" fmla="*/ 0 60000 65536"/>
                <a:gd name="T20" fmla="*/ 0 60000 65536"/>
                <a:gd name="T21" fmla="*/ 0 w 36"/>
                <a:gd name="T22" fmla="*/ 0 h 9"/>
                <a:gd name="T23" fmla="*/ 36 w 3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9">
                  <a:moveTo>
                    <a:pt x="36" y="9"/>
                  </a:moveTo>
                  <a:lnTo>
                    <a:pt x="36" y="9"/>
                  </a:lnTo>
                  <a:lnTo>
                    <a:pt x="0" y="9"/>
                  </a:lnTo>
                  <a:lnTo>
                    <a:pt x="0" y="0"/>
                  </a:lnTo>
                  <a:lnTo>
                    <a:pt x="36" y="0"/>
                  </a:lnTo>
                  <a:lnTo>
                    <a:pt x="36" y="9"/>
                  </a:lnTo>
                  <a:close/>
                </a:path>
              </a:pathLst>
            </a:custGeom>
            <a:solidFill>
              <a:srgbClr val="000000"/>
            </a:solidFill>
            <a:ln w="9525">
              <a:noFill/>
              <a:round/>
              <a:headEnd/>
              <a:tailEnd/>
            </a:ln>
          </p:spPr>
          <p:txBody>
            <a:bodyPr/>
            <a:lstStyle/>
            <a:p>
              <a:endParaRPr lang="ja-JP" altLang="en-US"/>
            </a:p>
          </p:txBody>
        </p:sp>
        <p:sp>
          <p:nvSpPr>
            <p:cNvPr id="26" name="Freeform 568"/>
            <p:cNvSpPr>
              <a:spLocks/>
            </p:cNvSpPr>
            <p:nvPr/>
          </p:nvSpPr>
          <p:spPr bwMode="auto">
            <a:xfrm>
              <a:off x="839" y="2925"/>
              <a:ext cx="34" cy="13"/>
            </a:xfrm>
            <a:custGeom>
              <a:avLst/>
              <a:gdLst>
                <a:gd name="T0" fmla="*/ 32 w 32"/>
                <a:gd name="T1" fmla="*/ 13 h 13"/>
                <a:gd name="T2" fmla="*/ 32 w 32"/>
                <a:gd name="T3" fmla="*/ 13 h 13"/>
                <a:gd name="T4" fmla="*/ 0 w 32"/>
                <a:gd name="T5" fmla="*/ 9 h 13"/>
                <a:gd name="T6" fmla="*/ 0 w 32"/>
                <a:gd name="T7" fmla="*/ 0 h 13"/>
                <a:gd name="T8" fmla="*/ 32 w 32"/>
                <a:gd name="T9" fmla="*/ 4 h 13"/>
                <a:gd name="T10" fmla="*/ 32 w 32"/>
                <a:gd name="T11" fmla="*/ 13 h 13"/>
                <a:gd name="T12" fmla="*/ 32 w 32"/>
                <a:gd name="T13" fmla="*/ 13 h 13"/>
                <a:gd name="T14" fmla="*/ 0 60000 65536"/>
                <a:gd name="T15" fmla="*/ 0 60000 65536"/>
                <a:gd name="T16" fmla="*/ 0 60000 65536"/>
                <a:gd name="T17" fmla="*/ 0 60000 65536"/>
                <a:gd name="T18" fmla="*/ 0 60000 65536"/>
                <a:gd name="T19" fmla="*/ 0 60000 65536"/>
                <a:gd name="T20" fmla="*/ 0 60000 65536"/>
                <a:gd name="T21" fmla="*/ 0 w 32"/>
                <a:gd name="T22" fmla="*/ 0 h 13"/>
                <a:gd name="T23" fmla="*/ 32 w 3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3">
                  <a:moveTo>
                    <a:pt x="32" y="13"/>
                  </a:moveTo>
                  <a:lnTo>
                    <a:pt x="32" y="13"/>
                  </a:lnTo>
                  <a:lnTo>
                    <a:pt x="0" y="9"/>
                  </a:lnTo>
                  <a:lnTo>
                    <a:pt x="0" y="0"/>
                  </a:lnTo>
                  <a:lnTo>
                    <a:pt x="32" y="4"/>
                  </a:lnTo>
                  <a:lnTo>
                    <a:pt x="32" y="13"/>
                  </a:lnTo>
                  <a:close/>
                </a:path>
              </a:pathLst>
            </a:custGeom>
            <a:solidFill>
              <a:srgbClr val="000000"/>
            </a:solidFill>
            <a:ln w="9525">
              <a:noFill/>
              <a:round/>
              <a:headEnd/>
              <a:tailEnd/>
            </a:ln>
          </p:spPr>
          <p:txBody>
            <a:bodyPr/>
            <a:lstStyle/>
            <a:p>
              <a:endParaRPr lang="ja-JP" altLang="en-US"/>
            </a:p>
          </p:txBody>
        </p:sp>
        <p:sp>
          <p:nvSpPr>
            <p:cNvPr id="27" name="Freeform 569"/>
            <p:cNvSpPr>
              <a:spLocks/>
            </p:cNvSpPr>
            <p:nvPr/>
          </p:nvSpPr>
          <p:spPr bwMode="auto">
            <a:xfrm>
              <a:off x="815" y="2920"/>
              <a:ext cx="24" cy="14"/>
            </a:xfrm>
            <a:custGeom>
              <a:avLst/>
              <a:gdLst>
                <a:gd name="T0" fmla="*/ 22 w 22"/>
                <a:gd name="T1" fmla="*/ 14 h 14"/>
                <a:gd name="T2" fmla="*/ 22 w 22"/>
                <a:gd name="T3" fmla="*/ 14 h 14"/>
                <a:gd name="T4" fmla="*/ 0 w 22"/>
                <a:gd name="T5" fmla="*/ 9 h 14"/>
                <a:gd name="T6" fmla="*/ 5 w 22"/>
                <a:gd name="T7" fmla="*/ 0 h 14"/>
                <a:gd name="T8" fmla="*/ 22 w 22"/>
                <a:gd name="T9" fmla="*/ 5 h 14"/>
                <a:gd name="T10" fmla="*/ 22 w 22"/>
                <a:gd name="T11" fmla="*/ 14 h 14"/>
                <a:gd name="T12" fmla="*/ 22 w 22"/>
                <a:gd name="T13" fmla="*/ 14 h 14"/>
                <a:gd name="T14" fmla="*/ 0 60000 65536"/>
                <a:gd name="T15" fmla="*/ 0 60000 65536"/>
                <a:gd name="T16" fmla="*/ 0 60000 65536"/>
                <a:gd name="T17" fmla="*/ 0 60000 65536"/>
                <a:gd name="T18" fmla="*/ 0 60000 65536"/>
                <a:gd name="T19" fmla="*/ 0 60000 65536"/>
                <a:gd name="T20" fmla="*/ 0 60000 65536"/>
                <a:gd name="T21" fmla="*/ 0 w 22"/>
                <a:gd name="T22" fmla="*/ 0 h 14"/>
                <a:gd name="T23" fmla="*/ 22 w 2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4">
                  <a:moveTo>
                    <a:pt x="22" y="14"/>
                  </a:moveTo>
                  <a:lnTo>
                    <a:pt x="22" y="14"/>
                  </a:lnTo>
                  <a:lnTo>
                    <a:pt x="0" y="9"/>
                  </a:lnTo>
                  <a:lnTo>
                    <a:pt x="5" y="0"/>
                  </a:lnTo>
                  <a:lnTo>
                    <a:pt x="22" y="5"/>
                  </a:lnTo>
                  <a:lnTo>
                    <a:pt x="22" y="14"/>
                  </a:lnTo>
                  <a:close/>
                </a:path>
              </a:pathLst>
            </a:custGeom>
            <a:solidFill>
              <a:srgbClr val="000000"/>
            </a:solidFill>
            <a:ln w="9525">
              <a:noFill/>
              <a:round/>
              <a:headEnd/>
              <a:tailEnd/>
            </a:ln>
          </p:spPr>
          <p:txBody>
            <a:bodyPr/>
            <a:lstStyle/>
            <a:p>
              <a:endParaRPr lang="ja-JP" altLang="en-US"/>
            </a:p>
          </p:txBody>
        </p:sp>
        <p:sp>
          <p:nvSpPr>
            <p:cNvPr id="28" name="Freeform 570"/>
            <p:cNvSpPr>
              <a:spLocks/>
            </p:cNvSpPr>
            <p:nvPr/>
          </p:nvSpPr>
          <p:spPr bwMode="auto">
            <a:xfrm>
              <a:off x="805" y="2911"/>
              <a:ext cx="15" cy="18"/>
            </a:xfrm>
            <a:custGeom>
              <a:avLst/>
              <a:gdLst>
                <a:gd name="T0" fmla="*/ 9 w 14"/>
                <a:gd name="T1" fmla="*/ 18 h 18"/>
                <a:gd name="T2" fmla="*/ 9 w 14"/>
                <a:gd name="T3" fmla="*/ 14 h 18"/>
                <a:gd name="T4" fmla="*/ 0 w 14"/>
                <a:gd name="T5" fmla="*/ 9 h 18"/>
                <a:gd name="T6" fmla="*/ 9 w 14"/>
                <a:gd name="T7" fmla="*/ 0 h 18"/>
                <a:gd name="T8" fmla="*/ 14 w 14"/>
                <a:gd name="T9" fmla="*/ 9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4"/>
                  </a:lnTo>
                  <a:lnTo>
                    <a:pt x="0" y="9"/>
                  </a:lnTo>
                  <a:lnTo>
                    <a:pt x="9" y="0"/>
                  </a:lnTo>
                  <a:lnTo>
                    <a:pt x="14" y="9"/>
                  </a:lnTo>
                  <a:lnTo>
                    <a:pt x="9" y="18"/>
                  </a:lnTo>
                  <a:close/>
                </a:path>
              </a:pathLst>
            </a:custGeom>
            <a:solidFill>
              <a:srgbClr val="000000"/>
            </a:solidFill>
            <a:ln w="9525">
              <a:noFill/>
              <a:round/>
              <a:headEnd/>
              <a:tailEnd/>
            </a:ln>
          </p:spPr>
          <p:txBody>
            <a:bodyPr/>
            <a:lstStyle/>
            <a:p>
              <a:endParaRPr lang="ja-JP" altLang="en-US"/>
            </a:p>
          </p:txBody>
        </p:sp>
        <p:sp>
          <p:nvSpPr>
            <p:cNvPr id="29" name="Freeform 571"/>
            <p:cNvSpPr>
              <a:spLocks/>
            </p:cNvSpPr>
            <p:nvPr/>
          </p:nvSpPr>
          <p:spPr bwMode="auto">
            <a:xfrm>
              <a:off x="801" y="2907"/>
              <a:ext cx="19" cy="13"/>
            </a:xfrm>
            <a:custGeom>
              <a:avLst/>
              <a:gdLst>
                <a:gd name="T0" fmla="*/ 0 w 18"/>
                <a:gd name="T1" fmla="*/ 9 h 13"/>
                <a:gd name="T2" fmla="*/ 4 w 18"/>
                <a:gd name="T3" fmla="*/ 4 h 13"/>
                <a:gd name="T4" fmla="*/ 13 w 18"/>
                <a:gd name="T5" fmla="*/ 0 h 13"/>
                <a:gd name="T6" fmla="*/ 18 w 18"/>
                <a:gd name="T7" fmla="*/ 4 h 13"/>
                <a:gd name="T8" fmla="*/ 13 w 18"/>
                <a:gd name="T9" fmla="*/ 13 h 13"/>
                <a:gd name="T10" fmla="*/ 4 w 18"/>
                <a:gd name="T11" fmla="*/ 13 h 13"/>
                <a:gd name="T12" fmla="*/ 0 w 18"/>
                <a:gd name="T13" fmla="*/ 9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0" y="9"/>
                  </a:moveTo>
                  <a:lnTo>
                    <a:pt x="4" y="4"/>
                  </a:lnTo>
                  <a:lnTo>
                    <a:pt x="13" y="0"/>
                  </a:lnTo>
                  <a:lnTo>
                    <a:pt x="18" y="4"/>
                  </a:lnTo>
                  <a:lnTo>
                    <a:pt x="13" y="13"/>
                  </a:lnTo>
                  <a:lnTo>
                    <a:pt x="4" y="13"/>
                  </a:lnTo>
                  <a:lnTo>
                    <a:pt x="0" y="9"/>
                  </a:lnTo>
                  <a:close/>
                </a:path>
              </a:pathLst>
            </a:custGeom>
            <a:solidFill>
              <a:srgbClr val="000000"/>
            </a:solidFill>
            <a:ln w="9525">
              <a:noFill/>
              <a:round/>
              <a:headEnd/>
              <a:tailEnd/>
            </a:ln>
          </p:spPr>
          <p:txBody>
            <a:bodyPr/>
            <a:lstStyle/>
            <a:p>
              <a:endParaRPr lang="ja-JP" altLang="en-US"/>
            </a:p>
          </p:txBody>
        </p:sp>
        <p:sp>
          <p:nvSpPr>
            <p:cNvPr id="30" name="Freeform 572"/>
            <p:cNvSpPr>
              <a:spLocks/>
            </p:cNvSpPr>
            <p:nvPr/>
          </p:nvSpPr>
          <p:spPr bwMode="auto">
            <a:xfrm>
              <a:off x="815" y="2898"/>
              <a:ext cx="24" cy="13"/>
            </a:xfrm>
            <a:custGeom>
              <a:avLst/>
              <a:gdLst>
                <a:gd name="T0" fmla="*/ 0 w 22"/>
                <a:gd name="T1" fmla="*/ 9 h 13"/>
                <a:gd name="T2" fmla="*/ 0 w 22"/>
                <a:gd name="T3" fmla="*/ 9 h 13"/>
                <a:gd name="T4" fmla="*/ 22 w 22"/>
                <a:gd name="T5" fmla="*/ 0 h 13"/>
                <a:gd name="T6" fmla="*/ 22 w 22"/>
                <a:gd name="T7" fmla="*/ 9 h 13"/>
                <a:gd name="T8" fmla="*/ 5 w 22"/>
                <a:gd name="T9" fmla="*/ 13 h 13"/>
                <a:gd name="T10" fmla="*/ 0 w 22"/>
                <a:gd name="T11" fmla="*/ 9 h 13"/>
                <a:gd name="T12" fmla="*/ 0 w 22"/>
                <a:gd name="T13" fmla="*/ 9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9"/>
                  </a:moveTo>
                  <a:lnTo>
                    <a:pt x="0" y="9"/>
                  </a:lnTo>
                  <a:lnTo>
                    <a:pt x="22" y="0"/>
                  </a:lnTo>
                  <a:lnTo>
                    <a:pt x="22" y="9"/>
                  </a:lnTo>
                  <a:lnTo>
                    <a:pt x="5" y="13"/>
                  </a:lnTo>
                  <a:lnTo>
                    <a:pt x="0" y="9"/>
                  </a:lnTo>
                  <a:close/>
                </a:path>
              </a:pathLst>
            </a:custGeom>
            <a:solidFill>
              <a:srgbClr val="000000"/>
            </a:solidFill>
            <a:ln w="9525">
              <a:noFill/>
              <a:round/>
              <a:headEnd/>
              <a:tailEnd/>
            </a:ln>
          </p:spPr>
          <p:txBody>
            <a:bodyPr/>
            <a:lstStyle/>
            <a:p>
              <a:endParaRPr lang="ja-JP" altLang="en-US"/>
            </a:p>
          </p:txBody>
        </p:sp>
        <p:sp>
          <p:nvSpPr>
            <p:cNvPr id="31" name="Freeform 573"/>
            <p:cNvSpPr>
              <a:spLocks/>
            </p:cNvSpPr>
            <p:nvPr/>
          </p:nvSpPr>
          <p:spPr bwMode="auto">
            <a:xfrm>
              <a:off x="839" y="2893"/>
              <a:ext cx="34" cy="14"/>
            </a:xfrm>
            <a:custGeom>
              <a:avLst/>
              <a:gdLst>
                <a:gd name="T0" fmla="*/ 0 w 32"/>
                <a:gd name="T1" fmla="*/ 5 h 14"/>
                <a:gd name="T2" fmla="*/ 0 w 32"/>
                <a:gd name="T3" fmla="*/ 5 h 14"/>
                <a:gd name="T4" fmla="*/ 32 w 32"/>
                <a:gd name="T5" fmla="*/ 0 h 14"/>
                <a:gd name="T6" fmla="*/ 32 w 32"/>
                <a:gd name="T7" fmla="*/ 9 h 14"/>
                <a:gd name="T8" fmla="*/ 0 w 32"/>
                <a:gd name="T9" fmla="*/ 14 h 14"/>
                <a:gd name="T10" fmla="*/ 0 w 32"/>
                <a:gd name="T11" fmla="*/ 5 h 14"/>
                <a:gd name="T12" fmla="*/ 0 w 32"/>
                <a:gd name="T13" fmla="*/ 5 h 14"/>
                <a:gd name="T14" fmla="*/ 0 60000 65536"/>
                <a:gd name="T15" fmla="*/ 0 60000 65536"/>
                <a:gd name="T16" fmla="*/ 0 60000 65536"/>
                <a:gd name="T17" fmla="*/ 0 60000 65536"/>
                <a:gd name="T18" fmla="*/ 0 60000 65536"/>
                <a:gd name="T19" fmla="*/ 0 60000 65536"/>
                <a:gd name="T20" fmla="*/ 0 60000 65536"/>
                <a:gd name="T21" fmla="*/ 0 w 32"/>
                <a:gd name="T22" fmla="*/ 0 h 14"/>
                <a:gd name="T23" fmla="*/ 32 w 3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4">
                  <a:moveTo>
                    <a:pt x="0" y="5"/>
                  </a:moveTo>
                  <a:lnTo>
                    <a:pt x="0" y="5"/>
                  </a:lnTo>
                  <a:lnTo>
                    <a:pt x="32" y="0"/>
                  </a:lnTo>
                  <a:lnTo>
                    <a:pt x="32" y="9"/>
                  </a:lnTo>
                  <a:lnTo>
                    <a:pt x="0" y="14"/>
                  </a:lnTo>
                  <a:lnTo>
                    <a:pt x="0" y="5"/>
                  </a:lnTo>
                  <a:close/>
                </a:path>
              </a:pathLst>
            </a:custGeom>
            <a:solidFill>
              <a:srgbClr val="000000"/>
            </a:solidFill>
            <a:ln w="9525">
              <a:noFill/>
              <a:round/>
              <a:headEnd/>
              <a:tailEnd/>
            </a:ln>
          </p:spPr>
          <p:txBody>
            <a:bodyPr/>
            <a:lstStyle/>
            <a:p>
              <a:endParaRPr lang="ja-JP" altLang="en-US"/>
            </a:p>
          </p:txBody>
        </p:sp>
        <p:sp>
          <p:nvSpPr>
            <p:cNvPr id="32" name="Freeform 574"/>
            <p:cNvSpPr>
              <a:spLocks/>
            </p:cNvSpPr>
            <p:nvPr/>
          </p:nvSpPr>
          <p:spPr bwMode="auto">
            <a:xfrm>
              <a:off x="873" y="2893"/>
              <a:ext cx="39" cy="9"/>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 name="T12" fmla="*/ 0 w 36"/>
                <a:gd name="T13" fmla="*/ 0 h 9"/>
                <a:gd name="T14" fmla="*/ 0 60000 65536"/>
                <a:gd name="T15" fmla="*/ 0 60000 65536"/>
                <a:gd name="T16" fmla="*/ 0 60000 65536"/>
                <a:gd name="T17" fmla="*/ 0 60000 65536"/>
                <a:gd name="T18" fmla="*/ 0 60000 65536"/>
                <a:gd name="T19" fmla="*/ 0 60000 65536"/>
                <a:gd name="T20" fmla="*/ 0 60000 65536"/>
                <a:gd name="T21" fmla="*/ 0 w 36"/>
                <a:gd name="T22" fmla="*/ 0 h 9"/>
                <a:gd name="T23" fmla="*/ 36 w 3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9">
                  <a:moveTo>
                    <a:pt x="0" y="0"/>
                  </a:moveTo>
                  <a:lnTo>
                    <a:pt x="0" y="0"/>
                  </a:lnTo>
                  <a:lnTo>
                    <a:pt x="36" y="0"/>
                  </a:lnTo>
                  <a:lnTo>
                    <a:pt x="36" y="9"/>
                  </a:lnTo>
                  <a:lnTo>
                    <a:pt x="0" y="9"/>
                  </a:lnTo>
                  <a:lnTo>
                    <a:pt x="0" y="0"/>
                  </a:lnTo>
                  <a:close/>
                </a:path>
              </a:pathLst>
            </a:custGeom>
            <a:solidFill>
              <a:srgbClr val="000000"/>
            </a:solidFill>
            <a:ln w="9525">
              <a:noFill/>
              <a:round/>
              <a:headEnd/>
              <a:tailEnd/>
            </a:ln>
          </p:spPr>
          <p:txBody>
            <a:bodyPr/>
            <a:lstStyle/>
            <a:p>
              <a:endParaRPr lang="ja-JP" altLang="en-US"/>
            </a:p>
          </p:txBody>
        </p:sp>
        <p:sp>
          <p:nvSpPr>
            <p:cNvPr id="33" name="Freeform 575"/>
            <p:cNvSpPr>
              <a:spLocks/>
            </p:cNvSpPr>
            <p:nvPr/>
          </p:nvSpPr>
          <p:spPr bwMode="auto">
            <a:xfrm>
              <a:off x="912" y="2893"/>
              <a:ext cx="44" cy="9"/>
            </a:xfrm>
            <a:custGeom>
              <a:avLst/>
              <a:gdLst>
                <a:gd name="T0" fmla="*/ 0 w 40"/>
                <a:gd name="T1" fmla="*/ 0 h 9"/>
                <a:gd name="T2" fmla="*/ 0 w 40"/>
                <a:gd name="T3" fmla="*/ 0 h 9"/>
                <a:gd name="T4" fmla="*/ 40 w 40"/>
                <a:gd name="T5" fmla="*/ 0 h 9"/>
                <a:gd name="T6" fmla="*/ 36 w 40"/>
                <a:gd name="T7" fmla="*/ 9 h 9"/>
                <a:gd name="T8" fmla="*/ 0 w 40"/>
                <a:gd name="T9" fmla="*/ 9 h 9"/>
                <a:gd name="T10" fmla="*/ 0 w 40"/>
                <a:gd name="T11" fmla="*/ 0 h 9"/>
                <a:gd name="T12" fmla="*/ 0 w 40"/>
                <a:gd name="T13" fmla="*/ 0 h 9"/>
                <a:gd name="T14" fmla="*/ 0 60000 65536"/>
                <a:gd name="T15" fmla="*/ 0 60000 65536"/>
                <a:gd name="T16" fmla="*/ 0 60000 65536"/>
                <a:gd name="T17" fmla="*/ 0 60000 65536"/>
                <a:gd name="T18" fmla="*/ 0 60000 65536"/>
                <a:gd name="T19" fmla="*/ 0 60000 65536"/>
                <a:gd name="T20" fmla="*/ 0 60000 65536"/>
                <a:gd name="T21" fmla="*/ 0 w 40"/>
                <a:gd name="T22" fmla="*/ 0 h 9"/>
                <a:gd name="T23" fmla="*/ 40 w 4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
                  <a:moveTo>
                    <a:pt x="0" y="0"/>
                  </a:moveTo>
                  <a:lnTo>
                    <a:pt x="0" y="0"/>
                  </a:lnTo>
                  <a:lnTo>
                    <a:pt x="40" y="0"/>
                  </a:lnTo>
                  <a:lnTo>
                    <a:pt x="36" y="9"/>
                  </a:lnTo>
                  <a:lnTo>
                    <a:pt x="0" y="9"/>
                  </a:lnTo>
                  <a:lnTo>
                    <a:pt x="0" y="0"/>
                  </a:lnTo>
                  <a:close/>
                </a:path>
              </a:pathLst>
            </a:custGeom>
            <a:solidFill>
              <a:srgbClr val="000000"/>
            </a:solidFill>
            <a:ln w="9525">
              <a:noFill/>
              <a:round/>
              <a:headEnd/>
              <a:tailEnd/>
            </a:ln>
          </p:spPr>
          <p:txBody>
            <a:bodyPr/>
            <a:lstStyle/>
            <a:p>
              <a:endParaRPr lang="ja-JP" altLang="en-US"/>
            </a:p>
          </p:txBody>
        </p:sp>
        <p:sp>
          <p:nvSpPr>
            <p:cNvPr id="34" name="Freeform 576"/>
            <p:cNvSpPr>
              <a:spLocks/>
            </p:cNvSpPr>
            <p:nvPr/>
          </p:nvSpPr>
          <p:spPr bwMode="auto">
            <a:xfrm>
              <a:off x="951" y="2893"/>
              <a:ext cx="34" cy="14"/>
            </a:xfrm>
            <a:custGeom>
              <a:avLst/>
              <a:gdLst>
                <a:gd name="T0" fmla="*/ 4 w 31"/>
                <a:gd name="T1" fmla="*/ 0 h 14"/>
                <a:gd name="T2" fmla="*/ 4 w 31"/>
                <a:gd name="T3" fmla="*/ 0 h 14"/>
                <a:gd name="T4" fmla="*/ 31 w 31"/>
                <a:gd name="T5" fmla="*/ 5 h 14"/>
                <a:gd name="T6" fmla="*/ 31 w 31"/>
                <a:gd name="T7" fmla="*/ 14 h 14"/>
                <a:gd name="T8" fmla="*/ 0 w 31"/>
                <a:gd name="T9" fmla="*/ 9 h 14"/>
                <a:gd name="T10" fmla="*/ 4 w 31"/>
                <a:gd name="T11" fmla="*/ 0 h 14"/>
                <a:gd name="T12" fmla="*/ 4 w 31"/>
                <a:gd name="T13" fmla="*/ 0 h 14"/>
                <a:gd name="T14" fmla="*/ 0 60000 65536"/>
                <a:gd name="T15" fmla="*/ 0 60000 65536"/>
                <a:gd name="T16" fmla="*/ 0 60000 65536"/>
                <a:gd name="T17" fmla="*/ 0 60000 65536"/>
                <a:gd name="T18" fmla="*/ 0 60000 65536"/>
                <a:gd name="T19" fmla="*/ 0 60000 65536"/>
                <a:gd name="T20" fmla="*/ 0 60000 65536"/>
                <a:gd name="T21" fmla="*/ 0 w 31"/>
                <a:gd name="T22" fmla="*/ 0 h 14"/>
                <a:gd name="T23" fmla="*/ 31 w 3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4">
                  <a:moveTo>
                    <a:pt x="4" y="0"/>
                  </a:moveTo>
                  <a:lnTo>
                    <a:pt x="4" y="0"/>
                  </a:lnTo>
                  <a:lnTo>
                    <a:pt x="31" y="5"/>
                  </a:lnTo>
                  <a:lnTo>
                    <a:pt x="31" y="14"/>
                  </a:lnTo>
                  <a:lnTo>
                    <a:pt x="0" y="9"/>
                  </a:lnTo>
                  <a:lnTo>
                    <a:pt x="4" y="0"/>
                  </a:lnTo>
                  <a:close/>
                </a:path>
              </a:pathLst>
            </a:custGeom>
            <a:solidFill>
              <a:srgbClr val="000000"/>
            </a:solidFill>
            <a:ln w="9525">
              <a:noFill/>
              <a:round/>
              <a:headEnd/>
              <a:tailEnd/>
            </a:ln>
          </p:spPr>
          <p:txBody>
            <a:bodyPr/>
            <a:lstStyle/>
            <a:p>
              <a:endParaRPr lang="ja-JP" altLang="en-US"/>
            </a:p>
          </p:txBody>
        </p:sp>
        <p:sp>
          <p:nvSpPr>
            <p:cNvPr id="35" name="Freeform 577"/>
            <p:cNvSpPr>
              <a:spLocks/>
            </p:cNvSpPr>
            <p:nvPr/>
          </p:nvSpPr>
          <p:spPr bwMode="auto">
            <a:xfrm>
              <a:off x="985" y="2898"/>
              <a:ext cx="25" cy="13"/>
            </a:xfrm>
            <a:custGeom>
              <a:avLst/>
              <a:gdLst>
                <a:gd name="T0" fmla="*/ 0 w 23"/>
                <a:gd name="T1" fmla="*/ 0 h 13"/>
                <a:gd name="T2" fmla="*/ 5 w 23"/>
                <a:gd name="T3" fmla="*/ 0 h 13"/>
                <a:gd name="T4" fmla="*/ 23 w 23"/>
                <a:gd name="T5" fmla="*/ 9 h 13"/>
                <a:gd name="T6" fmla="*/ 23 w 23"/>
                <a:gd name="T7" fmla="*/ 13 h 13"/>
                <a:gd name="T8" fmla="*/ 0 w 23"/>
                <a:gd name="T9" fmla="*/ 9 h 13"/>
                <a:gd name="T10" fmla="*/ 0 w 23"/>
                <a:gd name="T11" fmla="*/ 0 h 13"/>
                <a:gd name="T12" fmla="*/ 0 w 23"/>
                <a:gd name="T13" fmla="*/ 0 h 13"/>
                <a:gd name="T14" fmla="*/ 0 60000 65536"/>
                <a:gd name="T15" fmla="*/ 0 60000 65536"/>
                <a:gd name="T16" fmla="*/ 0 60000 65536"/>
                <a:gd name="T17" fmla="*/ 0 60000 65536"/>
                <a:gd name="T18" fmla="*/ 0 60000 65536"/>
                <a:gd name="T19" fmla="*/ 0 60000 65536"/>
                <a:gd name="T20" fmla="*/ 0 60000 65536"/>
                <a:gd name="T21" fmla="*/ 0 w 23"/>
                <a:gd name="T22" fmla="*/ 0 h 13"/>
                <a:gd name="T23" fmla="*/ 23 w 2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3">
                  <a:moveTo>
                    <a:pt x="0" y="0"/>
                  </a:moveTo>
                  <a:lnTo>
                    <a:pt x="5" y="0"/>
                  </a:lnTo>
                  <a:lnTo>
                    <a:pt x="23" y="9"/>
                  </a:lnTo>
                  <a:lnTo>
                    <a:pt x="23" y="13"/>
                  </a:lnTo>
                  <a:lnTo>
                    <a:pt x="0" y="9"/>
                  </a:lnTo>
                  <a:lnTo>
                    <a:pt x="0" y="0"/>
                  </a:lnTo>
                  <a:close/>
                </a:path>
              </a:pathLst>
            </a:custGeom>
            <a:solidFill>
              <a:srgbClr val="000000"/>
            </a:solidFill>
            <a:ln w="9525">
              <a:noFill/>
              <a:round/>
              <a:headEnd/>
              <a:tailEnd/>
            </a:ln>
          </p:spPr>
          <p:txBody>
            <a:bodyPr/>
            <a:lstStyle/>
            <a:p>
              <a:endParaRPr lang="ja-JP" altLang="en-US"/>
            </a:p>
          </p:txBody>
        </p:sp>
        <p:sp>
          <p:nvSpPr>
            <p:cNvPr id="36" name="Freeform 578"/>
            <p:cNvSpPr>
              <a:spLocks/>
            </p:cNvSpPr>
            <p:nvPr/>
          </p:nvSpPr>
          <p:spPr bwMode="auto">
            <a:xfrm>
              <a:off x="1004" y="2907"/>
              <a:ext cx="15" cy="13"/>
            </a:xfrm>
            <a:custGeom>
              <a:avLst/>
              <a:gdLst>
                <a:gd name="T0" fmla="*/ 5 w 14"/>
                <a:gd name="T1" fmla="*/ 0 h 13"/>
                <a:gd name="T2" fmla="*/ 9 w 14"/>
                <a:gd name="T3" fmla="*/ 0 h 13"/>
                <a:gd name="T4" fmla="*/ 14 w 14"/>
                <a:gd name="T5" fmla="*/ 4 h 13"/>
                <a:gd name="T6" fmla="*/ 9 w 14"/>
                <a:gd name="T7" fmla="*/ 13 h 13"/>
                <a:gd name="T8" fmla="*/ 0 w 14"/>
                <a:gd name="T9" fmla="*/ 4 h 13"/>
                <a:gd name="T10" fmla="*/ 5 w 14"/>
                <a:gd name="T11" fmla="*/ 0 h 13"/>
                <a:gd name="T12" fmla="*/ 5 w 14"/>
                <a:gd name="T13" fmla="*/ 0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0"/>
                  </a:moveTo>
                  <a:lnTo>
                    <a:pt x="9" y="0"/>
                  </a:lnTo>
                  <a:lnTo>
                    <a:pt x="14" y="4"/>
                  </a:lnTo>
                  <a:lnTo>
                    <a:pt x="9" y="13"/>
                  </a:lnTo>
                  <a:lnTo>
                    <a:pt x="0" y="4"/>
                  </a:lnTo>
                  <a:lnTo>
                    <a:pt x="5" y="0"/>
                  </a:lnTo>
                  <a:close/>
                </a:path>
              </a:pathLst>
            </a:custGeom>
            <a:solidFill>
              <a:srgbClr val="000000"/>
            </a:solidFill>
            <a:ln w="9525">
              <a:noFill/>
              <a:round/>
              <a:headEnd/>
              <a:tailEnd/>
            </a:ln>
          </p:spPr>
          <p:txBody>
            <a:bodyPr/>
            <a:lstStyle/>
            <a:p>
              <a:endParaRPr lang="ja-JP" altLang="en-US"/>
            </a:p>
          </p:txBody>
        </p:sp>
        <p:sp>
          <p:nvSpPr>
            <p:cNvPr id="37" name="Freeform 579"/>
            <p:cNvSpPr>
              <a:spLocks/>
            </p:cNvSpPr>
            <p:nvPr/>
          </p:nvSpPr>
          <p:spPr bwMode="auto">
            <a:xfrm>
              <a:off x="1004" y="2911"/>
              <a:ext cx="20" cy="14"/>
            </a:xfrm>
            <a:custGeom>
              <a:avLst/>
              <a:gdLst>
                <a:gd name="T0" fmla="*/ 18 w 18"/>
                <a:gd name="T1" fmla="*/ 5 h 14"/>
                <a:gd name="T2" fmla="*/ 14 w 18"/>
                <a:gd name="T3" fmla="*/ 9 h 14"/>
                <a:gd name="T4" fmla="*/ 9 w 18"/>
                <a:gd name="T5" fmla="*/ 14 h 14"/>
                <a:gd name="T6" fmla="*/ 0 w 18"/>
                <a:gd name="T7" fmla="*/ 9 h 14"/>
                <a:gd name="T8" fmla="*/ 9 w 18"/>
                <a:gd name="T9" fmla="*/ 0 h 14"/>
                <a:gd name="T10" fmla="*/ 14 w 18"/>
                <a:gd name="T11" fmla="*/ 0 h 14"/>
                <a:gd name="T12" fmla="*/ 18 w 18"/>
                <a:gd name="T13" fmla="*/ 5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18" y="5"/>
                  </a:moveTo>
                  <a:lnTo>
                    <a:pt x="14" y="9"/>
                  </a:lnTo>
                  <a:lnTo>
                    <a:pt x="9" y="14"/>
                  </a:lnTo>
                  <a:lnTo>
                    <a:pt x="0" y="9"/>
                  </a:lnTo>
                  <a:lnTo>
                    <a:pt x="9" y="0"/>
                  </a:lnTo>
                  <a:lnTo>
                    <a:pt x="14" y="0"/>
                  </a:lnTo>
                  <a:lnTo>
                    <a:pt x="18" y="5"/>
                  </a:lnTo>
                  <a:close/>
                </a:path>
              </a:pathLst>
            </a:custGeom>
            <a:solidFill>
              <a:srgbClr val="000000"/>
            </a:solidFill>
            <a:ln w="9525">
              <a:noFill/>
              <a:round/>
              <a:headEnd/>
              <a:tailEnd/>
            </a:ln>
          </p:spPr>
          <p:txBody>
            <a:bodyPr/>
            <a:lstStyle/>
            <a:p>
              <a:endParaRPr lang="ja-JP" altLang="en-US"/>
            </a:p>
          </p:txBody>
        </p:sp>
        <p:sp>
          <p:nvSpPr>
            <p:cNvPr id="38" name="Freeform 580"/>
            <p:cNvSpPr>
              <a:spLocks/>
            </p:cNvSpPr>
            <p:nvPr/>
          </p:nvSpPr>
          <p:spPr bwMode="auto">
            <a:xfrm>
              <a:off x="1087" y="2669"/>
              <a:ext cx="103" cy="103"/>
            </a:xfrm>
            <a:custGeom>
              <a:avLst/>
              <a:gdLst>
                <a:gd name="T0" fmla="*/ 95 w 95"/>
                <a:gd name="T1" fmla="*/ 103 h 103"/>
                <a:gd name="T2" fmla="*/ 90 w 95"/>
                <a:gd name="T3" fmla="*/ 98 h 103"/>
                <a:gd name="T4" fmla="*/ 77 w 95"/>
                <a:gd name="T5" fmla="*/ 89 h 103"/>
                <a:gd name="T6" fmla="*/ 63 w 95"/>
                <a:gd name="T7" fmla="*/ 76 h 103"/>
                <a:gd name="T8" fmla="*/ 45 w 95"/>
                <a:gd name="T9" fmla="*/ 58 h 103"/>
                <a:gd name="T10" fmla="*/ 45 w 95"/>
                <a:gd name="T11" fmla="*/ 58 h 103"/>
                <a:gd name="T12" fmla="*/ 27 w 95"/>
                <a:gd name="T13" fmla="*/ 36 h 103"/>
                <a:gd name="T14" fmla="*/ 9 w 95"/>
                <a:gd name="T15" fmla="*/ 18 h 103"/>
                <a:gd name="T16" fmla="*/ 5 w 95"/>
                <a:gd name="T17" fmla="*/ 9 h 103"/>
                <a:gd name="T18" fmla="*/ 0 w 95"/>
                <a:gd name="T19" fmla="*/ 0 h 103"/>
                <a:gd name="T20" fmla="*/ 0 w 95"/>
                <a:gd name="T21" fmla="*/ 0 h 103"/>
                <a:gd name="T22" fmla="*/ 9 w 95"/>
                <a:gd name="T23" fmla="*/ 4 h 103"/>
                <a:gd name="T24" fmla="*/ 18 w 95"/>
                <a:gd name="T25" fmla="*/ 13 h 103"/>
                <a:gd name="T26" fmla="*/ 36 w 95"/>
                <a:gd name="T27" fmla="*/ 27 h 103"/>
                <a:gd name="T28" fmla="*/ 54 w 95"/>
                <a:gd name="T29" fmla="*/ 45 h 103"/>
                <a:gd name="T30" fmla="*/ 54 w 95"/>
                <a:gd name="T31" fmla="*/ 45 h 103"/>
                <a:gd name="T32" fmla="*/ 72 w 95"/>
                <a:gd name="T33" fmla="*/ 67 h 103"/>
                <a:gd name="T34" fmla="*/ 86 w 95"/>
                <a:gd name="T35" fmla="*/ 85 h 103"/>
                <a:gd name="T36" fmla="*/ 95 w 95"/>
                <a:gd name="T37" fmla="*/ 98 h 103"/>
                <a:gd name="T38" fmla="*/ 95 w 95"/>
                <a:gd name="T39" fmla="*/ 103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03"/>
                <a:gd name="T62" fmla="*/ 95 w 95"/>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03">
                  <a:moveTo>
                    <a:pt x="95" y="103"/>
                  </a:moveTo>
                  <a:lnTo>
                    <a:pt x="90" y="98"/>
                  </a:lnTo>
                  <a:lnTo>
                    <a:pt x="77" y="89"/>
                  </a:lnTo>
                  <a:lnTo>
                    <a:pt x="63" y="76"/>
                  </a:lnTo>
                  <a:lnTo>
                    <a:pt x="45" y="58"/>
                  </a:lnTo>
                  <a:lnTo>
                    <a:pt x="27" y="36"/>
                  </a:lnTo>
                  <a:lnTo>
                    <a:pt x="9" y="18"/>
                  </a:lnTo>
                  <a:lnTo>
                    <a:pt x="5" y="9"/>
                  </a:lnTo>
                  <a:lnTo>
                    <a:pt x="0" y="0"/>
                  </a:lnTo>
                  <a:lnTo>
                    <a:pt x="9" y="4"/>
                  </a:lnTo>
                  <a:lnTo>
                    <a:pt x="18" y="13"/>
                  </a:lnTo>
                  <a:lnTo>
                    <a:pt x="36" y="27"/>
                  </a:lnTo>
                  <a:lnTo>
                    <a:pt x="54" y="45"/>
                  </a:lnTo>
                  <a:lnTo>
                    <a:pt x="72" y="67"/>
                  </a:lnTo>
                  <a:lnTo>
                    <a:pt x="86" y="85"/>
                  </a:lnTo>
                  <a:lnTo>
                    <a:pt x="95" y="98"/>
                  </a:lnTo>
                  <a:lnTo>
                    <a:pt x="95" y="103"/>
                  </a:lnTo>
                  <a:close/>
                </a:path>
              </a:pathLst>
            </a:custGeom>
            <a:solidFill>
              <a:srgbClr val="FFFFFF"/>
            </a:solidFill>
            <a:ln w="9525">
              <a:noFill/>
              <a:round/>
              <a:headEnd/>
              <a:tailEnd/>
            </a:ln>
          </p:spPr>
          <p:txBody>
            <a:bodyPr/>
            <a:lstStyle/>
            <a:p>
              <a:endParaRPr lang="ja-JP" altLang="en-US"/>
            </a:p>
          </p:txBody>
        </p:sp>
        <p:sp>
          <p:nvSpPr>
            <p:cNvPr id="39" name="Freeform 581"/>
            <p:cNvSpPr>
              <a:spLocks/>
            </p:cNvSpPr>
            <p:nvPr/>
          </p:nvSpPr>
          <p:spPr bwMode="auto">
            <a:xfrm>
              <a:off x="1184" y="2767"/>
              <a:ext cx="10" cy="9"/>
            </a:xfrm>
            <a:custGeom>
              <a:avLst/>
              <a:gdLst>
                <a:gd name="T0" fmla="*/ 9 w 9"/>
                <a:gd name="T1" fmla="*/ 0 h 9"/>
                <a:gd name="T2" fmla="*/ 5 w 9"/>
                <a:gd name="T3" fmla="*/ 9 h 9"/>
                <a:gd name="T4" fmla="*/ 0 w 9"/>
                <a:gd name="T5" fmla="*/ 5 h 9"/>
                <a:gd name="T6" fmla="*/ 0 w 9"/>
                <a:gd name="T7" fmla="*/ 0 h 9"/>
                <a:gd name="T8" fmla="*/ 9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0"/>
                  </a:moveTo>
                  <a:lnTo>
                    <a:pt x="5" y="9"/>
                  </a:lnTo>
                  <a:lnTo>
                    <a:pt x="0" y="5"/>
                  </a:lnTo>
                  <a:lnTo>
                    <a:pt x="0" y="0"/>
                  </a:lnTo>
                  <a:lnTo>
                    <a:pt x="9" y="0"/>
                  </a:lnTo>
                  <a:close/>
                </a:path>
              </a:pathLst>
            </a:custGeom>
            <a:solidFill>
              <a:srgbClr val="000000"/>
            </a:solidFill>
            <a:ln w="9525">
              <a:noFill/>
              <a:round/>
              <a:headEnd/>
              <a:tailEnd/>
            </a:ln>
          </p:spPr>
          <p:txBody>
            <a:bodyPr/>
            <a:lstStyle/>
            <a:p>
              <a:endParaRPr lang="ja-JP" altLang="en-US"/>
            </a:p>
          </p:txBody>
        </p:sp>
        <p:sp>
          <p:nvSpPr>
            <p:cNvPr id="40" name="Freeform 582"/>
            <p:cNvSpPr>
              <a:spLocks/>
            </p:cNvSpPr>
            <p:nvPr/>
          </p:nvSpPr>
          <p:spPr bwMode="auto">
            <a:xfrm>
              <a:off x="1170" y="2758"/>
              <a:ext cx="20" cy="14"/>
            </a:xfrm>
            <a:custGeom>
              <a:avLst/>
              <a:gdLst>
                <a:gd name="T0" fmla="*/ 13 w 18"/>
                <a:gd name="T1" fmla="*/ 14 h 14"/>
                <a:gd name="T2" fmla="*/ 9 w 18"/>
                <a:gd name="T3" fmla="*/ 14 h 14"/>
                <a:gd name="T4" fmla="*/ 0 w 18"/>
                <a:gd name="T5" fmla="*/ 5 h 14"/>
                <a:gd name="T6" fmla="*/ 4 w 18"/>
                <a:gd name="T7" fmla="*/ 0 h 14"/>
                <a:gd name="T8" fmla="*/ 18 w 18"/>
                <a:gd name="T9" fmla="*/ 9 h 14"/>
                <a:gd name="T10" fmla="*/ 13 w 18"/>
                <a:gd name="T11" fmla="*/ 14 h 14"/>
                <a:gd name="T12" fmla="*/ 13 w 18"/>
                <a:gd name="T13" fmla="*/ 14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13" y="14"/>
                  </a:moveTo>
                  <a:lnTo>
                    <a:pt x="9" y="14"/>
                  </a:lnTo>
                  <a:lnTo>
                    <a:pt x="0" y="5"/>
                  </a:lnTo>
                  <a:lnTo>
                    <a:pt x="4" y="0"/>
                  </a:lnTo>
                  <a:lnTo>
                    <a:pt x="18" y="9"/>
                  </a:lnTo>
                  <a:lnTo>
                    <a:pt x="13" y="14"/>
                  </a:lnTo>
                  <a:close/>
                </a:path>
              </a:pathLst>
            </a:custGeom>
            <a:solidFill>
              <a:srgbClr val="000000"/>
            </a:solidFill>
            <a:ln w="9525">
              <a:noFill/>
              <a:round/>
              <a:headEnd/>
              <a:tailEnd/>
            </a:ln>
          </p:spPr>
          <p:txBody>
            <a:bodyPr/>
            <a:lstStyle/>
            <a:p>
              <a:endParaRPr lang="ja-JP" altLang="en-US"/>
            </a:p>
          </p:txBody>
        </p:sp>
        <p:sp>
          <p:nvSpPr>
            <p:cNvPr id="41" name="Freeform 583"/>
            <p:cNvSpPr>
              <a:spLocks/>
            </p:cNvSpPr>
            <p:nvPr/>
          </p:nvSpPr>
          <p:spPr bwMode="auto">
            <a:xfrm>
              <a:off x="1151" y="2741"/>
              <a:ext cx="23" cy="22"/>
            </a:xfrm>
            <a:custGeom>
              <a:avLst/>
              <a:gdLst>
                <a:gd name="T0" fmla="*/ 18 w 22"/>
                <a:gd name="T1" fmla="*/ 22 h 22"/>
                <a:gd name="T2" fmla="*/ 18 w 22"/>
                <a:gd name="T3" fmla="*/ 22 h 22"/>
                <a:gd name="T4" fmla="*/ 0 w 22"/>
                <a:gd name="T5" fmla="*/ 8 h 22"/>
                <a:gd name="T6" fmla="*/ 4 w 22"/>
                <a:gd name="T7" fmla="*/ 0 h 22"/>
                <a:gd name="T8" fmla="*/ 22 w 22"/>
                <a:gd name="T9" fmla="*/ 17 h 22"/>
                <a:gd name="T10" fmla="*/ 18 w 22"/>
                <a:gd name="T11" fmla="*/ 22 h 22"/>
                <a:gd name="T12" fmla="*/ 18 w 22"/>
                <a:gd name="T13" fmla="*/ 22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18" y="22"/>
                  </a:moveTo>
                  <a:lnTo>
                    <a:pt x="18" y="22"/>
                  </a:lnTo>
                  <a:lnTo>
                    <a:pt x="0" y="8"/>
                  </a:lnTo>
                  <a:lnTo>
                    <a:pt x="4" y="0"/>
                  </a:lnTo>
                  <a:lnTo>
                    <a:pt x="22" y="17"/>
                  </a:lnTo>
                  <a:lnTo>
                    <a:pt x="18" y="22"/>
                  </a:lnTo>
                  <a:close/>
                </a:path>
              </a:pathLst>
            </a:custGeom>
            <a:solidFill>
              <a:srgbClr val="000000"/>
            </a:solidFill>
            <a:ln w="9525">
              <a:noFill/>
              <a:round/>
              <a:headEnd/>
              <a:tailEnd/>
            </a:ln>
          </p:spPr>
          <p:txBody>
            <a:bodyPr/>
            <a:lstStyle/>
            <a:p>
              <a:endParaRPr lang="ja-JP" altLang="en-US"/>
            </a:p>
          </p:txBody>
        </p:sp>
        <p:sp>
          <p:nvSpPr>
            <p:cNvPr id="42" name="Freeform 584"/>
            <p:cNvSpPr>
              <a:spLocks/>
            </p:cNvSpPr>
            <p:nvPr/>
          </p:nvSpPr>
          <p:spPr bwMode="auto">
            <a:xfrm>
              <a:off x="1131" y="2723"/>
              <a:ext cx="24" cy="26"/>
            </a:xfrm>
            <a:custGeom>
              <a:avLst/>
              <a:gdLst>
                <a:gd name="T0" fmla="*/ 18 w 22"/>
                <a:gd name="T1" fmla="*/ 26 h 26"/>
                <a:gd name="T2" fmla="*/ 18 w 22"/>
                <a:gd name="T3" fmla="*/ 26 h 26"/>
                <a:gd name="T4" fmla="*/ 0 w 22"/>
                <a:gd name="T5" fmla="*/ 4 h 26"/>
                <a:gd name="T6" fmla="*/ 4 w 22"/>
                <a:gd name="T7" fmla="*/ 0 h 26"/>
                <a:gd name="T8" fmla="*/ 22 w 22"/>
                <a:gd name="T9" fmla="*/ 18 h 26"/>
                <a:gd name="T10" fmla="*/ 18 w 22"/>
                <a:gd name="T11" fmla="*/ 26 h 26"/>
                <a:gd name="T12" fmla="*/ 18 w 22"/>
                <a:gd name="T13" fmla="*/ 26 h 26"/>
                <a:gd name="T14" fmla="*/ 0 60000 65536"/>
                <a:gd name="T15" fmla="*/ 0 60000 65536"/>
                <a:gd name="T16" fmla="*/ 0 60000 65536"/>
                <a:gd name="T17" fmla="*/ 0 60000 65536"/>
                <a:gd name="T18" fmla="*/ 0 60000 65536"/>
                <a:gd name="T19" fmla="*/ 0 60000 65536"/>
                <a:gd name="T20" fmla="*/ 0 60000 65536"/>
                <a:gd name="T21" fmla="*/ 0 w 22"/>
                <a:gd name="T22" fmla="*/ 0 h 26"/>
                <a:gd name="T23" fmla="*/ 22 w 2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6">
                  <a:moveTo>
                    <a:pt x="18" y="26"/>
                  </a:moveTo>
                  <a:lnTo>
                    <a:pt x="18" y="26"/>
                  </a:lnTo>
                  <a:lnTo>
                    <a:pt x="0" y="4"/>
                  </a:lnTo>
                  <a:lnTo>
                    <a:pt x="4" y="0"/>
                  </a:lnTo>
                  <a:lnTo>
                    <a:pt x="22" y="18"/>
                  </a:lnTo>
                  <a:lnTo>
                    <a:pt x="18" y="26"/>
                  </a:lnTo>
                  <a:close/>
                </a:path>
              </a:pathLst>
            </a:custGeom>
            <a:solidFill>
              <a:srgbClr val="000000"/>
            </a:solidFill>
            <a:ln w="9525">
              <a:noFill/>
              <a:round/>
              <a:headEnd/>
              <a:tailEnd/>
            </a:ln>
          </p:spPr>
          <p:txBody>
            <a:bodyPr/>
            <a:lstStyle/>
            <a:p>
              <a:endParaRPr lang="ja-JP" altLang="en-US"/>
            </a:p>
          </p:txBody>
        </p:sp>
        <p:sp>
          <p:nvSpPr>
            <p:cNvPr id="43" name="Freeform 585"/>
            <p:cNvSpPr>
              <a:spLocks/>
            </p:cNvSpPr>
            <p:nvPr/>
          </p:nvSpPr>
          <p:spPr bwMode="auto">
            <a:xfrm>
              <a:off x="1112" y="2705"/>
              <a:ext cx="23" cy="22"/>
            </a:xfrm>
            <a:custGeom>
              <a:avLst/>
              <a:gdLst>
                <a:gd name="T0" fmla="*/ 18 w 22"/>
                <a:gd name="T1" fmla="*/ 22 h 22"/>
                <a:gd name="T2" fmla="*/ 18 w 22"/>
                <a:gd name="T3" fmla="*/ 22 h 22"/>
                <a:gd name="T4" fmla="*/ 0 w 22"/>
                <a:gd name="T5" fmla="*/ 4 h 22"/>
                <a:gd name="T6" fmla="*/ 4 w 22"/>
                <a:gd name="T7" fmla="*/ 0 h 22"/>
                <a:gd name="T8" fmla="*/ 22 w 22"/>
                <a:gd name="T9" fmla="*/ 18 h 22"/>
                <a:gd name="T10" fmla="*/ 18 w 22"/>
                <a:gd name="T11" fmla="*/ 22 h 22"/>
                <a:gd name="T12" fmla="*/ 18 w 22"/>
                <a:gd name="T13" fmla="*/ 22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18" y="22"/>
                  </a:moveTo>
                  <a:lnTo>
                    <a:pt x="18" y="22"/>
                  </a:lnTo>
                  <a:lnTo>
                    <a:pt x="0" y="4"/>
                  </a:lnTo>
                  <a:lnTo>
                    <a:pt x="4" y="0"/>
                  </a:lnTo>
                  <a:lnTo>
                    <a:pt x="22" y="18"/>
                  </a:lnTo>
                  <a:lnTo>
                    <a:pt x="18" y="22"/>
                  </a:lnTo>
                  <a:close/>
                </a:path>
              </a:pathLst>
            </a:custGeom>
            <a:solidFill>
              <a:srgbClr val="000000"/>
            </a:solidFill>
            <a:ln w="9525">
              <a:noFill/>
              <a:round/>
              <a:headEnd/>
              <a:tailEnd/>
            </a:ln>
          </p:spPr>
          <p:txBody>
            <a:bodyPr/>
            <a:lstStyle/>
            <a:p>
              <a:endParaRPr lang="ja-JP" altLang="en-US"/>
            </a:p>
          </p:txBody>
        </p:sp>
        <p:sp>
          <p:nvSpPr>
            <p:cNvPr id="44" name="Freeform 586"/>
            <p:cNvSpPr>
              <a:spLocks/>
            </p:cNvSpPr>
            <p:nvPr/>
          </p:nvSpPr>
          <p:spPr bwMode="auto">
            <a:xfrm>
              <a:off x="1096" y="2687"/>
              <a:ext cx="20" cy="22"/>
            </a:xfrm>
            <a:custGeom>
              <a:avLst/>
              <a:gdLst>
                <a:gd name="T0" fmla="*/ 14 w 18"/>
                <a:gd name="T1" fmla="*/ 22 h 22"/>
                <a:gd name="T2" fmla="*/ 14 w 18"/>
                <a:gd name="T3" fmla="*/ 22 h 22"/>
                <a:gd name="T4" fmla="*/ 0 w 18"/>
                <a:gd name="T5" fmla="*/ 4 h 22"/>
                <a:gd name="T6" fmla="*/ 5 w 18"/>
                <a:gd name="T7" fmla="*/ 0 h 22"/>
                <a:gd name="T8" fmla="*/ 18 w 18"/>
                <a:gd name="T9" fmla="*/ 18 h 22"/>
                <a:gd name="T10" fmla="*/ 14 w 18"/>
                <a:gd name="T11" fmla="*/ 22 h 22"/>
                <a:gd name="T12" fmla="*/ 14 w 18"/>
                <a:gd name="T13" fmla="*/ 22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14" y="22"/>
                  </a:moveTo>
                  <a:lnTo>
                    <a:pt x="14" y="22"/>
                  </a:lnTo>
                  <a:lnTo>
                    <a:pt x="0" y="4"/>
                  </a:lnTo>
                  <a:lnTo>
                    <a:pt x="5" y="0"/>
                  </a:lnTo>
                  <a:lnTo>
                    <a:pt x="18" y="18"/>
                  </a:lnTo>
                  <a:lnTo>
                    <a:pt x="14" y="22"/>
                  </a:lnTo>
                  <a:close/>
                </a:path>
              </a:pathLst>
            </a:custGeom>
            <a:solidFill>
              <a:srgbClr val="000000"/>
            </a:solidFill>
            <a:ln w="9525">
              <a:noFill/>
              <a:round/>
              <a:headEnd/>
              <a:tailEnd/>
            </a:ln>
          </p:spPr>
          <p:txBody>
            <a:bodyPr/>
            <a:lstStyle/>
            <a:p>
              <a:endParaRPr lang="ja-JP" altLang="en-US"/>
            </a:p>
          </p:txBody>
        </p:sp>
        <p:sp>
          <p:nvSpPr>
            <p:cNvPr id="45" name="Freeform 587"/>
            <p:cNvSpPr>
              <a:spLocks/>
            </p:cNvSpPr>
            <p:nvPr/>
          </p:nvSpPr>
          <p:spPr bwMode="auto">
            <a:xfrm>
              <a:off x="1087" y="2673"/>
              <a:ext cx="15" cy="18"/>
            </a:xfrm>
            <a:custGeom>
              <a:avLst/>
              <a:gdLst>
                <a:gd name="T0" fmla="*/ 9 w 14"/>
                <a:gd name="T1" fmla="*/ 18 h 18"/>
                <a:gd name="T2" fmla="*/ 9 w 14"/>
                <a:gd name="T3" fmla="*/ 18 h 18"/>
                <a:gd name="T4" fmla="*/ 0 w 14"/>
                <a:gd name="T5" fmla="*/ 5 h 18"/>
                <a:gd name="T6" fmla="*/ 5 w 14"/>
                <a:gd name="T7" fmla="*/ 0 h 18"/>
                <a:gd name="T8" fmla="*/ 14 w 14"/>
                <a:gd name="T9" fmla="*/ 14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8"/>
                  </a:lnTo>
                  <a:lnTo>
                    <a:pt x="0" y="5"/>
                  </a:lnTo>
                  <a:lnTo>
                    <a:pt x="5" y="0"/>
                  </a:lnTo>
                  <a:lnTo>
                    <a:pt x="14" y="14"/>
                  </a:lnTo>
                  <a:lnTo>
                    <a:pt x="9" y="18"/>
                  </a:lnTo>
                  <a:close/>
                </a:path>
              </a:pathLst>
            </a:custGeom>
            <a:solidFill>
              <a:srgbClr val="000000"/>
            </a:solidFill>
            <a:ln w="9525">
              <a:noFill/>
              <a:round/>
              <a:headEnd/>
              <a:tailEnd/>
            </a:ln>
          </p:spPr>
          <p:txBody>
            <a:bodyPr/>
            <a:lstStyle/>
            <a:p>
              <a:endParaRPr lang="ja-JP" altLang="en-US"/>
            </a:p>
          </p:txBody>
        </p:sp>
        <p:sp>
          <p:nvSpPr>
            <p:cNvPr id="46" name="Freeform 588"/>
            <p:cNvSpPr>
              <a:spLocks/>
            </p:cNvSpPr>
            <p:nvPr/>
          </p:nvSpPr>
          <p:spPr bwMode="auto">
            <a:xfrm>
              <a:off x="1082" y="2669"/>
              <a:ext cx="14" cy="9"/>
            </a:xfrm>
            <a:custGeom>
              <a:avLst/>
              <a:gdLst>
                <a:gd name="T0" fmla="*/ 4 w 13"/>
                <a:gd name="T1" fmla="*/ 9 h 9"/>
                <a:gd name="T2" fmla="*/ 4 w 13"/>
                <a:gd name="T3" fmla="*/ 9 h 9"/>
                <a:gd name="T4" fmla="*/ 0 w 13"/>
                <a:gd name="T5" fmla="*/ 0 h 9"/>
                <a:gd name="T6" fmla="*/ 9 w 13"/>
                <a:gd name="T7" fmla="*/ 0 h 9"/>
                <a:gd name="T8" fmla="*/ 13 w 13"/>
                <a:gd name="T9" fmla="*/ 4 h 9"/>
                <a:gd name="T10" fmla="*/ 4 w 13"/>
                <a:gd name="T11" fmla="*/ 9 h 9"/>
                <a:gd name="T12" fmla="*/ 4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9"/>
                  </a:moveTo>
                  <a:lnTo>
                    <a:pt x="4" y="9"/>
                  </a:lnTo>
                  <a:lnTo>
                    <a:pt x="0" y="0"/>
                  </a:lnTo>
                  <a:lnTo>
                    <a:pt x="9" y="0"/>
                  </a:lnTo>
                  <a:lnTo>
                    <a:pt x="13" y="4"/>
                  </a:lnTo>
                  <a:lnTo>
                    <a:pt x="4" y="9"/>
                  </a:lnTo>
                  <a:close/>
                </a:path>
              </a:pathLst>
            </a:custGeom>
            <a:solidFill>
              <a:srgbClr val="000000"/>
            </a:solidFill>
            <a:ln w="9525">
              <a:noFill/>
              <a:round/>
              <a:headEnd/>
              <a:tailEnd/>
            </a:ln>
          </p:spPr>
          <p:txBody>
            <a:bodyPr/>
            <a:lstStyle/>
            <a:p>
              <a:endParaRPr lang="ja-JP" altLang="en-US"/>
            </a:p>
          </p:txBody>
        </p:sp>
        <p:sp>
          <p:nvSpPr>
            <p:cNvPr id="47" name="Freeform 589"/>
            <p:cNvSpPr>
              <a:spLocks/>
            </p:cNvSpPr>
            <p:nvPr/>
          </p:nvSpPr>
          <p:spPr bwMode="auto">
            <a:xfrm>
              <a:off x="1082" y="2664"/>
              <a:ext cx="14" cy="14"/>
            </a:xfrm>
            <a:custGeom>
              <a:avLst/>
              <a:gdLst>
                <a:gd name="T0" fmla="*/ 0 w 13"/>
                <a:gd name="T1" fmla="*/ 0 h 14"/>
                <a:gd name="T2" fmla="*/ 9 w 13"/>
                <a:gd name="T3" fmla="*/ 0 h 14"/>
                <a:gd name="T4" fmla="*/ 13 w 13"/>
                <a:gd name="T5" fmla="*/ 5 h 14"/>
                <a:gd name="T6" fmla="*/ 9 w 13"/>
                <a:gd name="T7" fmla="*/ 14 h 14"/>
                <a:gd name="T8" fmla="*/ 4 w 13"/>
                <a:gd name="T9" fmla="*/ 9 h 14"/>
                <a:gd name="T10" fmla="*/ 0 w 13"/>
                <a:gd name="T11" fmla="*/ 5 h 14"/>
                <a:gd name="T12" fmla="*/ 0 w 13"/>
                <a:gd name="T13" fmla="*/ 0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0" y="0"/>
                  </a:moveTo>
                  <a:lnTo>
                    <a:pt x="9" y="0"/>
                  </a:lnTo>
                  <a:lnTo>
                    <a:pt x="13" y="5"/>
                  </a:lnTo>
                  <a:lnTo>
                    <a:pt x="9" y="14"/>
                  </a:lnTo>
                  <a:lnTo>
                    <a:pt x="4" y="9"/>
                  </a:lnTo>
                  <a:lnTo>
                    <a:pt x="0" y="5"/>
                  </a:lnTo>
                  <a:lnTo>
                    <a:pt x="0" y="0"/>
                  </a:lnTo>
                  <a:close/>
                </a:path>
              </a:pathLst>
            </a:custGeom>
            <a:solidFill>
              <a:srgbClr val="000000"/>
            </a:solidFill>
            <a:ln w="9525">
              <a:noFill/>
              <a:round/>
              <a:headEnd/>
              <a:tailEnd/>
            </a:ln>
          </p:spPr>
          <p:txBody>
            <a:bodyPr/>
            <a:lstStyle/>
            <a:p>
              <a:endParaRPr lang="ja-JP" altLang="en-US"/>
            </a:p>
          </p:txBody>
        </p:sp>
        <p:sp>
          <p:nvSpPr>
            <p:cNvPr id="48" name="Freeform 590"/>
            <p:cNvSpPr>
              <a:spLocks/>
            </p:cNvSpPr>
            <p:nvPr/>
          </p:nvSpPr>
          <p:spPr bwMode="auto">
            <a:xfrm>
              <a:off x="1092" y="2669"/>
              <a:ext cx="20" cy="13"/>
            </a:xfrm>
            <a:custGeom>
              <a:avLst/>
              <a:gdLst>
                <a:gd name="T0" fmla="*/ 4 w 18"/>
                <a:gd name="T1" fmla="*/ 0 h 13"/>
                <a:gd name="T2" fmla="*/ 4 w 18"/>
                <a:gd name="T3" fmla="*/ 0 h 13"/>
                <a:gd name="T4" fmla="*/ 18 w 18"/>
                <a:gd name="T5" fmla="*/ 9 h 13"/>
                <a:gd name="T6" fmla="*/ 13 w 18"/>
                <a:gd name="T7" fmla="*/ 13 h 13"/>
                <a:gd name="T8" fmla="*/ 0 w 18"/>
                <a:gd name="T9" fmla="*/ 4 h 13"/>
                <a:gd name="T10" fmla="*/ 4 w 18"/>
                <a:gd name="T11" fmla="*/ 0 h 13"/>
                <a:gd name="T12" fmla="*/ 4 w 18"/>
                <a:gd name="T13" fmla="*/ 0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0"/>
                  </a:moveTo>
                  <a:lnTo>
                    <a:pt x="4" y="0"/>
                  </a:lnTo>
                  <a:lnTo>
                    <a:pt x="18" y="9"/>
                  </a:lnTo>
                  <a:lnTo>
                    <a:pt x="13" y="13"/>
                  </a:lnTo>
                  <a:lnTo>
                    <a:pt x="0" y="4"/>
                  </a:lnTo>
                  <a:lnTo>
                    <a:pt x="4" y="0"/>
                  </a:lnTo>
                  <a:close/>
                </a:path>
              </a:pathLst>
            </a:custGeom>
            <a:solidFill>
              <a:srgbClr val="000000"/>
            </a:solidFill>
            <a:ln w="9525">
              <a:noFill/>
              <a:round/>
              <a:headEnd/>
              <a:tailEnd/>
            </a:ln>
          </p:spPr>
          <p:txBody>
            <a:bodyPr/>
            <a:lstStyle/>
            <a:p>
              <a:endParaRPr lang="ja-JP" altLang="en-US"/>
            </a:p>
          </p:txBody>
        </p:sp>
        <p:sp>
          <p:nvSpPr>
            <p:cNvPr id="49" name="Freeform 591"/>
            <p:cNvSpPr>
              <a:spLocks/>
            </p:cNvSpPr>
            <p:nvPr/>
          </p:nvSpPr>
          <p:spPr bwMode="auto">
            <a:xfrm>
              <a:off x="1106" y="2678"/>
              <a:ext cx="25" cy="22"/>
            </a:xfrm>
            <a:custGeom>
              <a:avLst/>
              <a:gdLst>
                <a:gd name="T0" fmla="*/ 5 w 23"/>
                <a:gd name="T1" fmla="*/ 0 h 22"/>
                <a:gd name="T2" fmla="*/ 5 w 23"/>
                <a:gd name="T3" fmla="*/ 0 h 22"/>
                <a:gd name="T4" fmla="*/ 23 w 23"/>
                <a:gd name="T5" fmla="*/ 13 h 22"/>
                <a:gd name="T6" fmla="*/ 14 w 23"/>
                <a:gd name="T7" fmla="*/ 22 h 22"/>
                <a:gd name="T8" fmla="*/ 0 w 23"/>
                <a:gd name="T9" fmla="*/ 4 h 22"/>
                <a:gd name="T10" fmla="*/ 5 w 23"/>
                <a:gd name="T11" fmla="*/ 0 h 22"/>
                <a:gd name="T12" fmla="*/ 5 w 23"/>
                <a:gd name="T13" fmla="*/ 0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5" y="0"/>
                  </a:moveTo>
                  <a:lnTo>
                    <a:pt x="5" y="0"/>
                  </a:lnTo>
                  <a:lnTo>
                    <a:pt x="23" y="13"/>
                  </a:lnTo>
                  <a:lnTo>
                    <a:pt x="14" y="22"/>
                  </a:lnTo>
                  <a:lnTo>
                    <a:pt x="0" y="4"/>
                  </a:lnTo>
                  <a:lnTo>
                    <a:pt x="5" y="0"/>
                  </a:lnTo>
                  <a:close/>
                </a:path>
              </a:pathLst>
            </a:custGeom>
            <a:solidFill>
              <a:srgbClr val="000000"/>
            </a:solidFill>
            <a:ln w="9525">
              <a:noFill/>
              <a:round/>
              <a:headEnd/>
              <a:tailEnd/>
            </a:ln>
          </p:spPr>
          <p:txBody>
            <a:bodyPr/>
            <a:lstStyle/>
            <a:p>
              <a:endParaRPr lang="ja-JP" altLang="en-US"/>
            </a:p>
          </p:txBody>
        </p:sp>
        <p:sp>
          <p:nvSpPr>
            <p:cNvPr id="50" name="Freeform 592"/>
            <p:cNvSpPr>
              <a:spLocks/>
            </p:cNvSpPr>
            <p:nvPr/>
          </p:nvSpPr>
          <p:spPr bwMode="auto">
            <a:xfrm>
              <a:off x="1121" y="2691"/>
              <a:ext cx="30" cy="27"/>
            </a:xfrm>
            <a:custGeom>
              <a:avLst/>
              <a:gdLst>
                <a:gd name="T0" fmla="*/ 9 w 27"/>
                <a:gd name="T1" fmla="*/ 0 h 27"/>
                <a:gd name="T2" fmla="*/ 9 w 27"/>
                <a:gd name="T3" fmla="*/ 0 h 27"/>
                <a:gd name="T4" fmla="*/ 27 w 27"/>
                <a:gd name="T5" fmla="*/ 23 h 27"/>
                <a:gd name="T6" fmla="*/ 18 w 27"/>
                <a:gd name="T7" fmla="*/ 27 h 27"/>
                <a:gd name="T8" fmla="*/ 0 w 27"/>
                <a:gd name="T9" fmla="*/ 9 h 27"/>
                <a:gd name="T10" fmla="*/ 9 w 27"/>
                <a:gd name="T11" fmla="*/ 0 h 27"/>
                <a:gd name="T12" fmla="*/ 9 w 27"/>
                <a:gd name="T13" fmla="*/ 0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9" y="0"/>
                  </a:moveTo>
                  <a:lnTo>
                    <a:pt x="9" y="0"/>
                  </a:lnTo>
                  <a:lnTo>
                    <a:pt x="27" y="23"/>
                  </a:lnTo>
                  <a:lnTo>
                    <a:pt x="18" y="27"/>
                  </a:lnTo>
                  <a:lnTo>
                    <a:pt x="0" y="9"/>
                  </a:lnTo>
                  <a:lnTo>
                    <a:pt x="9" y="0"/>
                  </a:lnTo>
                  <a:close/>
                </a:path>
              </a:pathLst>
            </a:custGeom>
            <a:solidFill>
              <a:srgbClr val="000000"/>
            </a:solidFill>
            <a:ln w="9525">
              <a:noFill/>
              <a:round/>
              <a:headEnd/>
              <a:tailEnd/>
            </a:ln>
          </p:spPr>
          <p:txBody>
            <a:bodyPr/>
            <a:lstStyle/>
            <a:p>
              <a:endParaRPr lang="ja-JP" altLang="en-US"/>
            </a:p>
          </p:txBody>
        </p:sp>
        <p:sp>
          <p:nvSpPr>
            <p:cNvPr id="51" name="Freeform 593"/>
            <p:cNvSpPr>
              <a:spLocks/>
            </p:cNvSpPr>
            <p:nvPr/>
          </p:nvSpPr>
          <p:spPr bwMode="auto">
            <a:xfrm>
              <a:off x="1141" y="2714"/>
              <a:ext cx="29" cy="22"/>
            </a:xfrm>
            <a:custGeom>
              <a:avLst/>
              <a:gdLst>
                <a:gd name="T0" fmla="*/ 9 w 27"/>
                <a:gd name="T1" fmla="*/ 0 h 22"/>
                <a:gd name="T2" fmla="*/ 9 w 27"/>
                <a:gd name="T3" fmla="*/ 0 h 22"/>
                <a:gd name="T4" fmla="*/ 27 w 27"/>
                <a:gd name="T5" fmla="*/ 18 h 22"/>
                <a:gd name="T6" fmla="*/ 18 w 27"/>
                <a:gd name="T7" fmla="*/ 22 h 22"/>
                <a:gd name="T8" fmla="*/ 0 w 27"/>
                <a:gd name="T9" fmla="*/ 4 h 22"/>
                <a:gd name="T10" fmla="*/ 9 w 27"/>
                <a:gd name="T11" fmla="*/ 0 h 22"/>
                <a:gd name="T12" fmla="*/ 9 w 27"/>
                <a:gd name="T13" fmla="*/ 0 h 22"/>
                <a:gd name="T14" fmla="*/ 0 60000 65536"/>
                <a:gd name="T15" fmla="*/ 0 60000 65536"/>
                <a:gd name="T16" fmla="*/ 0 60000 65536"/>
                <a:gd name="T17" fmla="*/ 0 60000 65536"/>
                <a:gd name="T18" fmla="*/ 0 60000 65536"/>
                <a:gd name="T19" fmla="*/ 0 60000 65536"/>
                <a:gd name="T20" fmla="*/ 0 60000 65536"/>
                <a:gd name="T21" fmla="*/ 0 w 27"/>
                <a:gd name="T22" fmla="*/ 0 h 22"/>
                <a:gd name="T23" fmla="*/ 27 w 2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2">
                  <a:moveTo>
                    <a:pt x="9" y="0"/>
                  </a:moveTo>
                  <a:lnTo>
                    <a:pt x="9" y="0"/>
                  </a:lnTo>
                  <a:lnTo>
                    <a:pt x="27" y="18"/>
                  </a:lnTo>
                  <a:lnTo>
                    <a:pt x="18" y="22"/>
                  </a:lnTo>
                  <a:lnTo>
                    <a:pt x="0" y="4"/>
                  </a:lnTo>
                  <a:lnTo>
                    <a:pt x="9" y="0"/>
                  </a:lnTo>
                  <a:close/>
                </a:path>
              </a:pathLst>
            </a:custGeom>
            <a:solidFill>
              <a:srgbClr val="000000"/>
            </a:solidFill>
            <a:ln w="9525">
              <a:noFill/>
              <a:round/>
              <a:headEnd/>
              <a:tailEnd/>
            </a:ln>
          </p:spPr>
          <p:txBody>
            <a:bodyPr/>
            <a:lstStyle/>
            <a:p>
              <a:endParaRPr lang="ja-JP" altLang="en-US"/>
            </a:p>
          </p:txBody>
        </p:sp>
        <p:sp>
          <p:nvSpPr>
            <p:cNvPr id="52" name="Freeform 594"/>
            <p:cNvSpPr>
              <a:spLocks/>
            </p:cNvSpPr>
            <p:nvPr/>
          </p:nvSpPr>
          <p:spPr bwMode="auto">
            <a:xfrm>
              <a:off x="1160" y="2732"/>
              <a:ext cx="24" cy="22"/>
            </a:xfrm>
            <a:custGeom>
              <a:avLst/>
              <a:gdLst>
                <a:gd name="T0" fmla="*/ 9 w 22"/>
                <a:gd name="T1" fmla="*/ 0 h 22"/>
                <a:gd name="T2" fmla="*/ 9 w 22"/>
                <a:gd name="T3" fmla="*/ 0 h 22"/>
                <a:gd name="T4" fmla="*/ 22 w 22"/>
                <a:gd name="T5" fmla="*/ 17 h 22"/>
                <a:gd name="T6" fmla="*/ 13 w 22"/>
                <a:gd name="T7" fmla="*/ 22 h 22"/>
                <a:gd name="T8" fmla="*/ 0 w 22"/>
                <a:gd name="T9" fmla="*/ 4 h 22"/>
                <a:gd name="T10" fmla="*/ 9 w 22"/>
                <a:gd name="T11" fmla="*/ 0 h 22"/>
                <a:gd name="T12" fmla="*/ 9 w 22"/>
                <a:gd name="T13" fmla="*/ 0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9" y="0"/>
                  </a:moveTo>
                  <a:lnTo>
                    <a:pt x="9" y="0"/>
                  </a:lnTo>
                  <a:lnTo>
                    <a:pt x="22" y="17"/>
                  </a:lnTo>
                  <a:lnTo>
                    <a:pt x="13" y="22"/>
                  </a:lnTo>
                  <a:lnTo>
                    <a:pt x="0" y="4"/>
                  </a:lnTo>
                  <a:lnTo>
                    <a:pt x="9" y="0"/>
                  </a:lnTo>
                  <a:close/>
                </a:path>
              </a:pathLst>
            </a:custGeom>
            <a:solidFill>
              <a:srgbClr val="000000"/>
            </a:solidFill>
            <a:ln w="9525">
              <a:noFill/>
              <a:round/>
              <a:headEnd/>
              <a:tailEnd/>
            </a:ln>
          </p:spPr>
          <p:txBody>
            <a:bodyPr/>
            <a:lstStyle/>
            <a:p>
              <a:endParaRPr lang="ja-JP" altLang="en-US"/>
            </a:p>
          </p:txBody>
        </p:sp>
        <p:sp>
          <p:nvSpPr>
            <p:cNvPr id="53" name="Freeform 595"/>
            <p:cNvSpPr>
              <a:spLocks/>
            </p:cNvSpPr>
            <p:nvPr/>
          </p:nvSpPr>
          <p:spPr bwMode="auto">
            <a:xfrm>
              <a:off x="1174" y="2749"/>
              <a:ext cx="20" cy="18"/>
            </a:xfrm>
            <a:custGeom>
              <a:avLst/>
              <a:gdLst>
                <a:gd name="T0" fmla="*/ 9 w 18"/>
                <a:gd name="T1" fmla="*/ 0 h 18"/>
                <a:gd name="T2" fmla="*/ 9 w 18"/>
                <a:gd name="T3" fmla="*/ 0 h 18"/>
                <a:gd name="T4" fmla="*/ 18 w 18"/>
                <a:gd name="T5" fmla="*/ 14 h 18"/>
                <a:gd name="T6" fmla="*/ 9 w 18"/>
                <a:gd name="T7" fmla="*/ 18 h 18"/>
                <a:gd name="T8" fmla="*/ 0 w 18"/>
                <a:gd name="T9" fmla="*/ 5 h 18"/>
                <a:gd name="T10" fmla="*/ 9 w 18"/>
                <a:gd name="T11" fmla="*/ 0 h 18"/>
                <a:gd name="T12" fmla="*/ 9 w 18"/>
                <a:gd name="T13" fmla="*/ 0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0"/>
                  </a:moveTo>
                  <a:lnTo>
                    <a:pt x="9" y="0"/>
                  </a:lnTo>
                  <a:lnTo>
                    <a:pt x="18" y="14"/>
                  </a:lnTo>
                  <a:lnTo>
                    <a:pt x="9" y="18"/>
                  </a:lnTo>
                  <a:lnTo>
                    <a:pt x="0" y="5"/>
                  </a:lnTo>
                  <a:lnTo>
                    <a:pt x="9" y="0"/>
                  </a:lnTo>
                  <a:close/>
                </a:path>
              </a:pathLst>
            </a:custGeom>
            <a:solidFill>
              <a:srgbClr val="000000"/>
            </a:solidFill>
            <a:ln w="9525">
              <a:noFill/>
              <a:round/>
              <a:headEnd/>
              <a:tailEnd/>
            </a:ln>
          </p:spPr>
          <p:txBody>
            <a:bodyPr/>
            <a:lstStyle/>
            <a:p>
              <a:endParaRPr lang="ja-JP" altLang="en-US"/>
            </a:p>
          </p:txBody>
        </p:sp>
        <p:sp>
          <p:nvSpPr>
            <p:cNvPr id="54" name="Freeform 596"/>
            <p:cNvSpPr>
              <a:spLocks/>
            </p:cNvSpPr>
            <p:nvPr/>
          </p:nvSpPr>
          <p:spPr bwMode="auto">
            <a:xfrm>
              <a:off x="1184" y="2763"/>
              <a:ext cx="10" cy="9"/>
            </a:xfrm>
            <a:custGeom>
              <a:avLst/>
              <a:gdLst>
                <a:gd name="T0" fmla="*/ 9 w 9"/>
                <a:gd name="T1" fmla="*/ 0 h 9"/>
                <a:gd name="T2" fmla="*/ 9 w 9"/>
                <a:gd name="T3" fmla="*/ 0 h 9"/>
                <a:gd name="T4" fmla="*/ 9 w 9"/>
                <a:gd name="T5" fmla="*/ 9 h 9"/>
                <a:gd name="T6" fmla="*/ 0 w 9"/>
                <a:gd name="T7" fmla="*/ 9 h 9"/>
                <a:gd name="T8" fmla="*/ 0 w 9"/>
                <a:gd name="T9" fmla="*/ 4 h 9"/>
                <a:gd name="T10" fmla="*/ 9 w 9"/>
                <a:gd name="T11" fmla="*/ 0 h 9"/>
                <a:gd name="T12" fmla="*/ 9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0"/>
                  </a:moveTo>
                  <a:lnTo>
                    <a:pt x="9" y="0"/>
                  </a:lnTo>
                  <a:lnTo>
                    <a:pt x="9" y="9"/>
                  </a:lnTo>
                  <a:lnTo>
                    <a:pt x="0" y="9"/>
                  </a:lnTo>
                  <a:lnTo>
                    <a:pt x="0" y="4"/>
                  </a:lnTo>
                  <a:lnTo>
                    <a:pt x="9" y="0"/>
                  </a:lnTo>
                  <a:close/>
                </a:path>
              </a:pathLst>
            </a:custGeom>
            <a:solidFill>
              <a:srgbClr val="000000"/>
            </a:solidFill>
            <a:ln w="9525">
              <a:noFill/>
              <a:round/>
              <a:headEnd/>
              <a:tailEnd/>
            </a:ln>
          </p:spPr>
          <p:txBody>
            <a:bodyPr/>
            <a:lstStyle/>
            <a:p>
              <a:endParaRPr lang="ja-JP" altLang="en-US"/>
            </a:p>
          </p:txBody>
        </p:sp>
        <p:sp>
          <p:nvSpPr>
            <p:cNvPr id="55" name="Freeform 597"/>
            <p:cNvSpPr>
              <a:spLocks/>
            </p:cNvSpPr>
            <p:nvPr/>
          </p:nvSpPr>
          <p:spPr bwMode="auto">
            <a:xfrm>
              <a:off x="1184" y="2767"/>
              <a:ext cx="15" cy="9"/>
            </a:xfrm>
            <a:custGeom>
              <a:avLst/>
              <a:gdLst>
                <a:gd name="T0" fmla="*/ 14 w 14"/>
                <a:gd name="T1" fmla="*/ 9 h 9"/>
                <a:gd name="T2" fmla="*/ 5 w 14"/>
                <a:gd name="T3" fmla="*/ 9 h 9"/>
                <a:gd name="T4" fmla="*/ 0 w 14"/>
                <a:gd name="T5" fmla="*/ 5 h 9"/>
                <a:gd name="T6" fmla="*/ 0 w 14"/>
                <a:gd name="T7" fmla="*/ 0 h 9"/>
                <a:gd name="T8" fmla="*/ 9 w 14"/>
                <a:gd name="T9" fmla="*/ 0 h 9"/>
                <a:gd name="T10" fmla="*/ 9 w 14"/>
                <a:gd name="T11" fmla="*/ 5 h 9"/>
                <a:gd name="T12" fmla="*/ 14 w 14"/>
                <a:gd name="T13" fmla="*/ 9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14" y="9"/>
                  </a:moveTo>
                  <a:lnTo>
                    <a:pt x="5" y="9"/>
                  </a:lnTo>
                  <a:lnTo>
                    <a:pt x="0" y="5"/>
                  </a:lnTo>
                  <a:lnTo>
                    <a:pt x="0" y="0"/>
                  </a:lnTo>
                  <a:lnTo>
                    <a:pt x="9" y="0"/>
                  </a:lnTo>
                  <a:lnTo>
                    <a:pt x="9" y="5"/>
                  </a:lnTo>
                  <a:lnTo>
                    <a:pt x="14" y="9"/>
                  </a:lnTo>
                  <a:close/>
                </a:path>
              </a:pathLst>
            </a:custGeom>
            <a:solidFill>
              <a:srgbClr val="000000"/>
            </a:solidFill>
            <a:ln w="9525">
              <a:noFill/>
              <a:round/>
              <a:headEnd/>
              <a:tailEnd/>
            </a:ln>
          </p:spPr>
          <p:txBody>
            <a:bodyPr/>
            <a:lstStyle/>
            <a:p>
              <a:endParaRPr lang="ja-JP" altLang="en-US"/>
            </a:p>
          </p:txBody>
        </p:sp>
        <p:sp>
          <p:nvSpPr>
            <p:cNvPr id="56" name="Freeform 598"/>
            <p:cNvSpPr>
              <a:spLocks/>
            </p:cNvSpPr>
            <p:nvPr/>
          </p:nvSpPr>
          <p:spPr bwMode="auto">
            <a:xfrm>
              <a:off x="985" y="2830"/>
              <a:ext cx="25" cy="23"/>
            </a:xfrm>
            <a:custGeom>
              <a:avLst/>
              <a:gdLst>
                <a:gd name="T0" fmla="*/ 23 w 23"/>
                <a:gd name="T1" fmla="*/ 18 h 23"/>
                <a:gd name="T2" fmla="*/ 14 w 23"/>
                <a:gd name="T3" fmla="*/ 23 h 23"/>
                <a:gd name="T4" fmla="*/ 0 w 23"/>
                <a:gd name="T5" fmla="*/ 5 h 23"/>
                <a:gd name="T6" fmla="*/ 5 w 23"/>
                <a:gd name="T7" fmla="*/ 0 h 23"/>
                <a:gd name="T8" fmla="*/ 23 w 23"/>
                <a:gd name="T9" fmla="*/ 1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3" y="18"/>
                  </a:moveTo>
                  <a:lnTo>
                    <a:pt x="14" y="23"/>
                  </a:lnTo>
                  <a:lnTo>
                    <a:pt x="0" y="5"/>
                  </a:lnTo>
                  <a:lnTo>
                    <a:pt x="5" y="0"/>
                  </a:lnTo>
                  <a:lnTo>
                    <a:pt x="23" y="18"/>
                  </a:lnTo>
                  <a:close/>
                </a:path>
              </a:pathLst>
            </a:custGeom>
            <a:solidFill>
              <a:srgbClr val="000000"/>
            </a:solidFill>
            <a:ln w="9525">
              <a:noFill/>
              <a:round/>
              <a:headEnd/>
              <a:tailEnd/>
            </a:ln>
          </p:spPr>
          <p:txBody>
            <a:bodyPr/>
            <a:lstStyle/>
            <a:p>
              <a:endParaRPr lang="ja-JP" altLang="en-US"/>
            </a:p>
          </p:txBody>
        </p:sp>
        <p:sp>
          <p:nvSpPr>
            <p:cNvPr id="57" name="Freeform 599"/>
            <p:cNvSpPr>
              <a:spLocks/>
            </p:cNvSpPr>
            <p:nvPr/>
          </p:nvSpPr>
          <p:spPr bwMode="auto">
            <a:xfrm>
              <a:off x="965" y="2812"/>
              <a:ext cx="25" cy="23"/>
            </a:xfrm>
            <a:custGeom>
              <a:avLst/>
              <a:gdLst>
                <a:gd name="T0" fmla="*/ 18 w 23"/>
                <a:gd name="T1" fmla="*/ 23 h 23"/>
                <a:gd name="T2" fmla="*/ 14 w 23"/>
                <a:gd name="T3" fmla="*/ 23 h 23"/>
                <a:gd name="T4" fmla="*/ 0 w 23"/>
                <a:gd name="T5" fmla="*/ 9 h 23"/>
                <a:gd name="T6" fmla="*/ 9 w 23"/>
                <a:gd name="T7" fmla="*/ 0 h 23"/>
                <a:gd name="T8" fmla="*/ 23 w 23"/>
                <a:gd name="T9" fmla="*/ 18 h 23"/>
                <a:gd name="T10" fmla="*/ 18 w 23"/>
                <a:gd name="T11" fmla="*/ 23 h 23"/>
                <a:gd name="T12" fmla="*/ 18 w 23"/>
                <a:gd name="T13" fmla="*/ 23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8" y="23"/>
                  </a:moveTo>
                  <a:lnTo>
                    <a:pt x="14" y="23"/>
                  </a:lnTo>
                  <a:lnTo>
                    <a:pt x="0" y="9"/>
                  </a:lnTo>
                  <a:lnTo>
                    <a:pt x="9" y="0"/>
                  </a:lnTo>
                  <a:lnTo>
                    <a:pt x="23" y="18"/>
                  </a:lnTo>
                  <a:lnTo>
                    <a:pt x="18" y="23"/>
                  </a:lnTo>
                  <a:close/>
                </a:path>
              </a:pathLst>
            </a:custGeom>
            <a:solidFill>
              <a:srgbClr val="000000"/>
            </a:solidFill>
            <a:ln w="9525">
              <a:noFill/>
              <a:round/>
              <a:headEnd/>
              <a:tailEnd/>
            </a:ln>
          </p:spPr>
          <p:txBody>
            <a:bodyPr/>
            <a:lstStyle/>
            <a:p>
              <a:endParaRPr lang="ja-JP" altLang="en-US"/>
            </a:p>
          </p:txBody>
        </p:sp>
        <p:sp>
          <p:nvSpPr>
            <p:cNvPr id="58" name="Freeform 600"/>
            <p:cNvSpPr>
              <a:spLocks/>
            </p:cNvSpPr>
            <p:nvPr/>
          </p:nvSpPr>
          <p:spPr bwMode="auto">
            <a:xfrm>
              <a:off x="956" y="2799"/>
              <a:ext cx="19" cy="22"/>
            </a:xfrm>
            <a:custGeom>
              <a:avLst/>
              <a:gdLst>
                <a:gd name="T0" fmla="*/ 9 w 18"/>
                <a:gd name="T1" fmla="*/ 18 h 22"/>
                <a:gd name="T2" fmla="*/ 9 w 18"/>
                <a:gd name="T3" fmla="*/ 18 h 22"/>
                <a:gd name="T4" fmla="*/ 0 w 18"/>
                <a:gd name="T5" fmla="*/ 4 h 22"/>
                <a:gd name="T6" fmla="*/ 9 w 18"/>
                <a:gd name="T7" fmla="*/ 0 h 22"/>
                <a:gd name="T8" fmla="*/ 18 w 18"/>
                <a:gd name="T9" fmla="*/ 13 h 22"/>
                <a:gd name="T10" fmla="*/ 9 w 18"/>
                <a:gd name="T11" fmla="*/ 22 h 22"/>
                <a:gd name="T12" fmla="*/ 9 w 18"/>
                <a:gd name="T13" fmla="*/ 18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9" y="18"/>
                  </a:moveTo>
                  <a:lnTo>
                    <a:pt x="9" y="18"/>
                  </a:lnTo>
                  <a:lnTo>
                    <a:pt x="0" y="4"/>
                  </a:lnTo>
                  <a:lnTo>
                    <a:pt x="9" y="0"/>
                  </a:lnTo>
                  <a:lnTo>
                    <a:pt x="18" y="13"/>
                  </a:lnTo>
                  <a:lnTo>
                    <a:pt x="9" y="22"/>
                  </a:lnTo>
                  <a:lnTo>
                    <a:pt x="9" y="18"/>
                  </a:lnTo>
                  <a:close/>
                </a:path>
              </a:pathLst>
            </a:custGeom>
            <a:solidFill>
              <a:srgbClr val="000000"/>
            </a:solidFill>
            <a:ln w="9525">
              <a:noFill/>
              <a:round/>
              <a:headEnd/>
              <a:tailEnd/>
            </a:ln>
          </p:spPr>
          <p:txBody>
            <a:bodyPr/>
            <a:lstStyle/>
            <a:p>
              <a:endParaRPr lang="ja-JP" altLang="en-US"/>
            </a:p>
          </p:txBody>
        </p:sp>
        <p:sp>
          <p:nvSpPr>
            <p:cNvPr id="59" name="Freeform 601"/>
            <p:cNvSpPr>
              <a:spLocks/>
            </p:cNvSpPr>
            <p:nvPr/>
          </p:nvSpPr>
          <p:spPr bwMode="auto">
            <a:xfrm>
              <a:off x="956" y="2785"/>
              <a:ext cx="9" cy="18"/>
            </a:xfrm>
            <a:custGeom>
              <a:avLst/>
              <a:gdLst>
                <a:gd name="T0" fmla="*/ 0 w 9"/>
                <a:gd name="T1" fmla="*/ 18 h 18"/>
                <a:gd name="T2" fmla="*/ 0 w 9"/>
                <a:gd name="T3" fmla="*/ 18 h 18"/>
                <a:gd name="T4" fmla="*/ 0 w 9"/>
                <a:gd name="T5" fmla="*/ 5 h 18"/>
                <a:gd name="T6" fmla="*/ 9 w 9"/>
                <a:gd name="T7" fmla="*/ 0 h 18"/>
                <a:gd name="T8" fmla="*/ 9 w 9"/>
                <a:gd name="T9" fmla="*/ 14 h 18"/>
                <a:gd name="T10" fmla="*/ 0 w 9"/>
                <a:gd name="T11" fmla="*/ 18 h 18"/>
                <a:gd name="T12" fmla="*/ 0 w 9"/>
                <a:gd name="T13" fmla="*/ 18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8"/>
                  </a:moveTo>
                  <a:lnTo>
                    <a:pt x="0" y="18"/>
                  </a:lnTo>
                  <a:lnTo>
                    <a:pt x="0" y="5"/>
                  </a:lnTo>
                  <a:lnTo>
                    <a:pt x="9" y="0"/>
                  </a:lnTo>
                  <a:lnTo>
                    <a:pt x="9" y="14"/>
                  </a:lnTo>
                  <a:lnTo>
                    <a:pt x="0" y="18"/>
                  </a:lnTo>
                  <a:close/>
                </a:path>
              </a:pathLst>
            </a:custGeom>
            <a:solidFill>
              <a:srgbClr val="000000"/>
            </a:solidFill>
            <a:ln w="9525">
              <a:noFill/>
              <a:round/>
              <a:headEnd/>
              <a:tailEnd/>
            </a:ln>
          </p:spPr>
          <p:txBody>
            <a:bodyPr/>
            <a:lstStyle/>
            <a:p>
              <a:endParaRPr lang="ja-JP" altLang="en-US"/>
            </a:p>
          </p:txBody>
        </p:sp>
        <p:sp>
          <p:nvSpPr>
            <p:cNvPr id="60" name="Freeform 602"/>
            <p:cNvSpPr>
              <a:spLocks/>
            </p:cNvSpPr>
            <p:nvPr/>
          </p:nvSpPr>
          <p:spPr bwMode="auto">
            <a:xfrm>
              <a:off x="956" y="2785"/>
              <a:ext cx="9" cy="5"/>
            </a:xfrm>
            <a:custGeom>
              <a:avLst/>
              <a:gdLst>
                <a:gd name="T0" fmla="*/ 0 w 9"/>
                <a:gd name="T1" fmla="*/ 5 h 5"/>
                <a:gd name="T2" fmla="*/ 0 w 9"/>
                <a:gd name="T3" fmla="*/ 0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61" name="Freeform 603"/>
            <p:cNvSpPr>
              <a:spLocks/>
            </p:cNvSpPr>
            <p:nvPr/>
          </p:nvSpPr>
          <p:spPr bwMode="auto">
            <a:xfrm>
              <a:off x="956" y="2781"/>
              <a:ext cx="9" cy="4"/>
            </a:xfrm>
            <a:custGeom>
              <a:avLst/>
              <a:gdLst>
                <a:gd name="T0" fmla="*/ 0 w 9"/>
                <a:gd name="T1" fmla="*/ 0 h 4"/>
                <a:gd name="T2" fmla="*/ 0 w 9"/>
                <a:gd name="T3" fmla="*/ 0 h 4"/>
                <a:gd name="T4" fmla="*/ 0 w 9"/>
                <a:gd name="T5" fmla="*/ 0 h 4"/>
                <a:gd name="T6" fmla="*/ 9 w 9"/>
                <a:gd name="T7" fmla="*/ 4 h 4"/>
                <a:gd name="T8" fmla="*/ 5 w 9"/>
                <a:gd name="T9" fmla="*/ 4 h 4"/>
                <a:gd name="T10" fmla="*/ 0 w 9"/>
                <a:gd name="T11" fmla="*/ 4 h 4"/>
                <a:gd name="T12" fmla="*/ 0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0"/>
                  </a:moveTo>
                  <a:lnTo>
                    <a:pt x="0" y="0"/>
                  </a:lnTo>
                  <a:lnTo>
                    <a:pt x="9" y="4"/>
                  </a:lnTo>
                  <a:lnTo>
                    <a:pt x="5" y="4"/>
                  </a:lnTo>
                  <a:lnTo>
                    <a:pt x="0" y="4"/>
                  </a:lnTo>
                  <a:lnTo>
                    <a:pt x="0" y="0"/>
                  </a:lnTo>
                  <a:close/>
                </a:path>
              </a:pathLst>
            </a:custGeom>
            <a:solidFill>
              <a:srgbClr val="000000"/>
            </a:solidFill>
            <a:ln w="9525">
              <a:noFill/>
              <a:round/>
              <a:headEnd/>
              <a:tailEnd/>
            </a:ln>
          </p:spPr>
          <p:txBody>
            <a:bodyPr/>
            <a:lstStyle/>
            <a:p>
              <a:endParaRPr lang="ja-JP" altLang="en-US"/>
            </a:p>
          </p:txBody>
        </p:sp>
        <p:sp>
          <p:nvSpPr>
            <p:cNvPr id="62" name="Freeform 604"/>
            <p:cNvSpPr>
              <a:spLocks/>
            </p:cNvSpPr>
            <p:nvPr/>
          </p:nvSpPr>
          <p:spPr bwMode="auto">
            <a:xfrm>
              <a:off x="922" y="2880"/>
              <a:ext cx="24" cy="27"/>
            </a:xfrm>
            <a:custGeom>
              <a:avLst/>
              <a:gdLst>
                <a:gd name="T0" fmla="*/ 22 w 22"/>
                <a:gd name="T1" fmla="*/ 18 h 27"/>
                <a:gd name="T2" fmla="*/ 18 w 22"/>
                <a:gd name="T3" fmla="*/ 27 h 27"/>
                <a:gd name="T4" fmla="*/ 0 w 22"/>
                <a:gd name="T5" fmla="*/ 9 h 27"/>
                <a:gd name="T6" fmla="*/ 9 w 22"/>
                <a:gd name="T7" fmla="*/ 0 h 27"/>
                <a:gd name="T8" fmla="*/ 22 w 22"/>
                <a:gd name="T9" fmla="*/ 18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22" y="18"/>
                  </a:moveTo>
                  <a:lnTo>
                    <a:pt x="18" y="27"/>
                  </a:lnTo>
                  <a:lnTo>
                    <a:pt x="0" y="9"/>
                  </a:lnTo>
                  <a:lnTo>
                    <a:pt x="9" y="0"/>
                  </a:lnTo>
                  <a:lnTo>
                    <a:pt x="22" y="18"/>
                  </a:lnTo>
                  <a:close/>
                </a:path>
              </a:pathLst>
            </a:custGeom>
            <a:solidFill>
              <a:srgbClr val="000000"/>
            </a:solidFill>
            <a:ln w="9525">
              <a:noFill/>
              <a:round/>
              <a:headEnd/>
              <a:tailEnd/>
            </a:ln>
          </p:spPr>
          <p:txBody>
            <a:bodyPr/>
            <a:lstStyle/>
            <a:p>
              <a:endParaRPr lang="ja-JP" altLang="en-US"/>
            </a:p>
          </p:txBody>
        </p:sp>
        <p:sp>
          <p:nvSpPr>
            <p:cNvPr id="63" name="Freeform 605"/>
            <p:cNvSpPr>
              <a:spLocks/>
            </p:cNvSpPr>
            <p:nvPr/>
          </p:nvSpPr>
          <p:spPr bwMode="auto">
            <a:xfrm>
              <a:off x="907" y="2866"/>
              <a:ext cx="25" cy="23"/>
            </a:xfrm>
            <a:custGeom>
              <a:avLst/>
              <a:gdLst>
                <a:gd name="T0" fmla="*/ 14 w 23"/>
                <a:gd name="T1" fmla="*/ 23 h 23"/>
                <a:gd name="T2" fmla="*/ 14 w 23"/>
                <a:gd name="T3" fmla="*/ 23 h 23"/>
                <a:gd name="T4" fmla="*/ 0 w 23"/>
                <a:gd name="T5" fmla="*/ 5 h 23"/>
                <a:gd name="T6" fmla="*/ 9 w 23"/>
                <a:gd name="T7" fmla="*/ 0 h 23"/>
                <a:gd name="T8" fmla="*/ 23 w 23"/>
                <a:gd name="T9" fmla="*/ 18 h 23"/>
                <a:gd name="T10" fmla="*/ 14 w 23"/>
                <a:gd name="T11" fmla="*/ 23 h 23"/>
                <a:gd name="T12" fmla="*/ 14 w 23"/>
                <a:gd name="T13" fmla="*/ 23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4" y="23"/>
                  </a:moveTo>
                  <a:lnTo>
                    <a:pt x="14" y="23"/>
                  </a:lnTo>
                  <a:lnTo>
                    <a:pt x="0" y="5"/>
                  </a:lnTo>
                  <a:lnTo>
                    <a:pt x="9" y="0"/>
                  </a:lnTo>
                  <a:lnTo>
                    <a:pt x="23" y="18"/>
                  </a:lnTo>
                  <a:lnTo>
                    <a:pt x="14" y="23"/>
                  </a:lnTo>
                  <a:close/>
                </a:path>
              </a:pathLst>
            </a:custGeom>
            <a:solidFill>
              <a:srgbClr val="000000"/>
            </a:solidFill>
            <a:ln w="9525">
              <a:noFill/>
              <a:round/>
              <a:headEnd/>
              <a:tailEnd/>
            </a:ln>
          </p:spPr>
          <p:txBody>
            <a:bodyPr/>
            <a:lstStyle/>
            <a:p>
              <a:endParaRPr lang="ja-JP" altLang="en-US"/>
            </a:p>
          </p:txBody>
        </p:sp>
        <p:sp>
          <p:nvSpPr>
            <p:cNvPr id="64" name="Freeform 606"/>
            <p:cNvSpPr>
              <a:spLocks/>
            </p:cNvSpPr>
            <p:nvPr/>
          </p:nvSpPr>
          <p:spPr bwMode="auto">
            <a:xfrm>
              <a:off x="897" y="2848"/>
              <a:ext cx="20" cy="23"/>
            </a:xfrm>
            <a:custGeom>
              <a:avLst/>
              <a:gdLst>
                <a:gd name="T0" fmla="*/ 9 w 18"/>
                <a:gd name="T1" fmla="*/ 23 h 23"/>
                <a:gd name="T2" fmla="*/ 9 w 18"/>
                <a:gd name="T3" fmla="*/ 23 h 23"/>
                <a:gd name="T4" fmla="*/ 0 w 18"/>
                <a:gd name="T5" fmla="*/ 5 h 23"/>
                <a:gd name="T6" fmla="*/ 9 w 18"/>
                <a:gd name="T7" fmla="*/ 0 h 23"/>
                <a:gd name="T8" fmla="*/ 18 w 18"/>
                <a:gd name="T9" fmla="*/ 18 h 23"/>
                <a:gd name="T10" fmla="*/ 9 w 18"/>
                <a:gd name="T11" fmla="*/ 23 h 23"/>
                <a:gd name="T12" fmla="*/ 9 w 18"/>
                <a:gd name="T13" fmla="*/ 23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9" y="23"/>
                  </a:moveTo>
                  <a:lnTo>
                    <a:pt x="9" y="23"/>
                  </a:lnTo>
                  <a:lnTo>
                    <a:pt x="0" y="5"/>
                  </a:lnTo>
                  <a:lnTo>
                    <a:pt x="9" y="0"/>
                  </a:lnTo>
                  <a:lnTo>
                    <a:pt x="18" y="18"/>
                  </a:lnTo>
                  <a:lnTo>
                    <a:pt x="9" y="23"/>
                  </a:lnTo>
                  <a:close/>
                </a:path>
              </a:pathLst>
            </a:custGeom>
            <a:solidFill>
              <a:srgbClr val="000000"/>
            </a:solidFill>
            <a:ln w="9525">
              <a:noFill/>
              <a:round/>
              <a:headEnd/>
              <a:tailEnd/>
            </a:ln>
          </p:spPr>
          <p:txBody>
            <a:bodyPr/>
            <a:lstStyle/>
            <a:p>
              <a:endParaRPr lang="ja-JP" altLang="en-US"/>
            </a:p>
          </p:txBody>
        </p:sp>
        <p:sp>
          <p:nvSpPr>
            <p:cNvPr id="65" name="Freeform 607"/>
            <p:cNvSpPr>
              <a:spLocks/>
            </p:cNvSpPr>
            <p:nvPr/>
          </p:nvSpPr>
          <p:spPr bwMode="auto">
            <a:xfrm>
              <a:off x="893" y="2839"/>
              <a:ext cx="14" cy="14"/>
            </a:xfrm>
            <a:custGeom>
              <a:avLst/>
              <a:gdLst>
                <a:gd name="T0" fmla="*/ 4 w 13"/>
                <a:gd name="T1" fmla="*/ 14 h 14"/>
                <a:gd name="T2" fmla="*/ 4 w 13"/>
                <a:gd name="T3" fmla="*/ 14 h 14"/>
                <a:gd name="T4" fmla="*/ 0 w 13"/>
                <a:gd name="T5" fmla="*/ 0 h 14"/>
                <a:gd name="T6" fmla="*/ 9 w 13"/>
                <a:gd name="T7" fmla="*/ 0 h 14"/>
                <a:gd name="T8" fmla="*/ 13 w 13"/>
                <a:gd name="T9" fmla="*/ 14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0"/>
                  </a:lnTo>
                  <a:lnTo>
                    <a:pt x="9" y="0"/>
                  </a:lnTo>
                  <a:lnTo>
                    <a:pt x="13" y="14"/>
                  </a:lnTo>
                  <a:lnTo>
                    <a:pt x="4" y="14"/>
                  </a:lnTo>
                  <a:close/>
                </a:path>
              </a:pathLst>
            </a:custGeom>
            <a:solidFill>
              <a:srgbClr val="000000"/>
            </a:solidFill>
            <a:ln w="9525">
              <a:noFill/>
              <a:round/>
              <a:headEnd/>
              <a:tailEnd/>
            </a:ln>
          </p:spPr>
          <p:txBody>
            <a:bodyPr/>
            <a:lstStyle/>
            <a:p>
              <a:endParaRPr lang="ja-JP" altLang="en-US"/>
            </a:p>
          </p:txBody>
        </p:sp>
        <p:sp>
          <p:nvSpPr>
            <p:cNvPr id="66" name="Freeform 608"/>
            <p:cNvSpPr>
              <a:spLocks/>
            </p:cNvSpPr>
            <p:nvPr/>
          </p:nvSpPr>
          <p:spPr bwMode="auto">
            <a:xfrm>
              <a:off x="893" y="2835"/>
              <a:ext cx="9" cy="4"/>
            </a:xfrm>
            <a:custGeom>
              <a:avLst/>
              <a:gdLst>
                <a:gd name="T0" fmla="*/ 0 w 9"/>
                <a:gd name="T1" fmla="*/ 4 h 4"/>
                <a:gd name="T2" fmla="*/ 0 w 9"/>
                <a:gd name="T3" fmla="*/ 4 h 4"/>
                <a:gd name="T4" fmla="*/ 0 w 9"/>
                <a:gd name="T5" fmla="*/ 0 h 4"/>
                <a:gd name="T6" fmla="*/ 9 w 9"/>
                <a:gd name="T7" fmla="*/ 0 h 4"/>
                <a:gd name="T8" fmla="*/ 9 w 9"/>
                <a:gd name="T9" fmla="*/ 4 h 4"/>
                <a:gd name="T10" fmla="*/ 0 w 9"/>
                <a:gd name="T11" fmla="*/ 4 h 4"/>
                <a:gd name="T12" fmla="*/ 0 w 9"/>
                <a:gd name="T13" fmla="*/ 4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4"/>
                  </a:lnTo>
                  <a:lnTo>
                    <a:pt x="0" y="0"/>
                  </a:lnTo>
                  <a:lnTo>
                    <a:pt x="9" y="0"/>
                  </a:lnTo>
                  <a:lnTo>
                    <a:pt x="9" y="4"/>
                  </a:lnTo>
                  <a:lnTo>
                    <a:pt x="0" y="4"/>
                  </a:lnTo>
                  <a:close/>
                </a:path>
              </a:pathLst>
            </a:custGeom>
            <a:solidFill>
              <a:srgbClr val="000000"/>
            </a:solidFill>
            <a:ln w="9525">
              <a:noFill/>
              <a:round/>
              <a:headEnd/>
              <a:tailEnd/>
            </a:ln>
          </p:spPr>
          <p:txBody>
            <a:bodyPr/>
            <a:lstStyle/>
            <a:p>
              <a:endParaRPr lang="ja-JP" altLang="en-US"/>
            </a:p>
          </p:txBody>
        </p:sp>
        <p:sp>
          <p:nvSpPr>
            <p:cNvPr id="67" name="Freeform 609"/>
            <p:cNvSpPr>
              <a:spLocks/>
            </p:cNvSpPr>
            <p:nvPr/>
          </p:nvSpPr>
          <p:spPr bwMode="auto">
            <a:xfrm>
              <a:off x="893" y="2830"/>
              <a:ext cx="14" cy="9"/>
            </a:xfrm>
            <a:custGeom>
              <a:avLst/>
              <a:gdLst>
                <a:gd name="T0" fmla="*/ 4 w 13"/>
                <a:gd name="T1" fmla="*/ 5 h 9"/>
                <a:gd name="T2" fmla="*/ 4 w 13"/>
                <a:gd name="T3" fmla="*/ 5 h 9"/>
                <a:gd name="T4" fmla="*/ 4 w 13"/>
                <a:gd name="T5" fmla="*/ 0 h 9"/>
                <a:gd name="T6" fmla="*/ 13 w 13"/>
                <a:gd name="T7" fmla="*/ 5 h 9"/>
                <a:gd name="T8" fmla="*/ 9 w 13"/>
                <a:gd name="T9" fmla="*/ 9 h 9"/>
                <a:gd name="T10" fmla="*/ 0 w 13"/>
                <a:gd name="T11" fmla="*/ 5 h 9"/>
                <a:gd name="T12" fmla="*/ 4 w 13"/>
                <a:gd name="T13" fmla="*/ 5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5"/>
                  </a:moveTo>
                  <a:lnTo>
                    <a:pt x="4" y="5"/>
                  </a:lnTo>
                  <a:lnTo>
                    <a:pt x="4" y="0"/>
                  </a:lnTo>
                  <a:lnTo>
                    <a:pt x="13" y="5"/>
                  </a:lnTo>
                  <a:lnTo>
                    <a:pt x="9" y="9"/>
                  </a:lnTo>
                  <a:lnTo>
                    <a:pt x="0" y="5"/>
                  </a:lnTo>
                  <a:lnTo>
                    <a:pt x="4" y="5"/>
                  </a:lnTo>
                  <a:close/>
                </a:path>
              </a:pathLst>
            </a:custGeom>
            <a:solidFill>
              <a:srgbClr val="000000"/>
            </a:solidFill>
            <a:ln w="9525">
              <a:noFill/>
              <a:round/>
              <a:headEnd/>
              <a:tailEnd/>
            </a:ln>
          </p:spPr>
          <p:txBody>
            <a:bodyPr/>
            <a:lstStyle/>
            <a:p>
              <a:endParaRPr lang="ja-JP" altLang="en-US"/>
            </a:p>
          </p:txBody>
        </p:sp>
        <p:sp>
          <p:nvSpPr>
            <p:cNvPr id="68" name="Freeform 610"/>
            <p:cNvSpPr>
              <a:spLocks/>
            </p:cNvSpPr>
            <p:nvPr/>
          </p:nvSpPr>
          <p:spPr bwMode="auto">
            <a:xfrm>
              <a:off x="863" y="2934"/>
              <a:ext cx="24" cy="22"/>
            </a:xfrm>
            <a:custGeom>
              <a:avLst/>
              <a:gdLst>
                <a:gd name="T0" fmla="*/ 22 w 22"/>
                <a:gd name="T1" fmla="*/ 18 h 22"/>
                <a:gd name="T2" fmla="*/ 18 w 22"/>
                <a:gd name="T3" fmla="*/ 22 h 22"/>
                <a:gd name="T4" fmla="*/ 0 w 22"/>
                <a:gd name="T5" fmla="*/ 4 h 22"/>
                <a:gd name="T6" fmla="*/ 4 w 22"/>
                <a:gd name="T7" fmla="*/ 0 h 22"/>
                <a:gd name="T8" fmla="*/ 22 w 22"/>
                <a:gd name="T9" fmla="*/ 1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18"/>
                  </a:moveTo>
                  <a:lnTo>
                    <a:pt x="18" y="22"/>
                  </a:lnTo>
                  <a:lnTo>
                    <a:pt x="0" y="4"/>
                  </a:lnTo>
                  <a:lnTo>
                    <a:pt x="4" y="0"/>
                  </a:lnTo>
                  <a:lnTo>
                    <a:pt x="22" y="18"/>
                  </a:lnTo>
                  <a:close/>
                </a:path>
              </a:pathLst>
            </a:custGeom>
            <a:solidFill>
              <a:srgbClr val="000000"/>
            </a:solidFill>
            <a:ln w="9525">
              <a:noFill/>
              <a:round/>
              <a:headEnd/>
              <a:tailEnd/>
            </a:ln>
          </p:spPr>
          <p:txBody>
            <a:bodyPr/>
            <a:lstStyle/>
            <a:p>
              <a:endParaRPr lang="ja-JP" altLang="en-US"/>
            </a:p>
          </p:txBody>
        </p:sp>
        <p:sp>
          <p:nvSpPr>
            <p:cNvPr id="69" name="Freeform 611"/>
            <p:cNvSpPr>
              <a:spLocks/>
            </p:cNvSpPr>
            <p:nvPr/>
          </p:nvSpPr>
          <p:spPr bwMode="auto">
            <a:xfrm>
              <a:off x="848" y="2916"/>
              <a:ext cx="25" cy="22"/>
            </a:xfrm>
            <a:custGeom>
              <a:avLst/>
              <a:gdLst>
                <a:gd name="T0" fmla="*/ 14 w 23"/>
                <a:gd name="T1" fmla="*/ 22 h 22"/>
                <a:gd name="T2" fmla="*/ 14 w 23"/>
                <a:gd name="T3" fmla="*/ 22 h 22"/>
                <a:gd name="T4" fmla="*/ 0 w 23"/>
                <a:gd name="T5" fmla="*/ 4 h 22"/>
                <a:gd name="T6" fmla="*/ 9 w 23"/>
                <a:gd name="T7" fmla="*/ 0 h 22"/>
                <a:gd name="T8" fmla="*/ 23 w 23"/>
                <a:gd name="T9" fmla="*/ 18 h 22"/>
                <a:gd name="T10" fmla="*/ 14 w 23"/>
                <a:gd name="T11" fmla="*/ 22 h 22"/>
                <a:gd name="T12" fmla="*/ 14 w 23"/>
                <a:gd name="T13" fmla="*/ 22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14" y="22"/>
                  </a:moveTo>
                  <a:lnTo>
                    <a:pt x="14" y="22"/>
                  </a:lnTo>
                  <a:lnTo>
                    <a:pt x="0" y="4"/>
                  </a:lnTo>
                  <a:lnTo>
                    <a:pt x="9" y="0"/>
                  </a:lnTo>
                  <a:lnTo>
                    <a:pt x="23" y="18"/>
                  </a:lnTo>
                  <a:lnTo>
                    <a:pt x="14" y="22"/>
                  </a:lnTo>
                  <a:close/>
                </a:path>
              </a:pathLst>
            </a:custGeom>
            <a:solidFill>
              <a:srgbClr val="000000"/>
            </a:solidFill>
            <a:ln w="9525">
              <a:noFill/>
              <a:round/>
              <a:headEnd/>
              <a:tailEnd/>
            </a:ln>
          </p:spPr>
          <p:txBody>
            <a:bodyPr/>
            <a:lstStyle/>
            <a:p>
              <a:endParaRPr lang="ja-JP" altLang="en-US"/>
            </a:p>
          </p:txBody>
        </p:sp>
        <p:sp>
          <p:nvSpPr>
            <p:cNvPr id="70" name="Freeform 612"/>
            <p:cNvSpPr>
              <a:spLocks/>
            </p:cNvSpPr>
            <p:nvPr/>
          </p:nvSpPr>
          <p:spPr bwMode="auto">
            <a:xfrm>
              <a:off x="839" y="2902"/>
              <a:ext cx="19"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71" name="Freeform 613"/>
            <p:cNvSpPr>
              <a:spLocks/>
            </p:cNvSpPr>
            <p:nvPr/>
          </p:nvSpPr>
          <p:spPr bwMode="auto">
            <a:xfrm>
              <a:off x="834" y="2889"/>
              <a:ext cx="14" cy="18"/>
            </a:xfrm>
            <a:custGeom>
              <a:avLst/>
              <a:gdLst>
                <a:gd name="T0" fmla="*/ 4 w 13"/>
                <a:gd name="T1" fmla="*/ 18 h 18"/>
                <a:gd name="T2" fmla="*/ 4 w 13"/>
                <a:gd name="T3" fmla="*/ 13 h 18"/>
                <a:gd name="T4" fmla="*/ 0 w 13"/>
                <a:gd name="T5" fmla="*/ 4 h 18"/>
                <a:gd name="T6" fmla="*/ 9 w 13"/>
                <a:gd name="T7" fmla="*/ 0 h 18"/>
                <a:gd name="T8" fmla="*/ 13 w 13"/>
                <a:gd name="T9" fmla="*/ 13 h 18"/>
                <a:gd name="T10" fmla="*/ 4 w 13"/>
                <a:gd name="T11" fmla="*/ 18 h 18"/>
                <a:gd name="T12" fmla="*/ 4 w 13"/>
                <a:gd name="T13" fmla="*/ 18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4" y="18"/>
                  </a:moveTo>
                  <a:lnTo>
                    <a:pt x="4" y="13"/>
                  </a:lnTo>
                  <a:lnTo>
                    <a:pt x="0" y="4"/>
                  </a:lnTo>
                  <a:lnTo>
                    <a:pt x="9" y="0"/>
                  </a:lnTo>
                  <a:lnTo>
                    <a:pt x="13" y="13"/>
                  </a:lnTo>
                  <a:lnTo>
                    <a:pt x="4" y="18"/>
                  </a:lnTo>
                  <a:close/>
                </a:path>
              </a:pathLst>
            </a:custGeom>
            <a:solidFill>
              <a:srgbClr val="000000"/>
            </a:solidFill>
            <a:ln w="9525">
              <a:noFill/>
              <a:round/>
              <a:headEnd/>
              <a:tailEnd/>
            </a:ln>
          </p:spPr>
          <p:txBody>
            <a:bodyPr/>
            <a:lstStyle/>
            <a:p>
              <a:endParaRPr lang="ja-JP" altLang="en-US"/>
            </a:p>
          </p:txBody>
        </p:sp>
        <p:sp>
          <p:nvSpPr>
            <p:cNvPr id="72" name="Freeform 614"/>
            <p:cNvSpPr>
              <a:spLocks/>
            </p:cNvSpPr>
            <p:nvPr/>
          </p:nvSpPr>
          <p:spPr bwMode="auto">
            <a:xfrm>
              <a:off x="834" y="2884"/>
              <a:ext cx="10" cy="9"/>
            </a:xfrm>
            <a:custGeom>
              <a:avLst/>
              <a:gdLst>
                <a:gd name="T0" fmla="*/ 0 w 9"/>
                <a:gd name="T1" fmla="*/ 9 h 9"/>
                <a:gd name="T2" fmla="*/ 0 w 9"/>
                <a:gd name="T3" fmla="*/ 5 h 9"/>
                <a:gd name="T4" fmla="*/ 0 w 9"/>
                <a:gd name="T5" fmla="*/ 0 h 9"/>
                <a:gd name="T6" fmla="*/ 9 w 9"/>
                <a:gd name="T7" fmla="*/ 5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5"/>
                  </a:lnTo>
                  <a:lnTo>
                    <a:pt x="0" y="0"/>
                  </a:lnTo>
                  <a:lnTo>
                    <a:pt x="9" y="5"/>
                  </a:lnTo>
                  <a:lnTo>
                    <a:pt x="9" y="9"/>
                  </a:lnTo>
                  <a:lnTo>
                    <a:pt x="0" y="9"/>
                  </a:lnTo>
                  <a:close/>
                </a:path>
              </a:pathLst>
            </a:custGeom>
            <a:solidFill>
              <a:srgbClr val="000000"/>
            </a:solidFill>
            <a:ln w="9525">
              <a:noFill/>
              <a:round/>
              <a:headEnd/>
              <a:tailEnd/>
            </a:ln>
          </p:spPr>
          <p:txBody>
            <a:bodyPr/>
            <a:lstStyle/>
            <a:p>
              <a:endParaRPr lang="ja-JP" altLang="en-US"/>
            </a:p>
          </p:txBody>
        </p:sp>
        <p:sp>
          <p:nvSpPr>
            <p:cNvPr id="73" name="Freeform 615"/>
            <p:cNvSpPr>
              <a:spLocks/>
            </p:cNvSpPr>
            <p:nvPr/>
          </p:nvSpPr>
          <p:spPr bwMode="auto">
            <a:xfrm>
              <a:off x="834" y="2884"/>
              <a:ext cx="10" cy="5"/>
            </a:xfrm>
            <a:custGeom>
              <a:avLst/>
              <a:gdLst>
                <a:gd name="T0" fmla="*/ 0 w 9"/>
                <a:gd name="T1" fmla="*/ 0 h 5"/>
                <a:gd name="T2" fmla="*/ 0 w 9"/>
                <a:gd name="T3" fmla="*/ 0 h 5"/>
                <a:gd name="T4" fmla="*/ 4 w 9"/>
                <a:gd name="T5" fmla="*/ 0 h 5"/>
                <a:gd name="T6" fmla="*/ 9 w 9"/>
                <a:gd name="T7" fmla="*/ 5 h 5"/>
                <a:gd name="T8" fmla="*/ 9 w 9"/>
                <a:gd name="T9" fmla="*/ 5 h 5"/>
                <a:gd name="T10" fmla="*/ 0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0"/>
                  </a:moveTo>
                  <a:lnTo>
                    <a:pt x="0" y="0"/>
                  </a:lnTo>
                  <a:lnTo>
                    <a:pt x="4" y="0"/>
                  </a:lnTo>
                  <a:lnTo>
                    <a:pt x="9" y="5"/>
                  </a:lnTo>
                  <a:lnTo>
                    <a:pt x="0" y="0"/>
                  </a:lnTo>
                  <a:close/>
                </a:path>
              </a:pathLst>
            </a:custGeom>
            <a:solidFill>
              <a:srgbClr val="000000"/>
            </a:solidFill>
            <a:ln w="9525">
              <a:noFill/>
              <a:round/>
              <a:headEnd/>
              <a:tailEnd/>
            </a:ln>
          </p:spPr>
          <p:txBody>
            <a:bodyPr/>
            <a:lstStyle/>
            <a:p>
              <a:endParaRPr lang="ja-JP" altLang="en-US"/>
            </a:p>
          </p:txBody>
        </p:sp>
        <p:sp>
          <p:nvSpPr>
            <p:cNvPr id="74" name="Freeform 616"/>
            <p:cNvSpPr>
              <a:spLocks/>
            </p:cNvSpPr>
            <p:nvPr/>
          </p:nvSpPr>
          <p:spPr bwMode="auto">
            <a:xfrm>
              <a:off x="805" y="2983"/>
              <a:ext cx="25" cy="22"/>
            </a:xfrm>
            <a:custGeom>
              <a:avLst/>
              <a:gdLst>
                <a:gd name="T0" fmla="*/ 23 w 23"/>
                <a:gd name="T1" fmla="*/ 18 h 22"/>
                <a:gd name="T2" fmla="*/ 14 w 23"/>
                <a:gd name="T3" fmla="*/ 22 h 22"/>
                <a:gd name="T4" fmla="*/ 0 w 23"/>
                <a:gd name="T5" fmla="*/ 9 h 22"/>
                <a:gd name="T6" fmla="*/ 5 w 23"/>
                <a:gd name="T7" fmla="*/ 0 h 22"/>
                <a:gd name="T8" fmla="*/ 23 w 23"/>
                <a:gd name="T9" fmla="*/ 18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8"/>
                  </a:moveTo>
                  <a:lnTo>
                    <a:pt x="14" y="22"/>
                  </a:lnTo>
                  <a:lnTo>
                    <a:pt x="0" y="9"/>
                  </a:lnTo>
                  <a:lnTo>
                    <a:pt x="5" y="0"/>
                  </a:lnTo>
                  <a:lnTo>
                    <a:pt x="23" y="18"/>
                  </a:lnTo>
                  <a:close/>
                </a:path>
              </a:pathLst>
            </a:custGeom>
            <a:solidFill>
              <a:srgbClr val="000000"/>
            </a:solidFill>
            <a:ln w="9525">
              <a:noFill/>
              <a:round/>
              <a:headEnd/>
              <a:tailEnd/>
            </a:ln>
          </p:spPr>
          <p:txBody>
            <a:bodyPr/>
            <a:lstStyle/>
            <a:p>
              <a:endParaRPr lang="ja-JP" altLang="en-US"/>
            </a:p>
          </p:txBody>
        </p:sp>
        <p:sp>
          <p:nvSpPr>
            <p:cNvPr id="75" name="Freeform 617"/>
            <p:cNvSpPr>
              <a:spLocks/>
            </p:cNvSpPr>
            <p:nvPr/>
          </p:nvSpPr>
          <p:spPr bwMode="auto">
            <a:xfrm>
              <a:off x="791" y="2969"/>
              <a:ext cx="19" cy="23"/>
            </a:xfrm>
            <a:custGeom>
              <a:avLst/>
              <a:gdLst>
                <a:gd name="T0" fmla="*/ 13 w 18"/>
                <a:gd name="T1" fmla="*/ 23 h 23"/>
                <a:gd name="T2" fmla="*/ 13 w 18"/>
                <a:gd name="T3" fmla="*/ 23 h 23"/>
                <a:gd name="T4" fmla="*/ 0 w 18"/>
                <a:gd name="T5" fmla="*/ 5 h 23"/>
                <a:gd name="T6" fmla="*/ 4 w 18"/>
                <a:gd name="T7" fmla="*/ 0 h 23"/>
                <a:gd name="T8" fmla="*/ 18 w 18"/>
                <a:gd name="T9" fmla="*/ 14 h 23"/>
                <a:gd name="T10" fmla="*/ 13 w 18"/>
                <a:gd name="T11" fmla="*/ 23 h 23"/>
                <a:gd name="T12" fmla="*/ 13 w 18"/>
                <a:gd name="T13" fmla="*/ 23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13" y="23"/>
                  </a:moveTo>
                  <a:lnTo>
                    <a:pt x="13" y="23"/>
                  </a:lnTo>
                  <a:lnTo>
                    <a:pt x="0" y="5"/>
                  </a:lnTo>
                  <a:lnTo>
                    <a:pt x="4" y="0"/>
                  </a:lnTo>
                  <a:lnTo>
                    <a:pt x="18" y="14"/>
                  </a:lnTo>
                  <a:lnTo>
                    <a:pt x="13" y="23"/>
                  </a:lnTo>
                  <a:close/>
                </a:path>
              </a:pathLst>
            </a:custGeom>
            <a:solidFill>
              <a:srgbClr val="000000"/>
            </a:solidFill>
            <a:ln w="9525">
              <a:noFill/>
              <a:round/>
              <a:headEnd/>
              <a:tailEnd/>
            </a:ln>
          </p:spPr>
          <p:txBody>
            <a:bodyPr/>
            <a:lstStyle/>
            <a:p>
              <a:endParaRPr lang="ja-JP" altLang="en-US"/>
            </a:p>
          </p:txBody>
        </p:sp>
        <p:sp>
          <p:nvSpPr>
            <p:cNvPr id="76" name="Freeform 618"/>
            <p:cNvSpPr>
              <a:spLocks/>
            </p:cNvSpPr>
            <p:nvPr/>
          </p:nvSpPr>
          <p:spPr bwMode="auto">
            <a:xfrm>
              <a:off x="781" y="2952"/>
              <a:ext cx="14" cy="22"/>
            </a:xfrm>
            <a:custGeom>
              <a:avLst/>
              <a:gdLst>
                <a:gd name="T0" fmla="*/ 9 w 13"/>
                <a:gd name="T1" fmla="*/ 22 h 22"/>
                <a:gd name="T2" fmla="*/ 9 w 13"/>
                <a:gd name="T3" fmla="*/ 22 h 22"/>
                <a:gd name="T4" fmla="*/ 0 w 13"/>
                <a:gd name="T5" fmla="*/ 4 h 22"/>
                <a:gd name="T6" fmla="*/ 4 w 13"/>
                <a:gd name="T7" fmla="*/ 0 h 22"/>
                <a:gd name="T8" fmla="*/ 13 w 13"/>
                <a:gd name="T9" fmla="*/ 17 h 22"/>
                <a:gd name="T10" fmla="*/ 9 w 13"/>
                <a:gd name="T11" fmla="*/ 22 h 22"/>
                <a:gd name="T12" fmla="*/ 9 w 13"/>
                <a:gd name="T13" fmla="*/ 22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9" y="22"/>
                  </a:moveTo>
                  <a:lnTo>
                    <a:pt x="9" y="22"/>
                  </a:lnTo>
                  <a:lnTo>
                    <a:pt x="0" y="4"/>
                  </a:lnTo>
                  <a:lnTo>
                    <a:pt x="4" y="0"/>
                  </a:lnTo>
                  <a:lnTo>
                    <a:pt x="13" y="17"/>
                  </a:lnTo>
                  <a:lnTo>
                    <a:pt x="9" y="22"/>
                  </a:lnTo>
                  <a:close/>
                </a:path>
              </a:pathLst>
            </a:custGeom>
            <a:solidFill>
              <a:srgbClr val="000000"/>
            </a:solidFill>
            <a:ln w="9525">
              <a:noFill/>
              <a:round/>
              <a:headEnd/>
              <a:tailEnd/>
            </a:ln>
          </p:spPr>
          <p:txBody>
            <a:bodyPr/>
            <a:lstStyle/>
            <a:p>
              <a:endParaRPr lang="ja-JP" altLang="en-US"/>
            </a:p>
          </p:txBody>
        </p:sp>
        <p:sp>
          <p:nvSpPr>
            <p:cNvPr id="77" name="Freeform 619"/>
            <p:cNvSpPr>
              <a:spLocks/>
            </p:cNvSpPr>
            <p:nvPr/>
          </p:nvSpPr>
          <p:spPr bwMode="auto">
            <a:xfrm>
              <a:off x="776" y="2943"/>
              <a:ext cx="9" cy="13"/>
            </a:xfrm>
            <a:custGeom>
              <a:avLst/>
              <a:gdLst>
                <a:gd name="T0" fmla="*/ 5 w 9"/>
                <a:gd name="T1" fmla="*/ 13 h 13"/>
                <a:gd name="T2" fmla="*/ 5 w 9"/>
                <a:gd name="T3" fmla="*/ 13 h 13"/>
                <a:gd name="T4" fmla="*/ 0 w 9"/>
                <a:gd name="T5" fmla="*/ 0 h 13"/>
                <a:gd name="T6" fmla="*/ 9 w 9"/>
                <a:gd name="T7" fmla="*/ 0 h 13"/>
                <a:gd name="T8" fmla="*/ 9 w 9"/>
                <a:gd name="T9" fmla="*/ 9 h 13"/>
                <a:gd name="T10" fmla="*/ 5 w 9"/>
                <a:gd name="T11" fmla="*/ 13 h 13"/>
                <a:gd name="T12" fmla="*/ 5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5" y="13"/>
                  </a:moveTo>
                  <a:lnTo>
                    <a:pt x="5" y="13"/>
                  </a:lnTo>
                  <a:lnTo>
                    <a:pt x="0" y="0"/>
                  </a:lnTo>
                  <a:lnTo>
                    <a:pt x="9" y="0"/>
                  </a:lnTo>
                  <a:lnTo>
                    <a:pt x="9" y="9"/>
                  </a:lnTo>
                  <a:lnTo>
                    <a:pt x="5" y="13"/>
                  </a:lnTo>
                  <a:close/>
                </a:path>
              </a:pathLst>
            </a:custGeom>
            <a:solidFill>
              <a:srgbClr val="000000"/>
            </a:solidFill>
            <a:ln w="9525">
              <a:noFill/>
              <a:round/>
              <a:headEnd/>
              <a:tailEnd/>
            </a:ln>
          </p:spPr>
          <p:txBody>
            <a:bodyPr/>
            <a:lstStyle/>
            <a:p>
              <a:endParaRPr lang="ja-JP" altLang="en-US"/>
            </a:p>
          </p:txBody>
        </p:sp>
        <p:sp>
          <p:nvSpPr>
            <p:cNvPr id="78" name="Freeform 620"/>
            <p:cNvSpPr>
              <a:spLocks/>
            </p:cNvSpPr>
            <p:nvPr/>
          </p:nvSpPr>
          <p:spPr bwMode="auto">
            <a:xfrm>
              <a:off x="776" y="2938"/>
              <a:ext cx="9" cy="5"/>
            </a:xfrm>
            <a:custGeom>
              <a:avLst/>
              <a:gdLst>
                <a:gd name="T0" fmla="*/ 0 w 9"/>
                <a:gd name="T1" fmla="*/ 5 h 5"/>
                <a:gd name="T2" fmla="*/ 0 w 9"/>
                <a:gd name="T3" fmla="*/ 5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5"/>
                  </a:ln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79" name="Freeform 621"/>
            <p:cNvSpPr>
              <a:spLocks/>
            </p:cNvSpPr>
            <p:nvPr/>
          </p:nvSpPr>
          <p:spPr bwMode="auto">
            <a:xfrm>
              <a:off x="776" y="2934"/>
              <a:ext cx="9" cy="9"/>
            </a:xfrm>
            <a:custGeom>
              <a:avLst/>
              <a:gdLst>
                <a:gd name="T0" fmla="*/ 0 w 9"/>
                <a:gd name="T1" fmla="*/ 4 h 9"/>
                <a:gd name="T2" fmla="*/ 0 w 9"/>
                <a:gd name="T3" fmla="*/ 0 h 9"/>
                <a:gd name="T4" fmla="*/ 5 w 9"/>
                <a:gd name="T5" fmla="*/ 0 h 9"/>
                <a:gd name="T6" fmla="*/ 9 w 9"/>
                <a:gd name="T7" fmla="*/ 4 h 9"/>
                <a:gd name="T8" fmla="*/ 9 w 9"/>
                <a:gd name="T9" fmla="*/ 9 h 9"/>
                <a:gd name="T10" fmla="*/ 0 w 9"/>
                <a:gd name="T11" fmla="*/ 4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0"/>
                  </a:lnTo>
                  <a:lnTo>
                    <a:pt x="5" y="0"/>
                  </a:lnTo>
                  <a:lnTo>
                    <a:pt x="9" y="4"/>
                  </a:lnTo>
                  <a:lnTo>
                    <a:pt x="9" y="9"/>
                  </a:lnTo>
                  <a:lnTo>
                    <a:pt x="0" y="4"/>
                  </a:lnTo>
                  <a:close/>
                </a:path>
              </a:pathLst>
            </a:custGeom>
            <a:solidFill>
              <a:srgbClr val="000000"/>
            </a:solidFill>
            <a:ln w="9525">
              <a:noFill/>
              <a:round/>
              <a:headEnd/>
              <a:tailEnd/>
            </a:ln>
          </p:spPr>
          <p:txBody>
            <a:bodyPr/>
            <a:lstStyle/>
            <a:p>
              <a:endParaRPr lang="ja-JP" altLang="en-US"/>
            </a:p>
          </p:txBody>
        </p:sp>
        <p:sp>
          <p:nvSpPr>
            <p:cNvPr id="80" name="Freeform 622"/>
            <p:cNvSpPr>
              <a:spLocks/>
            </p:cNvSpPr>
            <p:nvPr/>
          </p:nvSpPr>
          <p:spPr bwMode="auto">
            <a:xfrm>
              <a:off x="746" y="3037"/>
              <a:ext cx="25" cy="22"/>
            </a:xfrm>
            <a:custGeom>
              <a:avLst/>
              <a:gdLst>
                <a:gd name="T0" fmla="*/ 23 w 23"/>
                <a:gd name="T1" fmla="*/ 13 h 22"/>
                <a:gd name="T2" fmla="*/ 14 w 23"/>
                <a:gd name="T3" fmla="*/ 22 h 22"/>
                <a:gd name="T4" fmla="*/ 0 w 23"/>
                <a:gd name="T5" fmla="*/ 4 h 22"/>
                <a:gd name="T6" fmla="*/ 5 w 23"/>
                <a:gd name="T7" fmla="*/ 0 h 22"/>
                <a:gd name="T8" fmla="*/ 23 w 23"/>
                <a:gd name="T9" fmla="*/ 13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3"/>
                  </a:moveTo>
                  <a:lnTo>
                    <a:pt x="14" y="22"/>
                  </a:lnTo>
                  <a:lnTo>
                    <a:pt x="0" y="4"/>
                  </a:lnTo>
                  <a:lnTo>
                    <a:pt x="5" y="0"/>
                  </a:lnTo>
                  <a:lnTo>
                    <a:pt x="23" y="13"/>
                  </a:lnTo>
                  <a:close/>
                </a:path>
              </a:pathLst>
            </a:custGeom>
            <a:solidFill>
              <a:srgbClr val="000000"/>
            </a:solidFill>
            <a:ln w="9525">
              <a:noFill/>
              <a:round/>
              <a:headEnd/>
              <a:tailEnd/>
            </a:ln>
          </p:spPr>
          <p:txBody>
            <a:bodyPr/>
            <a:lstStyle/>
            <a:p>
              <a:endParaRPr lang="ja-JP" altLang="en-US"/>
            </a:p>
          </p:txBody>
        </p:sp>
        <p:sp>
          <p:nvSpPr>
            <p:cNvPr id="81" name="Freeform 623"/>
            <p:cNvSpPr>
              <a:spLocks/>
            </p:cNvSpPr>
            <p:nvPr/>
          </p:nvSpPr>
          <p:spPr bwMode="auto">
            <a:xfrm>
              <a:off x="727" y="3019"/>
              <a:ext cx="25" cy="22"/>
            </a:xfrm>
            <a:custGeom>
              <a:avLst/>
              <a:gdLst>
                <a:gd name="T0" fmla="*/ 14 w 23"/>
                <a:gd name="T1" fmla="*/ 22 h 22"/>
                <a:gd name="T2" fmla="*/ 14 w 23"/>
                <a:gd name="T3" fmla="*/ 22 h 22"/>
                <a:gd name="T4" fmla="*/ 0 w 23"/>
                <a:gd name="T5" fmla="*/ 4 h 22"/>
                <a:gd name="T6" fmla="*/ 9 w 23"/>
                <a:gd name="T7" fmla="*/ 0 h 22"/>
                <a:gd name="T8" fmla="*/ 23 w 23"/>
                <a:gd name="T9" fmla="*/ 18 h 22"/>
                <a:gd name="T10" fmla="*/ 18 w 23"/>
                <a:gd name="T11" fmla="*/ 22 h 22"/>
                <a:gd name="T12" fmla="*/ 14 w 23"/>
                <a:gd name="T13" fmla="*/ 22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14" y="22"/>
                  </a:moveTo>
                  <a:lnTo>
                    <a:pt x="14" y="22"/>
                  </a:lnTo>
                  <a:lnTo>
                    <a:pt x="0" y="4"/>
                  </a:lnTo>
                  <a:lnTo>
                    <a:pt x="9" y="0"/>
                  </a:lnTo>
                  <a:lnTo>
                    <a:pt x="23" y="18"/>
                  </a:lnTo>
                  <a:lnTo>
                    <a:pt x="18" y="22"/>
                  </a:lnTo>
                  <a:lnTo>
                    <a:pt x="14" y="22"/>
                  </a:lnTo>
                  <a:close/>
                </a:path>
              </a:pathLst>
            </a:custGeom>
            <a:solidFill>
              <a:srgbClr val="000000"/>
            </a:solidFill>
            <a:ln w="9525">
              <a:noFill/>
              <a:round/>
              <a:headEnd/>
              <a:tailEnd/>
            </a:ln>
          </p:spPr>
          <p:txBody>
            <a:bodyPr/>
            <a:lstStyle/>
            <a:p>
              <a:endParaRPr lang="ja-JP" altLang="en-US"/>
            </a:p>
          </p:txBody>
        </p:sp>
        <p:sp>
          <p:nvSpPr>
            <p:cNvPr id="82" name="Freeform 624"/>
            <p:cNvSpPr>
              <a:spLocks/>
            </p:cNvSpPr>
            <p:nvPr/>
          </p:nvSpPr>
          <p:spPr bwMode="auto">
            <a:xfrm>
              <a:off x="717" y="3005"/>
              <a:ext cx="20"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83" name="Freeform 625"/>
            <p:cNvSpPr>
              <a:spLocks/>
            </p:cNvSpPr>
            <p:nvPr/>
          </p:nvSpPr>
          <p:spPr bwMode="auto">
            <a:xfrm>
              <a:off x="717" y="2992"/>
              <a:ext cx="10" cy="18"/>
            </a:xfrm>
            <a:custGeom>
              <a:avLst/>
              <a:gdLst>
                <a:gd name="T0" fmla="*/ 0 w 9"/>
                <a:gd name="T1" fmla="*/ 13 h 18"/>
                <a:gd name="T2" fmla="*/ 0 w 9"/>
                <a:gd name="T3" fmla="*/ 13 h 18"/>
                <a:gd name="T4" fmla="*/ 0 w 9"/>
                <a:gd name="T5" fmla="*/ 4 h 18"/>
                <a:gd name="T6" fmla="*/ 5 w 9"/>
                <a:gd name="T7" fmla="*/ 0 h 18"/>
                <a:gd name="T8" fmla="*/ 9 w 9"/>
                <a:gd name="T9" fmla="*/ 13 h 18"/>
                <a:gd name="T10" fmla="*/ 0 w 9"/>
                <a:gd name="T11" fmla="*/ 18 h 18"/>
                <a:gd name="T12" fmla="*/ 0 w 9"/>
                <a:gd name="T13" fmla="*/ 13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3"/>
                  </a:moveTo>
                  <a:lnTo>
                    <a:pt x="0" y="13"/>
                  </a:lnTo>
                  <a:lnTo>
                    <a:pt x="0" y="4"/>
                  </a:lnTo>
                  <a:lnTo>
                    <a:pt x="5" y="0"/>
                  </a:lnTo>
                  <a:lnTo>
                    <a:pt x="9" y="13"/>
                  </a:lnTo>
                  <a:lnTo>
                    <a:pt x="0" y="18"/>
                  </a:lnTo>
                  <a:lnTo>
                    <a:pt x="0" y="13"/>
                  </a:lnTo>
                  <a:close/>
                </a:path>
              </a:pathLst>
            </a:custGeom>
            <a:solidFill>
              <a:srgbClr val="000000"/>
            </a:solidFill>
            <a:ln w="9525">
              <a:noFill/>
              <a:round/>
              <a:headEnd/>
              <a:tailEnd/>
            </a:ln>
          </p:spPr>
          <p:txBody>
            <a:bodyPr/>
            <a:lstStyle/>
            <a:p>
              <a:endParaRPr lang="ja-JP" altLang="en-US"/>
            </a:p>
          </p:txBody>
        </p:sp>
        <p:sp>
          <p:nvSpPr>
            <p:cNvPr id="84" name="Freeform 626"/>
            <p:cNvSpPr>
              <a:spLocks/>
            </p:cNvSpPr>
            <p:nvPr/>
          </p:nvSpPr>
          <p:spPr bwMode="auto">
            <a:xfrm>
              <a:off x="713" y="2987"/>
              <a:ext cx="14" cy="9"/>
            </a:xfrm>
            <a:custGeom>
              <a:avLst/>
              <a:gdLst>
                <a:gd name="T0" fmla="*/ 0 w 13"/>
                <a:gd name="T1" fmla="*/ 5 h 9"/>
                <a:gd name="T2" fmla="*/ 4 w 13"/>
                <a:gd name="T3" fmla="*/ 5 h 9"/>
                <a:gd name="T4" fmla="*/ 4 w 13"/>
                <a:gd name="T5" fmla="*/ 0 h 9"/>
                <a:gd name="T6" fmla="*/ 13 w 13"/>
                <a:gd name="T7" fmla="*/ 5 h 9"/>
                <a:gd name="T8" fmla="*/ 9 w 13"/>
                <a:gd name="T9" fmla="*/ 9 h 9"/>
                <a:gd name="T10" fmla="*/ 4 w 13"/>
                <a:gd name="T11" fmla="*/ 9 h 9"/>
                <a:gd name="T12" fmla="*/ 0 w 13"/>
                <a:gd name="T13" fmla="*/ 5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5"/>
                  </a:moveTo>
                  <a:lnTo>
                    <a:pt x="4" y="5"/>
                  </a:lnTo>
                  <a:lnTo>
                    <a:pt x="4" y="0"/>
                  </a:lnTo>
                  <a:lnTo>
                    <a:pt x="13" y="5"/>
                  </a:lnTo>
                  <a:lnTo>
                    <a:pt x="9" y="9"/>
                  </a:lnTo>
                  <a:lnTo>
                    <a:pt x="4" y="9"/>
                  </a:lnTo>
                  <a:lnTo>
                    <a:pt x="0" y="5"/>
                  </a:lnTo>
                  <a:close/>
                </a:path>
              </a:pathLst>
            </a:custGeom>
            <a:solidFill>
              <a:srgbClr val="000000"/>
            </a:solidFill>
            <a:ln w="9525">
              <a:noFill/>
              <a:round/>
              <a:headEnd/>
              <a:tailEnd/>
            </a:ln>
          </p:spPr>
          <p:txBody>
            <a:bodyPr/>
            <a:lstStyle/>
            <a:p>
              <a:endParaRPr lang="ja-JP" altLang="en-US"/>
            </a:p>
          </p:txBody>
        </p:sp>
        <p:sp>
          <p:nvSpPr>
            <p:cNvPr id="85" name="Freeform 627"/>
            <p:cNvSpPr>
              <a:spLocks/>
            </p:cNvSpPr>
            <p:nvPr/>
          </p:nvSpPr>
          <p:spPr bwMode="auto">
            <a:xfrm>
              <a:off x="717" y="2983"/>
              <a:ext cx="10" cy="9"/>
            </a:xfrm>
            <a:custGeom>
              <a:avLst/>
              <a:gdLst>
                <a:gd name="T0" fmla="*/ 0 w 9"/>
                <a:gd name="T1" fmla="*/ 4 h 9"/>
                <a:gd name="T2" fmla="*/ 0 w 9"/>
                <a:gd name="T3" fmla="*/ 4 h 9"/>
                <a:gd name="T4" fmla="*/ 0 w 9"/>
                <a:gd name="T5" fmla="*/ 0 h 9"/>
                <a:gd name="T6" fmla="*/ 9 w 9"/>
                <a:gd name="T7" fmla="*/ 9 h 9"/>
                <a:gd name="T8" fmla="*/ 5 w 9"/>
                <a:gd name="T9" fmla="*/ 9 h 9"/>
                <a:gd name="T10" fmla="*/ 0 w 9"/>
                <a:gd name="T11" fmla="*/ 4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4"/>
                  </a:lnTo>
                  <a:lnTo>
                    <a:pt x="0" y="0"/>
                  </a:lnTo>
                  <a:lnTo>
                    <a:pt x="9" y="9"/>
                  </a:lnTo>
                  <a:lnTo>
                    <a:pt x="5" y="9"/>
                  </a:lnTo>
                  <a:lnTo>
                    <a:pt x="0" y="4"/>
                  </a:lnTo>
                  <a:close/>
                </a:path>
              </a:pathLst>
            </a:custGeom>
            <a:solidFill>
              <a:srgbClr val="000000"/>
            </a:solidFill>
            <a:ln w="9525">
              <a:noFill/>
              <a:round/>
              <a:headEnd/>
              <a:tailEnd/>
            </a:ln>
          </p:spPr>
          <p:txBody>
            <a:bodyPr/>
            <a:lstStyle/>
            <a:p>
              <a:endParaRPr lang="ja-JP" altLang="en-US"/>
            </a:p>
          </p:txBody>
        </p:sp>
        <p:sp>
          <p:nvSpPr>
            <p:cNvPr id="86" name="Freeform 628"/>
            <p:cNvSpPr>
              <a:spLocks/>
            </p:cNvSpPr>
            <p:nvPr/>
          </p:nvSpPr>
          <p:spPr bwMode="auto">
            <a:xfrm>
              <a:off x="941" y="2826"/>
              <a:ext cx="20" cy="18"/>
            </a:xfrm>
            <a:custGeom>
              <a:avLst/>
              <a:gdLst>
                <a:gd name="T0" fmla="*/ 18 w 18"/>
                <a:gd name="T1" fmla="*/ 13 h 18"/>
                <a:gd name="T2" fmla="*/ 13 w 18"/>
                <a:gd name="T3" fmla="*/ 18 h 18"/>
                <a:gd name="T4" fmla="*/ 0 w 18"/>
                <a:gd name="T5" fmla="*/ 4 h 18"/>
                <a:gd name="T6" fmla="*/ 9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13" y="18"/>
                  </a:lnTo>
                  <a:lnTo>
                    <a:pt x="0" y="4"/>
                  </a:lnTo>
                  <a:lnTo>
                    <a:pt x="9" y="0"/>
                  </a:lnTo>
                  <a:lnTo>
                    <a:pt x="18" y="13"/>
                  </a:lnTo>
                  <a:close/>
                </a:path>
              </a:pathLst>
            </a:custGeom>
            <a:solidFill>
              <a:srgbClr val="000000"/>
            </a:solidFill>
            <a:ln w="9525">
              <a:noFill/>
              <a:round/>
              <a:headEnd/>
              <a:tailEnd/>
            </a:ln>
          </p:spPr>
          <p:txBody>
            <a:bodyPr/>
            <a:lstStyle/>
            <a:p>
              <a:endParaRPr lang="ja-JP" altLang="en-US"/>
            </a:p>
          </p:txBody>
        </p:sp>
        <p:sp>
          <p:nvSpPr>
            <p:cNvPr id="87" name="Freeform 629"/>
            <p:cNvSpPr>
              <a:spLocks/>
            </p:cNvSpPr>
            <p:nvPr/>
          </p:nvSpPr>
          <p:spPr bwMode="auto">
            <a:xfrm>
              <a:off x="936" y="2817"/>
              <a:ext cx="15" cy="13"/>
            </a:xfrm>
            <a:custGeom>
              <a:avLst/>
              <a:gdLst>
                <a:gd name="T0" fmla="*/ 5 w 14"/>
                <a:gd name="T1" fmla="*/ 13 h 13"/>
                <a:gd name="T2" fmla="*/ 5 w 14"/>
                <a:gd name="T3" fmla="*/ 13 h 13"/>
                <a:gd name="T4" fmla="*/ 0 w 14"/>
                <a:gd name="T5" fmla="*/ 4 h 13"/>
                <a:gd name="T6" fmla="*/ 5 w 14"/>
                <a:gd name="T7" fmla="*/ 0 h 13"/>
                <a:gd name="T8" fmla="*/ 14 w 14"/>
                <a:gd name="T9" fmla="*/ 9 h 13"/>
                <a:gd name="T10" fmla="*/ 5 w 14"/>
                <a:gd name="T11" fmla="*/ 13 h 13"/>
                <a:gd name="T12" fmla="*/ 5 w 14"/>
                <a:gd name="T13" fmla="*/ 13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13"/>
                  </a:moveTo>
                  <a:lnTo>
                    <a:pt x="5" y="13"/>
                  </a:lnTo>
                  <a:lnTo>
                    <a:pt x="0" y="4"/>
                  </a:lnTo>
                  <a:lnTo>
                    <a:pt x="5" y="0"/>
                  </a:lnTo>
                  <a:lnTo>
                    <a:pt x="14" y="9"/>
                  </a:lnTo>
                  <a:lnTo>
                    <a:pt x="5" y="13"/>
                  </a:lnTo>
                  <a:close/>
                </a:path>
              </a:pathLst>
            </a:custGeom>
            <a:solidFill>
              <a:srgbClr val="000000"/>
            </a:solidFill>
            <a:ln w="9525">
              <a:noFill/>
              <a:round/>
              <a:headEnd/>
              <a:tailEnd/>
            </a:ln>
          </p:spPr>
          <p:txBody>
            <a:bodyPr/>
            <a:lstStyle/>
            <a:p>
              <a:endParaRPr lang="ja-JP" altLang="en-US"/>
            </a:p>
          </p:txBody>
        </p:sp>
        <p:sp>
          <p:nvSpPr>
            <p:cNvPr id="88" name="Freeform 630"/>
            <p:cNvSpPr>
              <a:spLocks/>
            </p:cNvSpPr>
            <p:nvPr/>
          </p:nvSpPr>
          <p:spPr bwMode="auto">
            <a:xfrm>
              <a:off x="932" y="2808"/>
              <a:ext cx="9" cy="13"/>
            </a:xfrm>
            <a:custGeom>
              <a:avLst/>
              <a:gdLst>
                <a:gd name="T0" fmla="*/ 4 w 9"/>
                <a:gd name="T1" fmla="*/ 13 h 13"/>
                <a:gd name="T2" fmla="*/ 4 w 9"/>
                <a:gd name="T3" fmla="*/ 13 h 13"/>
                <a:gd name="T4" fmla="*/ 0 w 9"/>
                <a:gd name="T5" fmla="*/ 4 h 13"/>
                <a:gd name="T6" fmla="*/ 9 w 9"/>
                <a:gd name="T7" fmla="*/ 0 h 13"/>
                <a:gd name="T8" fmla="*/ 9 w 9"/>
                <a:gd name="T9" fmla="*/ 9 h 13"/>
                <a:gd name="T10" fmla="*/ 4 w 9"/>
                <a:gd name="T11" fmla="*/ 13 h 13"/>
                <a:gd name="T12" fmla="*/ 4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4" y="13"/>
                  </a:moveTo>
                  <a:lnTo>
                    <a:pt x="4" y="13"/>
                  </a:lnTo>
                  <a:lnTo>
                    <a:pt x="0" y="4"/>
                  </a:lnTo>
                  <a:lnTo>
                    <a:pt x="9" y="0"/>
                  </a:lnTo>
                  <a:lnTo>
                    <a:pt x="9" y="9"/>
                  </a:lnTo>
                  <a:lnTo>
                    <a:pt x="4" y="13"/>
                  </a:lnTo>
                  <a:close/>
                </a:path>
              </a:pathLst>
            </a:custGeom>
            <a:solidFill>
              <a:srgbClr val="000000"/>
            </a:solidFill>
            <a:ln w="9525">
              <a:noFill/>
              <a:round/>
              <a:headEnd/>
              <a:tailEnd/>
            </a:ln>
          </p:spPr>
          <p:txBody>
            <a:bodyPr/>
            <a:lstStyle/>
            <a:p>
              <a:endParaRPr lang="ja-JP" altLang="en-US"/>
            </a:p>
          </p:txBody>
        </p:sp>
        <p:sp>
          <p:nvSpPr>
            <p:cNvPr id="89" name="Freeform 631"/>
            <p:cNvSpPr>
              <a:spLocks/>
            </p:cNvSpPr>
            <p:nvPr/>
          </p:nvSpPr>
          <p:spPr bwMode="auto">
            <a:xfrm>
              <a:off x="932" y="2803"/>
              <a:ext cx="9" cy="9"/>
            </a:xfrm>
            <a:custGeom>
              <a:avLst/>
              <a:gdLst>
                <a:gd name="T0" fmla="*/ 0 w 9"/>
                <a:gd name="T1" fmla="*/ 5 h 9"/>
                <a:gd name="T2" fmla="*/ 0 w 9"/>
                <a:gd name="T3" fmla="*/ 5 h 9"/>
                <a:gd name="T4" fmla="*/ 0 w 9"/>
                <a:gd name="T5" fmla="*/ 0 h 9"/>
                <a:gd name="T6" fmla="*/ 9 w 9"/>
                <a:gd name="T7" fmla="*/ 0 h 9"/>
                <a:gd name="T8" fmla="*/ 9 w 9"/>
                <a:gd name="T9" fmla="*/ 5 h 9"/>
                <a:gd name="T10" fmla="*/ 0 w 9"/>
                <a:gd name="T11" fmla="*/ 9 h 9"/>
                <a:gd name="T12" fmla="*/ 0 w 9"/>
                <a:gd name="T13" fmla="*/ 5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5"/>
                  </a:moveTo>
                  <a:lnTo>
                    <a:pt x="0" y="5"/>
                  </a:lnTo>
                  <a:lnTo>
                    <a:pt x="0" y="0"/>
                  </a:lnTo>
                  <a:lnTo>
                    <a:pt x="9" y="0"/>
                  </a:lnTo>
                  <a:lnTo>
                    <a:pt x="9" y="5"/>
                  </a:lnTo>
                  <a:lnTo>
                    <a:pt x="0" y="9"/>
                  </a:lnTo>
                  <a:lnTo>
                    <a:pt x="0" y="5"/>
                  </a:lnTo>
                  <a:close/>
                </a:path>
              </a:pathLst>
            </a:custGeom>
            <a:solidFill>
              <a:srgbClr val="000000"/>
            </a:solidFill>
            <a:ln w="9525">
              <a:noFill/>
              <a:round/>
              <a:headEnd/>
              <a:tailEnd/>
            </a:ln>
          </p:spPr>
          <p:txBody>
            <a:bodyPr/>
            <a:lstStyle/>
            <a:p>
              <a:endParaRPr lang="ja-JP" altLang="en-US"/>
            </a:p>
          </p:txBody>
        </p:sp>
        <p:sp>
          <p:nvSpPr>
            <p:cNvPr id="90" name="Freeform 632"/>
            <p:cNvSpPr>
              <a:spLocks/>
            </p:cNvSpPr>
            <p:nvPr/>
          </p:nvSpPr>
          <p:spPr bwMode="auto">
            <a:xfrm>
              <a:off x="922" y="2844"/>
              <a:ext cx="19" cy="18"/>
            </a:xfrm>
            <a:custGeom>
              <a:avLst/>
              <a:gdLst>
                <a:gd name="T0" fmla="*/ 18 w 18"/>
                <a:gd name="T1" fmla="*/ 13 h 18"/>
                <a:gd name="T2" fmla="*/ 13 w 18"/>
                <a:gd name="T3" fmla="*/ 18 h 18"/>
                <a:gd name="T4" fmla="*/ 0 w 18"/>
                <a:gd name="T5" fmla="*/ 4 h 18"/>
                <a:gd name="T6" fmla="*/ 9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13" y="18"/>
                  </a:lnTo>
                  <a:lnTo>
                    <a:pt x="0" y="4"/>
                  </a:lnTo>
                  <a:lnTo>
                    <a:pt x="9" y="0"/>
                  </a:lnTo>
                  <a:lnTo>
                    <a:pt x="18" y="13"/>
                  </a:lnTo>
                  <a:close/>
                </a:path>
              </a:pathLst>
            </a:custGeom>
            <a:solidFill>
              <a:srgbClr val="000000"/>
            </a:solidFill>
            <a:ln w="9525">
              <a:noFill/>
              <a:round/>
              <a:headEnd/>
              <a:tailEnd/>
            </a:ln>
          </p:spPr>
          <p:txBody>
            <a:bodyPr/>
            <a:lstStyle/>
            <a:p>
              <a:endParaRPr lang="ja-JP" altLang="en-US"/>
            </a:p>
          </p:txBody>
        </p:sp>
        <p:sp>
          <p:nvSpPr>
            <p:cNvPr id="91" name="Freeform 633"/>
            <p:cNvSpPr>
              <a:spLocks/>
            </p:cNvSpPr>
            <p:nvPr/>
          </p:nvSpPr>
          <p:spPr bwMode="auto">
            <a:xfrm>
              <a:off x="917" y="2835"/>
              <a:ext cx="15" cy="13"/>
            </a:xfrm>
            <a:custGeom>
              <a:avLst/>
              <a:gdLst>
                <a:gd name="T0" fmla="*/ 5 w 14"/>
                <a:gd name="T1" fmla="*/ 13 h 13"/>
                <a:gd name="T2" fmla="*/ 5 w 14"/>
                <a:gd name="T3" fmla="*/ 13 h 13"/>
                <a:gd name="T4" fmla="*/ 0 w 14"/>
                <a:gd name="T5" fmla="*/ 4 h 13"/>
                <a:gd name="T6" fmla="*/ 5 w 14"/>
                <a:gd name="T7" fmla="*/ 0 h 13"/>
                <a:gd name="T8" fmla="*/ 14 w 14"/>
                <a:gd name="T9" fmla="*/ 9 h 13"/>
                <a:gd name="T10" fmla="*/ 5 w 14"/>
                <a:gd name="T11" fmla="*/ 13 h 13"/>
                <a:gd name="T12" fmla="*/ 5 w 14"/>
                <a:gd name="T13" fmla="*/ 13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13"/>
                  </a:moveTo>
                  <a:lnTo>
                    <a:pt x="5" y="13"/>
                  </a:lnTo>
                  <a:lnTo>
                    <a:pt x="0" y="4"/>
                  </a:lnTo>
                  <a:lnTo>
                    <a:pt x="5" y="0"/>
                  </a:lnTo>
                  <a:lnTo>
                    <a:pt x="14" y="9"/>
                  </a:lnTo>
                  <a:lnTo>
                    <a:pt x="5" y="13"/>
                  </a:lnTo>
                  <a:close/>
                </a:path>
              </a:pathLst>
            </a:custGeom>
            <a:solidFill>
              <a:srgbClr val="000000"/>
            </a:solidFill>
            <a:ln w="9525">
              <a:noFill/>
              <a:round/>
              <a:headEnd/>
              <a:tailEnd/>
            </a:ln>
          </p:spPr>
          <p:txBody>
            <a:bodyPr/>
            <a:lstStyle/>
            <a:p>
              <a:endParaRPr lang="ja-JP" altLang="en-US"/>
            </a:p>
          </p:txBody>
        </p:sp>
        <p:sp>
          <p:nvSpPr>
            <p:cNvPr id="92" name="Freeform 634"/>
            <p:cNvSpPr>
              <a:spLocks/>
            </p:cNvSpPr>
            <p:nvPr/>
          </p:nvSpPr>
          <p:spPr bwMode="auto">
            <a:xfrm>
              <a:off x="912" y="2826"/>
              <a:ext cx="10" cy="13"/>
            </a:xfrm>
            <a:custGeom>
              <a:avLst/>
              <a:gdLst>
                <a:gd name="T0" fmla="*/ 4 w 9"/>
                <a:gd name="T1" fmla="*/ 13 h 13"/>
                <a:gd name="T2" fmla="*/ 4 w 9"/>
                <a:gd name="T3" fmla="*/ 9 h 13"/>
                <a:gd name="T4" fmla="*/ 0 w 9"/>
                <a:gd name="T5" fmla="*/ 0 h 13"/>
                <a:gd name="T6" fmla="*/ 9 w 9"/>
                <a:gd name="T7" fmla="*/ 0 h 13"/>
                <a:gd name="T8" fmla="*/ 9 w 9"/>
                <a:gd name="T9" fmla="*/ 9 h 13"/>
                <a:gd name="T10" fmla="*/ 4 w 9"/>
                <a:gd name="T11" fmla="*/ 13 h 13"/>
                <a:gd name="T12" fmla="*/ 4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4" y="13"/>
                  </a:moveTo>
                  <a:lnTo>
                    <a:pt x="4" y="9"/>
                  </a:lnTo>
                  <a:lnTo>
                    <a:pt x="0" y="0"/>
                  </a:lnTo>
                  <a:lnTo>
                    <a:pt x="9" y="0"/>
                  </a:lnTo>
                  <a:lnTo>
                    <a:pt x="9" y="9"/>
                  </a:lnTo>
                  <a:lnTo>
                    <a:pt x="4" y="13"/>
                  </a:lnTo>
                  <a:close/>
                </a:path>
              </a:pathLst>
            </a:custGeom>
            <a:solidFill>
              <a:srgbClr val="000000"/>
            </a:solidFill>
            <a:ln w="9525">
              <a:noFill/>
              <a:round/>
              <a:headEnd/>
              <a:tailEnd/>
            </a:ln>
          </p:spPr>
          <p:txBody>
            <a:bodyPr/>
            <a:lstStyle/>
            <a:p>
              <a:endParaRPr lang="ja-JP" altLang="en-US"/>
            </a:p>
          </p:txBody>
        </p:sp>
        <p:sp>
          <p:nvSpPr>
            <p:cNvPr id="93" name="Freeform 635"/>
            <p:cNvSpPr>
              <a:spLocks/>
            </p:cNvSpPr>
            <p:nvPr/>
          </p:nvSpPr>
          <p:spPr bwMode="auto">
            <a:xfrm>
              <a:off x="912" y="2821"/>
              <a:ext cx="10" cy="5"/>
            </a:xfrm>
            <a:custGeom>
              <a:avLst/>
              <a:gdLst>
                <a:gd name="T0" fmla="*/ 0 w 9"/>
                <a:gd name="T1" fmla="*/ 5 h 5"/>
                <a:gd name="T2" fmla="*/ 0 w 9"/>
                <a:gd name="T3" fmla="*/ 5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5"/>
                  </a:ln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94" name="Freeform 636"/>
            <p:cNvSpPr>
              <a:spLocks/>
            </p:cNvSpPr>
            <p:nvPr/>
          </p:nvSpPr>
          <p:spPr bwMode="auto">
            <a:xfrm>
              <a:off x="863" y="2893"/>
              <a:ext cx="20" cy="23"/>
            </a:xfrm>
            <a:custGeom>
              <a:avLst/>
              <a:gdLst>
                <a:gd name="T0" fmla="*/ 18 w 18"/>
                <a:gd name="T1" fmla="*/ 14 h 23"/>
                <a:gd name="T2" fmla="*/ 9 w 18"/>
                <a:gd name="T3" fmla="*/ 23 h 23"/>
                <a:gd name="T4" fmla="*/ 0 w 18"/>
                <a:gd name="T5" fmla="*/ 9 h 23"/>
                <a:gd name="T6" fmla="*/ 9 w 18"/>
                <a:gd name="T7" fmla="*/ 0 h 23"/>
                <a:gd name="T8" fmla="*/ 18 w 18"/>
                <a:gd name="T9" fmla="*/ 14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8" y="14"/>
                  </a:moveTo>
                  <a:lnTo>
                    <a:pt x="9" y="23"/>
                  </a:lnTo>
                  <a:lnTo>
                    <a:pt x="0" y="9"/>
                  </a:lnTo>
                  <a:lnTo>
                    <a:pt x="9" y="0"/>
                  </a:lnTo>
                  <a:lnTo>
                    <a:pt x="18" y="14"/>
                  </a:lnTo>
                  <a:close/>
                </a:path>
              </a:pathLst>
            </a:custGeom>
            <a:solidFill>
              <a:srgbClr val="000000"/>
            </a:solidFill>
            <a:ln w="9525">
              <a:noFill/>
              <a:round/>
              <a:headEnd/>
              <a:tailEnd/>
            </a:ln>
          </p:spPr>
          <p:txBody>
            <a:bodyPr/>
            <a:lstStyle/>
            <a:p>
              <a:endParaRPr lang="ja-JP" altLang="en-US"/>
            </a:p>
          </p:txBody>
        </p:sp>
        <p:sp>
          <p:nvSpPr>
            <p:cNvPr id="95" name="Freeform 637"/>
            <p:cNvSpPr>
              <a:spLocks/>
            </p:cNvSpPr>
            <p:nvPr/>
          </p:nvSpPr>
          <p:spPr bwMode="auto">
            <a:xfrm>
              <a:off x="854" y="2884"/>
              <a:ext cx="19"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96" name="Freeform 638"/>
            <p:cNvSpPr>
              <a:spLocks/>
            </p:cNvSpPr>
            <p:nvPr/>
          </p:nvSpPr>
          <p:spPr bwMode="auto">
            <a:xfrm>
              <a:off x="854" y="2875"/>
              <a:ext cx="9" cy="14"/>
            </a:xfrm>
            <a:custGeom>
              <a:avLst/>
              <a:gdLst>
                <a:gd name="T0" fmla="*/ 0 w 9"/>
                <a:gd name="T1" fmla="*/ 14 h 14"/>
                <a:gd name="T2" fmla="*/ 0 w 9"/>
                <a:gd name="T3" fmla="*/ 14 h 14"/>
                <a:gd name="T4" fmla="*/ 0 w 9"/>
                <a:gd name="T5" fmla="*/ 5 h 14"/>
                <a:gd name="T6" fmla="*/ 4 w 9"/>
                <a:gd name="T7" fmla="*/ 0 h 14"/>
                <a:gd name="T8" fmla="*/ 9 w 9"/>
                <a:gd name="T9" fmla="*/ 9 h 14"/>
                <a:gd name="T10" fmla="*/ 0 w 9"/>
                <a:gd name="T11" fmla="*/ 14 h 14"/>
                <a:gd name="T12" fmla="*/ 0 w 9"/>
                <a:gd name="T13" fmla="*/ 14 h 14"/>
                <a:gd name="T14" fmla="*/ 0 60000 65536"/>
                <a:gd name="T15" fmla="*/ 0 60000 65536"/>
                <a:gd name="T16" fmla="*/ 0 60000 65536"/>
                <a:gd name="T17" fmla="*/ 0 60000 65536"/>
                <a:gd name="T18" fmla="*/ 0 60000 65536"/>
                <a:gd name="T19" fmla="*/ 0 60000 65536"/>
                <a:gd name="T20" fmla="*/ 0 60000 65536"/>
                <a:gd name="T21" fmla="*/ 0 w 9"/>
                <a:gd name="T22" fmla="*/ 0 h 14"/>
                <a:gd name="T23" fmla="*/ 9 w 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4">
                  <a:moveTo>
                    <a:pt x="0" y="14"/>
                  </a:moveTo>
                  <a:lnTo>
                    <a:pt x="0" y="14"/>
                  </a:lnTo>
                  <a:lnTo>
                    <a:pt x="0" y="5"/>
                  </a:lnTo>
                  <a:lnTo>
                    <a:pt x="4" y="0"/>
                  </a:lnTo>
                  <a:lnTo>
                    <a:pt x="9" y="9"/>
                  </a:lnTo>
                  <a:lnTo>
                    <a:pt x="0" y="14"/>
                  </a:lnTo>
                  <a:close/>
                </a:path>
              </a:pathLst>
            </a:custGeom>
            <a:solidFill>
              <a:srgbClr val="000000"/>
            </a:solidFill>
            <a:ln w="9525">
              <a:noFill/>
              <a:round/>
              <a:headEnd/>
              <a:tailEnd/>
            </a:ln>
          </p:spPr>
          <p:txBody>
            <a:bodyPr/>
            <a:lstStyle/>
            <a:p>
              <a:endParaRPr lang="ja-JP" altLang="en-US"/>
            </a:p>
          </p:txBody>
        </p:sp>
        <p:sp>
          <p:nvSpPr>
            <p:cNvPr id="97" name="Freeform 639"/>
            <p:cNvSpPr>
              <a:spLocks/>
            </p:cNvSpPr>
            <p:nvPr/>
          </p:nvSpPr>
          <p:spPr bwMode="auto">
            <a:xfrm>
              <a:off x="848" y="2871"/>
              <a:ext cx="15" cy="9"/>
            </a:xfrm>
            <a:custGeom>
              <a:avLst/>
              <a:gdLst>
                <a:gd name="T0" fmla="*/ 0 w 14"/>
                <a:gd name="T1" fmla="*/ 9 h 9"/>
                <a:gd name="T2" fmla="*/ 5 w 14"/>
                <a:gd name="T3" fmla="*/ 4 h 9"/>
                <a:gd name="T4" fmla="*/ 5 w 14"/>
                <a:gd name="T5" fmla="*/ 0 h 9"/>
                <a:gd name="T6" fmla="*/ 14 w 14"/>
                <a:gd name="T7" fmla="*/ 0 h 9"/>
                <a:gd name="T8" fmla="*/ 9 w 14"/>
                <a:gd name="T9" fmla="*/ 9 h 9"/>
                <a:gd name="T10" fmla="*/ 5 w 14"/>
                <a:gd name="T11" fmla="*/ 9 h 9"/>
                <a:gd name="T12" fmla="*/ 0 w 14"/>
                <a:gd name="T13" fmla="*/ 9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0" y="9"/>
                  </a:moveTo>
                  <a:lnTo>
                    <a:pt x="5" y="4"/>
                  </a:lnTo>
                  <a:lnTo>
                    <a:pt x="5" y="0"/>
                  </a:lnTo>
                  <a:lnTo>
                    <a:pt x="14" y="0"/>
                  </a:lnTo>
                  <a:lnTo>
                    <a:pt x="9" y="9"/>
                  </a:lnTo>
                  <a:lnTo>
                    <a:pt x="5" y="9"/>
                  </a:lnTo>
                  <a:lnTo>
                    <a:pt x="0" y="9"/>
                  </a:lnTo>
                  <a:close/>
                </a:path>
              </a:pathLst>
            </a:custGeom>
            <a:solidFill>
              <a:srgbClr val="000000"/>
            </a:solidFill>
            <a:ln w="9525">
              <a:noFill/>
              <a:round/>
              <a:headEnd/>
              <a:tailEnd/>
            </a:ln>
          </p:spPr>
          <p:txBody>
            <a:bodyPr/>
            <a:lstStyle/>
            <a:p>
              <a:endParaRPr lang="ja-JP" altLang="en-US"/>
            </a:p>
          </p:txBody>
        </p:sp>
        <p:sp>
          <p:nvSpPr>
            <p:cNvPr id="98" name="Freeform 640"/>
            <p:cNvSpPr>
              <a:spLocks/>
            </p:cNvSpPr>
            <p:nvPr/>
          </p:nvSpPr>
          <p:spPr bwMode="auto">
            <a:xfrm>
              <a:off x="883" y="2880"/>
              <a:ext cx="19" cy="18"/>
            </a:xfrm>
            <a:custGeom>
              <a:avLst/>
              <a:gdLst>
                <a:gd name="T0" fmla="*/ 18 w 18"/>
                <a:gd name="T1" fmla="*/ 9 h 18"/>
                <a:gd name="T2" fmla="*/ 9 w 18"/>
                <a:gd name="T3" fmla="*/ 18 h 18"/>
                <a:gd name="T4" fmla="*/ 0 w 18"/>
                <a:gd name="T5" fmla="*/ 4 h 18"/>
                <a:gd name="T6" fmla="*/ 9 w 18"/>
                <a:gd name="T7" fmla="*/ 0 h 18"/>
                <a:gd name="T8" fmla="*/ 18 w 18"/>
                <a:gd name="T9" fmla="*/ 9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9"/>
                  </a:moveTo>
                  <a:lnTo>
                    <a:pt x="9" y="18"/>
                  </a:lnTo>
                  <a:lnTo>
                    <a:pt x="0" y="4"/>
                  </a:lnTo>
                  <a:lnTo>
                    <a:pt x="9" y="0"/>
                  </a:lnTo>
                  <a:lnTo>
                    <a:pt x="18" y="9"/>
                  </a:lnTo>
                  <a:close/>
                </a:path>
              </a:pathLst>
            </a:custGeom>
            <a:solidFill>
              <a:srgbClr val="000000"/>
            </a:solidFill>
            <a:ln w="9525">
              <a:noFill/>
              <a:round/>
              <a:headEnd/>
              <a:tailEnd/>
            </a:ln>
          </p:spPr>
          <p:txBody>
            <a:bodyPr/>
            <a:lstStyle/>
            <a:p>
              <a:endParaRPr lang="ja-JP" altLang="en-US"/>
            </a:p>
          </p:txBody>
        </p:sp>
        <p:sp>
          <p:nvSpPr>
            <p:cNvPr id="99" name="Freeform 641"/>
            <p:cNvSpPr>
              <a:spLocks/>
            </p:cNvSpPr>
            <p:nvPr/>
          </p:nvSpPr>
          <p:spPr bwMode="auto">
            <a:xfrm>
              <a:off x="873" y="2866"/>
              <a:ext cx="20"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100" name="Freeform 642"/>
            <p:cNvSpPr>
              <a:spLocks/>
            </p:cNvSpPr>
            <p:nvPr/>
          </p:nvSpPr>
          <p:spPr bwMode="auto">
            <a:xfrm>
              <a:off x="873" y="2857"/>
              <a:ext cx="10" cy="14"/>
            </a:xfrm>
            <a:custGeom>
              <a:avLst/>
              <a:gdLst>
                <a:gd name="T0" fmla="*/ 0 w 9"/>
                <a:gd name="T1" fmla="*/ 14 h 14"/>
                <a:gd name="T2" fmla="*/ 0 w 9"/>
                <a:gd name="T3" fmla="*/ 14 h 14"/>
                <a:gd name="T4" fmla="*/ 0 w 9"/>
                <a:gd name="T5" fmla="*/ 5 h 14"/>
                <a:gd name="T6" fmla="*/ 9 w 9"/>
                <a:gd name="T7" fmla="*/ 0 h 14"/>
                <a:gd name="T8" fmla="*/ 9 w 9"/>
                <a:gd name="T9" fmla="*/ 9 h 14"/>
                <a:gd name="T10" fmla="*/ 0 w 9"/>
                <a:gd name="T11" fmla="*/ 14 h 14"/>
                <a:gd name="T12" fmla="*/ 0 w 9"/>
                <a:gd name="T13" fmla="*/ 14 h 14"/>
                <a:gd name="T14" fmla="*/ 0 60000 65536"/>
                <a:gd name="T15" fmla="*/ 0 60000 65536"/>
                <a:gd name="T16" fmla="*/ 0 60000 65536"/>
                <a:gd name="T17" fmla="*/ 0 60000 65536"/>
                <a:gd name="T18" fmla="*/ 0 60000 65536"/>
                <a:gd name="T19" fmla="*/ 0 60000 65536"/>
                <a:gd name="T20" fmla="*/ 0 60000 65536"/>
                <a:gd name="T21" fmla="*/ 0 w 9"/>
                <a:gd name="T22" fmla="*/ 0 h 14"/>
                <a:gd name="T23" fmla="*/ 9 w 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4">
                  <a:moveTo>
                    <a:pt x="0" y="14"/>
                  </a:moveTo>
                  <a:lnTo>
                    <a:pt x="0" y="14"/>
                  </a:lnTo>
                  <a:lnTo>
                    <a:pt x="0" y="5"/>
                  </a:lnTo>
                  <a:lnTo>
                    <a:pt x="9" y="0"/>
                  </a:lnTo>
                  <a:lnTo>
                    <a:pt x="9" y="9"/>
                  </a:lnTo>
                  <a:lnTo>
                    <a:pt x="0" y="14"/>
                  </a:lnTo>
                  <a:close/>
                </a:path>
              </a:pathLst>
            </a:custGeom>
            <a:solidFill>
              <a:srgbClr val="000000"/>
            </a:solidFill>
            <a:ln w="9525">
              <a:noFill/>
              <a:round/>
              <a:headEnd/>
              <a:tailEnd/>
            </a:ln>
          </p:spPr>
          <p:txBody>
            <a:bodyPr/>
            <a:lstStyle/>
            <a:p>
              <a:endParaRPr lang="ja-JP" altLang="en-US"/>
            </a:p>
          </p:txBody>
        </p:sp>
        <p:sp>
          <p:nvSpPr>
            <p:cNvPr id="101" name="Freeform 643"/>
            <p:cNvSpPr>
              <a:spLocks/>
            </p:cNvSpPr>
            <p:nvPr/>
          </p:nvSpPr>
          <p:spPr bwMode="auto">
            <a:xfrm>
              <a:off x="873" y="2853"/>
              <a:ext cx="10" cy="9"/>
            </a:xfrm>
            <a:custGeom>
              <a:avLst/>
              <a:gdLst>
                <a:gd name="T0" fmla="*/ 0 w 9"/>
                <a:gd name="T1" fmla="*/ 9 h 9"/>
                <a:gd name="T2" fmla="*/ 0 w 9"/>
                <a:gd name="T3" fmla="*/ 4 h 9"/>
                <a:gd name="T4" fmla="*/ 0 w 9"/>
                <a:gd name="T5" fmla="*/ 0 h 9"/>
                <a:gd name="T6" fmla="*/ 9 w 9"/>
                <a:gd name="T7" fmla="*/ 4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4"/>
                  </a:lnTo>
                  <a:lnTo>
                    <a:pt x="0" y="0"/>
                  </a:lnTo>
                  <a:lnTo>
                    <a:pt x="9" y="4"/>
                  </a:lnTo>
                  <a:lnTo>
                    <a:pt x="9" y="9"/>
                  </a:lnTo>
                  <a:lnTo>
                    <a:pt x="0" y="9"/>
                  </a:lnTo>
                  <a:close/>
                </a:path>
              </a:pathLst>
            </a:custGeom>
            <a:solidFill>
              <a:srgbClr val="000000"/>
            </a:solidFill>
            <a:ln w="9525">
              <a:noFill/>
              <a:round/>
              <a:headEnd/>
              <a:tailEnd/>
            </a:ln>
          </p:spPr>
          <p:txBody>
            <a:bodyPr/>
            <a:lstStyle/>
            <a:p>
              <a:endParaRPr lang="ja-JP" altLang="en-US"/>
            </a:p>
          </p:txBody>
        </p:sp>
        <p:sp>
          <p:nvSpPr>
            <p:cNvPr id="102" name="Freeform 644"/>
            <p:cNvSpPr>
              <a:spLocks/>
            </p:cNvSpPr>
            <p:nvPr/>
          </p:nvSpPr>
          <p:spPr bwMode="auto">
            <a:xfrm>
              <a:off x="824" y="2929"/>
              <a:ext cx="20" cy="18"/>
            </a:xfrm>
            <a:custGeom>
              <a:avLst/>
              <a:gdLst>
                <a:gd name="T0" fmla="*/ 18 w 18"/>
                <a:gd name="T1" fmla="*/ 14 h 18"/>
                <a:gd name="T2" fmla="*/ 9 w 18"/>
                <a:gd name="T3" fmla="*/ 18 h 18"/>
                <a:gd name="T4" fmla="*/ 0 w 18"/>
                <a:gd name="T5" fmla="*/ 5 h 18"/>
                <a:gd name="T6" fmla="*/ 5 w 18"/>
                <a:gd name="T7" fmla="*/ 0 h 18"/>
                <a:gd name="T8" fmla="*/ 18 w 18"/>
                <a:gd name="T9" fmla="*/ 1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4"/>
                  </a:moveTo>
                  <a:lnTo>
                    <a:pt x="9" y="18"/>
                  </a:lnTo>
                  <a:lnTo>
                    <a:pt x="0" y="5"/>
                  </a:lnTo>
                  <a:lnTo>
                    <a:pt x="5" y="0"/>
                  </a:lnTo>
                  <a:lnTo>
                    <a:pt x="18" y="14"/>
                  </a:lnTo>
                  <a:close/>
                </a:path>
              </a:pathLst>
            </a:custGeom>
            <a:solidFill>
              <a:srgbClr val="000000"/>
            </a:solidFill>
            <a:ln w="9525">
              <a:noFill/>
              <a:round/>
              <a:headEnd/>
              <a:tailEnd/>
            </a:ln>
          </p:spPr>
          <p:txBody>
            <a:bodyPr/>
            <a:lstStyle/>
            <a:p>
              <a:endParaRPr lang="ja-JP" altLang="en-US"/>
            </a:p>
          </p:txBody>
        </p:sp>
        <p:sp>
          <p:nvSpPr>
            <p:cNvPr id="103" name="Freeform 645"/>
            <p:cNvSpPr>
              <a:spLocks/>
            </p:cNvSpPr>
            <p:nvPr/>
          </p:nvSpPr>
          <p:spPr bwMode="auto">
            <a:xfrm>
              <a:off x="815" y="2920"/>
              <a:ext cx="15" cy="14"/>
            </a:xfrm>
            <a:custGeom>
              <a:avLst/>
              <a:gdLst>
                <a:gd name="T0" fmla="*/ 9 w 14"/>
                <a:gd name="T1" fmla="*/ 14 h 14"/>
                <a:gd name="T2" fmla="*/ 9 w 14"/>
                <a:gd name="T3" fmla="*/ 14 h 14"/>
                <a:gd name="T4" fmla="*/ 0 w 14"/>
                <a:gd name="T5" fmla="*/ 5 h 14"/>
                <a:gd name="T6" fmla="*/ 9 w 14"/>
                <a:gd name="T7" fmla="*/ 0 h 14"/>
                <a:gd name="T8" fmla="*/ 14 w 14"/>
                <a:gd name="T9" fmla="*/ 9 h 14"/>
                <a:gd name="T10" fmla="*/ 9 w 14"/>
                <a:gd name="T11" fmla="*/ 14 h 14"/>
                <a:gd name="T12" fmla="*/ 9 w 14"/>
                <a:gd name="T13" fmla="*/ 14 h 14"/>
                <a:gd name="T14" fmla="*/ 0 60000 65536"/>
                <a:gd name="T15" fmla="*/ 0 60000 65536"/>
                <a:gd name="T16" fmla="*/ 0 60000 65536"/>
                <a:gd name="T17" fmla="*/ 0 60000 65536"/>
                <a:gd name="T18" fmla="*/ 0 60000 65536"/>
                <a:gd name="T19" fmla="*/ 0 60000 65536"/>
                <a:gd name="T20" fmla="*/ 0 60000 65536"/>
                <a:gd name="T21" fmla="*/ 0 w 14"/>
                <a:gd name="T22" fmla="*/ 0 h 14"/>
                <a:gd name="T23" fmla="*/ 14 w 14"/>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4">
                  <a:moveTo>
                    <a:pt x="9" y="14"/>
                  </a:moveTo>
                  <a:lnTo>
                    <a:pt x="9" y="14"/>
                  </a:lnTo>
                  <a:lnTo>
                    <a:pt x="0" y="5"/>
                  </a:lnTo>
                  <a:lnTo>
                    <a:pt x="9" y="0"/>
                  </a:lnTo>
                  <a:lnTo>
                    <a:pt x="14" y="9"/>
                  </a:lnTo>
                  <a:lnTo>
                    <a:pt x="9" y="14"/>
                  </a:lnTo>
                  <a:close/>
                </a:path>
              </a:pathLst>
            </a:custGeom>
            <a:solidFill>
              <a:srgbClr val="000000"/>
            </a:solidFill>
            <a:ln w="9525">
              <a:noFill/>
              <a:round/>
              <a:headEnd/>
              <a:tailEnd/>
            </a:ln>
          </p:spPr>
          <p:txBody>
            <a:bodyPr/>
            <a:lstStyle/>
            <a:p>
              <a:endParaRPr lang="ja-JP" altLang="en-US"/>
            </a:p>
          </p:txBody>
        </p:sp>
        <p:sp>
          <p:nvSpPr>
            <p:cNvPr id="104" name="Freeform 646"/>
            <p:cNvSpPr>
              <a:spLocks/>
            </p:cNvSpPr>
            <p:nvPr/>
          </p:nvSpPr>
          <p:spPr bwMode="auto">
            <a:xfrm>
              <a:off x="810" y="2911"/>
              <a:ext cx="14" cy="14"/>
            </a:xfrm>
            <a:custGeom>
              <a:avLst/>
              <a:gdLst>
                <a:gd name="T0" fmla="*/ 4 w 13"/>
                <a:gd name="T1" fmla="*/ 14 h 14"/>
                <a:gd name="T2" fmla="*/ 4 w 13"/>
                <a:gd name="T3" fmla="*/ 9 h 14"/>
                <a:gd name="T4" fmla="*/ 0 w 13"/>
                <a:gd name="T5" fmla="*/ 0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9"/>
                  </a:lnTo>
                  <a:lnTo>
                    <a:pt x="0" y="0"/>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05" name="Freeform 647"/>
            <p:cNvSpPr>
              <a:spLocks/>
            </p:cNvSpPr>
            <p:nvPr/>
          </p:nvSpPr>
          <p:spPr bwMode="auto">
            <a:xfrm>
              <a:off x="810" y="2907"/>
              <a:ext cx="14" cy="4"/>
            </a:xfrm>
            <a:custGeom>
              <a:avLst/>
              <a:gdLst>
                <a:gd name="T0" fmla="*/ 0 w 13"/>
                <a:gd name="T1" fmla="*/ 4 h 4"/>
                <a:gd name="T2" fmla="*/ 0 w 13"/>
                <a:gd name="T3" fmla="*/ 4 h 4"/>
                <a:gd name="T4" fmla="*/ 4 w 13"/>
                <a:gd name="T5" fmla="*/ 0 h 4"/>
                <a:gd name="T6" fmla="*/ 13 w 13"/>
                <a:gd name="T7" fmla="*/ 0 h 4"/>
                <a:gd name="T8" fmla="*/ 9 w 13"/>
                <a:gd name="T9" fmla="*/ 4 h 4"/>
                <a:gd name="T10" fmla="*/ 0 w 13"/>
                <a:gd name="T11" fmla="*/ 4 h 4"/>
                <a:gd name="T12" fmla="*/ 0 w 13"/>
                <a:gd name="T13" fmla="*/ 4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0" y="4"/>
                  </a:moveTo>
                  <a:lnTo>
                    <a:pt x="0" y="4"/>
                  </a:lnTo>
                  <a:lnTo>
                    <a:pt x="4" y="0"/>
                  </a:lnTo>
                  <a:lnTo>
                    <a:pt x="13" y="0"/>
                  </a:lnTo>
                  <a:lnTo>
                    <a:pt x="9" y="4"/>
                  </a:lnTo>
                  <a:lnTo>
                    <a:pt x="0" y="4"/>
                  </a:lnTo>
                  <a:close/>
                </a:path>
              </a:pathLst>
            </a:custGeom>
            <a:solidFill>
              <a:srgbClr val="000000"/>
            </a:solidFill>
            <a:ln w="9525">
              <a:noFill/>
              <a:round/>
              <a:headEnd/>
              <a:tailEnd/>
            </a:ln>
          </p:spPr>
          <p:txBody>
            <a:bodyPr/>
            <a:lstStyle/>
            <a:p>
              <a:endParaRPr lang="ja-JP" altLang="en-US"/>
            </a:p>
          </p:txBody>
        </p:sp>
        <p:sp>
          <p:nvSpPr>
            <p:cNvPr id="106" name="Freeform 648"/>
            <p:cNvSpPr>
              <a:spLocks/>
            </p:cNvSpPr>
            <p:nvPr/>
          </p:nvSpPr>
          <p:spPr bwMode="auto">
            <a:xfrm>
              <a:off x="805" y="2947"/>
              <a:ext cx="19" cy="18"/>
            </a:xfrm>
            <a:custGeom>
              <a:avLst/>
              <a:gdLst>
                <a:gd name="T0" fmla="*/ 18 w 18"/>
                <a:gd name="T1" fmla="*/ 13 h 18"/>
                <a:gd name="T2" fmla="*/ 9 w 18"/>
                <a:gd name="T3" fmla="*/ 18 h 18"/>
                <a:gd name="T4" fmla="*/ 0 w 18"/>
                <a:gd name="T5" fmla="*/ 5 h 18"/>
                <a:gd name="T6" fmla="*/ 5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9" y="18"/>
                  </a:lnTo>
                  <a:lnTo>
                    <a:pt x="0" y="5"/>
                  </a:lnTo>
                  <a:lnTo>
                    <a:pt x="5" y="0"/>
                  </a:lnTo>
                  <a:lnTo>
                    <a:pt x="18" y="13"/>
                  </a:lnTo>
                  <a:close/>
                </a:path>
              </a:pathLst>
            </a:custGeom>
            <a:solidFill>
              <a:srgbClr val="000000"/>
            </a:solidFill>
            <a:ln w="9525">
              <a:noFill/>
              <a:round/>
              <a:headEnd/>
              <a:tailEnd/>
            </a:ln>
          </p:spPr>
          <p:txBody>
            <a:bodyPr/>
            <a:lstStyle/>
            <a:p>
              <a:endParaRPr lang="ja-JP" altLang="en-US"/>
            </a:p>
          </p:txBody>
        </p:sp>
        <p:sp>
          <p:nvSpPr>
            <p:cNvPr id="107" name="Freeform 649"/>
            <p:cNvSpPr>
              <a:spLocks/>
            </p:cNvSpPr>
            <p:nvPr/>
          </p:nvSpPr>
          <p:spPr bwMode="auto">
            <a:xfrm>
              <a:off x="795" y="2934"/>
              <a:ext cx="15" cy="18"/>
            </a:xfrm>
            <a:custGeom>
              <a:avLst/>
              <a:gdLst>
                <a:gd name="T0" fmla="*/ 9 w 14"/>
                <a:gd name="T1" fmla="*/ 18 h 18"/>
                <a:gd name="T2" fmla="*/ 9 w 14"/>
                <a:gd name="T3" fmla="*/ 18 h 18"/>
                <a:gd name="T4" fmla="*/ 0 w 14"/>
                <a:gd name="T5" fmla="*/ 4 h 18"/>
                <a:gd name="T6" fmla="*/ 9 w 14"/>
                <a:gd name="T7" fmla="*/ 0 h 18"/>
                <a:gd name="T8" fmla="*/ 14 w 14"/>
                <a:gd name="T9" fmla="*/ 13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8"/>
                  </a:lnTo>
                  <a:lnTo>
                    <a:pt x="0" y="4"/>
                  </a:lnTo>
                  <a:lnTo>
                    <a:pt x="9" y="0"/>
                  </a:lnTo>
                  <a:lnTo>
                    <a:pt x="14" y="13"/>
                  </a:lnTo>
                  <a:lnTo>
                    <a:pt x="9" y="18"/>
                  </a:lnTo>
                  <a:close/>
                </a:path>
              </a:pathLst>
            </a:custGeom>
            <a:solidFill>
              <a:srgbClr val="000000"/>
            </a:solidFill>
            <a:ln w="9525">
              <a:noFill/>
              <a:round/>
              <a:headEnd/>
              <a:tailEnd/>
            </a:ln>
          </p:spPr>
          <p:txBody>
            <a:bodyPr/>
            <a:lstStyle/>
            <a:p>
              <a:endParaRPr lang="ja-JP" altLang="en-US"/>
            </a:p>
          </p:txBody>
        </p:sp>
        <p:sp>
          <p:nvSpPr>
            <p:cNvPr id="108" name="Freeform 650"/>
            <p:cNvSpPr>
              <a:spLocks/>
            </p:cNvSpPr>
            <p:nvPr/>
          </p:nvSpPr>
          <p:spPr bwMode="auto">
            <a:xfrm>
              <a:off x="791" y="2929"/>
              <a:ext cx="14" cy="9"/>
            </a:xfrm>
            <a:custGeom>
              <a:avLst/>
              <a:gdLst>
                <a:gd name="T0" fmla="*/ 4 w 13"/>
                <a:gd name="T1" fmla="*/ 9 h 9"/>
                <a:gd name="T2" fmla="*/ 4 w 13"/>
                <a:gd name="T3" fmla="*/ 9 h 9"/>
                <a:gd name="T4" fmla="*/ 0 w 13"/>
                <a:gd name="T5" fmla="*/ 0 h 9"/>
                <a:gd name="T6" fmla="*/ 9 w 13"/>
                <a:gd name="T7" fmla="*/ 0 h 9"/>
                <a:gd name="T8" fmla="*/ 13 w 13"/>
                <a:gd name="T9" fmla="*/ 9 h 9"/>
                <a:gd name="T10" fmla="*/ 4 w 13"/>
                <a:gd name="T11" fmla="*/ 9 h 9"/>
                <a:gd name="T12" fmla="*/ 4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9"/>
                  </a:moveTo>
                  <a:lnTo>
                    <a:pt x="4" y="9"/>
                  </a:lnTo>
                  <a:lnTo>
                    <a:pt x="0" y="0"/>
                  </a:lnTo>
                  <a:lnTo>
                    <a:pt x="9" y="0"/>
                  </a:lnTo>
                  <a:lnTo>
                    <a:pt x="13" y="9"/>
                  </a:lnTo>
                  <a:lnTo>
                    <a:pt x="4" y="9"/>
                  </a:lnTo>
                  <a:close/>
                </a:path>
              </a:pathLst>
            </a:custGeom>
            <a:solidFill>
              <a:srgbClr val="000000"/>
            </a:solidFill>
            <a:ln w="9525">
              <a:noFill/>
              <a:round/>
              <a:headEnd/>
              <a:tailEnd/>
            </a:ln>
          </p:spPr>
          <p:txBody>
            <a:bodyPr/>
            <a:lstStyle/>
            <a:p>
              <a:endParaRPr lang="ja-JP" altLang="en-US"/>
            </a:p>
          </p:txBody>
        </p:sp>
        <p:sp>
          <p:nvSpPr>
            <p:cNvPr id="109" name="Freeform 651"/>
            <p:cNvSpPr>
              <a:spLocks/>
            </p:cNvSpPr>
            <p:nvPr/>
          </p:nvSpPr>
          <p:spPr bwMode="auto">
            <a:xfrm>
              <a:off x="791" y="2920"/>
              <a:ext cx="14" cy="9"/>
            </a:xfrm>
            <a:custGeom>
              <a:avLst/>
              <a:gdLst>
                <a:gd name="T0" fmla="*/ 0 w 13"/>
                <a:gd name="T1" fmla="*/ 9 h 9"/>
                <a:gd name="T2" fmla="*/ 0 w 13"/>
                <a:gd name="T3" fmla="*/ 9 h 9"/>
                <a:gd name="T4" fmla="*/ 4 w 13"/>
                <a:gd name="T5" fmla="*/ 0 h 9"/>
                <a:gd name="T6" fmla="*/ 13 w 13"/>
                <a:gd name="T7" fmla="*/ 5 h 9"/>
                <a:gd name="T8" fmla="*/ 9 w 13"/>
                <a:gd name="T9" fmla="*/ 9 h 9"/>
                <a:gd name="T10" fmla="*/ 0 w 13"/>
                <a:gd name="T11" fmla="*/ 9 h 9"/>
                <a:gd name="T12" fmla="*/ 0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9"/>
                  </a:moveTo>
                  <a:lnTo>
                    <a:pt x="0" y="9"/>
                  </a:lnTo>
                  <a:lnTo>
                    <a:pt x="4" y="0"/>
                  </a:lnTo>
                  <a:lnTo>
                    <a:pt x="13" y="5"/>
                  </a:lnTo>
                  <a:lnTo>
                    <a:pt x="9" y="9"/>
                  </a:lnTo>
                  <a:lnTo>
                    <a:pt x="0" y="9"/>
                  </a:lnTo>
                  <a:close/>
                </a:path>
              </a:pathLst>
            </a:custGeom>
            <a:solidFill>
              <a:srgbClr val="000000"/>
            </a:solidFill>
            <a:ln w="9525">
              <a:noFill/>
              <a:round/>
              <a:headEnd/>
              <a:tailEnd/>
            </a:ln>
          </p:spPr>
          <p:txBody>
            <a:bodyPr/>
            <a:lstStyle/>
            <a:p>
              <a:endParaRPr lang="ja-JP" altLang="en-US"/>
            </a:p>
          </p:txBody>
        </p:sp>
        <p:sp>
          <p:nvSpPr>
            <p:cNvPr id="110" name="Freeform 652"/>
            <p:cNvSpPr>
              <a:spLocks/>
            </p:cNvSpPr>
            <p:nvPr/>
          </p:nvSpPr>
          <p:spPr bwMode="auto">
            <a:xfrm>
              <a:off x="766" y="2983"/>
              <a:ext cx="15" cy="18"/>
            </a:xfrm>
            <a:custGeom>
              <a:avLst/>
              <a:gdLst>
                <a:gd name="T0" fmla="*/ 14 w 14"/>
                <a:gd name="T1" fmla="*/ 9 h 18"/>
                <a:gd name="T2" fmla="*/ 9 w 14"/>
                <a:gd name="T3" fmla="*/ 18 h 18"/>
                <a:gd name="T4" fmla="*/ 0 w 14"/>
                <a:gd name="T5" fmla="*/ 4 h 18"/>
                <a:gd name="T6" fmla="*/ 5 w 14"/>
                <a:gd name="T7" fmla="*/ 0 h 18"/>
                <a:gd name="T8" fmla="*/ 14 w 14"/>
                <a:gd name="T9" fmla="*/ 9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14" y="9"/>
                  </a:moveTo>
                  <a:lnTo>
                    <a:pt x="9" y="18"/>
                  </a:lnTo>
                  <a:lnTo>
                    <a:pt x="0" y="4"/>
                  </a:lnTo>
                  <a:lnTo>
                    <a:pt x="5" y="0"/>
                  </a:lnTo>
                  <a:lnTo>
                    <a:pt x="14" y="9"/>
                  </a:lnTo>
                  <a:close/>
                </a:path>
              </a:pathLst>
            </a:custGeom>
            <a:solidFill>
              <a:srgbClr val="000000"/>
            </a:solidFill>
            <a:ln w="9525">
              <a:noFill/>
              <a:round/>
              <a:headEnd/>
              <a:tailEnd/>
            </a:ln>
          </p:spPr>
          <p:txBody>
            <a:bodyPr/>
            <a:lstStyle/>
            <a:p>
              <a:endParaRPr lang="ja-JP" altLang="en-US"/>
            </a:p>
          </p:txBody>
        </p:sp>
        <p:sp>
          <p:nvSpPr>
            <p:cNvPr id="111" name="Freeform 653"/>
            <p:cNvSpPr>
              <a:spLocks/>
            </p:cNvSpPr>
            <p:nvPr/>
          </p:nvSpPr>
          <p:spPr bwMode="auto">
            <a:xfrm>
              <a:off x="756" y="2969"/>
              <a:ext cx="15" cy="18"/>
            </a:xfrm>
            <a:custGeom>
              <a:avLst/>
              <a:gdLst>
                <a:gd name="T0" fmla="*/ 9 w 14"/>
                <a:gd name="T1" fmla="*/ 18 h 18"/>
                <a:gd name="T2" fmla="*/ 5 w 14"/>
                <a:gd name="T3" fmla="*/ 18 h 18"/>
                <a:gd name="T4" fmla="*/ 0 w 14"/>
                <a:gd name="T5" fmla="*/ 5 h 18"/>
                <a:gd name="T6" fmla="*/ 9 w 14"/>
                <a:gd name="T7" fmla="*/ 0 h 18"/>
                <a:gd name="T8" fmla="*/ 14 w 14"/>
                <a:gd name="T9" fmla="*/ 14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5" y="18"/>
                  </a:lnTo>
                  <a:lnTo>
                    <a:pt x="0" y="5"/>
                  </a:lnTo>
                  <a:lnTo>
                    <a:pt x="9" y="0"/>
                  </a:lnTo>
                  <a:lnTo>
                    <a:pt x="14" y="14"/>
                  </a:lnTo>
                  <a:lnTo>
                    <a:pt x="9" y="18"/>
                  </a:lnTo>
                  <a:close/>
                </a:path>
              </a:pathLst>
            </a:custGeom>
            <a:solidFill>
              <a:srgbClr val="000000"/>
            </a:solidFill>
            <a:ln w="9525">
              <a:noFill/>
              <a:round/>
              <a:headEnd/>
              <a:tailEnd/>
            </a:ln>
          </p:spPr>
          <p:txBody>
            <a:bodyPr/>
            <a:lstStyle/>
            <a:p>
              <a:endParaRPr lang="ja-JP" altLang="en-US"/>
            </a:p>
          </p:txBody>
        </p:sp>
        <p:sp>
          <p:nvSpPr>
            <p:cNvPr id="112" name="Freeform 654"/>
            <p:cNvSpPr>
              <a:spLocks/>
            </p:cNvSpPr>
            <p:nvPr/>
          </p:nvSpPr>
          <p:spPr bwMode="auto">
            <a:xfrm>
              <a:off x="752" y="2960"/>
              <a:ext cx="14" cy="14"/>
            </a:xfrm>
            <a:custGeom>
              <a:avLst/>
              <a:gdLst>
                <a:gd name="T0" fmla="*/ 4 w 13"/>
                <a:gd name="T1" fmla="*/ 14 h 14"/>
                <a:gd name="T2" fmla="*/ 4 w 13"/>
                <a:gd name="T3" fmla="*/ 14 h 14"/>
                <a:gd name="T4" fmla="*/ 0 w 13"/>
                <a:gd name="T5" fmla="*/ 5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5"/>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13" name="Freeform 655"/>
            <p:cNvSpPr>
              <a:spLocks/>
            </p:cNvSpPr>
            <p:nvPr/>
          </p:nvSpPr>
          <p:spPr bwMode="auto">
            <a:xfrm>
              <a:off x="752" y="2956"/>
              <a:ext cx="10" cy="9"/>
            </a:xfrm>
            <a:custGeom>
              <a:avLst/>
              <a:gdLst>
                <a:gd name="T0" fmla="*/ 0 w 9"/>
                <a:gd name="T1" fmla="*/ 9 h 9"/>
                <a:gd name="T2" fmla="*/ 0 w 9"/>
                <a:gd name="T3" fmla="*/ 4 h 9"/>
                <a:gd name="T4" fmla="*/ 0 w 9"/>
                <a:gd name="T5" fmla="*/ 0 h 9"/>
                <a:gd name="T6" fmla="*/ 9 w 9"/>
                <a:gd name="T7" fmla="*/ 0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4"/>
                  </a:lnTo>
                  <a:lnTo>
                    <a:pt x="0" y="0"/>
                  </a:lnTo>
                  <a:lnTo>
                    <a:pt x="9" y="0"/>
                  </a:lnTo>
                  <a:lnTo>
                    <a:pt x="9" y="9"/>
                  </a:lnTo>
                  <a:lnTo>
                    <a:pt x="0" y="9"/>
                  </a:lnTo>
                  <a:close/>
                </a:path>
              </a:pathLst>
            </a:custGeom>
            <a:solidFill>
              <a:srgbClr val="000000"/>
            </a:solidFill>
            <a:ln w="9525">
              <a:noFill/>
              <a:round/>
              <a:headEnd/>
              <a:tailEnd/>
            </a:ln>
          </p:spPr>
          <p:txBody>
            <a:bodyPr/>
            <a:lstStyle/>
            <a:p>
              <a:endParaRPr lang="ja-JP" altLang="en-US"/>
            </a:p>
          </p:txBody>
        </p:sp>
        <p:sp>
          <p:nvSpPr>
            <p:cNvPr id="114" name="Freeform 656"/>
            <p:cNvSpPr>
              <a:spLocks/>
            </p:cNvSpPr>
            <p:nvPr/>
          </p:nvSpPr>
          <p:spPr bwMode="auto">
            <a:xfrm>
              <a:off x="742" y="2996"/>
              <a:ext cx="20" cy="18"/>
            </a:xfrm>
            <a:custGeom>
              <a:avLst/>
              <a:gdLst>
                <a:gd name="T0" fmla="*/ 18 w 18"/>
                <a:gd name="T1" fmla="*/ 14 h 18"/>
                <a:gd name="T2" fmla="*/ 13 w 18"/>
                <a:gd name="T3" fmla="*/ 18 h 18"/>
                <a:gd name="T4" fmla="*/ 0 w 18"/>
                <a:gd name="T5" fmla="*/ 9 h 18"/>
                <a:gd name="T6" fmla="*/ 9 w 18"/>
                <a:gd name="T7" fmla="*/ 0 h 18"/>
                <a:gd name="T8" fmla="*/ 18 w 18"/>
                <a:gd name="T9" fmla="*/ 1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4"/>
                  </a:moveTo>
                  <a:lnTo>
                    <a:pt x="13" y="18"/>
                  </a:lnTo>
                  <a:lnTo>
                    <a:pt x="0" y="9"/>
                  </a:lnTo>
                  <a:lnTo>
                    <a:pt x="9" y="0"/>
                  </a:lnTo>
                  <a:lnTo>
                    <a:pt x="18" y="14"/>
                  </a:lnTo>
                  <a:close/>
                </a:path>
              </a:pathLst>
            </a:custGeom>
            <a:solidFill>
              <a:srgbClr val="000000"/>
            </a:solidFill>
            <a:ln w="9525">
              <a:noFill/>
              <a:round/>
              <a:headEnd/>
              <a:tailEnd/>
            </a:ln>
          </p:spPr>
          <p:txBody>
            <a:bodyPr/>
            <a:lstStyle/>
            <a:p>
              <a:endParaRPr lang="ja-JP" altLang="en-US"/>
            </a:p>
          </p:txBody>
        </p:sp>
        <p:sp>
          <p:nvSpPr>
            <p:cNvPr id="115" name="Freeform 657"/>
            <p:cNvSpPr>
              <a:spLocks/>
            </p:cNvSpPr>
            <p:nvPr/>
          </p:nvSpPr>
          <p:spPr bwMode="auto">
            <a:xfrm>
              <a:off x="737" y="2987"/>
              <a:ext cx="15" cy="18"/>
            </a:xfrm>
            <a:custGeom>
              <a:avLst/>
              <a:gdLst>
                <a:gd name="T0" fmla="*/ 5 w 14"/>
                <a:gd name="T1" fmla="*/ 18 h 18"/>
                <a:gd name="T2" fmla="*/ 5 w 14"/>
                <a:gd name="T3" fmla="*/ 14 h 18"/>
                <a:gd name="T4" fmla="*/ 0 w 14"/>
                <a:gd name="T5" fmla="*/ 5 h 18"/>
                <a:gd name="T6" fmla="*/ 9 w 14"/>
                <a:gd name="T7" fmla="*/ 0 h 18"/>
                <a:gd name="T8" fmla="*/ 14 w 14"/>
                <a:gd name="T9" fmla="*/ 9 h 18"/>
                <a:gd name="T10" fmla="*/ 5 w 14"/>
                <a:gd name="T11" fmla="*/ 18 h 18"/>
                <a:gd name="T12" fmla="*/ 5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18"/>
                  </a:moveTo>
                  <a:lnTo>
                    <a:pt x="5" y="14"/>
                  </a:lnTo>
                  <a:lnTo>
                    <a:pt x="0" y="5"/>
                  </a:lnTo>
                  <a:lnTo>
                    <a:pt x="9" y="0"/>
                  </a:lnTo>
                  <a:lnTo>
                    <a:pt x="14" y="9"/>
                  </a:lnTo>
                  <a:lnTo>
                    <a:pt x="5" y="18"/>
                  </a:lnTo>
                  <a:close/>
                </a:path>
              </a:pathLst>
            </a:custGeom>
            <a:solidFill>
              <a:srgbClr val="000000"/>
            </a:solidFill>
            <a:ln w="9525">
              <a:noFill/>
              <a:round/>
              <a:headEnd/>
              <a:tailEnd/>
            </a:ln>
          </p:spPr>
          <p:txBody>
            <a:bodyPr/>
            <a:lstStyle/>
            <a:p>
              <a:endParaRPr lang="ja-JP" altLang="en-US"/>
            </a:p>
          </p:txBody>
        </p:sp>
        <p:sp>
          <p:nvSpPr>
            <p:cNvPr id="116" name="Freeform 658"/>
            <p:cNvSpPr>
              <a:spLocks/>
            </p:cNvSpPr>
            <p:nvPr/>
          </p:nvSpPr>
          <p:spPr bwMode="auto">
            <a:xfrm>
              <a:off x="732" y="2978"/>
              <a:ext cx="14" cy="14"/>
            </a:xfrm>
            <a:custGeom>
              <a:avLst/>
              <a:gdLst>
                <a:gd name="T0" fmla="*/ 4 w 13"/>
                <a:gd name="T1" fmla="*/ 14 h 14"/>
                <a:gd name="T2" fmla="*/ 4 w 13"/>
                <a:gd name="T3" fmla="*/ 14 h 14"/>
                <a:gd name="T4" fmla="*/ 0 w 13"/>
                <a:gd name="T5" fmla="*/ 5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5"/>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17" name="Freeform 659"/>
            <p:cNvSpPr>
              <a:spLocks/>
            </p:cNvSpPr>
            <p:nvPr/>
          </p:nvSpPr>
          <p:spPr bwMode="auto">
            <a:xfrm>
              <a:off x="732" y="2974"/>
              <a:ext cx="10" cy="9"/>
            </a:xfrm>
            <a:custGeom>
              <a:avLst/>
              <a:gdLst>
                <a:gd name="T0" fmla="*/ 0 w 9"/>
                <a:gd name="T1" fmla="*/ 4 h 9"/>
                <a:gd name="T2" fmla="*/ 0 w 9"/>
                <a:gd name="T3" fmla="*/ 4 h 9"/>
                <a:gd name="T4" fmla="*/ 0 w 9"/>
                <a:gd name="T5" fmla="*/ 0 h 9"/>
                <a:gd name="T6" fmla="*/ 9 w 9"/>
                <a:gd name="T7" fmla="*/ 0 h 9"/>
                <a:gd name="T8" fmla="*/ 9 w 9"/>
                <a:gd name="T9" fmla="*/ 9 h 9"/>
                <a:gd name="T10" fmla="*/ 0 w 9"/>
                <a:gd name="T11" fmla="*/ 9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4"/>
                  </a:lnTo>
                  <a:lnTo>
                    <a:pt x="0" y="0"/>
                  </a:lnTo>
                  <a:lnTo>
                    <a:pt x="9" y="0"/>
                  </a:lnTo>
                  <a:lnTo>
                    <a:pt x="9" y="9"/>
                  </a:lnTo>
                  <a:lnTo>
                    <a:pt x="0" y="9"/>
                  </a:lnTo>
                  <a:lnTo>
                    <a:pt x="0" y="4"/>
                  </a:lnTo>
                  <a:close/>
                </a:path>
              </a:pathLst>
            </a:custGeom>
            <a:solidFill>
              <a:srgbClr val="000000"/>
            </a:solidFill>
            <a:ln w="9525">
              <a:noFill/>
              <a:round/>
              <a:headEnd/>
              <a:tailEnd/>
            </a:ln>
          </p:spPr>
          <p:txBody>
            <a:bodyPr/>
            <a:lstStyle/>
            <a:p>
              <a:endParaRPr lang="ja-JP" altLang="en-US"/>
            </a:p>
          </p:txBody>
        </p:sp>
      </p:grpSp>
      <p:pic>
        <p:nvPicPr>
          <p:cNvPr id="118" name="Picture 3" descr="C:\Users\tyoshida\AppData\Local\Microsoft\Windows\Temporary Internet Files\Content.IE5\DGQYLZKP\MC9004235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1835898"/>
            <a:ext cx="682315" cy="989030"/>
          </a:xfrm>
          <a:prstGeom prst="rect">
            <a:avLst/>
          </a:prstGeom>
          <a:noFill/>
          <a:extLst>
            <a:ext uri="{909E8E84-426E-40dd-AFC4-6F175D3DCCD1}">
              <a14:hiddenFill xmlns:a14="http://schemas.microsoft.com/office/drawing/2010/main" xmlns="">
                <a:solidFill>
                  <a:srgbClr val="FFFFFF"/>
                </a:solidFill>
              </a14:hiddenFill>
            </a:ext>
          </a:extLst>
        </p:spPr>
      </p:pic>
      <p:sp>
        <p:nvSpPr>
          <p:cNvPr id="119" name="円/楕円 118"/>
          <p:cNvSpPr/>
          <p:nvPr/>
        </p:nvSpPr>
        <p:spPr>
          <a:xfrm>
            <a:off x="2235173" y="2235314"/>
            <a:ext cx="706864" cy="745172"/>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2283118" y="2297208"/>
            <a:ext cx="659155" cy="677621"/>
          </a:xfrm>
          <a:prstGeom prst="rect">
            <a:avLst/>
          </a:prstGeom>
          <a:noFill/>
        </p:spPr>
        <p:txBody>
          <a:bodyPr wrap="none" rtlCol="0">
            <a:spAutoFit/>
          </a:bodyPr>
          <a:lstStyle/>
          <a:p>
            <a:pPr algn="ctr">
              <a:lnSpc>
                <a:spcPct val="90000"/>
              </a:lnSpc>
            </a:pPr>
            <a:r>
              <a:rPr lang="ja-JP" altLang="en-US" sz="1400" dirty="0" smtClean="0"/>
              <a:t>理解</a:t>
            </a:r>
            <a:endParaRPr lang="en-US" altLang="ja-JP" sz="1400" dirty="0" smtClean="0"/>
          </a:p>
          <a:p>
            <a:pPr algn="ctr">
              <a:lnSpc>
                <a:spcPct val="90000"/>
              </a:lnSpc>
            </a:pPr>
            <a:r>
              <a:rPr lang="ja-JP" altLang="en-US" sz="1400" dirty="0" smtClean="0"/>
              <a:t>したい</a:t>
            </a:r>
            <a:endParaRPr lang="en-US" altLang="ja-JP" sz="1400" dirty="0" smtClean="0"/>
          </a:p>
          <a:p>
            <a:pPr algn="ctr">
              <a:lnSpc>
                <a:spcPct val="90000"/>
              </a:lnSpc>
            </a:pPr>
            <a:r>
              <a:rPr lang="ja-JP" altLang="en-US" sz="1400" dirty="0" smtClean="0"/>
              <a:t>けど</a:t>
            </a:r>
            <a:endParaRPr lang="en-US" altLang="ja-JP" sz="1400" dirty="0" smtClean="0"/>
          </a:p>
        </p:txBody>
      </p:sp>
      <p:grpSp>
        <p:nvGrpSpPr>
          <p:cNvPr id="121" name="図形グループ 120"/>
          <p:cNvGrpSpPr/>
          <p:nvPr/>
        </p:nvGrpSpPr>
        <p:grpSpPr>
          <a:xfrm>
            <a:off x="361755" y="1536145"/>
            <a:ext cx="1316270" cy="1374263"/>
            <a:chOff x="625543" y="3670051"/>
            <a:chExt cx="1379387" cy="1440160"/>
          </a:xfrm>
        </p:grpSpPr>
        <p:pic>
          <p:nvPicPr>
            <p:cNvPr id="122" name="図 121"/>
            <p:cNvPicPr>
              <a:picLocks noChangeAspect="1"/>
            </p:cNvPicPr>
            <p:nvPr/>
          </p:nvPicPr>
          <p:blipFill>
            <a:blip r:embed="rId9"/>
            <a:stretch>
              <a:fillRect/>
            </a:stretch>
          </p:blipFill>
          <p:spPr>
            <a:xfrm flipH="1">
              <a:off x="775533" y="3670051"/>
              <a:ext cx="1008112" cy="1440160"/>
            </a:xfrm>
            <a:prstGeom prst="rect">
              <a:avLst/>
            </a:prstGeom>
          </p:spPr>
        </p:pic>
        <p:grpSp>
          <p:nvGrpSpPr>
            <p:cNvPr id="123" name="図形グループ 122"/>
            <p:cNvGrpSpPr/>
            <p:nvPr/>
          </p:nvGrpSpPr>
          <p:grpSpPr>
            <a:xfrm>
              <a:off x="1260655" y="4702719"/>
              <a:ext cx="744275" cy="290281"/>
              <a:chOff x="1332663" y="4218155"/>
              <a:chExt cx="744275" cy="290281"/>
            </a:xfrm>
          </p:grpSpPr>
          <p:sp>
            <p:nvSpPr>
              <p:cNvPr id="126" name="角丸四角形 125"/>
              <p:cNvSpPr/>
              <p:nvPr/>
            </p:nvSpPr>
            <p:spPr>
              <a:xfrm>
                <a:off x="1349606" y="4252844"/>
                <a:ext cx="617428" cy="225300"/>
              </a:xfrm>
              <a:prstGeom prst="roundRect">
                <a:avLst/>
              </a:prstGeom>
              <a:solidFill>
                <a:srgbClr val="FFFFFF"/>
              </a:solidFill>
              <a:ln w="127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1332663" y="4218155"/>
                <a:ext cx="744275" cy="290281"/>
              </a:xfrm>
              <a:prstGeom prst="rect">
                <a:avLst/>
              </a:prstGeom>
              <a:noFill/>
            </p:spPr>
            <p:txBody>
              <a:bodyPr wrap="square" rtlCol="0">
                <a:spAutoFit/>
              </a:bodyPr>
              <a:lstStyle/>
              <a:p>
                <a:r>
                  <a:rPr lang="ja-JP" altLang="en-US" sz="1200" dirty="0" smtClean="0"/>
                  <a:t>医療者</a:t>
                </a:r>
                <a:endParaRPr kumimoji="1" lang="ja-JP" altLang="en-US" sz="1200" dirty="0"/>
              </a:p>
            </p:txBody>
          </p:sp>
        </p:grpSp>
        <p:sp>
          <p:nvSpPr>
            <p:cNvPr id="124" name="角丸四角形 123"/>
            <p:cNvSpPr/>
            <p:nvPr/>
          </p:nvSpPr>
          <p:spPr>
            <a:xfrm>
              <a:off x="625543" y="4397875"/>
              <a:ext cx="623070" cy="225300"/>
            </a:xfrm>
            <a:prstGeom prst="roundRect">
              <a:avLst/>
            </a:prstGeom>
            <a:solidFill>
              <a:srgbClr val="FFFFFF"/>
            </a:solidFill>
            <a:ln w="127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662700" y="4364785"/>
              <a:ext cx="553013" cy="290281"/>
            </a:xfrm>
            <a:prstGeom prst="rect">
              <a:avLst/>
            </a:prstGeom>
            <a:noFill/>
          </p:spPr>
          <p:txBody>
            <a:bodyPr wrap="none" rtlCol="0">
              <a:spAutoFit/>
            </a:bodyPr>
            <a:lstStyle/>
            <a:p>
              <a:r>
                <a:rPr kumimoji="1" lang="ja-JP" altLang="en-US" sz="1200" dirty="0" smtClean="0"/>
                <a:t>患</a:t>
              </a:r>
              <a:r>
                <a:rPr lang="en-US" altLang="ja-JP" sz="1200" dirty="0"/>
                <a:t> </a:t>
              </a:r>
              <a:r>
                <a:rPr kumimoji="1" lang="ja-JP" altLang="en-US" sz="1200" dirty="0" smtClean="0"/>
                <a:t>者</a:t>
              </a:r>
              <a:endParaRPr kumimoji="1" lang="ja-JP" altLang="en-US" sz="1200" dirty="0"/>
            </a:p>
          </p:txBody>
        </p:sp>
      </p:grpSp>
      <p:sp>
        <p:nvSpPr>
          <p:cNvPr id="128" name="角丸四角形 127"/>
          <p:cNvSpPr/>
          <p:nvPr/>
        </p:nvSpPr>
        <p:spPr>
          <a:xfrm>
            <a:off x="1259632" y="1412776"/>
            <a:ext cx="1728192" cy="360040"/>
          </a:xfrm>
          <a:prstGeom prst="roundRect">
            <a:avLst/>
          </a:prstGeom>
          <a:solidFill>
            <a:srgbClr val="9CFFA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p:cNvSpPr txBox="1"/>
          <p:nvPr/>
        </p:nvSpPr>
        <p:spPr>
          <a:xfrm>
            <a:off x="1270042" y="1393073"/>
            <a:ext cx="1722948" cy="369332"/>
          </a:xfrm>
          <a:prstGeom prst="rect">
            <a:avLst/>
          </a:prstGeom>
          <a:noFill/>
        </p:spPr>
        <p:txBody>
          <a:bodyPr wrap="none" rtlCol="0">
            <a:spAutoFit/>
          </a:bodyPr>
          <a:lstStyle/>
          <a:p>
            <a:r>
              <a:rPr lang="ja-JP" altLang="en-US" dirty="0"/>
              <a:t>医療を受ける側</a:t>
            </a:r>
            <a:endParaRPr kumimoji="1" lang="ja-JP" altLang="en-US" dirty="0"/>
          </a:p>
        </p:txBody>
      </p:sp>
      <p:sp>
        <p:nvSpPr>
          <p:cNvPr id="130" name="角丸四角形 129"/>
          <p:cNvSpPr/>
          <p:nvPr/>
        </p:nvSpPr>
        <p:spPr>
          <a:xfrm>
            <a:off x="4211960" y="1412776"/>
            <a:ext cx="1296144" cy="360040"/>
          </a:xfrm>
          <a:prstGeom prst="roundRect">
            <a:avLst/>
          </a:prstGeom>
          <a:solidFill>
            <a:srgbClr val="7CC9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p:cNvSpPr txBox="1"/>
          <p:nvPr/>
        </p:nvSpPr>
        <p:spPr>
          <a:xfrm>
            <a:off x="4222370" y="1393073"/>
            <a:ext cx="1298252" cy="369332"/>
          </a:xfrm>
          <a:prstGeom prst="rect">
            <a:avLst/>
          </a:prstGeom>
          <a:noFill/>
        </p:spPr>
        <p:txBody>
          <a:bodyPr wrap="none" rtlCol="0">
            <a:spAutoFit/>
          </a:bodyPr>
          <a:lstStyle/>
          <a:p>
            <a:r>
              <a:rPr lang="ja-JP" altLang="en-US" dirty="0"/>
              <a:t>提供する</a:t>
            </a:r>
            <a:r>
              <a:rPr lang="ja-JP" altLang="en-US" dirty="0" smtClean="0"/>
              <a:t>側</a:t>
            </a:r>
            <a:endParaRPr lang="ja-JP" altLang="en-US" dirty="0"/>
          </a:p>
        </p:txBody>
      </p:sp>
      <p:sp>
        <p:nvSpPr>
          <p:cNvPr id="132" name="テキスト ボックス 131"/>
          <p:cNvSpPr txBox="1"/>
          <p:nvPr/>
        </p:nvSpPr>
        <p:spPr>
          <a:xfrm>
            <a:off x="6948264" y="827786"/>
            <a:ext cx="877163" cy="369332"/>
          </a:xfrm>
          <a:prstGeom prst="rect">
            <a:avLst/>
          </a:prstGeom>
          <a:noFill/>
        </p:spPr>
        <p:txBody>
          <a:bodyPr wrap="none" rtlCol="0">
            <a:spAutoFit/>
          </a:bodyPr>
          <a:lstStyle/>
          <a:p>
            <a:r>
              <a:rPr kumimoji="1" lang="ja-JP" altLang="en-US" dirty="0" smtClean="0"/>
              <a:t>手術！</a:t>
            </a:r>
            <a:endParaRPr kumimoji="1" lang="ja-JP" altLang="en-US" dirty="0"/>
          </a:p>
        </p:txBody>
      </p:sp>
      <p:sp>
        <p:nvSpPr>
          <p:cNvPr id="133" name="テキスト ボックス 132"/>
          <p:cNvSpPr txBox="1"/>
          <p:nvPr/>
        </p:nvSpPr>
        <p:spPr>
          <a:xfrm rot="843239">
            <a:off x="6904940" y="3257610"/>
            <a:ext cx="1079705" cy="369332"/>
          </a:xfrm>
          <a:prstGeom prst="rect">
            <a:avLst/>
          </a:prstGeom>
          <a:noFill/>
        </p:spPr>
        <p:txBody>
          <a:bodyPr wrap="none" rtlCol="0">
            <a:spAutoFit/>
          </a:bodyPr>
          <a:lstStyle/>
          <a:p>
            <a:r>
              <a:rPr kumimoji="1" lang="ja-JP" altLang="en-US" dirty="0" smtClean="0"/>
              <a:t>合併症</a:t>
            </a:r>
            <a:r>
              <a:rPr kumimoji="1" lang="en-US" altLang="ja-JP" dirty="0" smtClean="0"/>
              <a:t> !!</a:t>
            </a:r>
            <a:endParaRPr kumimoji="1" lang="ja-JP" altLang="en-US" dirty="0"/>
          </a:p>
        </p:txBody>
      </p:sp>
      <p:sp>
        <p:nvSpPr>
          <p:cNvPr id="134" name="テキスト ボックス 133"/>
          <p:cNvSpPr txBox="1"/>
          <p:nvPr/>
        </p:nvSpPr>
        <p:spPr>
          <a:xfrm>
            <a:off x="5652120" y="2903190"/>
            <a:ext cx="646331" cy="369332"/>
          </a:xfrm>
          <a:prstGeom prst="rect">
            <a:avLst/>
          </a:prstGeom>
          <a:noFill/>
        </p:spPr>
        <p:txBody>
          <a:bodyPr wrap="none" rtlCol="0">
            <a:spAutoFit/>
          </a:bodyPr>
          <a:lstStyle/>
          <a:p>
            <a:r>
              <a:rPr kumimoji="1" lang="ja-JP" altLang="en-US" dirty="0" smtClean="0"/>
              <a:t>予後</a:t>
            </a:r>
            <a:endParaRPr kumimoji="1" lang="ja-JP" altLang="en-US" dirty="0"/>
          </a:p>
        </p:txBody>
      </p:sp>
      <p:sp>
        <p:nvSpPr>
          <p:cNvPr id="135" name="テキスト ボックス 134"/>
          <p:cNvSpPr txBox="1"/>
          <p:nvPr/>
        </p:nvSpPr>
        <p:spPr>
          <a:xfrm>
            <a:off x="1971405" y="437656"/>
            <a:ext cx="5091457"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2000" dirty="0" smtClean="0"/>
              <a:t>医療の</a:t>
            </a:r>
            <a:r>
              <a:rPr lang="ja-JP" altLang="en-US" sz="2000" dirty="0"/>
              <a:t>特殊性／</a:t>
            </a:r>
            <a:r>
              <a:rPr lang="ja-JP" altLang="en-US" sz="1600" dirty="0"/>
              <a:t>医療を受ける側、提供する側の</a:t>
            </a:r>
            <a:r>
              <a:rPr lang="ja-JP" altLang="en-US" sz="1600" dirty="0" smtClean="0"/>
              <a:t>関係</a:t>
            </a:r>
            <a:endParaRPr lang="en-US" altLang="ja-JP" sz="1600" dirty="0"/>
          </a:p>
        </p:txBody>
      </p:sp>
      <p:cxnSp>
        <p:nvCxnSpPr>
          <p:cNvPr id="136" name="直線コネクタ 135"/>
          <p:cNvCxnSpPr/>
          <p:nvPr/>
        </p:nvCxnSpPr>
        <p:spPr>
          <a:xfrm flipH="1">
            <a:off x="2085543" y="5756526"/>
            <a:ext cx="1519743" cy="0"/>
          </a:xfrm>
          <a:prstGeom prst="line">
            <a:avLst/>
          </a:prstGeom>
          <a:ln w="107950">
            <a:solidFill>
              <a:srgbClr val="FF0000"/>
            </a:solidFill>
            <a:headEnd type="triangle" w="med" len="sm"/>
            <a:tailEnd type="none"/>
          </a:ln>
          <a:effectLst/>
        </p:spPr>
        <p:style>
          <a:lnRef idx="2">
            <a:schemeClr val="accent1"/>
          </a:lnRef>
          <a:fillRef idx="0">
            <a:schemeClr val="accent1"/>
          </a:fillRef>
          <a:effectRef idx="1">
            <a:schemeClr val="accent1"/>
          </a:effectRef>
          <a:fontRef idx="minor">
            <a:schemeClr val="tx1"/>
          </a:fontRef>
        </p:style>
      </p:cxnSp>
      <p:sp>
        <p:nvSpPr>
          <p:cNvPr id="137" name="テキスト ボックス 136"/>
          <p:cNvSpPr txBox="1"/>
          <p:nvPr/>
        </p:nvSpPr>
        <p:spPr>
          <a:xfrm rot="19062581">
            <a:off x="6359546" y="3981963"/>
            <a:ext cx="625141" cy="369332"/>
          </a:xfrm>
          <a:prstGeom prst="rect">
            <a:avLst/>
          </a:prstGeom>
          <a:noFill/>
        </p:spPr>
        <p:txBody>
          <a:bodyPr wrap="none" rtlCol="0">
            <a:spAutoFit/>
          </a:bodyPr>
          <a:lstStyle/>
          <a:p>
            <a:r>
              <a:rPr kumimoji="1" lang="en-US" altLang="ja-JP" dirty="0" smtClean="0"/>
              <a:t>Data</a:t>
            </a:r>
            <a:endParaRPr kumimoji="1" lang="ja-JP" altLang="en-US" dirty="0"/>
          </a:p>
        </p:txBody>
      </p:sp>
      <p:sp>
        <p:nvSpPr>
          <p:cNvPr id="138" name="角丸四角形 137"/>
          <p:cNvSpPr/>
          <p:nvPr/>
        </p:nvSpPr>
        <p:spPr>
          <a:xfrm>
            <a:off x="492899" y="4808409"/>
            <a:ext cx="1671191" cy="1561270"/>
          </a:xfrm>
          <a:prstGeom prst="roundRect">
            <a:avLst/>
          </a:prstGeom>
          <a:solidFill>
            <a:schemeClr val="bg1"/>
          </a:solidFill>
          <a:ln w="28575" cmpd="sng">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9" name="テキスト ボックス 138"/>
          <p:cNvSpPr txBox="1"/>
          <p:nvPr/>
        </p:nvSpPr>
        <p:spPr>
          <a:xfrm>
            <a:off x="551420" y="4853553"/>
            <a:ext cx="1588897" cy="1508105"/>
          </a:xfrm>
          <a:prstGeom prst="rect">
            <a:avLst/>
          </a:prstGeom>
          <a:noFill/>
        </p:spPr>
        <p:txBody>
          <a:bodyPr wrap="none" rtlCol="0">
            <a:spAutoFit/>
          </a:bodyPr>
          <a:lstStyle/>
          <a:p>
            <a:r>
              <a:rPr kumimoji="1" lang="ja-JP" altLang="en-US" dirty="0" smtClean="0"/>
              <a:t>・患者目線で、</a:t>
            </a:r>
            <a:endParaRPr kumimoji="1" lang="en-US" altLang="ja-JP" dirty="0" smtClean="0"/>
          </a:p>
          <a:p>
            <a:r>
              <a:rPr lang="ja-JP" altLang="en-US" dirty="0"/>
              <a:t>　</a:t>
            </a:r>
            <a:r>
              <a:rPr lang="ja-JP" altLang="en-US" dirty="0" smtClean="0"/>
              <a:t>情報</a:t>
            </a:r>
            <a:r>
              <a:rPr lang="ja-JP" altLang="en-US" dirty="0"/>
              <a:t>の共有</a:t>
            </a:r>
            <a:endParaRPr lang="en-US" altLang="ja-JP" dirty="0"/>
          </a:p>
          <a:p>
            <a:r>
              <a:rPr lang="ja-JP" altLang="en-US" sz="1400" dirty="0" smtClean="0"/>
              <a:t>　　・疾患、病態</a:t>
            </a:r>
            <a:endParaRPr kumimoji="1" lang="en-US" altLang="ja-JP" sz="1400" dirty="0" smtClean="0"/>
          </a:p>
          <a:p>
            <a:r>
              <a:rPr lang="ja-JP" altLang="en-US" sz="1400" dirty="0"/>
              <a:t>　</a:t>
            </a:r>
            <a:r>
              <a:rPr lang="ja-JP" altLang="en-US" sz="1400" dirty="0" smtClean="0"/>
              <a:t>　</a:t>
            </a:r>
            <a:r>
              <a:rPr lang="ja-JP" altLang="en-US" sz="1400" dirty="0"/>
              <a:t>・治療方針</a:t>
            </a:r>
          </a:p>
          <a:p>
            <a:r>
              <a:rPr lang="ja-JP" altLang="en-US" sz="1400" dirty="0"/>
              <a:t>　　・合併症の</a:t>
            </a:r>
            <a:r>
              <a:rPr lang="en-US" altLang="ja-JP" sz="1400" dirty="0"/>
              <a:t>Risk</a:t>
            </a:r>
            <a:endParaRPr kumimoji="1" lang="en-US" altLang="ja-JP" sz="1400" dirty="0" smtClean="0"/>
          </a:p>
          <a:p>
            <a:r>
              <a:rPr lang="ja-JP" altLang="en-US" sz="1400" dirty="0" smtClean="0"/>
              <a:t>　　・他の治療方法</a:t>
            </a:r>
            <a:endParaRPr lang="en-US" altLang="ja-JP" sz="1400" dirty="0" smtClean="0"/>
          </a:p>
        </p:txBody>
      </p:sp>
      <p:sp>
        <p:nvSpPr>
          <p:cNvPr id="140" name="角丸四角形 139"/>
          <p:cNvSpPr/>
          <p:nvPr/>
        </p:nvSpPr>
        <p:spPr>
          <a:xfrm>
            <a:off x="3640231" y="5218925"/>
            <a:ext cx="1994694" cy="952787"/>
          </a:xfrm>
          <a:prstGeom prst="roundRect">
            <a:avLst/>
          </a:prstGeom>
          <a:solidFill>
            <a:schemeClr val="bg1"/>
          </a:solidFill>
          <a:ln w="28575" cmpd="sng">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41" name="テキスト ボックス 140"/>
          <p:cNvSpPr txBox="1"/>
          <p:nvPr/>
        </p:nvSpPr>
        <p:spPr>
          <a:xfrm>
            <a:off x="3651896" y="5217269"/>
            <a:ext cx="1994694" cy="923330"/>
          </a:xfrm>
          <a:prstGeom prst="rect">
            <a:avLst/>
          </a:prstGeom>
          <a:noFill/>
        </p:spPr>
        <p:txBody>
          <a:bodyPr wrap="none" rtlCol="0">
            <a:spAutoFit/>
          </a:bodyPr>
          <a:lstStyle/>
          <a:p>
            <a:r>
              <a:rPr kumimoji="1" lang="ja-JP" altLang="en-US" dirty="0" smtClean="0"/>
              <a:t>・</a:t>
            </a:r>
            <a:r>
              <a:rPr kumimoji="1" lang="en-US" altLang="ja-JP" dirty="0" smtClean="0"/>
              <a:t>Informed Consent</a:t>
            </a:r>
          </a:p>
          <a:p>
            <a:r>
              <a:rPr lang="ja-JP" altLang="en-US" dirty="0" smtClean="0"/>
              <a:t>　　</a:t>
            </a:r>
            <a:r>
              <a:rPr lang="ja-JP" altLang="en-US" sz="1600" dirty="0" smtClean="0"/>
              <a:t>・理解した</a:t>
            </a:r>
            <a:endParaRPr lang="en-US" altLang="ja-JP" sz="1600" dirty="0" smtClean="0"/>
          </a:p>
          <a:p>
            <a:r>
              <a:rPr lang="ja-JP" altLang="en-US" dirty="0" smtClean="0"/>
              <a:t>　　</a:t>
            </a:r>
            <a:r>
              <a:rPr kumimoji="1" lang="ja-JP" altLang="en-US" sz="1600" dirty="0" smtClean="0"/>
              <a:t>・自己決定した</a:t>
            </a:r>
            <a:endParaRPr kumimoji="1" lang="ja-JP" altLang="en-US" sz="1600" dirty="0"/>
          </a:p>
        </p:txBody>
      </p:sp>
      <p:sp>
        <p:nvSpPr>
          <p:cNvPr id="142" name="テキスト ボックス 141"/>
          <p:cNvSpPr txBox="1"/>
          <p:nvPr/>
        </p:nvSpPr>
        <p:spPr>
          <a:xfrm>
            <a:off x="1022372" y="4476131"/>
            <a:ext cx="646331" cy="369332"/>
          </a:xfrm>
          <a:prstGeom prst="rect">
            <a:avLst/>
          </a:prstGeom>
          <a:noFill/>
        </p:spPr>
        <p:txBody>
          <a:bodyPr wrap="none" rtlCol="0">
            <a:spAutoFit/>
          </a:bodyPr>
          <a:lstStyle/>
          <a:p>
            <a:r>
              <a:rPr kumimoji="1" lang="ja-JP" altLang="en-US" smtClean="0">
                <a:solidFill>
                  <a:srgbClr val="0000FF"/>
                </a:solidFill>
              </a:rPr>
              <a:t>説明</a:t>
            </a:r>
            <a:endParaRPr kumimoji="1" lang="ja-JP" altLang="en-US" dirty="0">
              <a:solidFill>
                <a:srgbClr val="0000FF"/>
              </a:solidFill>
            </a:endParaRPr>
          </a:p>
        </p:txBody>
      </p:sp>
      <p:sp>
        <p:nvSpPr>
          <p:cNvPr id="143" name="テキスト ボックス 142"/>
          <p:cNvSpPr txBox="1"/>
          <p:nvPr/>
        </p:nvSpPr>
        <p:spPr>
          <a:xfrm>
            <a:off x="4053125" y="4872069"/>
            <a:ext cx="1223412" cy="369332"/>
          </a:xfrm>
          <a:prstGeom prst="rect">
            <a:avLst/>
          </a:prstGeom>
          <a:noFill/>
        </p:spPr>
        <p:txBody>
          <a:bodyPr wrap="none" rtlCol="0">
            <a:spAutoFit/>
          </a:bodyPr>
          <a:lstStyle/>
          <a:p>
            <a:r>
              <a:rPr kumimoji="1" lang="ja-JP" altLang="en-US" dirty="0" smtClean="0">
                <a:solidFill>
                  <a:srgbClr val="0000FF"/>
                </a:solidFill>
              </a:rPr>
              <a:t>確認・了解</a:t>
            </a:r>
            <a:endParaRPr kumimoji="1" lang="ja-JP" altLang="en-US" dirty="0">
              <a:solidFill>
                <a:srgbClr val="0000FF"/>
              </a:solidFill>
            </a:endParaRPr>
          </a:p>
        </p:txBody>
      </p:sp>
      <p:grpSp>
        <p:nvGrpSpPr>
          <p:cNvPr id="144" name="図形グループ 143"/>
          <p:cNvGrpSpPr/>
          <p:nvPr/>
        </p:nvGrpSpPr>
        <p:grpSpPr>
          <a:xfrm>
            <a:off x="2251874" y="4583862"/>
            <a:ext cx="1210588" cy="1559548"/>
            <a:chOff x="3644762" y="4583862"/>
            <a:chExt cx="1210588" cy="1559548"/>
          </a:xfrm>
        </p:grpSpPr>
        <p:cxnSp>
          <p:nvCxnSpPr>
            <p:cNvPr id="145" name="直線コネクタ 144"/>
            <p:cNvCxnSpPr/>
            <p:nvPr/>
          </p:nvCxnSpPr>
          <p:spPr>
            <a:xfrm flipV="1">
              <a:off x="4257917" y="5058882"/>
              <a:ext cx="0" cy="656837"/>
            </a:xfrm>
            <a:prstGeom prst="line">
              <a:avLst/>
            </a:prstGeom>
            <a:ln w="60325">
              <a:solidFill>
                <a:srgbClr val="40800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6" name="角丸四角形 145"/>
            <p:cNvSpPr/>
            <p:nvPr/>
          </p:nvSpPr>
          <p:spPr>
            <a:xfrm>
              <a:off x="3802376" y="4587188"/>
              <a:ext cx="908307" cy="489118"/>
            </a:xfrm>
            <a:prstGeom prst="roundRect">
              <a:avLst/>
            </a:prstGeom>
            <a:solidFill>
              <a:srgbClr val="CCFFC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3775392" y="4583862"/>
              <a:ext cx="1013463" cy="492443"/>
            </a:xfrm>
            <a:prstGeom prst="rect">
              <a:avLst/>
            </a:prstGeom>
            <a:noFill/>
          </p:spPr>
          <p:txBody>
            <a:bodyPr wrap="square" rtlCol="0">
              <a:spAutoFit/>
            </a:bodyPr>
            <a:lstStyle/>
            <a:p>
              <a:pPr algn="ctr"/>
              <a:r>
                <a:rPr lang="ja-JP" altLang="en-US" sz="1200" dirty="0" smtClean="0">
                  <a:solidFill>
                    <a:srgbClr val="002060"/>
                  </a:solidFill>
                </a:rPr>
                <a:t>患者からの</a:t>
              </a:r>
              <a:endParaRPr kumimoji="1" lang="en-US" altLang="ja-JP" sz="1200" dirty="0" smtClean="0">
                <a:solidFill>
                  <a:srgbClr val="002060"/>
                </a:solidFill>
              </a:endParaRPr>
            </a:p>
            <a:p>
              <a:pPr algn="ctr"/>
              <a:r>
                <a:rPr kumimoji="1" lang="ja-JP" altLang="en-US" sz="1400" dirty="0" smtClean="0">
                  <a:solidFill>
                    <a:srgbClr val="002060"/>
                  </a:solidFill>
                </a:rPr>
                <a:t>信頼・</a:t>
              </a:r>
              <a:r>
                <a:rPr lang="ja-JP" altLang="en-US" sz="1400" dirty="0" smtClean="0">
                  <a:solidFill>
                    <a:srgbClr val="002060"/>
                  </a:solidFill>
                </a:rPr>
                <a:t>安心</a:t>
              </a:r>
              <a:endParaRPr kumimoji="1" lang="en-US" altLang="ja-JP" sz="1400" dirty="0" smtClean="0">
                <a:solidFill>
                  <a:srgbClr val="002060"/>
                </a:solidFill>
              </a:endParaRPr>
            </a:p>
          </p:txBody>
        </p:sp>
        <p:sp>
          <p:nvSpPr>
            <p:cNvPr id="148" name="テキスト ボックス 147"/>
            <p:cNvSpPr txBox="1"/>
            <p:nvPr/>
          </p:nvSpPr>
          <p:spPr>
            <a:xfrm>
              <a:off x="3644762" y="5804856"/>
              <a:ext cx="1210588" cy="338554"/>
            </a:xfrm>
            <a:prstGeom prst="rect">
              <a:avLst/>
            </a:prstGeom>
            <a:noFill/>
          </p:spPr>
          <p:txBody>
            <a:bodyPr wrap="none" rtlCol="0">
              <a:spAutoFit/>
            </a:bodyPr>
            <a:lstStyle/>
            <a:p>
              <a:r>
                <a:rPr lang="ja-JP" altLang="en-US" sz="1600" smtClean="0">
                  <a:solidFill>
                    <a:schemeClr val="accent3">
                      <a:lumMod val="50000"/>
                    </a:schemeClr>
                  </a:solidFill>
                </a:rPr>
                <a:t>了解の条件</a:t>
              </a:r>
              <a:endParaRPr kumimoji="1" lang="ja-JP" altLang="en-US" sz="1600" dirty="0">
                <a:solidFill>
                  <a:schemeClr val="accent3">
                    <a:lumMod val="50000"/>
                  </a:schemeClr>
                </a:solidFill>
              </a:endParaRPr>
            </a:p>
          </p:txBody>
        </p:sp>
      </p:grpSp>
      <p:grpSp>
        <p:nvGrpSpPr>
          <p:cNvPr id="149" name="図形グループ 148"/>
          <p:cNvGrpSpPr/>
          <p:nvPr/>
        </p:nvGrpSpPr>
        <p:grpSpPr>
          <a:xfrm>
            <a:off x="2085542" y="3013561"/>
            <a:ext cx="3566578" cy="885996"/>
            <a:chOff x="2085542" y="3243234"/>
            <a:chExt cx="3566578" cy="885996"/>
          </a:xfrm>
        </p:grpSpPr>
        <p:sp>
          <p:nvSpPr>
            <p:cNvPr id="150" name="角丸四角形 149"/>
            <p:cNvSpPr/>
            <p:nvPr/>
          </p:nvSpPr>
          <p:spPr>
            <a:xfrm>
              <a:off x="2085542" y="3263283"/>
              <a:ext cx="3566578" cy="865947"/>
            </a:xfrm>
            <a:prstGeom prst="roundRect">
              <a:avLst/>
            </a:prstGeom>
            <a:solidFill>
              <a:schemeClr val="bg1"/>
            </a:solidFill>
            <a:ln w="19050" cmpd="sng">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51" name="テキスト ボックス 150"/>
            <p:cNvSpPr txBox="1"/>
            <p:nvPr/>
          </p:nvSpPr>
          <p:spPr>
            <a:xfrm>
              <a:off x="2241771" y="3423794"/>
              <a:ext cx="754233" cy="246221"/>
            </a:xfrm>
            <a:prstGeom prst="rect">
              <a:avLst/>
            </a:prstGeom>
            <a:noFill/>
          </p:spPr>
          <p:txBody>
            <a:bodyPr wrap="none" rtlCol="0">
              <a:spAutoFit/>
            </a:bodyPr>
            <a:lstStyle/>
            <a:p>
              <a:r>
                <a:rPr lang="ja-JP" altLang="en-US" sz="1000" dirty="0"/>
                <a:t>知識</a:t>
              </a:r>
              <a:r>
                <a:rPr lang="en-US" altLang="ja-JP" sz="1000" dirty="0"/>
                <a:t>･</a:t>
              </a:r>
              <a:r>
                <a:rPr lang="ja-JP" altLang="en-US" sz="1000" dirty="0"/>
                <a:t>経験</a:t>
              </a:r>
              <a:endParaRPr kumimoji="1" lang="ja-JP" altLang="en-US" sz="1000" dirty="0"/>
            </a:p>
          </p:txBody>
        </p:sp>
        <p:sp>
          <p:nvSpPr>
            <p:cNvPr id="152" name="テキスト ボックス 151"/>
            <p:cNvSpPr txBox="1"/>
            <p:nvPr/>
          </p:nvSpPr>
          <p:spPr>
            <a:xfrm>
              <a:off x="3579267" y="3243234"/>
              <a:ext cx="2007280" cy="584776"/>
            </a:xfrm>
            <a:prstGeom prst="rect">
              <a:avLst/>
            </a:prstGeom>
            <a:noFill/>
          </p:spPr>
          <p:txBody>
            <a:bodyPr wrap="none" rtlCol="0">
              <a:spAutoFit/>
            </a:bodyPr>
            <a:lstStyle/>
            <a:p>
              <a:r>
                <a:rPr lang="ja-JP" altLang="en-US" sz="3200" dirty="0"/>
                <a:t>知識</a:t>
              </a:r>
              <a:r>
                <a:rPr lang="en-US" altLang="ja-JP" sz="3200" dirty="0"/>
                <a:t>･</a:t>
              </a:r>
              <a:r>
                <a:rPr lang="ja-JP" altLang="en-US" sz="3200" dirty="0" smtClean="0"/>
                <a:t>経験</a:t>
              </a:r>
              <a:endParaRPr lang="en-US" altLang="ja-JP" sz="3200" dirty="0"/>
            </a:p>
          </p:txBody>
        </p:sp>
        <p:sp>
          <p:nvSpPr>
            <p:cNvPr id="153" name="テキスト ボックス 152"/>
            <p:cNvSpPr txBox="1"/>
            <p:nvPr/>
          </p:nvSpPr>
          <p:spPr>
            <a:xfrm>
              <a:off x="3047787" y="3279778"/>
              <a:ext cx="543739" cy="523220"/>
            </a:xfrm>
            <a:prstGeom prst="rect">
              <a:avLst/>
            </a:prstGeom>
            <a:noFill/>
          </p:spPr>
          <p:txBody>
            <a:bodyPr wrap="none" rtlCol="0">
              <a:spAutoFit/>
            </a:bodyPr>
            <a:lstStyle/>
            <a:p>
              <a:r>
                <a:rPr lang="en-US" altLang="ja-JP" sz="2800" dirty="0"/>
                <a:t>≪</a:t>
              </a:r>
              <a:endParaRPr kumimoji="1" lang="ja-JP" altLang="en-US" sz="2800" dirty="0"/>
            </a:p>
          </p:txBody>
        </p:sp>
        <p:sp>
          <p:nvSpPr>
            <p:cNvPr id="154" name="テキスト ボックス 153"/>
            <p:cNvSpPr txBox="1"/>
            <p:nvPr/>
          </p:nvSpPr>
          <p:spPr>
            <a:xfrm>
              <a:off x="2911227" y="3733199"/>
              <a:ext cx="2031325" cy="369332"/>
            </a:xfrm>
            <a:prstGeom prst="rect">
              <a:avLst/>
            </a:prstGeom>
            <a:noFill/>
          </p:spPr>
          <p:txBody>
            <a:bodyPr wrap="none" rtlCol="0">
              <a:spAutoFit/>
            </a:bodyPr>
            <a:lstStyle/>
            <a:p>
              <a:r>
                <a:rPr kumimoji="1" lang="en-US" altLang="ja-JP" dirty="0" smtClean="0">
                  <a:solidFill>
                    <a:srgbClr val="FF0000"/>
                  </a:solidFill>
                </a:rPr>
                <a:t>【</a:t>
              </a:r>
              <a:r>
                <a:rPr kumimoji="1" lang="ja-JP" altLang="en-US" dirty="0" smtClean="0">
                  <a:solidFill>
                    <a:srgbClr val="FF0000"/>
                  </a:solidFill>
                </a:rPr>
                <a:t>情報の非対称性</a:t>
              </a:r>
              <a:r>
                <a:rPr kumimoji="1" lang="en-US" altLang="ja-JP" dirty="0" smtClean="0">
                  <a:solidFill>
                    <a:srgbClr val="FF0000"/>
                  </a:solidFill>
                </a:rPr>
                <a:t>】</a:t>
              </a:r>
              <a:endParaRPr kumimoji="1" lang="ja-JP" altLang="en-US" dirty="0">
                <a:solidFill>
                  <a:srgbClr val="FF0000"/>
                </a:solidFill>
              </a:endParaRPr>
            </a:p>
          </p:txBody>
        </p:sp>
      </p:grpSp>
      <p:sp>
        <p:nvSpPr>
          <p:cNvPr id="155" name="テキスト ボックス 154"/>
          <p:cNvSpPr txBox="1"/>
          <p:nvPr/>
        </p:nvSpPr>
        <p:spPr>
          <a:xfrm>
            <a:off x="1036540" y="3097429"/>
            <a:ext cx="1107996" cy="369332"/>
          </a:xfrm>
          <a:prstGeom prst="rect">
            <a:avLst/>
          </a:prstGeom>
          <a:noFill/>
        </p:spPr>
        <p:txBody>
          <a:bodyPr wrap="none" rtlCol="0">
            <a:spAutoFit/>
          </a:bodyPr>
          <a:lstStyle/>
          <a:p>
            <a:r>
              <a:rPr kumimoji="1" lang="ja-JP" altLang="en-US" dirty="0" smtClean="0">
                <a:solidFill>
                  <a:srgbClr val="0000FF"/>
                </a:solidFill>
              </a:rPr>
              <a:t>前提</a:t>
            </a:r>
            <a:r>
              <a:rPr lang="ja-JP" altLang="en-US" dirty="0" smtClean="0">
                <a:solidFill>
                  <a:srgbClr val="0000FF"/>
                </a:solidFill>
              </a:rPr>
              <a:t>状況</a:t>
            </a:r>
            <a:endParaRPr kumimoji="1" lang="ja-JP" altLang="en-US" dirty="0">
              <a:solidFill>
                <a:srgbClr val="0000FF"/>
              </a:solidFill>
            </a:endParaRPr>
          </a:p>
        </p:txBody>
      </p:sp>
      <p:grpSp>
        <p:nvGrpSpPr>
          <p:cNvPr id="156" name="図形グループ 155"/>
          <p:cNvGrpSpPr/>
          <p:nvPr/>
        </p:nvGrpSpPr>
        <p:grpSpPr>
          <a:xfrm>
            <a:off x="5634925" y="4558444"/>
            <a:ext cx="3181893" cy="2009045"/>
            <a:chOff x="5634925" y="4558444"/>
            <a:chExt cx="3181893" cy="2009045"/>
          </a:xfrm>
        </p:grpSpPr>
        <p:grpSp>
          <p:nvGrpSpPr>
            <p:cNvPr id="157" name="図形グループ 156"/>
            <p:cNvGrpSpPr/>
            <p:nvPr/>
          </p:nvGrpSpPr>
          <p:grpSpPr>
            <a:xfrm>
              <a:off x="5874077" y="4795725"/>
              <a:ext cx="1376957" cy="858514"/>
              <a:chOff x="5220072" y="5279883"/>
              <a:chExt cx="1501401" cy="936104"/>
            </a:xfrm>
          </p:grpSpPr>
          <p:pic>
            <p:nvPicPr>
              <p:cNvPr id="165" name="図 164"/>
              <p:cNvPicPr>
                <a:picLocks noChangeAspect="1"/>
              </p:cNvPicPr>
              <p:nvPr/>
            </p:nvPicPr>
            <p:blipFill>
              <a:blip r:embed="rId10">
                <a:grayscl/>
                <a:extLst>
                  <a:ext uri="{BEBA8EAE-BF5A-486C-A8C5-ECC9F3942E4B}">
                    <a14:imgProps xmlns:a14="http://schemas.microsoft.com/office/drawing/2010/main">
                      <a14:imgLayer r:embed="rId11">
                        <a14:imgEffect>
                          <a14:sharpenSoften amount="50000"/>
                        </a14:imgEffect>
                        <a14:imgEffect>
                          <a14:colorTemperature colorTemp="6522"/>
                        </a14:imgEffect>
                        <a14:imgEffect>
                          <a14:saturation sat="118000"/>
                        </a14:imgEffect>
                        <a14:imgEffect>
                          <a14:brightnessContrast contrast="4000"/>
                        </a14:imgEffect>
                      </a14:imgLayer>
                    </a14:imgProps>
                  </a:ext>
                </a:extLst>
              </a:blip>
              <a:stretch>
                <a:fillRect/>
              </a:stretch>
            </p:blipFill>
            <p:spPr>
              <a:xfrm>
                <a:off x="5220072" y="5279883"/>
                <a:ext cx="1368152" cy="936104"/>
              </a:xfrm>
              <a:prstGeom prst="rect">
                <a:avLst/>
              </a:prstGeom>
            </p:spPr>
          </p:pic>
          <p:sp>
            <p:nvSpPr>
              <p:cNvPr id="166" name="角丸四角形 165"/>
              <p:cNvSpPr/>
              <p:nvPr/>
            </p:nvSpPr>
            <p:spPr>
              <a:xfrm>
                <a:off x="5980683" y="5730267"/>
                <a:ext cx="636020" cy="223313"/>
              </a:xfrm>
              <a:prstGeom prst="roundRect">
                <a:avLst/>
              </a:prstGeom>
              <a:solidFill>
                <a:srgbClr val="FFFFFF"/>
              </a:solidFill>
              <a:ln w="127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p:cNvSpPr txBox="1"/>
              <p:nvPr/>
            </p:nvSpPr>
            <p:spPr>
              <a:xfrm>
                <a:off x="5962861" y="5693978"/>
                <a:ext cx="758612" cy="307777"/>
              </a:xfrm>
              <a:prstGeom prst="rect">
                <a:avLst/>
              </a:prstGeom>
              <a:noFill/>
            </p:spPr>
            <p:txBody>
              <a:bodyPr wrap="square" rtlCol="0">
                <a:spAutoFit/>
              </a:bodyPr>
              <a:lstStyle/>
              <a:p>
                <a:r>
                  <a:rPr lang="ja-JP" altLang="en-US" sz="1200" dirty="0" smtClean="0"/>
                  <a:t>医療者</a:t>
                </a:r>
                <a:endParaRPr kumimoji="1" lang="ja-JP" altLang="en-US" sz="1200" dirty="0"/>
              </a:p>
            </p:txBody>
          </p:sp>
          <p:sp>
            <p:nvSpPr>
              <p:cNvPr id="168" name="角丸四角形 167"/>
              <p:cNvSpPr/>
              <p:nvPr/>
            </p:nvSpPr>
            <p:spPr>
              <a:xfrm>
                <a:off x="5239396" y="5734500"/>
                <a:ext cx="551806" cy="217477"/>
              </a:xfrm>
              <a:prstGeom prst="round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p:cNvSpPr txBox="1"/>
              <p:nvPr/>
            </p:nvSpPr>
            <p:spPr>
              <a:xfrm>
                <a:off x="5229540" y="5693326"/>
                <a:ext cx="602569" cy="307777"/>
              </a:xfrm>
              <a:prstGeom prst="rect">
                <a:avLst/>
              </a:prstGeom>
              <a:noFill/>
            </p:spPr>
            <p:txBody>
              <a:bodyPr wrap="square" rtlCol="0">
                <a:spAutoFit/>
              </a:bodyPr>
              <a:lstStyle/>
              <a:p>
                <a:r>
                  <a:rPr kumimoji="1" lang="ja-JP" altLang="en-US" sz="1200" dirty="0" smtClean="0"/>
                  <a:t>患</a:t>
                </a:r>
                <a:r>
                  <a:rPr kumimoji="1" lang="en-US" altLang="ja-JP" sz="1200" dirty="0" smtClean="0"/>
                  <a:t> </a:t>
                </a:r>
                <a:r>
                  <a:rPr kumimoji="1" lang="ja-JP" altLang="en-US" sz="1200" dirty="0" smtClean="0"/>
                  <a:t>者</a:t>
                </a:r>
                <a:endParaRPr kumimoji="1" lang="ja-JP" altLang="en-US" sz="1200" dirty="0"/>
              </a:p>
            </p:txBody>
          </p:sp>
          <p:cxnSp>
            <p:nvCxnSpPr>
              <p:cNvPr id="170" name="直線コネクタ 169"/>
              <p:cNvCxnSpPr/>
              <p:nvPr/>
            </p:nvCxnSpPr>
            <p:spPr>
              <a:xfrm flipH="1" flipV="1">
                <a:off x="5516035" y="5734501"/>
                <a:ext cx="1" cy="205493"/>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71" name="直線コネクタ 170"/>
              <p:cNvCxnSpPr/>
              <p:nvPr/>
            </p:nvCxnSpPr>
            <p:spPr>
              <a:xfrm flipH="1" flipV="1">
                <a:off x="6286500" y="5730268"/>
                <a:ext cx="1" cy="205493"/>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cxnSp>
          <p:nvCxnSpPr>
            <p:cNvPr id="158" name="直線コネクタ 157"/>
            <p:cNvCxnSpPr/>
            <p:nvPr/>
          </p:nvCxnSpPr>
          <p:spPr>
            <a:xfrm flipV="1">
              <a:off x="5634925" y="4558444"/>
              <a:ext cx="3168833" cy="2009045"/>
            </a:xfrm>
            <a:prstGeom prst="line">
              <a:avLst/>
            </a:prstGeom>
            <a:ln w="76200" cap="sq">
              <a:gradFill flip="none" rotWithShape="1">
                <a:gsLst>
                  <a:gs pos="0">
                    <a:schemeClr val="accent1">
                      <a:lumMod val="40000"/>
                      <a:lumOff val="60000"/>
                      <a:alpha val="48000"/>
                    </a:schemeClr>
                  </a:gs>
                  <a:gs pos="46000">
                    <a:schemeClr val="accent1">
                      <a:lumMod val="95000"/>
                      <a:lumOff val="5000"/>
                      <a:alpha val="42000"/>
                    </a:schemeClr>
                  </a:gs>
                  <a:gs pos="100000">
                    <a:schemeClr val="accent1">
                      <a:lumMod val="60000"/>
                      <a:alpha val="48000"/>
                    </a:schemeClr>
                  </a:gs>
                </a:gsLst>
                <a:path path="circle">
                  <a:fillToRect r="100000" b="100000"/>
                </a:path>
                <a:tileRect l="-100000" t="-100000"/>
              </a:gradFill>
              <a:prstDash val="sysDash"/>
            </a:ln>
            <a:effectLst/>
          </p:spPr>
          <p:style>
            <a:lnRef idx="2">
              <a:schemeClr val="accent1"/>
            </a:lnRef>
            <a:fillRef idx="0">
              <a:schemeClr val="accent1"/>
            </a:fillRef>
            <a:effectRef idx="1">
              <a:schemeClr val="accent1"/>
            </a:effectRef>
            <a:fontRef idx="minor">
              <a:schemeClr val="tx1"/>
            </a:fontRef>
          </p:style>
        </p:cxnSp>
        <p:grpSp>
          <p:nvGrpSpPr>
            <p:cNvPr id="159" name="図形グループ 158"/>
            <p:cNvGrpSpPr/>
            <p:nvPr/>
          </p:nvGrpSpPr>
          <p:grpSpPr>
            <a:xfrm>
              <a:off x="6878085" y="5567954"/>
              <a:ext cx="1938733" cy="761805"/>
              <a:chOff x="6878085" y="5567954"/>
              <a:chExt cx="1938733" cy="761805"/>
            </a:xfrm>
          </p:grpSpPr>
          <p:sp>
            <p:nvSpPr>
              <p:cNvPr id="160" name="角丸四角形 159"/>
              <p:cNvSpPr/>
              <p:nvPr/>
            </p:nvSpPr>
            <p:spPr>
              <a:xfrm>
                <a:off x="7747541" y="5567954"/>
                <a:ext cx="1029322" cy="307777"/>
              </a:xfrm>
              <a:prstGeom prst="roundRect">
                <a:avLst>
                  <a:gd name="adj" fmla="val 25249"/>
                </a:avLst>
              </a:prstGeom>
              <a:solidFill>
                <a:srgbClr val="CAF9CC"/>
              </a:solidFill>
              <a:ln w="28575">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1" name="角丸四角形 160"/>
              <p:cNvSpPr/>
              <p:nvPr/>
            </p:nvSpPr>
            <p:spPr>
              <a:xfrm>
                <a:off x="7915425" y="5919064"/>
                <a:ext cx="668040" cy="397864"/>
              </a:xfrm>
              <a:prstGeom prst="roundRect">
                <a:avLst>
                  <a:gd name="adj" fmla="val 25249"/>
                </a:avLst>
              </a:prstGeom>
              <a:solidFill>
                <a:srgbClr val="CAF9CC"/>
              </a:solidFill>
              <a:ln w="28575">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2" name="角丸四角形 161"/>
              <p:cNvSpPr/>
              <p:nvPr/>
            </p:nvSpPr>
            <p:spPr>
              <a:xfrm>
                <a:off x="6889036" y="5919064"/>
                <a:ext cx="668040" cy="397864"/>
              </a:xfrm>
              <a:prstGeom prst="roundRect">
                <a:avLst>
                  <a:gd name="adj" fmla="val 25249"/>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3" name="テキスト ボックス 162"/>
              <p:cNvSpPr txBox="1"/>
              <p:nvPr/>
            </p:nvSpPr>
            <p:spPr>
              <a:xfrm>
                <a:off x="6878085" y="5929649"/>
                <a:ext cx="1747594" cy="400110"/>
              </a:xfrm>
              <a:prstGeom prst="rect">
                <a:avLst/>
              </a:prstGeom>
              <a:noFill/>
            </p:spPr>
            <p:txBody>
              <a:bodyPr wrap="none" rtlCol="0">
                <a:spAutoFit/>
              </a:bodyPr>
              <a:lstStyle/>
              <a:p>
                <a:r>
                  <a:rPr kumimoji="1" lang="ja-JP" altLang="en-US" sz="2000" dirty="0" smtClean="0"/>
                  <a:t>制度　</a:t>
                </a:r>
                <a:r>
                  <a:rPr lang="ja-JP" altLang="en-US" dirty="0" smtClean="0"/>
                  <a:t>と</a:t>
                </a:r>
                <a:r>
                  <a:rPr kumimoji="1" lang="ja-JP" altLang="en-US" sz="2000" dirty="0" smtClean="0"/>
                  <a:t>　</a:t>
                </a:r>
                <a:r>
                  <a:rPr kumimoji="1" lang="ja-JP" altLang="en-US" sz="2000" dirty="0" smtClean="0">
                    <a:solidFill>
                      <a:srgbClr val="002060"/>
                    </a:solidFill>
                  </a:rPr>
                  <a:t>倫理</a:t>
                </a:r>
                <a:endParaRPr kumimoji="1" lang="ja-JP" altLang="en-US" sz="2000" dirty="0">
                  <a:solidFill>
                    <a:srgbClr val="002060"/>
                  </a:solidFill>
                </a:endParaRPr>
              </a:p>
            </p:txBody>
          </p:sp>
          <p:sp>
            <p:nvSpPr>
              <p:cNvPr id="164" name="テキスト ボックス 163"/>
              <p:cNvSpPr txBox="1"/>
              <p:nvPr/>
            </p:nvSpPr>
            <p:spPr>
              <a:xfrm>
                <a:off x="7734470" y="5567954"/>
                <a:ext cx="1082348" cy="307777"/>
              </a:xfrm>
              <a:prstGeom prst="rect">
                <a:avLst/>
              </a:prstGeom>
              <a:noFill/>
            </p:spPr>
            <p:txBody>
              <a:bodyPr wrap="none" rtlCol="0">
                <a:spAutoFit/>
              </a:bodyPr>
              <a:lstStyle/>
              <a:p>
                <a:r>
                  <a:rPr kumimoji="1" lang="ja-JP" altLang="en-US" sz="1400" smtClean="0"/>
                  <a:t>専門職規範</a:t>
                </a:r>
                <a:endParaRPr kumimoji="1" lang="ja-JP" altLang="en-US" sz="1400" dirty="0"/>
              </a:p>
            </p:txBody>
          </p:sp>
        </p:grpSp>
      </p:grpSp>
      <p:grpSp>
        <p:nvGrpSpPr>
          <p:cNvPr id="172" name="図形グループ 171"/>
          <p:cNvGrpSpPr/>
          <p:nvPr/>
        </p:nvGrpSpPr>
        <p:grpSpPr>
          <a:xfrm>
            <a:off x="1039898" y="3782628"/>
            <a:ext cx="3372357" cy="679357"/>
            <a:chOff x="1039898" y="3782628"/>
            <a:chExt cx="3372357" cy="679357"/>
          </a:xfrm>
        </p:grpSpPr>
        <p:cxnSp>
          <p:nvCxnSpPr>
            <p:cNvPr id="173" name="直線矢印コネクタ 172"/>
            <p:cNvCxnSpPr/>
            <p:nvPr/>
          </p:nvCxnSpPr>
          <p:spPr>
            <a:xfrm>
              <a:off x="1118795" y="4295468"/>
              <a:ext cx="681641" cy="0"/>
            </a:xfrm>
            <a:prstGeom prst="straightConnector1">
              <a:avLst/>
            </a:prstGeom>
            <a:ln w="19050">
              <a:solidFill>
                <a:srgbClr val="408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74" name="正方形/長方形 173"/>
            <p:cNvSpPr/>
            <p:nvPr/>
          </p:nvSpPr>
          <p:spPr>
            <a:xfrm>
              <a:off x="1379827" y="4197794"/>
              <a:ext cx="189665" cy="199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1311067" y="4164420"/>
              <a:ext cx="338554" cy="276999"/>
            </a:xfrm>
            <a:prstGeom prst="rect">
              <a:avLst/>
            </a:prstGeom>
            <a:noFill/>
          </p:spPr>
          <p:txBody>
            <a:bodyPr wrap="none" rtlCol="0">
              <a:spAutoFit/>
            </a:bodyPr>
            <a:lstStyle/>
            <a:p>
              <a:r>
                <a:rPr lang="ja-JP" altLang="en-US" sz="1200" b="1" dirty="0" smtClean="0">
                  <a:solidFill>
                    <a:schemeClr val="accent3">
                      <a:lumMod val="50000"/>
                    </a:schemeClr>
                  </a:solidFill>
                </a:rPr>
                <a:t>？</a:t>
              </a:r>
              <a:endParaRPr lang="en-US" altLang="ja-JP" sz="1200" b="1" dirty="0" smtClean="0">
                <a:solidFill>
                  <a:schemeClr val="accent3">
                    <a:lumMod val="50000"/>
                  </a:schemeClr>
                </a:solidFill>
              </a:endParaRPr>
            </a:p>
          </p:txBody>
        </p:sp>
        <p:cxnSp>
          <p:nvCxnSpPr>
            <p:cNvPr id="176" name="直線コネクタ 175"/>
            <p:cNvCxnSpPr/>
            <p:nvPr/>
          </p:nvCxnSpPr>
          <p:spPr>
            <a:xfrm>
              <a:off x="1039898" y="4123141"/>
              <a:ext cx="1235888" cy="0"/>
            </a:xfrm>
            <a:prstGeom prst="line">
              <a:avLst/>
            </a:prstGeom>
            <a:ln w="60325">
              <a:solidFill>
                <a:srgbClr val="408000"/>
              </a:solidFill>
              <a:headEnd type="arrow" w="med" len="sm"/>
              <a:tailEnd type="none"/>
            </a:ln>
            <a:effectLst/>
          </p:spPr>
          <p:style>
            <a:lnRef idx="2">
              <a:schemeClr val="accent1"/>
            </a:lnRef>
            <a:fillRef idx="0">
              <a:schemeClr val="accent1"/>
            </a:fillRef>
            <a:effectRef idx="1">
              <a:schemeClr val="accent1"/>
            </a:effectRef>
            <a:fontRef idx="minor">
              <a:schemeClr val="tx1"/>
            </a:fontRef>
          </p:style>
        </p:cxnSp>
        <p:sp>
          <p:nvSpPr>
            <p:cNvPr id="177" name="角丸四角形 176"/>
            <p:cNvSpPr/>
            <p:nvPr/>
          </p:nvSpPr>
          <p:spPr>
            <a:xfrm>
              <a:off x="1821453" y="3979388"/>
              <a:ext cx="2567688" cy="473881"/>
            </a:xfrm>
            <a:prstGeom prst="roundRect">
              <a:avLst/>
            </a:prstGeom>
            <a:solidFill>
              <a:srgbClr val="CC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テキスト ボックス 177"/>
            <p:cNvSpPr txBox="1"/>
            <p:nvPr/>
          </p:nvSpPr>
          <p:spPr>
            <a:xfrm>
              <a:off x="1776597" y="3969542"/>
              <a:ext cx="2635658" cy="492443"/>
            </a:xfrm>
            <a:prstGeom prst="rect">
              <a:avLst/>
            </a:prstGeom>
            <a:noFill/>
          </p:spPr>
          <p:txBody>
            <a:bodyPr wrap="none" rtlCol="0">
              <a:spAutoFit/>
            </a:bodyPr>
            <a:lstStyle/>
            <a:p>
              <a:pPr algn="ctr"/>
              <a:r>
                <a:rPr kumimoji="1" lang="ja-JP" altLang="en-US" sz="1400" dirty="0" smtClean="0">
                  <a:solidFill>
                    <a:srgbClr val="002060"/>
                  </a:solidFill>
                </a:rPr>
                <a:t>“</a:t>
              </a:r>
              <a:r>
                <a:rPr kumimoji="1" lang="en-US" altLang="ja-JP" sz="1400" dirty="0" smtClean="0">
                  <a:solidFill>
                    <a:srgbClr val="002060"/>
                  </a:solidFill>
                </a:rPr>
                <a:t>Professional Autonomy</a:t>
              </a:r>
              <a:r>
                <a:rPr kumimoji="1" lang="ja-JP" altLang="en-US" sz="1400" dirty="0" smtClean="0">
                  <a:solidFill>
                    <a:srgbClr val="002060"/>
                  </a:solidFill>
                </a:rPr>
                <a:t>”</a:t>
              </a:r>
              <a:endParaRPr kumimoji="1" lang="en-US" altLang="ja-JP" sz="1400" dirty="0" smtClean="0">
                <a:solidFill>
                  <a:srgbClr val="002060"/>
                </a:solidFill>
              </a:endParaRPr>
            </a:p>
            <a:p>
              <a:pPr algn="ctr"/>
              <a:r>
                <a:rPr lang="ja-JP" altLang="en-US" sz="1200" dirty="0" smtClean="0">
                  <a:solidFill>
                    <a:srgbClr val="002060"/>
                  </a:solidFill>
                </a:rPr>
                <a:t>専門職の自主性・自律に任されている</a:t>
              </a:r>
              <a:endParaRPr kumimoji="1" lang="ja-JP" altLang="en-US" sz="1200" dirty="0">
                <a:solidFill>
                  <a:srgbClr val="002060"/>
                </a:solidFill>
              </a:endParaRPr>
            </a:p>
          </p:txBody>
        </p:sp>
        <p:sp>
          <p:nvSpPr>
            <p:cNvPr id="179" name="テキスト ボックス 178"/>
            <p:cNvSpPr txBox="1"/>
            <p:nvPr/>
          </p:nvSpPr>
          <p:spPr>
            <a:xfrm>
              <a:off x="1248074" y="3782628"/>
              <a:ext cx="657627" cy="338554"/>
            </a:xfrm>
            <a:prstGeom prst="rect">
              <a:avLst/>
            </a:prstGeom>
            <a:noFill/>
          </p:spPr>
          <p:txBody>
            <a:bodyPr wrap="square" rtlCol="0">
              <a:spAutoFit/>
            </a:bodyPr>
            <a:lstStyle/>
            <a:p>
              <a:r>
                <a:rPr lang="ja-JP" altLang="en-US" sz="1600" smtClean="0">
                  <a:solidFill>
                    <a:schemeClr val="accent3">
                      <a:lumMod val="50000"/>
                    </a:schemeClr>
                  </a:solidFill>
                </a:rPr>
                <a:t>情報</a:t>
              </a:r>
              <a:endParaRPr kumimoji="1" lang="ja-JP" altLang="en-US" sz="1600" dirty="0">
                <a:solidFill>
                  <a:schemeClr val="accent3">
                    <a:lumMod val="50000"/>
                  </a:schemeClr>
                </a:solidFill>
              </a:endParaRPr>
            </a:p>
          </p:txBody>
        </p:sp>
      </p:grpSp>
    </p:spTree>
    <p:extLst>
      <p:ext uri="{BB962C8B-B14F-4D97-AF65-F5344CB8AC3E}">
        <p14:creationId xmlns:p14="http://schemas.microsoft.com/office/powerpoint/2010/main" val="95438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dissolv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dissolv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dissolve">
                                      <p:cBhvr>
                                        <p:cTn id="1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17874" y="2790827"/>
            <a:ext cx="8406191" cy="6711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正方形/長方形 7"/>
          <p:cNvSpPr/>
          <p:nvPr/>
        </p:nvSpPr>
        <p:spPr>
          <a:xfrm>
            <a:off x="612386" y="5075829"/>
            <a:ext cx="8394095" cy="127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正方形/長方形 8"/>
          <p:cNvSpPr/>
          <p:nvPr/>
        </p:nvSpPr>
        <p:spPr>
          <a:xfrm>
            <a:off x="369368" y="1190233"/>
            <a:ext cx="3205237" cy="4059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rgbClr val="000090"/>
              </a:solidFill>
            </a:endParaRPr>
          </a:p>
        </p:txBody>
      </p:sp>
      <p:sp>
        <p:nvSpPr>
          <p:cNvPr id="10" name="テキスト ボックス 9"/>
          <p:cNvSpPr txBox="1"/>
          <p:nvPr/>
        </p:nvSpPr>
        <p:spPr>
          <a:xfrm>
            <a:off x="369257" y="1150778"/>
            <a:ext cx="8868103" cy="5335307"/>
          </a:xfrm>
          <a:prstGeom prst="rect">
            <a:avLst/>
          </a:prstGeom>
          <a:noFill/>
        </p:spPr>
        <p:txBody>
          <a:bodyPr wrap="square" rtlCol="0">
            <a:spAutoFit/>
          </a:bodyPr>
          <a:lstStyle/>
          <a:p>
            <a:r>
              <a:rPr kumimoji="1" lang="en-US" altLang="ja-JP" sz="2400" dirty="0" smtClean="0">
                <a:solidFill>
                  <a:srgbClr val="0000FF"/>
                </a:solidFill>
              </a:rPr>
              <a:t>Professional  Autonomy :</a:t>
            </a:r>
          </a:p>
          <a:p>
            <a:pPr lvl="0">
              <a:lnSpc>
                <a:spcPts val="1460"/>
              </a:lnSpc>
            </a:pPr>
            <a:endParaRPr lang="en-US" altLang="ja-JP" dirty="0" smtClean="0"/>
          </a:p>
          <a:p>
            <a:pPr lvl="0">
              <a:lnSpc>
                <a:spcPts val="2160"/>
              </a:lnSpc>
            </a:pPr>
            <a:r>
              <a:rPr lang="ja-JP" altLang="en-US" dirty="0" smtClean="0"/>
              <a:t>１．</a:t>
            </a:r>
            <a:r>
              <a:rPr lang="en-US" altLang="ja-JP" dirty="0" smtClean="0"/>
              <a:t>The </a:t>
            </a:r>
            <a:r>
              <a:rPr lang="en-US" altLang="ja-JP" dirty="0"/>
              <a:t>central element of professional autonomy is the assurance that </a:t>
            </a:r>
            <a:r>
              <a:rPr lang="en-US" altLang="ja-JP" dirty="0" smtClean="0"/>
              <a:t>individual </a:t>
            </a:r>
            <a:r>
              <a:rPr lang="en-US" altLang="ja-JP" dirty="0"/>
              <a:t>physicians </a:t>
            </a:r>
            <a:endParaRPr lang="en-US" altLang="ja-JP" dirty="0" smtClean="0"/>
          </a:p>
          <a:p>
            <a:pPr lvl="0">
              <a:lnSpc>
                <a:spcPts val="1860"/>
              </a:lnSpc>
            </a:pPr>
            <a:r>
              <a:rPr lang="en-US" altLang="ja-JP" dirty="0"/>
              <a:t> </a:t>
            </a:r>
            <a:r>
              <a:rPr lang="en-US" altLang="ja-JP" dirty="0" smtClean="0"/>
              <a:t>    have </a:t>
            </a:r>
            <a:r>
              <a:rPr lang="en-US" altLang="ja-JP" dirty="0"/>
              <a:t>the freedom to exercise their professional </a:t>
            </a:r>
            <a:r>
              <a:rPr lang="en-US" altLang="ja-JP" dirty="0" smtClean="0"/>
              <a:t>judgement </a:t>
            </a:r>
            <a:r>
              <a:rPr lang="en-US" altLang="ja-JP" dirty="0"/>
              <a:t>in the care and treatment </a:t>
            </a:r>
            <a:endParaRPr lang="en-US" altLang="ja-JP" dirty="0" smtClean="0"/>
          </a:p>
          <a:p>
            <a:pPr lvl="0">
              <a:lnSpc>
                <a:spcPts val="1860"/>
              </a:lnSpc>
            </a:pPr>
            <a:r>
              <a:rPr lang="en-US" altLang="ja-JP" dirty="0"/>
              <a:t> </a:t>
            </a:r>
            <a:r>
              <a:rPr lang="en-US" altLang="ja-JP" dirty="0" smtClean="0"/>
              <a:t>    of </a:t>
            </a:r>
            <a:r>
              <a:rPr lang="en-US" altLang="ja-JP" dirty="0"/>
              <a:t>their patients.</a:t>
            </a:r>
            <a:endParaRPr lang="ja-JP" altLang="ja-JP" dirty="0"/>
          </a:p>
          <a:p>
            <a:r>
              <a:rPr lang="en-US" altLang="ja-JP" dirty="0"/>
              <a:t> </a:t>
            </a:r>
            <a:endParaRPr lang="ja-JP" altLang="ja-JP" dirty="0"/>
          </a:p>
          <a:p>
            <a:r>
              <a:rPr lang="ja-JP" altLang="ja-JP" dirty="0"/>
              <a:t>　</a:t>
            </a:r>
            <a:r>
              <a:rPr lang="ja-JP" altLang="en-US" dirty="0" smtClean="0"/>
              <a:t>　</a:t>
            </a:r>
            <a:r>
              <a:rPr lang="en-US" altLang="ja-JP" dirty="0" smtClean="0"/>
              <a:t>Professional </a:t>
            </a:r>
            <a:r>
              <a:rPr lang="en-US" altLang="ja-JP" dirty="0"/>
              <a:t>Autonomy</a:t>
            </a:r>
            <a:r>
              <a:rPr lang="ja-JP" altLang="ja-JP" dirty="0"/>
              <a:t>の根幹にあるものは、個々の医師が、診療の場における医療者　</a:t>
            </a:r>
          </a:p>
          <a:p>
            <a:pPr>
              <a:lnSpc>
                <a:spcPct val="110000"/>
              </a:lnSpc>
            </a:pPr>
            <a:r>
              <a:rPr lang="ja-JP" altLang="ja-JP" dirty="0"/>
              <a:t>　　としての判断を下す際、なにものからも｢自由｣が保証されていることである。 </a:t>
            </a:r>
            <a:r>
              <a:rPr lang="en-US" altLang="ja-JP" dirty="0" smtClean="0"/>
              <a:t>  </a:t>
            </a:r>
          </a:p>
          <a:p>
            <a:pPr lvl="0"/>
            <a:endParaRPr lang="en-US" altLang="ja-JP" dirty="0" smtClean="0"/>
          </a:p>
          <a:p>
            <a:pPr lvl="0">
              <a:lnSpc>
                <a:spcPts val="1860"/>
              </a:lnSpc>
            </a:pPr>
            <a:r>
              <a:rPr lang="ja-JP" altLang="en-US" dirty="0" smtClean="0">
                <a:latin typeface="+mj-lt"/>
              </a:rPr>
              <a:t>２．</a:t>
            </a:r>
            <a:r>
              <a:rPr lang="en-US" altLang="ja-JP" dirty="0" smtClean="0">
                <a:latin typeface="+mj-lt"/>
              </a:rPr>
              <a:t>The </a:t>
            </a:r>
            <a:r>
              <a:rPr lang="en-US" altLang="ja-JP" dirty="0">
                <a:latin typeface="+mj-lt"/>
              </a:rPr>
              <a:t>World Medical Association reaffirms the importance of professional autonomy as </a:t>
            </a:r>
            <a:endParaRPr lang="en-US" altLang="ja-JP" dirty="0" smtClean="0">
              <a:latin typeface="+mj-lt"/>
            </a:endParaRPr>
          </a:p>
          <a:p>
            <a:pPr lvl="0">
              <a:lnSpc>
                <a:spcPts val="1860"/>
              </a:lnSpc>
            </a:pPr>
            <a:r>
              <a:rPr lang="en-US" altLang="ja-JP" dirty="0">
                <a:latin typeface="+mj-lt"/>
              </a:rPr>
              <a:t> </a:t>
            </a:r>
            <a:r>
              <a:rPr lang="en-US" altLang="ja-JP" dirty="0" smtClean="0">
                <a:latin typeface="+mj-lt"/>
              </a:rPr>
              <a:t>    an </a:t>
            </a:r>
            <a:r>
              <a:rPr lang="en-US" altLang="ja-JP" dirty="0">
                <a:latin typeface="+mj-lt"/>
              </a:rPr>
              <a:t>essential component of high quality medical care and therefore a benefit to the patient </a:t>
            </a:r>
            <a:r>
              <a:rPr lang="ja-JP" altLang="en-US" dirty="0" smtClean="0">
                <a:latin typeface="+mj-lt"/>
              </a:rPr>
              <a:t>　</a:t>
            </a:r>
            <a:endParaRPr lang="en-US" altLang="ja-JP" dirty="0" smtClean="0">
              <a:latin typeface="+mj-lt"/>
            </a:endParaRPr>
          </a:p>
          <a:p>
            <a:pPr lvl="0">
              <a:lnSpc>
                <a:spcPts val="1860"/>
              </a:lnSpc>
            </a:pPr>
            <a:r>
              <a:rPr lang="en-US" altLang="ja-JP" dirty="0">
                <a:latin typeface="+mj-lt"/>
              </a:rPr>
              <a:t> </a:t>
            </a:r>
            <a:r>
              <a:rPr lang="en-US" altLang="ja-JP" dirty="0" smtClean="0">
                <a:latin typeface="+mj-lt"/>
              </a:rPr>
              <a:t>    that </a:t>
            </a:r>
            <a:r>
              <a:rPr lang="en-US" altLang="ja-JP" dirty="0">
                <a:latin typeface="+mj-lt"/>
              </a:rPr>
              <a:t>must be preserved.  The World Medical Association therefore rededicates itself to </a:t>
            </a:r>
            <a:r>
              <a:rPr lang="ja-JP" altLang="en-US" dirty="0" smtClean="0">
                <a:latin typeface="+mj-lt"/>
              </a:rPr>
              <a:t>　</a:t>
            </a:r>
            <a:endParaRPr lang="en-US" altLang="ja-JP" dirty="0" smtClean="0">
              <a:latin typeface="+mj-lt"/>
            </a:endParaRPr>
          </a:p>
          <a:p>
            <a:pPr lvl="0">
              <a:lnSpc>
                <a:spcPts val="1860"/>
              </a:lnSpc>
            </a:pPr>
            <a:r>
              <a:rPr lang="en-US" altLang="ja-JP" dirty="0">
                <a:latin typeface="+mj-lt"/>
              </a:rPr>
              <a:t> </a:t>
            </a:r>
            <a:r>
              <a:rPr lang="en-US" altLang="ja-JP" dirty="0" smtClean="0">
                <a:latin typeface="+mj-lt"/>
              </a:rPr>
              <a:t>    maintaining </a:t>
            </a:r>
            <a:r>
              <a:rPr lang="en-US" altLang="ja-JP" dirty="0">
                <a:latin typeface="+mj-lt"/>
              </a:rPr>
              <a:t>and assuring the continuation of professional autonomy in the care of </a:t>
            </a:r>
            <a:endParaRPr lang="en-US" altLang="ja-JP" dirty="0" smtClean="0">
              <a:latin typeface="+mj-lt"/>
            </a:endParaRPr>
          </a:p>
          <a:p>
            <a:pPr lvl="0">
              <a:lnSpc>
                <a:spcPts val="1860"/>
              </a:lnSpc>
            </a:pPr>
            <a:r>
              <a:rPr lang="en-US" altLang="ja-JP" dirty="0">
                <a:latin typeface="+mj-lt"/>
              </a:rPr>
              <a:t> </a:t>
            </a:r>
            <a:r>
              <a:rPr lang="en-US" altLang="ja-JP" dirty="0" smtClean="0">
                <a:latin typeface="+mj-lt"/>
              </a:rPr>
              <a:t>    patients</a:t>
            </a:r>
            <a:r>
              <a:rPr lang="en-US" altLang="ja-JP" dirty="0">
                <a:latin typeface="+mj-lt"/>
              </a:rPr>
              <a:t>, which is an essential principle of medical ethics.</a:t>
            </a:r>
            <a:endParaRPr lang="ja-JP" altLang="ja-JP" dirty="0">
              <a:latin typeface="+mj-lt"/>
            </a:endParaRPr>
          </a:p>
          <a:p>
            <a:r>
              <a:rPr lang="en-US" altLang="ja-JP" dirty="0">
                <a:latin typeface="+mj-lt"/>
              </a:rPr>
              <a:t> </a:t>
            </a:r>
            <a:endParaRPr lang="ja-JP" altLang="ja-JP" dirty="0">
              <a:latin typeface="+mj-lt"/>
            </a:endParaRPr>
          </a:p>
          <a:p>
            <a:r>
              <a:rPr lang="ja-JP" altLang="ja-JP" dirty="0"/>
              <a:t>　</a:t>
            </a:r>
            <a:r>
              <a:rPr lang="ja-JP" altLang="en-US" dirty="0" smtClean="0"/>
              <a:t>　</a:t>
            </a:r>
            <a:r>
              <a:rPr lang="ja-JP" altLang="ja-JP" dirty="0" smtClean="0"/>
              <a:t>質</a:t>
            </a:r>
            <a:r>
              <a:rPr lang="ja-JP" altLang="ja-JP" dirty="0"/>
              <a:t>の高い医療、これは患者のためにも確保されるべきであるが、このための基盤とし　</a:t>
            </a:r>
          </a:p>
          <a:p>
            <a:pPr>
              <a:lnSpc>
                <a:spcPct val="110000"/>
              </a:lnSpc>
            </a:pPr>
            <a:r>
              <a:rPr lang="ja-JP" altLang="ja-JP" dirty="0"/>
              <a:t>　　ての</a:t>
            </a:r>
            <a:r>
              <a:rPr lang="en-US" altLang="ja-JP" dirty="0"/>
              <a:t>Professional Autonomy</a:t>
            </a:r>
            <a:r>
              <a:rPr lang="ja-JP" altLang="ja-JP" dirty="0"/>
              <a:t>の重要性を</a:t>
            </a:r>
            <a:r>
              <a:rPr lang="en-US" altLang="ja-JP" dirty="0"/>
              <a:t>WMA</a:t>
            </a:r>
            <a:r>
              <a:rPr lang="ja-JP" altLang="ja-JP" dirty="0"/>
              <a:t>は再度確認する。その上で、</a:t>
            </a:r>
            <a:r>
              <a:rPr lang="en-US" altLang="ja-JP" dirty="0"/>
              <a:t>WMA</a:t>
            </a:r>
            <a:r>
              <a:rPr lang="ja-JP" altLang="ja-JP" dirty="0"/>
              <a:t>は</a:t>
            </a:r>
          </a:p>
          <a:p>
            <a:pPr>
              <a:lnSpc>
                <a:spcPct val="110000"/>
              </a:lnSpc>
            </a:pPr>
            <a:r>
              <a:rPr lang="ja-JP" altLang="ja-JP" dirty="0"/>
              <a:t>　　医療倫理の基本原則である患者の診療における</a:t>
            </a:r>
            <a:r>
              <a:rPr lang="en-US" altLang="ja-JP" dirty="0"/>
              <a:t>Professional Autonomy</a:t>
            </a:r>
            <a:r>
              <a:rPr lang="ja-JP" altLang="ja-JP" dirty="0"/>
              <a:t>の維持</a:t>
            </a:r>
            <a:r>
              <a:rPr lang="ja-JP" altLang="ja-JP" dirty="0" smtClean="0"/>
              <a:t>の</a:t>
            </a:r>
            <a:endParaRPr lang="en-US" altLang="ja-JP" dirty="0" smtClean="0"/>
          </a:p>
          <a:p>
            <a:pPr>
              <a:lnSpc>
                <a:spcPct val="110000"/>
              </a:lnSpc>
            </a:pPr>
            <a:r>
              <a:rPr lang="ja-JP" altLang="en-US" dirty="0" smtClean="0"/>
              <a:t>　　</a:t>
            </a:r>
            <a:r>
              <a:rPr lang="ja-JP" altLang="ja-JP" dirty="0" smtClean="0"/>
              <a:t>ために</a:t>
            </a:r>
            <a:r>
              <a:rPr lang="ja-JP" altLang="ja-JP" dirty="0"/>
              <a:t>、これを支え、検証し続けることに自らを捧げるものである</a:t>
            </a:r>
            <a:r>
              <a:rPr lang="ja-JP" altLang="ja-JP" dirty="0" smtClean="0"/>
              <a:t>。</a:t>
            </a:r>
            <a:endParaRPr lang="ja-JP" altLang="ja-JP" dirty="0"/>
          </a:p>
        </p:txBody>
      </p:sp>
      <p:sp>
        <p:nvSpPr>
          <p:cNvPr id="11" name="テキスト ボックス 10"/>
          <p:cNvSpPr txBox="1"/>
          <p:nvPr/>
        </p:nvSpPr>
        <p:spPr>
          <a:xfrm>
            <a:off x="2907618" y="702306"/>
            <a:ext cx="558016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ja-JP" sz="1600" dirty="0" smtClean="0"/>
              <a:t>World Medical Association </a:t>
            </a:r>
            <a:r>
              <a:rPr lang="ja-JP" altLang="en-US" sz="1400" dirty="0" smtClean="0"/>
              <a:t>（世界医師会）</a:t>
            </a:r>
            <a:r>
              <a:rPr lang="en-US" altLang="ja-JP" sz="1400" dirty="0" smtClean="0"/>
              <a:t> </a:t>
            </a:r>
            <a:r>
              <a:rPr lang="en-US" altLang="ja-JP" sz="1600" dirty="0" smtClean="0"/>
              <a:t>:  </a:t>
            </a:r>
            <a:r>
              <a:rPr lang="ja-JP" altLang="en-US" sz="1600" dirty="0" smtClean="0"/>
              <a:t>Ｍａｄｒｉｄ宣言</a:t>
            </a:r>
            <a:r>
              <a:rPr lang="en-US" altLang="ja-JP" sz="1600" dirty="0" smtClean="0"/>
              <a:t> </a:t>
            </a:r>
            <a:r>
              <a:rPr lang="ja-JP" altLang="en-US" sz="1600" dirty="0" smtClean="0"/>
              <a:t>／</a:t>
            </a:r>
            <a:r>
              <a:rPr lang="en-US" altLang="ja-JP" sz="1600" dirty="0" smtClean="0"/>
              <a:t>1987</a:t>
            </a:r>
            <a:endParaRPr kumimoji="1" lang="ja-JP" altLang="en-US" sz="1600" dirty="0"/>
          </a:p>
        </p:txBody>
      </p:sp>
      <p:sp>
        <p:nvSpPr>
          <p:cNvPr id="12" name="正方形/長方形 11"/>
          <p:cNvSpPr/>
          <p:nvPr/>
        </p:nvSpPr>
        <p:spPr>
          <a:xfrm>
            <a:off x="1989539" y="341639"/>
            <a:ext cx="5188289"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ja-JP" sz="2000" dirty="0" smtClean="0"/>
              <a:t> Professional  Autonomy and Self-Regulation – 1</a:t>
            </a:r>
          </a:p>
        </p:txBody>
      </p:sp>
    </p:spTree>
    <p:extLst>
      <p:ext uri="{BB962C8B-B14F-4D97-AF65-F5344CB8AC3E}">
        <p14:creationId xmlns:p14="http://schemas.microsoft.com/office/powerpoint/2010/main" val="2046685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16676" y="644120"/>
            <a:ext cx="557962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ja-JP" sz="1600" dirty="0" smtClean="0"/>
              <a:t>World Medical Association </a:t>
            </a:r>
            <a:r>
              <a:rPr lang="ja-JP" altLang="en-US" sz="1400" dirty="0" smtClean="0"/>
              <a:t>（世界医師会）</a:t>
            </a:r>
            <a:r>
              <a:rPr lang="en-US" altLang="ja-JP" sz="1400" dirty="0" smtClean="0"/>
              <a:t> </a:t>
            </a:r>
            <a:r>
              <a:rPr lang="en-US" altLang="ja-JP" sz="1600" dirty="0" smtClean="0"/>
              <a:t>:  </a:t>
            </a:r>
            <a:r>
              <a:rPr lang="ja-JP" altLang="en-US" sz="1600" dirty="0" smtClean="0"/>
              <a:t>Ｍａｄｒｉｄ宣言</a:t>
            </a:r>
            <a:r>
              <a:rPr lang="en-US" altLang="ja-JP" sz="1600" dirty="0" smtClean="0"/>
              <a:t> </a:t>
            </a:r>
            <a:r>
              <a:rPr lang="ja-JP" altLang="en-US" sz="1600" dirty="0" smtClean="0"/>
              <a:t>／</a:t>
            </a:r>
            <a:r>
              <a:rPr lang="en-US" altLang="ja-JP" sz="1600" dirty="0" smtClean="0"/>
              <a:t>1987</a:t>
            </a:r>
            <a:endParaRPr kumimoji="1" lang="ja-JP" altLang="en-US" sz="1600" dirty="0"/>
          </a:p>
        </p:txBody>
      </p:sp>
      <p:sp>
        <p:nvSpPr>
          <p:cNvPr id="3" name="正方形/長方形 2"/>
          <p:cNvSpPr/>
          <p:nvPr/>
        </p:nvSpPr>
        <p:spPr>
          <a:xfrm>
            <a:off x="677334" y="5317068"/>
            <a:ext cx="8131669" cy="127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正方形/長方形 3"/>
          <p:cNvSpPr/>
          <p:nvPr/>
        </p:nvSpPr>
        <p:spPr>
          <a:xfrm>
            <a:off x="626532" y="2888350"/>
            <a:ext cx="8131669" cy="127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正方形/長方形 4"/>
          <p:cNvSpPr/>
          <p:nvPr/>
        </p:nvSpPr>
        <p:spPr>
          <a:xfrm>
            <a:off x="338669" y="1058295"/>
            <a:ext cx="2431143" cy="4059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rgbClr val="000090"/>
              </a:solidFill>
            </a:endParaRPr>
          </a:p>
        </p:txBody>
      </p:sp>
      <p:sp>
        <p:nvSpPr>
          <p:cNvPr id="6" name="テキスト ボックス 5"/>
          <p:cNvSpPr txBox="1"/>
          <p:nvPr/>
        </p:nvSpPr>
        <p:spPr>
          <a:xfrm>
            <a:off x="364726" y="1041264"/>
            <a:ext cx="8756884" cy="5757474"/>
          </a:xfrm>
          <a:prstGeom prst="rect">
            <a:avLst/>
          </a:prstGeom>
          <a:noFill/>
        </p:spPr>
        <p:txBody>
          <a:bodyPr wrap="none" rtlCol="0">
            <a:spAutoFit/>
          </a:bodyPr>
          <a:lstStyle/>
          <a:p>
            <a:r>
              <a:rPr lang="en-US" altLang="ja-JP" sz="2400" dirty="0" smtClean="0">
                <a:solidFill>
                  <a:srgbClr val="0000FF"/>
                </a:solidFill>
              </a:rPr>
              <a:t>Self - Regulation :</a:t>
            </a:r>
          </a:p>
          <a:p>
            <a:pPr>
              <a:lnSpc>
                <a:spcPct val="140000"/>
              </a:lnSpc>
            </a:pPr>
            <a:r>
              <a:rPr lang="ja-JP" altLang="en-US" dirty="0" smtClean="0"/>
              <a:t>３．</a:t>
            </a:r>
            <a:r>
              <a:rPr lang="en-US" altLang="ja-JP" dirty="0" smtClean="0"/>
              <a:t>As </a:t>
            </a:r>
            <a:r>
              <a:rPr lang="en-US" altLang="ja-JP" dirty="0"/>
              <a:t>a corollary to the right of professional autonomy, the medical profession has </a:t>
            </a:r>
            <a:endParaRPr lang="ja-JP" altLang="ja-JP" dirty="0"/>
          </a:p>
          <a:p>
            <a:pPr>
              <a:lnSpc>
                <a:spcPts val="1860"/>
              </a:lnSpc>
            </a:pPr>
            <a:r>
              <a:rPr lang="en-US" altLang="ja-JP" dirty="0"/>
              <a:t>  </a:t>
            </a:r>
            <a:r>
              <a:rPr lang="ja-JP" altLang="ja-JP" dirty="0"/>
              <a:t>　</a:t>
            </a:r>
            <a:r>
              <a:rPr lang="en-US" altLang="ja-JP" dirty="0"/>
              <a:t>a continuing responsibility to be self-regulating. In addition to any other source of </a:t>
            </a:r>
            <a:r>
              <a:rPr lang="ja-JP" altLang="ja-JP" dirty="0"/>
              <a:t>　　　　</a:t>
            </a:r>
          </a:p>
          <a:p>
            <a:pPr>
              <a:lnSpc>
                <a:spcPts val="1860"/>
              </a:lnSpc>
            </a:pPr>
            <a:r>
              <a:rPr lang="ja-JP" altLang="ja-JP" dirty="0"/>
              <a:t>　</a:t>
            </a:r>
            <a:r>
              <a:rPr lang="en-US" altLang="ja-JP" dirty="0" smtClean="0"/>
              <a:t>  regulation </a:t>
            </a:r>
            <a:r>
              <a:rPr lang="en-US" altLang="ja-JP" dirty="0"/>
              <a:t>that may be applied to individual physicians, the medical profession itself </a:t>
            </a:r>
            <a:r>
              <a:rPr lang="ja-JP" altLang="ja-JP" dirty="0"/>
              <a:t>　</a:t>
            </a:r>
          </a:p>
          <a:p>
            <a:pPr>
              <a:lnSpc>
                <a:spcPts val="1860"/>
              </a:lnSpc>
            </a:pPr>
            <a:r>
              <a:rPr lang="ja-JP" altLang="ja-JP" dirty="0"/>
              <a:t>　</a:t>
            </a:r>
            <a:r>
              <a:rPr lang="en-US" altLang="ja-JP" dirty="0" smtClean="0"/>
              <a:t>  must </a:t>
            </a:r>
            <a:r>
              <a:rPr lang="en-US" altLang="ja-JP" dirty="0"/>
              <a:t>be responsible for regulating the professional conduct and activities of individual </a:t>
            </a:r>
            <a:endParaRPr lang="ja-JP" altLang="ja-JP" dirty="0"/>
          </a:p>
          <a:p>
            <a:pPr>
              <a:lnSpc>
                <a:spcPts val="1860"/>
              </a:lnSpc>
            </a:pPr>
            <a:r>
              <a:rPr lang="en-US" altLang="ja-JP" dirty="0"/>
              <a:t>  </a:t>
            </a:r>
            <a:r>
              <a:rPr lang="ja-JP" altLang="ja-JP" dirty="0"/>
              <a:t>　</a:t>
            </a:r>
            <a:r>
              <a:rPr lang="en-US" altLang="ja-JP" dirty="0"/>
              <a:t>physicians. </a:t>
            </a:r>
            <a:endParaRPr lang="ja-JP" altLang="ja-JP" dirty="0"/>
          </a:p>
          <a:p>
            <a:pPr>
              <a:lnSpc>
                <a:spcPct val="50000"/>
              </a:lnSpc>
            </a:pPr>
            <a:r>
              <a:rPr lang="en-US" altLang="ja-JP" dirty="0"/>
              <a:t> </a:t>
            </a:r>
            <a:endParaRPr lang="ja-JP" altLang="ja-JP" dirty="0"/>
          </a:p>
          <a:p>
            <a:r>
              <a:rPr lang="ja-JP" altLang="ja-JP" dirty="0"/>
              <a:t>　</a:t>
            </a:r>
            <a:r>
              <a:rPr lang="ja-JP" altLang="en-US" dirty="0" smtClean="0"/>
              <a:t>　</a:t>
            </a:r>
            <a:r>
              <a:rPr lang="en-US" altLang="ja-JP" dirty="0" smtClean="0"/>
              <a:t>Professional </a:t>
            </a:r>
            <a:r>
              <a:rPr lang="en-US" altLang="ja-JP" dirty="0"/>
              <a:t>Autonomy</a:t>
            </a:r>
            <a:r>
              <a:rPr lang="ja-JP" altLang="ja-JP" dirty="0"/>
              <a:t>に当然に伴うものとして、医療という職業には、弛む</a:t>
            </a:r>
            <a:r>
              <a:rPr lang="en-US" altLang="ja-JP" dirty="0"/>
              <a:t>(</a:t>
            </a:r>
            <a:r>
              <a:rPr lang="ja-JP" altLang="ja-JP" dirty="0"/>
              <a:t>たゆむ</a:t>
            </a:r>
            <a:r>
              <a:rPr lang="en-US" altLang="ja-JP" dirty="0"/>
              <a:t>)</a:t>
            </a:r>
            <a:endParaRPr lang="ja-JP" altLang="ja-JP" dirty="0"/>
          </a:p>
          <a:p>
            <a:pPr>
              <a:lnSpc>
                <a:spcPct val="110000"/>
              </a:lnSpc>
            </a:pPr>
            <a:r>
              <a:rPr lang="ja-JP" altLang="ja-JP" dirty="0"/>
              <a:t>　　ことなく自らを律するという責務が存在する。個々の医師に課せられるかもしれない</a:t>
            </a:r>
          </a:p>
          <a:p>
            <a:pPr>
              <a:lnSpc>
                <a:spcPct val="110000"/>
              </a:lnSpc>
            </a:pPr>
            <a:r>
              <a:rPr lang="ja-JP" altLang="ja-JP" dirty="0"/>
              <a:t>　　他の規制の根拠に加えて、個々の医療者としての行動･活動は、医療という職種</a:t>
            </a:r>
            <a:r>
              <a:rPr lang="ja-JP" altLang="ja-JP" dirty="0" smtClean="0"/>
              <a:t>に</a:t>
            </a:r>
            <a:endParaRPr lang="en-US" altLang="ja-JP" dirty="0" smtClean="0"/>
          </a:p>
          <a:p>
            <a:pPr>
              <a:lnSpc>
                <a:spcPct val="110000"/>
              </a:lnSpc>
            </a:pPr>
            <a:r>
              <a:rPr lang="ja-JP" altLang="ja-JP" dirty="0"/>
              <a:t>　</a:t>
            </a:r>
            <a:r>
              <a:rPr lang="ja-JP" altLang="en-US" dirty="0" smtClean="0"/>
              <a:t>　</a:t>
            </a:r>
            <a:r>
              <a:rPr lang="ja-JP" altLang="ja-JP" dirty="0" smtClean="0"/>
              <a:t>本質的</a:t>
            </a:r>
            <a:r>
              <a:rPr lang="ja-JP" altLang="ja-JP" dirty="0"/>
              <a:t>に付随する規律の下で行われる必要がある。　　　</a:t>
            </a:r>
          </a:p>
          <a:p>
            <a:pPr>
              <a:lnSpc>
                <a:spcPct val="60000"/>
              </a:lnSpc>
            </a:pPr>
            <a:r>
              <a:rPr lang="en-US" altLang="ja-JP" dirty="0"/>
              <a:t> </a:t>
            </a:r>
            <a:endParaRPr lang="ja-JP" altLang="ja-JP" dirty="0"/>
          </a:p>
          <a:p>
            <a:pPr>
              <a:lnSpc>
                <a:spcPts val="1860"/>
              </a:lnSpc>
            </a:pPr>
            <a:r>
              <a:rPr lang="ja-JP" altLang="en-US" dirty="0" smtClean="0"/>
              <a:t>４．</a:t>
            </a:r>
            <a:r>
              <a:rPr lang="en-US" altLang="ja-JP" dirty="0" smtClean="0"/>
              <a:t>The </a:t>
            </a:r>
            <a:r>
              <a:rPr lang="en-US" altLang="ja-JP" dirty="0"/>
              <a:t>World Medical Association urges physicians in each country to establish, </a:t>
            </a:r>
            <a:r>
              <a:rPr lang="en-US" altLang="ja-JP" dirty="0" smtClean="0"/>
              <a:t>maintain</a:t>
            </a:r>
          </a:p>
          <a:p>
            <a:pPr>
              <a:lnSpc>
                <a:spcPts val="1860"/>
              </a:lnSpc>
            </a:pPr>
            <a:r>
              <a:rPr lang="ja-JP" altLang="ja-JP" dirty="0"/>
              <a:t>　</a:t>
            </a:r>
            <a:r>
              <a:rPr lang="en-US" altLang="ja-JP" dirty="0"/>
              <a:t> </a:t>
            </a:r>
            <a:r>
              <a:rPr lang="en-US" altLang="ja-JP" dirty="0" smtClean="0"/>
              <a:t> and </a:t>
            </a:r>
            <a:r>
              <a:rPr lang="en-US" altLang="ja-JP" dirty="0"/>
              <a:t>actively participate in a system of self-regulation. It is this dedication to </a:t>
            </a:r>
            <a:r>
              <a:rPr lang="en-US" altLang="ja-JP" dirty="0" smtClean="0"/>
              <a:t>effective</a:t>
            </a:r>
          </a:p>
          <a:p>
            <a:pPr>
              <a:lnSpc>
                <a:spcPts val="1860"/>
              </a:lnSpc>
            </a:pPr>
            <a:r>
              <a:rPr lang="en-US" altLang="ja-JP" dirty="0" smtClean="0"/>
              <a:t> </a:t>
            </a:r>
            <a:r>
              <a:rPr lang="en-US" altLang="ja-JP" dirty="0"/>
              <a:t> </a:t>
            </a:r>
            <a:r>
              <a:rPr lang="en-US" altLang="ja-JP" dirty="0" smtClean="0"/>
              <a:t>   self-regulation </a:t>
            </a:r>
            <a:r>
              <a:rPr lang="en-US" altLang="ja-JP" dirty="0"/>
              <a:t>that will ultimately assure professional autonomy in patient </a:t>
            </a:r>
            <a:r>
              <a:rPr lang="en-US" altLang="ja-JP" dirty="0" smtClean="0"/>
              <a:t>care</a:t>
            </a:r>
          </a:p>
          <a:p>
            <a:pPr>
              <a:lnSpc>
                <a:spcPts val="1860"/>
              </a:lnSpc>
            </a:pPr>
            <a:r>
              <a:rPr lang="en-US" altLang="ja-JP" dirty="0" smtClean="0"/>
              <a:t> </a:t>
            </a:r>
            <a:r>
              <a:rPr lang="en-US" altLang="ja-JP" dirty="0"/>
              <a:t> </a:t>
            </a:r>
            <a:r>
              <a:rPr lang="en-US" altLang="ja-JP" dirty="0" smtClean="0"/>
              <a:t>   decisions</a:t>
            </a:r>
            <a:r>
              <a:rPr lang="en-US" altLang="ja-JP" dirty="0"/>
              <a:t>.</a:t>
            </a:r>
            <a:endParaRPr lang="ja-JP" altLang="ja-JP" dirty="0"/>
          </a:p>
          <a:p>
            <a:pPr>
              <a:lnSpc>
                <a:spcPct val="50000"/>
              </a:lnSpc>
            </a:pPr>
            <a:r>
              <a:rPr lang="en-US" altLang="ja-JP" dirty="0"/>
              <a:t> </a:t>
            </a:r>
            <a:endParaRPr lang="ja-JP" altLang="ja-JP" dirty="0"/>
          </a:p>
          <a:p>
            <a:r>
              <a:rPr lang="ja-JP" altLang="ja-JP" dirty="0"/>
              <a:t>　</a:t>
            </a:r>
            <a:r>
              <a:rPr lang="ja-JP" altLang="en-US" dirty="0" smtClean="0"/>
              <a:t>　</a:t>
            </a:r>
            <a:r>
              <a:rPr lang="en-US" altLang="ja-JP" dirty="0" smtClean="0"/>
              <a:t>WMA</a:t>
            </a:r>
            <a:r>
              <a:rPr lang="ja-JP" altLang="ja-JP" dirty="0"/>
              <a:t>は、各国の医師</a:t>
            </a:r>
            <a:r>
              <a:rPr lang="ja-JP" altLang="ja-JP" dirty="0" smtClean="0"/>
              <a:t>達が</a:t>
            </a:r>
            <a:r>
              <a:rPr lang="en-US" altLang="ja-JP" dirty="0"/>
              <a:t>(</a:t>
            </a:r>
            <a:r>
              <a:rPr lang="ja-JP" altLang="ja-JP" dirty="0"/>
              <a:t>職業団体として</a:t>
            </a:r>
            <a:r>
              <a:rPr lang="en-US" altLang="ja-JP" dirty="0"/>
              <a:t>)</a:t>
            </a:r>
            <a:r>
              <a:rPr lang="ja-JP" altLang="en-US" dirty="0" smtClean="0"/>
              <a:t>自らを律する</a:t>
            </a:r>
            <a:r>
              <a:rPr lang="ja-JP" altLang="ja-JP" dirty="0" smtClean="0"/>
              <a:t>制度を</a:t>
            </a:r>
            <a:r>
              <a:rPr lang="ja-JP" altLang="ja-JP" dirty="0"/>
              <a:t>確立し、それを</a:t>
            </a:r>
          </a:p>
          <a:p>
            <a:pPr>
              <a:lnSpc>
                <a:spcPct val="110000"/>
              </a:lnSpc>
            </a:pPr>
            <a:r>
              <a:rPr lang="ja-JP" altLang="ja-JP" dirty="0"/>
              <a:t>　　維持し、積極的に参画することを勧告する。この実効性の有る自分たちを</a:t>
            </a:r>
            <a:r>
              <a:rPr lang="ja-JP" altLang="ja-JP" dirty="0" smtClean="0"/>
              <a:t>律すること</a:t>
            </a:r>
            <a:endParaRPr lang="en-US" altLang="ja-JP" dirty="0" smtClean="0"/>
          </a:p>
          <a:p>
            <a:pPr>
              <a:lnSpc>
                <a:spcPct val="110000"/>
              </a:lnSpc>
            </a:pPr>
            <a:r>
              <a:rPr lang="ja-JP" altLang="en-US" dirty="0" smtClean="0"/>
              <a:t>　　</a:t>
            </a:r>
            <a:r>
              <a:rPr lang="ja-JP" altLang="ja-JP" dirty="0" smtClean="0"/>
              <a:t>へ</a:t>
            </a:r>
            <a:r>
              <a:rPr lang="ja-JP" altLang="ja-JP" dirty="0"/>
              <a:t>の献身的な努力があってこそ、診療現場での決断の際、</a:t>
            </a:r>
            <a:r>
              <a:rPr lang="en-US" altLang="ja-JP" dirty="0"/>
              <a:t>Professional Autonomy</a:t>
            </a:r>
            <a:endParaRPr lang="ja-JP" altLang="ja-JP" dirty="0"/>
          </a:p>
          <a:p>
            <a:pPr>
              <a:lnSpc>
                <a:spcPct val="110000"/>
              </a:lnSpc>
            </a:pPr>
            <a:r>
              <a:rPr lang="ja-JP" altLang="ja-JP" dirty="0"/>
              <a:t>　　が本質において意味のあるものとなりうる</a:t>
            </a:r>
            <a:r>
              <a:rPr lang="ja-JP" altLang="ja-JP" dirty="0" smtClean="0"/>
              <a:t>。</a:t>
            </a:r>
            <a:endParaRPr lang="ja-JP" altLang="ja-JP" dirty="0"/>
          </a:p>
        </p:txBody>
      </p:sp>
      <p:sp>
        <p:nvSpPr>
          <p:cNvPr id="7" name="正方形/長方形 6"/>
          <p:cNvSpPr/>
          <p:nvPr/>
        </p:nvSpPr>
        <p:spPr>
          <a:xfrm>
            <a:off x="1980747" y="283024"/>
            <a:ext cx="5188289"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ja-JP" sz="2000" dirty="0" smtClean="0"/>
              <a:t> Professional  Autonomy and Self-Regulation – 2</a:t>
            </a:r>
          </a:p>
        </p:txBody>
      </p:sp>
      <p:cxnSp>
        <p:nvCxnSpPr>
          <p:cNvPr id="8" name="直線コネクタ 7"/>
          <p:cNvCxnSpPr/>
          <p:nvPr/>
        </p:nvCxnSpPr>
        <p:spPr>
          <a:xfrm>
            <a:off x="1666710" y="5659548"/>
            <a:ext cx="657721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702735" y="5936511"/>
            <a:ext cx="298865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3327657" y="3796906"/>
            <a:ext cx="522343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703961" y="4110422"/>
            <a:ext cx="485204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角丸四角形 11"/>
          <p:cNvSpPr/>
          <p:nvPr/>
        </p:nvSpPr>
        <p:spPr>
          <a:xfrm>
            <a:off x="5834379" y="3921197"/>
            <a:ext cx="2874479" cy="2969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t>「医師個人」としての自律</a:t>
            </a:r>
            <a:endParaRPr lang="ja-JP" altLang="en-US" dirty="0"/>
          </a:p>
        </p:txBody>
      </p:sp>
      <p:sp>
        <p:nvSpPr>
          <p:cNvPr id="13" name="角丸四角形 12"/>
          <p:cNvSpPr/>
          <p:nvPr/>
        </p:nvSpPr>
        <p:spPr>
          <a:xfrm>
            <a:off x="5751444" y="6347355"/>
            <a:ext cx="2995006" cy="29549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t>「専門職団体」としての自律</a:t>
            </a:r>
            <a:endParaRPr lang="ja-JP" altLang="en-US" dirty="0"/>
          </a:p>
        </p:txBody>
      </p:sp>
      <p:cxnSp>
        <p:nvCxnSpPr>
          <p:cNvPr id="14" name="直線コネクタ 13"/>
          <p:cNvCxnSpPr/>
          <p:nvPr/>
        </p:nvCxnSpPr>
        <p:spPr>
          <a:xfrm>
            <a:off x="6666000" y="5936511"/>
            <a:ext cx="83676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37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88147" y="677428"/>
            <a:ext cx="7160394" cy="5466112"/>
          </a:xfrm>
          <a:prstGeom prst="rect">
            <a:avLst/>
          </a:prstGeom>
          <a:noFill/>
        </p:spPr>
        <p:txBody>
          <a:bodyPr wrap="square" rtlCol="0">
            <a:spAutoFit/>
          </a:bodyPr>
          <a:lstStyle/>
          <a:p>
            <a:r>
              <a:rPr kumimoji="1" lang="ja-JP" altLang="en-US" dirty="0" smtClean="0"/>
              <a:t>一昨年１０月</a:t>
            </a:r>
            <a:r>
              <a:rPr kumimoji="1" lang="en-US" altLang="ja-JP" dirty="0" smtClean="0"/>
              <a:t> </a:t>
            </a:r>
            <a:r>
              <a:rPr kumimoji="1" lang="ja-JP" altLang="en-US" dirty="0" smtClean="0"/>
              <a:t>から、</a:t>
            </a:r>
            <a:endParaRPr kumimoji="1" lang="en-US" altLang="ja-JP" dirty="0" smtClean="0"/>
          </a:p>
          <a:p>
            <a:r>
              <a:rPr lang="ja-JP" altLang="en-US" dirty="0" smtClean="0"/>
              <a:t>「医療事故調査制度」</a:t>
            </a:r>
            <a:r>
              <a:rPr lang="en-US" altLang="ja-JP" dirty="0" smtClean="0"/>
              <a:t> </a:t>
            </a:r>
            <a:r>
              <a:rPr lang="ja-JP" altLang="en-US" dirty="0" smtClean="0"/>
              <a:t>が、施行され、２</a:t>
            </a:r>
            <a:r>
              <a:rPr lang="ja-JP" altLang="en-US" dirty="0" smtClean="0">
                <a:latin typeface="+mj-ea"/>
                <a:ea typeface="+mj-ea"/>
              </a:rPr>
              <a:t>年</a:t>
            </a:r>
            <a:r>
              <a:rPr lang="ja-JP" altLang="en-US" dirty="0" smtClean="0"/>
              <a:t>が経過しました。</a:t>
            </a:r>
            <a:endParaRPr lang="en-US" altLang="ja-JP" dirty="0" smtClean="0"/>
          </a:p>
          <a:p>
            <a:pPr>
              <a:lnSpc>
                <a:spcPct val="150000"/>
              </a:lnSpc>
            </a:pPr>
            <a:endParaRPr kumimoji="1" lang="en-US" altLang="ja-JP" dirty="0"/>
          </a:p>
          <a:p>
            <a:pPr>
              <a:lnSpc>
                <a:spcPct val="120000"/>
              </a:lnSpc>
            </a:pPr>
            <a:r>
              <a:rPr lang="ja-JP" altLang="en-US" dirty="0" smtClean="0"/>
              <a:t>・</a:t>
            </a:r>
            <a:r>
              <a:rPr lang="en-US" altLang="ja-JP" dirty="0" smtClean="0"/>
              <a:t> </a:t>
            </a:r>
            <a:r>
              <a:rPr lang="ja-JP" altLang="en-US" dirty="0" smtClean="0"/>
              <a:t>この、医療事故の原因究明・再発防止のため</a:t>
            </a:r>
            <a:r>
              <a:rPr lang="ja-JP" altLang="en-US" dirty="0"/>
              <a:t>の</a:t>
            </a:r>
            <a:r>
              <a:rPr lang="ja-JP" altLang="en-US" dirty="0" smtClean="0"/>
              <a:t>制度は</a:t>
            </a:r>
            <a:endParaRPr lang="en-US" altLang="ja-JP" dirty="0" smtClean="0"/>
          </a:p>
          <a:p>
            <a:pPr>
              <a:lnSpc>
                <a:spcPct val="120000"/>
              </a:lnSpc>
            </a:pPr>
            <a:r>
              <a:rPr lang="ja-JP" altLang="ja-JP" dirty="0" smtClean="0"/>
              <a:t>　</a:t>
            </a:r>
            <a:r>
              <a:rPr lang="ja-JP" altLang="en-US" dirty="0" smtClean="0"/>
              <a:t>医療を信頼するという基盤の上に作られ、</a:t>
            </a:r>
            <a:endParaRPr lang="en-US" altLang="ja-JP" dirty="0" smtClean="0"/>
          </a:p>
          <a:p>
            <a:pPr>
              <a:lnSpc>
                <a:spcPct val="120000"/>
              </a:lnSpc>
            </a:pPr>
            <a:r>
              <a:rPr lang="ja-JP" altLang="en-US" dirty="0" smtClean="0"/>
              <a:t>　医療者側に判断</a:t>
            </a:r>
            <a:r>
              <a:rPr lang="en-US" altLang="ja-JP" dirty="0" smtClean="0"/>
              <a:t>･</a:t>
            </a:r>
            <a:r>
              <a:rPr lang="ja-JP" altLang="en-US" dirty="0" smtClean="0"/>
              <a:t>調査・対応を預けた制度です。　従って、</a:t>
            </a:r>
            <a:endParaRPr lang="en-US" altLang="ja-JP" dirty="0" smtClean="0"/>
          </a:p>
          <a:p>
            <a:pPr>
              <a:lnSpc>
                <a:spcPct val="120000"/>
              </a:lnSpc>
            </a:pPr>
            <a:r>
              <a:rPr lang="ja-JP" altLang="en-US" dirty="0" smtClean="0"/>
              <a:t>　医療者は、改めてその責務を問われているといえます。</a:t>
            </a:r>
            <a:endParaRPr lang="en-US" altLang="ja-JP" dirty="0" smtClean="0"/>
          </a:p>
          <a:p>
            <a:endParaRPr lang="en-US" altLang="ja-JP" dirty="0" smtClean="0"/>
          </a:p>
          <a:p>
            <a:pPr>
              <a:lnSpc>
                <a:spcPct val="120000"/>
              </a:lnSpc>
            </a:pPr>
            <a:r>
              <a:rPr lang="ja-JP" altLang="en-US" dirty="0" smtClean="0"/>
              <a:t>・</a:t>
            </a:r>
            <a:r>
              <a:rPr lang="en-US" altLang="ja-JP" dirty="0" smtClean="0"/>
              <a:t> </a:t>
            </a:r>
            <a:r>
              <a:rPr lang="ja-JP" altLang="en-US" dirty="0" smtClean="0"/>
              <a:t>本制度を発展させるためには、</a:t>
            </a:r>
            <a:endParaRPr lang="en-US" altLang="ja-JP" dirty="0" smtClean="0"/>
          </a:p>
          <a:p>
            <a:pPr>
              <a:lnSpc>
                <a:spcPct val="120000"/>
              </a:lnSpc>
            </a:pPr>
            <a:r>
              <a:rPr lang="en-US" altLang="ja-JP" dirty="0"/>
              <a:t> </a:t>
            </a:r>
            <a:r>
              <a:rPr lang="en-US" altLang="ja-JP" dirty="0" smtClean="0"/>
              <a:t>  	</a:t>
            </a:r>
            <a:r>
              <a:rPr lang="ja-JP" altLang="en-US" dirty="0" smtClean="0"/>
              <a:t>・ 現場で医療を行う当事者・管理者の努力に加え、</a:t>
            </a:r>
            <a:endParaRPr lang="en-US" altLang="ja-JP" dirty="0" smtClean="0"/>
          </a:p>
          <a:p>
            <a:pPr>
              <a:lnSpc>
                <a:spcPct val="120000"/>
              </a:lnSpc>
            </a:pPr>
            <a:r>
              <a:rPr lang="ja-JP" altLang="en-US" dirty="0" smtClean="0"/>
              <a:t>　</a:t>
            </a:r>
            <a:r>
              <a:rPr lang="en-US" altLang="ja-JP" dirty="0" smtClean="0"/>
              <a:t>	</a:t>
            </a:r>
            <a:r>
              <a:rPr lang="ja-JP" altLang="en-US" dirty="0" smtClean="0"/>
              <a:t>・ 支援団体として、医療機関が行う「院内事故調査」への指導、</a:t>
            </a:r>
            <a:endParaRPr lang="en-US" altLang="ja-JP" dirty="0" smtClean="0"/>
          </a:p>
          <a:p>
            <a:pPr>
              <a:lnSpc>
                <a:spcPct val="120000"/>
              </a:lnSpc>
            </a:pPr>
            <a:r>
              <a:rPr lang="en-US" altLang="ja-JP" dirty="0" smtClean="0"/>
              <a:t>	</a:t>
            </a:r>
            <a:r>
              <a:rPr lang="ja-JP" altLang="en-US" dirty="0" smtClean="0"/>
              <a:t>・ 医師会、</a:t>
            </a:r>
            <a:r>
              <a:rPr lang="ja-JP" altLang="en-US" dirty="0"/>
              <a:t>基幹病院、</a:t>
            </a:r>
            <a:r>
              <a:rPr lang="ja-JP" altLang="en-US" dirty="0" smtClean="0"/>
              <a:t>地域の大学、広く学会等の連携が必要です。</a:t>
            </a:r>
            <a:endParaRPr lang="en-US" altLang="ja-JP" dirty="0" smtClean="0"/>
          </a:p>
          <a:p>
            <a:pPr>
              <a:lnSpc>
                <a:spcPct val="50000"/>
              </a:lnSpc>
            </a:pPr>
            <a:endParaRPr lang="en-US" altLang="ja-JP" dirty="0"/>
          </a:p>
          <a:p>
            <a:pPr>
              <a:lnSpc>
                <a:spcPct val="120000"/>
              </a:lnSpc>
            </a:pPr>
            <a:r>
              <a:rPr lang="ja-JP" altLang="en-US" dirty="0" smtClean="0"/>
              <a:t>・</a:t>
            </a:r>
            <a:r>
              <a:rPr lang="en-US" altLang="ja-JP" dirty="0" smtClean="0"/>
              <a:t> </a:t>
            </a:r>
            <a:r>
              <a:rPr lang="ja-JP" altLang="en-US" dirty="0" smtClean="0"/>
              <a:t>また、医療を受ける側の理解、及び社会からの支えも必要です。</a:t>
            </a:r>
            <a:endParaRPr lang="en-US" altLang="ja-JP" dirty="0" smtClean="0"/>
          </a:p>
          <a:p>
            <a:pPr>
              <a:lnSpc>
                <a:spcPct val="120000"/>
              </a:lnSpc>
            </a:pPr>
            <a:endParaRPr kumimoji="1" lang="en-US" altLang="ja-JP" dirty="0"/>
          </a:p>
          <a:p>
            <a:pPr>
              <a:lnSpc>
                <a:spcPct val="120000"/>
              </a:lnSpc>
            </a:pPr>
            <a:r>
              <a:rPr kumimoji="1" lang="ja-JP" altLang="en-US" dirty="0" smtClean="0"/>
              <a:t>　　　</a:t>
            </a:r>
            <a:endParaRPr lang="en-US" altLang="ja-JP" dirty="0"/>
          </a:p>
          <a:p>
            <a:pPr>
              <a:lnSpc>
                <a:spcPct val="120000"/>
              </a:lnSpc>
            </a:pPr>
            <a:r>
              <a:rPr kumimoji="1" lang="ja-JP" altLang="en-US" dirty="0" smtClean="0"/>
              <a:t>　　　　　　　　　　　　</a:t>
            </a:r>
            <a:r>
              <a:rPr kumimoji="1" lang="en-US" altLang="ja-JP" dirty="0" smtClean="0"/>
              <a:t>				</a:t>
            </a:r>
            <a:r>
              <a:rPr kumimoji="1" lang="ja-JP" altLang="en-US" dirty="0" smtClean="0"/>
              <a:t>　　　ご清聴を感謝いたします。</a:t>
            </a:r>
            <a:endParaRPr kumimoji="1" lang="ja-JP" altLang="en-US" dirty="0"/>
          </a:p>
        </p:txBody>
      </p:sp>
      <p:sp>
        <p:nvSpPr>
          <p:cNvPr id="2" name="テキスト ボックス 1"/>
          <p:cNvSpPr txBox="1"/>
          <p:nvPr/>
        </p:nvSpPr>
        <p:spPr>
          <a:xfrm>
            <a:off x="2953250" y="5462777"/>
            <a:ext cx="184666"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862820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25879" y="3403665"/>
            <a:ext cx="6951799" cy="1916731"/>
          </a:xfrm>
          <a:prstGeom prst="rect">
            <a:avLst/>
          </a:prstGeom>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641265" y="1742653"/>
            <a:ext cx="7718780" cy="4607415"/>
          </a:xfrm>
          <a:prstGeom prst="rect">
            <a:avLst/>
          </a:prstGeom>
          <a:noFill/>
        </p:spPr>
        <p:txBody>
          <a:bodyPr wrap="none" rtlCol="0">
            <a:spAutoFit/>
          </a:bodyPr>
          <a:lstStyle/>
          <a:p>
            <a:r>
              <a:rPr kumimoji="1" lang="ja-JP" altLang="en-US" dirty="0" smtClean="0"/>
              <a:t>第６条の１０　［医療事故に係わる報告］</a:t>
            </a:r>
            <a:endParaRPr kumimoji="1" lang="en-US" altLang="ja-JP" dirty="0" smtClean="0"/>
          </a:p>
          <a:p>
            <a:pPr>
              <a:lnSpc>
                <a:spcPct val="150000"/>
              </a:lnSpc>
            </a:pPr>
            <a:r>
              <a:rPr lang="ja-JP" altLang="en-US" dirty="0" smtClean="0"/>
              <a:t>１．病院、診療所又は助産所の管理者は、医療事故</a:t>
            </a:r>
            <a:r>
              <a:rPr lang="en-US" altLang="ja-JP" baseline="30000" dirty="0"/>
              <a:t> </a:t>
            </a:r>
            <a:r>
              <a:rPr lang="en-US" altLang="ja-JP" baseline="30000" dirty="0" smtClean="0"/>
              <a:t> </a:t>
            </a:r>
            <a:r>
              <a:rPr lang="ja-JP" altLang="en-US" dirty="0" smtClean="0"/>
              <a:t>が発生した場合には、</a:t>
            </a:r>
            <a:endParaRPr lang="en-US" altLang="ja-JP" dirty="0" smtClean="0"/>
          </a:p>
          <a:p>
            <a:pPr>
              <a:lnSpc>
                <a:spcPct val="120000"/>
              </a:lnSpc>
            </a:pPr>
            <a:r>
              <a:rPr kumimoji="1" lang="ja-JP" altLang="en-US" dirty="0" smtClean="0"/>
              <a:t>　　遅滞なく、当該医療事故の日時、場所及び状況その他省令で定める事項を</a:t>
            </a:r>
            <a:endParaRPr kumimoji="1" lang="en-US" altLang="ja-JP" dirty="0" smtClean="0"/>
          </a:p>
          <a:p>
            <a:pPr>
              <a:lnSpc>
                <a:spcPct val="120000"/>
              </a:lnSpc>
            </a:pPr>
            <a:r>
              <a:rPr lang="ja-JP" altLang="en-US" dirty="0" smtClean="0"/>
              <a:t>　　</a:t>
            </a:r>
            <a:r>
              <a:rPr lang="en-US" altLang="ja-JP" dirty="0" smtClean="0"/>
              <a:t>｢</a:t>
            </a:r>
            <a:r>
              <a:rPr lang="ja-JP" altLang="en-US" dirty="0" smtClean="0"/>
              <a:t>医療事故調査</a:t>
            </a:r>
            <a:r>
              <a:rPr lang="en-US" altLang="ja-JP" dirty="0" smtClean="0"/>
              <a:t>･</a:t>
            </a:r>
            <a:r>
              <a:rPr lang="ja-JP" altLang="en-US" dirty="0" smtClean="0"/>
              <a:t>支援センター」に報告しなければならない。</a:t>
            </a:r>
            <a:endParaRPr lang="en-US" altLang="ja-JP" dirty="0" smtClean="0"/>
          </a:p>
          <a:p>
            <a:pPr>
              <a:lnSpc>
                <a:spcPct val="140000"/>
              </a:lnSpc>
            </a:pPr>
            <a:endParaRPr lang="en-US" altLang="ja-JP" dirty="0" smtClean="0"/>
          </a:p>
          <a:p>
            <a:r>
              <a:rPr lang="ja-JP" altLang="en-US" dirty="0" smtClean="0"/>
              <a:t>　　</a:t>
            </a:r>
            <a:r>
              <a:rPr lang="en-US" altLang="ja-JP" dirty="0" smtClean="0"/>
              <a:t>『</a:t>
            </a:r>
            <a:r>
              <a:rPr lang="ja-JP" altLang="en-US" dirty="0" smtClean="0"/>
              <a:t>医療事故</a:t>
            </a:r>
            <a:r>
              <a:rPr lang="en-US" altLang="ja-JP" dirty="0" smtClean="0"/>
              <a:t>』</a:t>
            </a:r>
            <a:r>
              <a:rPr lang="ja-JP" altLang="en-US" dirty="0" smtClean="0"/>
              <a:t>：　（定義）</a:t>
            </a:r>
            <a:endParaRPr lang="en-US" altLang="ja-JP" dirty="0" smtClean="0"/>
          </a:p>
          <a:p>
            <a:pPr>
              <a:lnSpc>
                <a:spcPct val="120000"/>
              </a:lnSpc>
            </a:pPr>
            <a:r>
              <a:rPr lang="ja-JP" altLang="ja-JP" dirty="0"/>
              <a:t>　</a:t>
            </a:r>
            <a:r>
              <a:rPr lang="ja-JP" altLang="en-US" dirty="0" smtClean="0"/>
              <a:t>　　当該病院等に勤務する医療従事者が提供した医療に起因し</a:t>
            </a:r>
            <a:r>
              <a:rPr lang="en-US" altLang="ja-JP" dirty="0" smtClean="0"/>
              <a:t>､</a:t>
            </a:r>
          </a:p>
          <a:p>
            <a:pPr>
              <a:lnSpc>
                <a:spcPct val="120000"/>
              </a:lnSpc>
            </a:pPr>
            <a:r>
              <a:rPr lang="ja-JP" altLang="en-US" dirty="0" smtClean="0"/>
              <a:t>　　　又は起因すると疑われる死亡又は死産であって、</a:t>
            </a:r>
            <a:endParaRPr lang="en-US" altLang="ja-JP" dirty="0" smtClean="0"/>
          </a:p>
          <a:p>
            <a:pPr>
              <a:lnSpc>
                <a:spcPct val="120000"/>
              </a:lnSpc>
            </a:pPr>
            <a:r>
              <a:rPr lang="ja-JP" altLang="ja-JP" dirty="0"/>
              <a:t>　</a:t>
            </a:r>
            <a:r>
              <a:rPr lang="ja-JP" altLang="en-US" dirty="0" smtClean="0"/>
              <a:t>　　当該管理者が当該死亡又は死産を予期しなかったものとして</a:t>
            </a:r>
            <a:endParaRPr lang="en-US" altLang="ja-JP" dirty="0" smtClean="0"/>
          </a:p>
          <a:p>
            <a:pPr>
              <a:lnSpc>
                <a:spcPct val="120000"/>
              </a:lnSpc>
            </a:pPr>
            <a:r>
              <a:rPr lang="ja-JP" altLang="ja-JP" dirty="0"/>
              <a:t>　</a:t>
            </a:r>
            <a:r>
              <a:rPr lang="ja-JP" altLang="en-US" dirty="0" smtClean="0"/>
              <a:t>　　厚生労働省で定めるもの。</a:t>
            </a:r>
            <a:endParaRPr lang="en-US" altLang="ja-JP" dirty="0" smtClean="0"/>
          </a:p>
          <a:p>
            <a:endParaRPr lang="en-US" altLang="ja-JP" dirty="0" smtClean="0"/>
          </a:p>
          <a:p>
            <a:endParaRPr lang="en-US" altLang="ja-JP" dirty="0"/>
          </a:p>
          <a:p>
            <a:r>
              <a:rPr kumimoji="1" lang="ja-JP" altLang="en-US" dirty="0" smtClean="0"/>
              <a:t>２．前項</a:t>
            </a:r>
            <a:r>
              <a:rPr lang="ja-JP" altLang="en-US" dirty="0" smtClean="0"/>
              <a:t>の</a:t>
            </a:r>
            <a:r>
              <a:rPr kumimoji="1" lang="ja-JP" altLang="en-US" dirty="0" smtClean="0"/>
              <a:t>報告をするに当たり、あらかじめ、医療事故の遺族に</a:t>
            </a:r>
            <a:r>
              <a:rPr lang="ja-JP" altLang="en-US" dirty="0" smtClean="0"/>
              <a:t>対し</a:t>
            </a:r>
            <a:r>
              <a:rPr kumimoji="1" lang="ja-JP" altLang="en-US" dirty="0" smtClean="0"/>
              <a:t>、</a:t>
            </a:r>
            <a:endParaRPr kumimoji="1" lang="en-US" altLang="ja-JP" dirty="0" smtClean="0"/>
          </a:p>
          <a:p>
            <a:pPr>
              <a:lnSpc>
                <a:spcPct val="120000"/>
              </a:lnSpc>
            </a:pPr>
            <a:r>
              <a:rPr lang="ja-JP" altLang="en-US" dirty="0" smtClean="0"/>
              <a:t>　　</a:t>
            </a:r>
            <a:r>
              <a:rPr kumimoji="1" lang="ja-JP" altLang="en-US" dirty="0" smtClean="0"/>
              <a:t>省令で定める事項を説明しなければならない。</a:t>
            </a:r>
            <a:endParaRPr kumimoji="1" lang="en-US" altLang="ja-JP" dirty="0" smtClean="0"/>
          </a:p>
        </p:txBody>
      </p:sp>
      <p:sp>
        <p:nvSpPr>
          <p:cNvPr id="2" name="テキスト ボックス 1"/>
          <p:cNvSpPr txBox="1"/>
          <p:nvPr/>
        </p:nvSpPr>
        <p:spPr>
          <a:xfrm>
            <a:off x="6159845" y="5107369"/>
            <a:ext cx="2522145" cy="307777"/>
          </a:xfrm>
          <a:prstGeom prst="rect">
            <a:avLst/>
          </a:prstGeom>
          <a:solidFill>
            <a:schemeClr val="bg1"/>
          </a:solidFill>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1400" dirty="0" smtClean="0"/>
              <a:t>医療法改正</a:t>
            </a:r>
            <a:r>
              <a:rPr kumimoji="1" lang="en-US" altLang="ja-JP" sz="1400" dirty="0" smtClean="0"/>
              <a:t> </a:t>
            </a:r>
            <a:r>
              <a:rPr kumimoji="1" lang="ja-JP" altLang="en-US" sz="1400" dirty="0" smtClean="0"/>
              <a:t>　［平成２６年６月］</a:t>
            </a:r>
            <a:endParaRPr kumimoji="1" lang="ja-JP" altLang="en-US" sz="1400" dirty="0"/>
          </a:p>
        </p:txBody>
      </p:sp>
      <p:sp>
        <p:nvSpPr>
          <p:cNvPr id="7" name="正方形/長方形 6"/>
          <p:cNvSpPr/>
          <p:nvPr/>
        </p:nvSpPr>
        <p:spPr>
          <a:xfrm>
            <a:off x="4708276" y="2141442"/>
            <a:ext cx="994369" cy="30083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4780710" y="4089049"/>
            <a:ext cx="1983711"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4581832" y="4758392"/>
            <a:ext cx="1833493"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1042697" y="3111556"/>
            <a:ext cx="5500997"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154546" y="5092885"/>
            <a:ext cx="2032000" cy="0"/>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987552" y="512763"/>
            <a:ext cx="6920484" cy="461665"/>
          </a:xfrm>
          <a:prstGeom prst="rect">
            <a:avLst/>
          </a:prstGeom>
          <a:noFill/>
        </p:spPr>
        <p:txBody>
          <a:bodyPr wrap="none" rtlCol="0">
            <a:spAutoFit/>
          </a:bodyPr>
          <a:lstStyle/>
          <a:p>
            <a:r>
              <a:rPr lang="en-US" altLang="ja-JP" sz="2400" dirty="0" smtClean="0"/>
              <a:t>Ⅱ</a:t>
            </a:r>
            <a:r>
              <a:rPr lang="ja-JP" altLang="en-US" sz="2400" dirty="0" smtClean="0"/>
              <a:t>．　医療</a:t>
            </a:r>
            <a:r>
              <a:rPr lang="ja-JP" altLang="en-US" sz="2400" dirty="0"/>
              <a:t>事故調査制度の要点、</a:t>
            </a:r>
            <a:r>
              <a:rPr lang="en-US" altLang="ja-JP" sz="2400" dirty="0"/>
              <a:t>｢</a:t>
            </a:r>
            <a:r>
              <a:rPr lang="ja-JP" altLang="en-US" sz="2400" dirty="0"/>
              <a:t>医療事故</a:t>
            </a:r>
            <a:r>
              <a:rPr lang="en-US" altLang="ja-JP" sz="2400" dirty="0"/>
              <a:t>｣</a:t>
            </a:r>
            <a:r>
              <a:rPr lang="ja-JP" altLang="en-US" sz="2400" dirty="0"/>
              <a:t>の</a:t>
            </a:r>
            <a:r>
              <a:rPr lang="ja-JP" altLang="en-US" sz="2400" dirty="0" smtClean="0"/>
              <a:t>判断</a:t>
            </a:r>
            <a:endParaRPr lang="en-US" altLang="ja-JP" sz="2400" dirty="0"/>
          </a:p>
        </p:txBody>
      </p:sp>
      <p:sp>
        <p:nvSpPr>
          <p:cNvPr id="5" name="テキスト ボックス 4"/>
          <p:cNvSpPr txBox="1"/>
          <p:nvPr/>
        </p:nvSpPr>
        <p:spPr>
          <a:xfrm>
            <a:off x="1432358" y="1133856"/>
            <a:ext cx="4774064" cy="369332"/>
          </a:xfrm>
          <a:prstGeom prst="rect">
            <a:avLst/>
          </a:prstGeom>
          <a:noFill/>
        </p:spPr>
        <p:txBody>
          <a:bodyPr wrap="none" rtlCol="0">
            <a:spAutoFit/>
          </a:bodyPr>
          <a:lstStyle/>
          <a:p>
            <a:r>
              <a:rPr lang="en-US" altLang="ja-JP" dirty="0"/>
              <a:t>2-1</a:t>
            </a:r>
            <a:r>
              <a:rPr lang="ja-JP" altLang="en-US" dirty="0"/>
              <a:t>：　 「医療事故」の定義・判断、報告等の現状</a:t>
            </a:r>
            <a:endParaRPr lang="en-US" altLang="ja-JP" dirty="0"/>
          </a:p>
        </p:txBody>
      </p:sp>
    </p:spTree>
    <p:extLst>
      <p:ext uri="{BB962C8B-B14F-4D97-AF65-F5344CB8AC3E}">
        <p14:creationId xmlns:p14="http://schemas.microsoft.com/office/powerpoint/2010/main" val="86547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158761" y="72749"/>
            <a:ext cx="9460523" cy="6685286"/>
          </a:xfrm>
          <a:prstGeom prst="rect">
            <a:avLst/>
          </a:prstGeom>
        </p:spPr>
      </p:pic>
      <p:pic>
        <p:nvPicPr>
          <p:cNvPr id="33" name="図 32"/>
          <p:cNvPicPr>
            <a:picLocks noChangeAspect="1"/>
          </p:cNvPicPr>
          <p:nvPr/>
        </p:nvPicPr>
        <p:blipFill rotWithShape="1">
          <a:blip r:embed="rId2"/>
          <a:srcRect l="33692" t="20910" r="3313" b="25754"/>
          <a:stretch/>
        </p:blipFill>
        <p:spPr>
          <a:xfrm>
            <a:off x="207610" y="1316184"/>
            <a:ext cx="8805107" cy="5268046"/>
          </a:xfrm>
          <a:prstGeom prst="rect">
            <a:avLst/>
          </a:prstGeom>
        </p:spPr>
      </p:pic>
      <p:cxnSp>
        <p:nvCxnSpPr>
          <p:cNvPr id="34" name="直線コネクタ 33"/>
          <p:cNvCxnSpPr/>
          <p:nvPr/>
        </p:nvCxnSpPr>
        <p:spPr>
          <a:xfrm>
            <a:off x="1013626" y="2906217"/>
            <a:ext cx="2625657" cy="0"/>
          </a:xfrm>
          <a:prstGeom prst="line">
            <a:avLst/>
          </a:prstGeom>
          <a:ln w="38100" cmpd="sng">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1214874" y="3803487"/>
            <a:ext cx="247325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1111322" y="4664125"/>
            <a:ext cx="290654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1452761" y="5311308"/>
            <a:ext cx="940860"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a:off x="2026741" y="5982912"/>
            <a:ext cx="2473257"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790112" y="6202710"/>
            <a:ext cx="3709886" cy="0"/>
          </a:xfrm>
          <a:prstGeom prst="line">
            <a:avLst/>
          </a:prstGeom>
          <a:ln>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5751509" y="3565136"/>
            <a:ext cx="299253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5214166" y="3791276"/>
            <a:ext cx="352987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5214166" y="3992045"/>
            <a:ext cx="161254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6899981" y="4871712"/>
            <a:ext cx="181964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a:off x="5201954" y="5103721"/>
            <a:ext cx="287041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3476256" y="398189"/>
            <a:ext cx="232978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医療事故の定義</a:t>
            </a:r>
            <a:r>
              <a:rPr kumimoji="1" lang="en-US" altLang="ja-JP" dirty="0" smtClean="0"/>
              <a:t> </a:t>
            </a:r>
            <a:r>
              <a:rPr kumimoji="1" lang="ja-JP" altLang="en-US" dirty="0" smtClean="0"/>
              <a:t>／</a:t>
            </a:r>
            <a:r>
              <a:rPr kumimoji="1" lang="en-US" altLang="ja-JP" dirty="0" smtClean="0"/>
              <a:t> </a:t>
            </a:r>
            <a:r>
              <a:rPr lang="ja-JP" altLang="en-US" dirty="0" smtClean="0"/>
              <a:t>２</a:t>
            </a:r>
            <a:endParaRPr kumimoji="1" lang="ja-JP" altLang="en-US" dirty="0"/>
          </a:p>
        </p:txBody>
      </p:sp>
      <p:sp>
        <p:nvSpPr>
          <p:cNvPr id="46" name="テキスト ボックス 45"/>
          <p:cNvSpPr txBox="1"/>
          <p:nvPr/>
        </p:nvSpPr>
        <p:spPr>
          <a:xfrm>
            <a:off x="5518926" y="721218"/>
            <a:ext cx="1656724" cy="307777"/>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1400" dirty="0" smtClean="0"/>
              <a:t>予期しなかったもの</a:t>
            </a:r>
            <a:endParaRPr kumimoji="1" lang="ja-JP" altLang="en-US" sz="1400" dirty="0"/>
          </a:p>
        </p:txBody>
      </p:sp>
    </p:spTree>
    <p:extLst>
      <p:ext uri="{BB962C8B-B14F-4D97-AF65-F5344CB8AC3E}">
        <p14:creationId xmlns:p14="http://schemas.microsoft.com/office/powerpoint/2010/main" val="1976807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3345756" y="5360978"/>
            <a:ext cx="5634957" cy="1122136"/>
          </a:xfrm>
          <a:prstGeom prst="rect">
            <a:avLst/>
          </a:prstGeom>
        </p:spPr>
      </p:pic>
      <p:pic>
        <p:nvPicPr>
          <p:cNvPr id="51" name="図 50"/>
          <p:cNvPicPr>
            <a:picLocks noChangeAspect="1"/>
          </p:cNvPicPr>
          <p:nvPr/>
        </p:nvPicPr>
        <p:blipFill>
          <a:blip r:embed="rId2"/>
          <a:stretch>
            <a:fillRect/>
          </a:stretch>
        </p:blipFill>
        <p:spPr>
          <a:xfrm>
            <a:off x="3345757" y="1891778"/>
            <a:ext cx="5634957" cy="3283010"/>
          </a:xfrm>
          <a:prstGeom prst="rect">
            <a:avLst/>
          </a:prstGeom>
        </p:spPr>
      </p:pic>
      <p:pic>
        <p:nvPicPr>
          <p:cNvPr id="52" name="図 51"/>
          <p:cNvPicPr>
            <a:picLocks noChangeAspect="1"/>
          </p:cNvPicPr>
          <p:nvPr/>
        </p:nvPicPr>
        <p:blipFill rotWithShape="1">
          <a:blip r:embed="rId3"/>
          <a:srcRect l="3750" t="5628" r="3393" b="81794"/>
          <a:stretch/>
        </p:blipFill>
        <p:spPr>
          <a:xfrm>
            <a:off x="195943" y="465361"/>
            <a:ext cx="8784771" cy="840919"/>
          </a:xfrm>
          <a:prstGeom prst="rect">
            <a:avLst/>
          </a:prstGeom>
        </p:spPr>
      </p:pic>
      <p:pic>
        <p:nvPicPr>
          <p:cNvPr id="53" name="図 52"/>
          <p:cNvPicPr>
            <a:picLocks noChangeAspect="1"/>
          </p:cNvPicPr>
          <p:nvPr/>
        </p:nvPicPr>
        <p:blipFill rotWithShape="1">
          <a:blip r:embed="rId3"/>
          <a:srcRect l="65150" t="21075" r="3834" b="31054"/>
          <a:stretch/>
        </p:blipFill>
        <p:spPr>
          <a:xfrm>
            <a:off x="199552" y="1891778"/>
            <a:ext cx="2782271" cy="3034530"/>
          </a:xfrm>
          <a:prstGeom prst="rect">
            <a:avLst/>
          </a:prstGeom>
        </p:spPr>
      </p:pic>
      <p:cxnSp>
        <p:nvCxnSpPr>
          <p:cNvPr id="54" name="直線コネクタ 53"/>
          <p:cNvCxnSpPr/>
          <p:nvPr/>
        </p:nvCxnSpPr>
        <p:spPr>
          <a:xfrm>
            <a:off x="572416" y="3467855"/>
            <a:ext cx="2293486"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a:off x="566731" y="3610744"/>
            <a:ext cx="1442193"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1151947" y="3324197"/>
            <a:ext cx="1713955"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1662051" y="4164746"/>
            <a:ext cx="1203851"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596320" y="4306236"/>
            <a:ext cx="179940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9" name="テキスト ボックス 58"/>
          <p:cNvSpPr txBox="1"/>
          <p:nvPr/>
        </p:nvSpPr>
        <p:spPr>
          <a:xfrm>
            <a:off x="3469072" y="370622"/>
            <a:ext cx="229421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医療事故の定義</a:t>
            </a:r>
            <a:r>
              <a:rPr kumimoji="1" lang="en-US" altLang="ja-JP" dirty="0" smtClean="0"/>
              <a:t> </a:t>
            </a:r>
            <a:r>
              <a:rPr kumimoji="1" lang="ja-JP" altLang="en-US" dirty="0" smtClean="0"/>
              <a:t>／</a:t>
            </a:r>
            <a:r>
              <a:rPr kumimoji="1" lang="en-US" altLang="ja-JP" dirty="0" smtClean="0"/>
              <a:t> </a:t>
            </a:r>
            <a:r>
              <a:rPr lang="ja-JP" altLang="en-US" dirty="0" smtClean="0"/>
              <a:t>３</a:t>
            </a:r>
            <a:endParaRPr kumimoji="1" lang="ja-JP" altLang="en-US" dirty="0"/>
          </a:p>
        </p:txBody>
      </p:sp>
      <p:sp>
        <p:nvSpPr>
          <p:cNvPr id="60" name="角丸四角形 59"/>
          <p:cNvSpPr/>
          <p:nvPr/>
        </p:nvSpPr>
        <p:spPr>
          <a:xfrm>
            <a:off x="4516118" y="700416"/>
            <a:ext cx="2835658" cy="2875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smtClean="0">
                <a:latin typeface="+mj-ea"/>
                <a:ea typeface="+mj-ea"/>
              </a:rPr>
              <a:t>｢</a:t>
            </a:r>
            <a:r>
              <a:rPr kumimoji="1" lang="ja-JP" altLang="en-US" sz="1600" dirty="0" smtClean="0">
                <a:latin typeface="+mj-ea"/>
                <a:ea typeface="+mj-ea"/>
              </a:rPr>
              <a:t>判断</a:t>
            </a:r>
            <a:r>
              <a:rPr kumimoji="1" lang="en-US" altLang="ja-JP" sz="1600" dirty="0" smtClean="0">
                <a:latin typeface="+mj-ea"/>
                <a:ea typeface="+mj-ea"/>
              </a:rPr>
              <a:t>｣</a:t>
            </a:r>
            <a:r>
              <a:rPr kumimoji="1" lang="ja-JP" altLang="en-US" sz="1600" dirty="0" smtClean="0">
                <a:latin typeface="+mj-ea"/>
                <a:ea typeface="+mj-ea"/>
              </a:rPr>
              <a:t>の際の、 ポイント</a:t>
            </a:r>
            <a:endParaRPr kumimoji="1" lang="ja-JP" altLang="en-US" sz="1600" dirty="0">
              <a:latin typeface="+mj-ea"/>
              <a:ea typeface="+mj-ea"/>
            </a:endParaRPr>
          </a:p>
        </p:txBody>
      </p:sp>
      <p:sp>
        <p:nvSpPr>
          <p:cNvPr id="61" name="右矢印 60"/>
          <p:cNvSpPr/>
          <p:nvPr/>
        </p:nvSpPr>
        <p:spPr>
          <a:xfrm>
            <a:off x="3016331" y="3246354"/>
            <a:ext cx="427489" cy="237827"/>
          </a:xfrm>
          <a:prstGeom prst="rightArrow">
            <a:avLst/>
          </a:prstGeom>
          <a:gradFill flip="none" rotWithShape="1">
            <a:gsLst>
              <a:gs pos="9000">
                <a:srgbClr val="316DD7"/>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3434519" y="1954690"/>
            <a:ext cx="5610831" cy="3170099"/>
          </a:xfrm>
          <a:prstGeom prst="rect">
            <a:avLst/>
          </a:prstGeom>
          <a:noFill/>
        </p:spPr>
        <p:txBody>
          <a:bodyPr wrap="none" rtlCol="0">
            <a:spAutoFit/>
          </a:bodyPr>
          <a:lstStyle/>
          <a:p>
            <a:pPr marL="285750" indent="-285750">
              <a:buFont typeface="Wingdings" charset="2"/>
              <a:buChar char="Ø"/>
            </a:pPr>
            <a:r>
              <a:rPr kumimoji="1" lang="en-US" altLang="ja-JP" sz="1400" dirty="0" smtClean="0"/>
              <a:t>｢</a:t>
            </a:r>
            <a:r>
              <a:rPr kumimoji="1" lang="ja-JP" altLang="en-US" sz="1400" dirty="0" smtClean="0"/>
              <a:t>印刷された説明書</a:t>
            </a:r>
            <a:r>
              <a:rPr kumimoji="1" lang="en-US" altLang="ja-JP" sz="1400" dirty="0" smtClean="0"/>
              <a:t>｣</a:t>
            </a:r>
            <a:r>
              <a:rPr kumimoji="1" lang="ja-JP" altLang="en-US" sz="1400" dirty="0" smtClean="0"/>
              <a:t> ＋ </a:t>
            </a:r>
            <a:r>
              <a:rPr kumimoji="1" lang="en-US" altLang="ja-JP" sz="1400" dirty="0" smtClean="0"/>
              <a:t>｢</a:t>
            </a:r>
            <a:r>
              <a:rPr kumimoji="1" lang="ja-JP" altLang="en-US" sz="1400" dirty="0" smtClean="0"/>
              <a:t>一括署名</a:t>
            </a:r>
            <a:r>
              <a:rPr kumimoji="1" lang="en-US" altLang="ja-JP" sz="1400" dirty="0" smtClean="0"/>
              <a:t>｣</a:t>
            </a:r>
            <a:r>
              <a:rPr kumimoji="1" lang="ja-JP" altLang="en-US" sz="1400" dirty="0" smtClean="0"/>
              <a:t>　の様式</a:t>
            </a:r>
            <a:endParaRPr kumimoji="1" lang="en-US" altLang="ja-JP" sz="1400" dirty="0" smtClean="0"/>
          </a:p>
          <a:p>
            <a:pPr>
              <a:spcBef>
                <a:spcPts val="600"/>
              </a:spcBef>
            </a:pPr>
            <a:r>
              <a:rPr lang="en-US" altLang="ja-JP" sz="1200" dirty="0"/>
              <a:t>	</a:t>
            </a:r>
            <a:r>
              <a:rPr lang="ja-JP" altLang="en-US" sz="1200" dirty="0" smtClean="0"/>
              <a:t>・その中に、言及してあっても</a:t>
            </a:r>
            <a:r>
              <a:rPr lang="en-US" altLang="ja-JP" sz="1200" dirty="0" smtClean="0"/>
              <a:t>｢</a:t>
            </a:r>
            <a:r>
              <a:rPr lang="ja-JP" altLang="en-US" sz="1200" dirty="0" smtClean="0"/>
              <a:t>予期していた</a:t>
            </a:r>
            <a:r>
              <a:rPr lang="en-US" altLang="ja-JP" sz="1200" dirty="0" smtClean="0"/>
              <a:t>｣</a:t>
            </a:r>
            <a:r>
              <a:rPr lang="ja-JP" altLang="en-US" sz="1200" dirty="0" smtClean="0"/>
              <a:t>とはいえない？</a:t>
            </a:r>
            <a:endParaRPr lang="en-US" altLang="ja-JP" sz="1200" dirty="0" smtClean="0"/>
          </a:p>
          <a:p>
            <a:r>
              <a:rPr kumimoji="1" lang="en-US" altLang="ja-JP" sz="1200" dirty="0"/>
              <a:t>	</a:t>
            </a:r>
            <a:r>
              <a:rPr kumimoji="1" lang="ja-JP" altLang="en-US" sz="1200" dirty="0" smtClean="0"/>
              <a:t>・説明状況によって評価できる要素：</a:t>
            </a:r>
            <a:r>
              <a:rPr lang="ja-JP" altLang="en-US" sz="1200" dirty="0"/>
              <a:t>　</a:t>
            </a:r>
            <a:endParaRPr lang="en-US" altLang="ja-JP" sz="1200" dirty="0" smtClean="0"/>
          </a:p>
          <a:p>
            <a:r>
              <a:rPr kumimoji="1" lang="en-US" altLang="ja-JP" sz="1200" dirty="0"/>
              <a:t>	</a:t>
            </a:r>
            <a:r>
              <a:rPr kumimoji="1" lang="en-US" altLang="ja-JP" sz="1200" dirty="0" smtClean="0"/>
              <a:t>	</a:t>
            </a:r>
            <a:r>
              <a:rPr kumimoji="1" lang="ja-JP" altLang="en-US" sz="1200" dirty="0" smtClean="0"/>
              <a:t>具体的な記載： </a:t>
            </a:r>
            <a:r>
              <a:rPr kumimoji="1" lang="en-US" altLang="ja-JP" sz="1200" dirty="0" smtClean="0"/>
              <a:t>｢</a:t>
            </a:r>
            <a:r>
              <a:rPr kumimoji="1" lang="ja-JP" altLang="en-US" sz="1200" dirty="0" smtClean="0"/>
              <a:t>立ち会い者</a:t>
            </a:r>
            <a:r>
              <a:rPr kumimoji="1" lang="en-US" altLang="ja-JP" sz="1200" dirty="0" smtClean="0"/>
              <a:t>｣｢</a:t>
            </a:r>
            <a:r>
              <a:rPr kumimoji="1" lang="ja-JP" altLang="en-US" sz="1200" dirty="0" smtClean="0"/>
              <a:t>説明時間</a:t>
            </a:r>
            <a:r>
              <a:rPr kumimoji="1" lang="en-US" altLang="ja-JP" sz="1200" dirty="0" smtClean="0"/>
              <a:t>｣｢</a:t>
            </a:r>
            <a:r>
              <a:rPr kumimoji="1" lang="ja-JP" altLang="en-US" sz="1200" dirty="0" smtClean="0"/>
              <a:t>追加書き込み</a:t>
            </a:r>
            <a:r>
              <a:rPr kumimoji="1" lang="en-US" altLang="ja-JP" sz="1200" dirty="0" smtClean="0"/>
              <a:t>｣</a:t>
            </a:r>
          </a:p>
          <a:p>
            <a:pPr marL="285750" indent="-285750">
              <a:lnSpc>
                <a:spcPct val="200000"/>
              </a:lnSpc>
              <a:buFont typeface="Wingdings" charset="2"/>
              <a:buChar char="Ø"/>
            </a:pPr>
            <a:r>
              <a:rPr lang="en-US" altLang="ja-JP" sz="1400" dirty="0" smtClean="0"/>
              <a:t>｢</a:t>
            </a:r>
            <a:r>
              <a:rPr lang="ja-JP" altLang="en-US" sz="1400" dirty="0" smtClean="0"/>
              <a:t>予期していた</a:t>
            </a:r>
            <a:r>
              <a:rPr lang="en-US" altLang="ja-JP" sz="1400" dirty="0" smtClean="0"/>
              <a:t>｣</a:t>
            </a:r>
            <a:r>
              <a:rPr lang="ja-JP" altLang="en-US" sz="1400" dirty="0" smtClean="0"/>
              <a:t>ならば、対応策をとるはず</a:t>
            </a:r>
            <a:endParaRPr lang="en-US" altLang="ja-JP" sz="1400" dirty="0" smtClean="0"/>
          </a:p>
          <a:p>
            <a:r>
              <a:rPr kumimoji="1" lang="en-US" altLang="ja-JP" sz="1200" dirty="0"/>
              <a:t>	</a:t>
            </a:r>
            <a:r>
              <a:rPr kumimoji="1" lang="ja-JP" altLang="en-US" sz="1200" dirty="0" smtClean="0"/>
              <a:t>・</a:t>
            </a:r>
            <a:r>
              <a:rPr kumimoji="1" lang="en-US" altLang="ja-JP" sz="1200" dirty="0" smtClean="0"/>
              <a:t>｢</a:t>
            </a:r>
            <a:r>
              <a:rPr kumimoji="1" lang="ja-JP" altLang="en-US" sz="1200" dirty="0" smtClean="0"/>
              <a:t>心臓が悪い</a:t>
            </a:r>
            <a:r>
              <a:rPr kumimoji="1" lang="en-US" altLang="ja-JP" sz="1200" dirty="0" smtClean="0"/>
              <a:t>｣	</a:t>
            </a:r>
            <a:r>
              <a:rPr kumimoji="1" lang="ja-JP" altLang="en-US" sz="1200" dirty="0" smtClean="0"/>
              <a:t>→</a:t>
            </a:r>
            <a:r>
              <a:rPr kumimoji="1" lang="en-US" altLang="ja-JP" sz="1200" dirty="0" smtClean="0"/>
              <a:t>	</a:t>
            </a:r>
            <a:r>
              <a:rPr kumimoji="1" lang="ja-JP" altLang="en-US" sz="1200" dirty="0" smtClean="0"/>
              <a:t>［術前、カンファ等で対応策検討］</a:t>
            </a:r>
            <a:endParaRPr kumimoji="1" lang="en-US" altLang="ja-JP" sz="1200" dirty="0" smtClean="0"/>
          </a:p>
          <a:p>
            <a:r>
              <a:rPr lang="en-US" altLang="ja-JP" sz="1200" dirty="0"/>
              <a:t>	</a:t>
            </a:r>
            <a:r>
              <a:rPr lang="en-US" altLang="ja-JP" sz="1200" dirty="0" smtClean="0"/>
              <a:t>				</a:t>
            </a:r>
            <a:r>
              <a:rPr kumimoji="1" lang="ja-JP" altLang="en-US" sz="1200" dirty="0" smtClean="0"/>
              <a:t>［術中、心電図モニター装着等の対応］</a:t>
            </a:r>
            <a:endParaRPr kumimoji="1" lang="en-US" altLang="ja-JP" sz="1200" dirty="0" smtClean="0"/>
          </a:p>
          <a:p>
            <a:pPr>
              <a:spcBef>
                <a:spcPts val="600"/>
              </a:spcBef>
            </a:pPr>
            <a:r>
              <a:rPr lang="en-US" altLang="ja-JP" sz="1200" dirty="0"/>
              <a:t>	</a:t>
            </a:r>
            <a:r>
              <a:rPr lang="ja-JP" altLang="en-US" sz="1200" dirty="0" smtClean="0"/>
              <a:t>・</a:t>
            </a:r>
            <a:r>
              <a:rPr lang="en-US" altLang="ja-JP" sz="1200" dirty="0" smtClean="0"/>
              <a:t>｢</a:t>
            </a:r>
            <a:r>
              <a:rPr lang="ja-JP" altLang="en-US" sz="1200" dirty="0" smtClean="0"/>
              <a:t>ＤＩＣが判明」</a:t>
            </a:r>
            <a:r>
              <a:rPr lang="en-US" altLang="ja-JP" sz="1200" dirty="0" smtClean="0"/>
              <a:t>	</a:t>
            </a:r>
            <a:r>
              <a:rPr lang="ja-JP" altLang="en-US" sz="1200" dirty="0" smtClean="0"/>
              <a:t>→</a:t>
            </a:r>
            <a:r>
              <a:rPr lang="en-US" altLang="ja-JP" sz="1200" dirty="0" smtClean="0"/>
              <a:t>	</a:t>
            </a:r>
            <a:r>
              <a:rPr lang="ja-JP" altLang="en-US" sz="1200" dirty="0" smtClean="0"/>
              <a:t>［さらに精査、</a:t>
            </a:r>
            <a:r>
              <a:rPr lang="ja-JP" altLang="en-US" sz="1200" dirty="0"/>
              <a:t>カンファで、対応を検討</a:t>
            </a:r>
            <a:r>
              <a:rPr lang="ja-JP" altLang="en-US" sz="1200" dirty="0" smtClean="0"/>
              <a:t>した］</a:t>
            </a:r>
            <a:endParaRPr lang="en-US" altLang="ja-JP" sz="1200" dirty="0" smtClean="0"/>
          </a:p>
          <a:p>
            <a:r>
              <a:rPr kumimoji="1" lang="en-US" altLang="ja-JP" sz="1200" dirty="0"/>
              <a:t>	</a:t>
            </a:r>
            <a:r>
              <a:rPr kumimoji="1" lang="en-US" altLang="ja-JP" sz="1200" dirty="0" smtClean="0"/>
              <a:t>				</a:t>
            </a:r>
            <a:r>
              <a:rPr kumimoji="1" lang="ja-JP" altLang="en-US" sz="1200" dirty="0" smtClean="0"/>
              <a:t>［</a:t>
            </a:r>
            <a:r>
              <a:rPr lang="ja-JP" altLang="en-US" sz="1200" dirty="0"/>
              <a:t>治療、コンサルテーション</a:t>
            </a:r>
            <a:r>
              <a:rPr kumimoji="1" lang="ja-JP" altLang="en-US" sz="1200" dirty="0" smtClean="0"/>
              <a:t>］</a:t>
            </a:r>
            <a:endParaRPr kumimoji="1" lang="en-US" altLang="ja-JP" sz="1200" dirty="0" smtClean="0"/>
          </a:p>
          <a:p>
            <a:r>
              <a:rPr lang="en-US" altLang="ja-JP" sz="1200" dirty="0"/>
              <a:t>	</a:t>
            </a:r>
            <a:r>
              <a:rPr lang="en-US" altLang="ja-JP" sz="1200" dirty="0" smtClean="0"/>
              <a:t>				</a:t>
            </a:r>
            <a:r>
              <a:rPr lang="ja-JP" altLang="en-US" sz="1200" dirty="0" smtClean="0"/>
              <a:t>［家族へ説明（その後の経過、重症度、予後）］</a:t>
            </a:r>
            <a:endParaRPr lang="en-US" altLang="ja-JP" sz="1200" dirty="0" smtClean="0"/>
          </a:p>
          <a:p>
            <a:pPr marL="285750" indent="-285750">
              <a:lnSpc>
                <a:spcPct val="200000"/>
              </a:lnSpc>
              <a:buFont typeface="Wingdings" charset="2"/>
              <a:buChar char="Ø"/>
            </a:pPr>
            <a:r>
              <a:rPr kumimoji="1" lang="ja-JP" altLang="en-US" sz="1400" dirty="0" smtClean="0"/>
              <a:t>当事者が、</a:t>
            </a:r>
            <a:r>
              <a:rPr kumimoji="1" lang="en-US" altLang="ja-JP" sz="1400" dirty="0" smtClean="0"/>
              <a:t>｢</a:t>
            </a:r>
            <a:r>
              <a:rPr kumimoji="1" lang="ja-JP" altLang="en-US" sz="1400" dirty="0" smtClean="0"/>
              <a:t>死亡</a:t>
            </a:r>
            <a:r>
              <a:rPr kumimoji="1" lang="en-US" altLang="ja-JP" sz="1400" dirty="0" smtClean="0"/>
              <a:t>｣</a:t>
            </a:r>
            <a:r>
              <a:rPr kumimoji="1" lang="ja-JP" altLang="en-US" sz="1400" dirty="0" smtClean="0"/>
              <a:t>を予期していたか？</a:t>
            </a:r>
            <a:endParaRPr kumimoji="1" lang="en-US" altLang="ja-JP" sz="1400" dirty="0" smtClean="0"/>
          </a:p>
          <a:p>
            <a:r>
              <a:rPr kumimoji="1" lang="en-US" altLang="ja-JP" sz="1200" dirty="0"/>
              <a:t>	</a:t>
            </a:r>
            <a:r>
              <a:rPr kumimoji="1" lang="ja-JP" altLang="en-US" sz="1200" dirty="0" smtClean="0"/>
              <a:t>・急変等の前に、予期し</a:t>
            </a:r>
            <a:r>
              <a:rPr lang="ja-JP" altLang="en-US" sz="1200" dirty="0" smtClean="0"/>
              <a:t>　→</a:t>
            </a:r>
            <a:r>
              <a:rPr lang="en-US" altLang="ja-JP" sz="1200" dirty="0"/>
              <a:t>	</a:t>
            </a:r>
            <a:r>
              <a:rPr lang="ja-JP" altLang="en-US" sz="1200" dirty="0" smtClean="0"/>
              <a:t>［家族へ説明、了解］ </a:t>
            </a:r>
            <a:r>
              <a:rPr lang="en-US" altLang="ja-JP" sz="1200" dirty="0"/>
              <a:t>	</a:t>
            </a:r>
            <a:r>
              <a:rPr lang="ja-JP" altLang="en-US" sz="1200" dirty="0" smtClean="0"/>
              <a:t>　　</a:t>
            </a:r>
            <a:r>
              <a:rPr lang="en-US" altLang="ja-JP" sz="1200" dirty="0" smtClean="0"/>
              <a:t>	</a:t>
            </a:r>
            <a:r>
              <a:rPr lang="ja-JP" altLang="en-US" sz="1200" dirty="0" smtClean="0"/>
              <a:t>　　 </a:t>
            </a:r>
            <a:r>
              <a:rPr lang="en-US" altLang="ja-JP" sz="1200" dirty="0" smtClean="0"/>
              <a:t>【</a:t>
            </a:r>
            <a:r>
              <a:rPr lang="ja-JP" altLang="en-US" sz="1200" dirty="0" smtClean="0"/>
              <a:t>原則</a:t>
            </a:r>
            <a:r>
              <a:rPr lang="en-US" altLang="ja-JP" sz="1200" dirty="0" smtClean="0"/>
              <a:t>】</a:t>
            </a:r>
          </a:p>
          <a:p>
            <a:r>
              <a:rPr lang="en-US" altLang="ja-JP" sz="1200" dirty="0"/>
              <a:t>	</a:t>
            </a:r>
            <a:r>
              <a:rPr lang="ja-JP" altLang="en-US" sz="1200" dirty="0"/>
              <a:t>・</a:t>
            </a:r>
            <a:r>
              <a:rPr lang="en-US" altLang="ja-JP" sz="1200" dirty="0"/>
              <a:t>｢</a:t>
            </a:r>
            <a:r>
              <a:rPr lang="ja-JP" altLang="en-US" sz="1200" dirty="0"/>
              <a:t>死亡するとは思っていなかった！</a:t>
            </a:r>
            <a:r>
              <a:rPr lang="en-US" altLang="ja-JP" sz="1200" dirty="0" smtClean="0"/>
              <a:t>｣</a:t>
            </a:r>
            <a:r>
              <a:rPr lang="ja-JP" altLang="en-US" sz="1200" dirty="0" smtClean="0"/>
              <a:t>： 当事者の真摯な思い　</a:t>
            </a:r>
            <a:r>
              <a:rPr lang="en-US" altLang="ja-JP" sz="1200" dirty="0" smtClean="0"/>
              <a:t>【</a:t>
            </a:r>
            <a:r>
              <a:rPr lang="ja-JP" altLang="en-US" sz="1200" dirty="0" smtClean="0"/>
              <a:t>調査の意義</a:t>
            </a:r>
            <a:r>
              <a:rPr lang="en-US" altLang="ja-JP" sz="1200" dirty="0" smtClean="0"/>
              <a:t>】</a:t>
            </a:r>
            <a:endParaRPr lang="en-US" altLang="ja-JP" sz="1200" dirty="0"/>
          </a:p>
        </p:txBody>
      </p:sp>
      <p:cxnSp>
        <p:nvCxnSpPr>
          <p:cNvPr id="63" name="直線コネクタ 62"/>
          <p:cNvCxnSpPr/>
          <p:nvPr/>
        </p:nvCxnSpPr>
        <p:spPr>
          <a:xfrm>
            <a:off x="204411" y="4926312"/>
            <a:ext cx="2756503" cy="313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3453495" y="5410398"/>
            <a:ext cx="5559535" cy="1000274"/>
          </a:xfrm>
          <a:prstGeom prst="rect">
            <a:avLst/>
          </a:prstGeom>
          <a:noFill/>
        </p:spPr>
        <p:txBody>
          <a:bodyPr wrap="none" rtlCol="0">
            <a:spAutoFit/>
          </a:bodyPr>
          <a:lstStyle/>
          <a:p>
            <a:pPr marL="285750" indent="-285750">
              <a:buFont typeface="Wingdings" charset="2"/>
              <a:buChar char="Ø"/>
            </a:pPr>
            <a:r>
              <a:rPr kumimoji="1" lang="en-US" altLang="ja-JP" sz="1400" dirty="0" smtClean="0"/>
              <a:t>Informed Consent</a:t>
            </a:r>
            <a:r>
              <a:rPr lang="en-US" altLang="ja-JP" sz="1400" dirty="0" smtClean="0"/>
              <a:t> 	</a:t>
            </a:r>
            <a:r>
              <a:rPr lang="ja-JP" altLang="en-US" sz="1400" dirty="0" smtClean="0"/>
              <a:t>→</a:t>
            </a:r>
            <a:r>
              <a:rPr lang="ja-JP" altLang="en-US" sz="1400" dirty="0"/>
              <a:t>　</a:t>
            </a:r>
            <a:r>
              <a:rPr lang="ja-JP" altLang="en-US" sz="1400" dirty="0" smtClean="0"/>
              <a:t>［十分な説明 ⇒ 内容を理解･納得 ⇒ 了解］</a:t>
            </a:r>
            <a:endParaRPr lang="en-US" altLang="ja-JP" sz="1400" dirty="0" smtClean="0"/>
          </a:p>
          <a:p>
            <a:pPr marL="285750" indent="-285750">
              <a:lnSpc>
                <a:spcPct val="150000"/>
              </a:lnSpc>
              <a:buFont typeface="Wingdings" charset="2"/>
              <a:buChar char="Ø"/>
            </a:pPr>
            <a:r>
              <a:rPr kumimoji="1" lang="ja-JP" altLang="en-US" sz="1400" dirty="0" smtClean="0"/>
              <a:t>病態悪化を把握、カンファ等で対応を検討したが、</a:t>
            </a:r>
            <a:r>
              <a:rPr kumimoji="1" lang="ja-JP" altLang="en-US" sz="1000" dirty="0" smtClean="0"/>
              <a:t>（時間的余裕ある中で）</a:t>
            </a:r>
            <a:endParaRPr kumimoji="1" lang="en-US" altLang="ja-JP" sz="1000" dirty="0" smtClean="0"/>
          </a:p>
          <a:p>
            <a:r>
              <a:rPr lang="en-US" altLang="ja-JP" sz="1200" dirty="0"/>
              <a:t>	</a:t>
            </a:r>
            <a:r>
              <a:rPr lang="en-US" altLang="ja-JP" sz="1200" dirty="0" smtClean="0"/>
              <a:t>	</a:t>
            </a:r>
            <a:r>
              <a:rPr lang="ja-JP" altLang="en-US" sz="1200" dirty="0" smtClean="0"/>
              <a:t>・そのことを記載していない、　</a:t>
            </a:r>
            <a:endParaRPr lang="en-US" altLang="ja-JP" sz="1200" dirty="0" smtClean="0"/>
          </a:p>
          <a:p>
            <a:r>
              <a:rPr lang="en-US" altLang="ja-JP" sz="1200" dirty="0"/>
              <a:t>	</a:t>
            </a:r>
            <a:r>
              <a:rPr lang="en-US" altLang="ja-JP" sz="1200" dirty="0" smtClean="0"/>
              <a:t>	</a:t>
            </a:r>
            <a:r>
              <a:rPr lang="ja-JP" altLang="en-US" sz="1200" dirty="0" smtClean="0"/>
              <a:t>・</a:t>
            </a:r>
            <a:r>
              <a:rPr kumimoji="1" lang="ja-JP" altLang="en-US" sz="1200" dirty="0" smtClean="0"/>
              <a:t>家族に説明していない</a:t>
            </a:r>
            <a:r>
              <a:rPr lang="en-US" altLang="ja-JP" sz="1200" dirty="0"/>
              <a:t>	</a:t>
            </a:r>
            <a:r>
              <a:rPr lang="ja-JP" altLang="en-US" sz="1200" dirty="0"/>
              <a:t>　</a:t>
            </a:r>
            <a:r>
              <a:rPr lang="ja-JP" altLang="en-US" sz="1200" dirty="0" smtClean="0"/>
              <a:t> 　</a:t>
            </a:r>
            <a:r>
              <a:rPr lang="ja-JP" altLang="en-US" sz="1200" dirty="0"/>
              <a:t>　</a:t>
            </a:r>
            <a:r>
              <a:rPr lang="en-US" altLang="ja-JP" sz="1200" dirty="0" smtClean="0"/>
              <a:t>｢</a:t>
            </a:r>
            <a:r>
              <a:rPr lang="ja-JP" altLang="en-US" sz="1200" dirty="0" smtClean="0"/>
              <a:t>予期していた</a:t>
            </a:r>
            <a:r>
              <a:rPr lang="en-US" altLang="ja-JP" sz="1200" dirty="0" smtClean="0"/>
              <a:t>｣</a:t>
            </a:r>
            <a:r>
              <a:rPr lang="ja-JP" altLang="en-US" sz="1200" dirty="0" smtClean="0"/>
              <a:t>ことにならない</a:t>
            </a:r>
            <a:endParaRPr kumimoji="1" lang="en-US" altLang="ja-JP" sz="1200" dirty="0" smtClean="0"/>
          </a:p>
        </p:txBody>
      </p:sp>
      <p:sp>
        <p:nvSpPr>
          <p:cNvPr id="65" name="曲折矢印 64"/>
          <p:cNvSpPr/>
          <p:nvPr/>
        </p:nvSpPr>
        <p:spPr>
          <a:xfrm flipV="1">
            <a:off x="3129682" y="4226878"/>
            <a:ext cx="314139" cy="1469834"/>
          </a:xfrm>
          <a:prstGeom prst="bentArrow">
            <a:avLst>
              <a:gd name="adj1" fmla="val 37345"/>
              <a:gd name="adj2" fmla="val 37414"/>
              <a:gd name="adj3" fmla="val 42113"/>
              <a:gd name="adj4" fmla="val 3977"/>
            </a:avLst>
          </a:prstGeom>
          <a:gradFill flip="none" rotWithShape="1">
            <a:gsLst>
              <a:gs pos="9000">
                <a:srgbClr val="316DD7"/>
              </a:gs>
              <a:gs pos="61000">
                <a:schemeClr val="accent1">
                  <a:tint val="50000"/>
                  <a:shade val="100000"/>
                  <a:satMod val="350000"/>
                </a:schemeClr>
              </a:gs>
            </a:gsLst>
            <a:lin ang="16200000" scaled="1"/>
            <a:tileRect/>
          </a:gradFill>
          <a:effectLst>
            <a:outerShdw blurRad="381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正方形/長方形 65"/>
          <p:cNvSpPr/>
          <p:nvPr/>
        </p:nvSpPr>
        <p:spPr>
          <a:xfrm>
            <a:off x="3021459" y="4151670"/>
            <a:ext cx="233153" cy="132924"/>
          </a:xfrm>
          <a:prstGeom prst="rect">
            <a:avLst/>
          </a:prstGeom>
          <a:solidFill>
            <a:srgbClr val="316D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4534002" y="1643765"/>
            <a:ext cx="3805850" cy="307777"/>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1400" dirty="0" smtClean="0"/>
              <a:t>「</a:t>
            </a:r>
            <a:r>
              <a:rPr kumimoji="1" lang="ja-JP" altLang="en-US" sz="1400" dirty="0" smtClean="0"/>
              <a:t>予期しなかったもの」の解釈 ／ </a:t>
            </a:r>
            <a:r>
              <a:rPr kumimoji="1" lang="ja-JP" altLang="en-US" sz="1100" dirty="0" smtClean="0"/>
              <a:t>相談・研修の中から</a:t>
            </a:r>
            <a:endParaRPr kumimoji="1" lang="ja-JP" altLang="en-US" sz="1100" dirty="0"/>
          </a:p>
        </p:txBody>
      </p:sp>
      <p:sp>
        <p:nvSpPr>
          <p:cNvPr id="68" name="右中かっこ 67"/>
          <p:cNvSpPr/>
          <p:nvPr/>
        </p:nvSpPr>
        <p:spPr>
          <a:xfrm>
            <a:off x="6340415" y="6025293"/>
            <a:ext cx="207034" cy="339437"/>
          </a:xfrm>
          <a:prstGeom prst="rightBrace">
            <a:avLst>
              <a:gd name="adj1" fmla="val 8333"/>
              <a:gd name="adj2" fmla="val 70331"/>
            </a:avLst>
          </a:prstGeom>
          <a:ln w="1587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9" name="テキスト ボックス 68"/>
          <p:cNvSpPr txBox="1"/>
          <p:nvPr/>
        </p:nvSpPr>
        <p:spPr>
          <a:xfrm>
            <a:off x="4472799" y="3403773"/>
            <a:ext cx="813043" cy="246221"/>
          </a:xfrm>
          <a:prstGeom prst="rect">
            <a:avLst/>
          </a:prstGeom>
          <a:noFill/>
        </p:spPr>
        <p:txBody>
          <a:bodyPr wrap="none" rtlCol="0">
            <a:spAutoFit/>
          </a:bodyPr>
          <a:lstStyle/>
          <a:p>
            <a:r>
              <a:rPr kumimoji="1" lang="ja-JP" altLang="en-US" sz="1000" dirty="0" smtClean="0">
                <a:solidFill>
                  <a:srgbClr val="376092"/>
                </a:solidFill>
              </a:rPr>
              <a:t>［事前</a:t>
            </a:r>
            <a:r>
              <a:rPr kumimoji="1" lang="en-US" altLang="ja-JP" sz="1000" dirty="0" smtClean="0">
                <a:solidFill>
                  <a:srgbClr val="376092"/>
                </a:solidFill>
              </a:rPr>
              <a:t>Data</a:t>
            </a:r>
            <a:r>
              <a:rPr kumimoji="1" lang="ja-JP" altLang="en-US" sz="1000" dirty="0" smtClean="0">
                <a:solidFill>
                  <a:srgbClr val="376092"/>
                </a:solidFill>
              </a:rPr>
              <a:t>］</a:t>
            </a:r>
            <a:endParaRPr kumimoji="1" lang="ja-JP" altLang="en-US" sz="1000" dirty="0">
              <a:solidFill>
                <a:srgbClr val="376092"/>
              </a:solidFill>
            </a:endParaRPr>
          </a:p>
        </p:txBody>
      </p:sp>
      <p:sp>
        <p:nvSpPr>
          <p:cNvPr id="70" name="テキスト ボックス 69"/>
          <p:cNvSpPr txBox="1"/>
          <p:nvPr/>
        </p:nvSpPr>
        <p:spPr>
          <a:xfrm>
            <a:off x="4472799" y="3861431"/>
            <a:ext cx="1082348" cy="246221"/>
          </a:xfrm>
          <a:prstGeom prst="rect">
            <a:avLst/>
          </a:prstGeom>
          <a:noFill/>
        </p:spPr>
        <p:txBody>
          <a:bodyPr wrap="none" rtlCol="0">
            <a:spAutoFit/>
          </a:bodyPr>
          <a:lstStyle/>
          <a:p>
            <a:r>
              <a:rPr kumimoji="1" lang="ja-JP" altLang="en-US" sz="1000" dirty="0" smtClean="0">
                <a:solidFill>
                  <a:srgbClr val="376092"/>
                </a:solidFill>
              </a:rPr>
              <a:t>［経過中の発症］</a:t>
            </a:r>
            <a:endParaRPr kumimoji="1" lang="ja-JP" altLang="en-US" sz="1000" dirty="0">
              <a:solidFill>
                <a:srgbClr val="376092"/>
              </a:solidFill>
            </a:endParaRPr>
          </a:p>
        </p:txBody>
      </p:sp>
      <p:cxnSp>
        <p:nvCxnSpPr>
          <p:cNvPr id="71" name="直線コネクタ 70"/>
          <p:cNvCxnSpPr/>
          <p:nvPr/>
        </p:nvCxnSpPr>
        <p:spPr>
          <a:xfrm>
            <a:off x="3821503" y="2225616"/>
            <a:ext cx="32952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821503" y="3209027"/>
            <a:ext cx="30364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6719977" y="5408763"/>
            <a:ext cx="1544129" cy="32570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4973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485357" y="346660"/>
            <a:ext cx="6343403" cy="400110"/>
          </a:xfrm>
          <a:prstGeom prst="rect">
            <a:avLst/>
          </a:prstGeom>
          <a:noFill/>
        </p:spPr>
        <p:txBody>
          <a:bodyPr wrap="none" rtlCol="0">
            <a:spAutoFit/>
          </a:bodyPr>
          <a:lstStyle/>
          <a:p>
            <a:r>
              <a:rPr kumimoji="1" lang="ja-JP" altLang="en-US" sz="2000" dirty="0" smtClean="0"/>
              <a:t>医療事故</a:t>
            </a:r>
            <a:r>
              <a:rPr kumimoji="1" lang="ja-JP" altLang="en-US" sz="2000" smtClean="0"/>
              <a:t>防止と 「</a:t>
            </a:r>
            <a:r>
              <a:rPr kumimoji="1" lang="ja-JP" altLang="en-US" sz="2000" dirty="0" smtClean="0"/>
              <a:t>インフォームドコンセント（</a:t>
            </a:r>
            <a:r>
              <a:rPr kumimoji="1" lang="ja-JP" altLang="en-US" sz="2000" smtClean="0"/>
              <a:t>ＩＣ）」 に</a:t>
            </a:r>
            <a:r>
              <a:rPr kumimoji="1" lang="ja-JP" altLang="en-US" sz="2000" dirty="0" smtClean="0"/>
              <a:t>ついて</a:t>
            </a:r>
            <a:endParaRPr kumimoji="1" lang="ja-JP" altLang="en-US" sz="2000" dirty="0"/>
          </a:p>
        </p:txBody>
      </p:sp>
      <p:sp>
        <p:nvSpPr>
          <p:cNvPr id="28" name="テキスト ボックス 27"/>
          <p:cNvSpPr txBox="1"/>
          <p:nvPr/>
        </p:nvSpPr>
        <p:spPr>
          <a:xfrm>
            <a:off x="571501" y="836765"/>
            <a:ext cx="8279202" cy="5770811"/>
          </a:xfrm>
          <a:prstGeom prst="rect">
            <a:avLst/>
          </a:prstGeom>
          <a:noFill/>
          <a:ln>
            <a:noFill/>
          </a:ln>
        </p:spPr>
        <p:txBody>
          <a:bodyPr wrap="square" rtlCol="0">
            <a:spAutoFit/>
          </a:bodyPr>
          <a:lstStyle/>
          <a:p>
            <a:r>
              <a:rPr kumimoji="1" lang="ja-JP" altLang="en-US" dirty="0" smtClean="0"/>
              <a:t>１．</a:t>
            </a:r>
            <a:r>
              <a:rPr kumimoji="1" lang="en-US" altLang="ja-JP" dirty="0" smtClean="0"/>
              <a:t>Informed Consent</a:t>
            </a:r>
            <a:r>
              <a:rPr kumimoji="1" lang="ja-JP" altLang="en-US" dirty="0" smtClean="0"/>
              <a:t> の意味</a:t>
            </a:r>
            <a:endParaRPr kumimoji="1" lang="en-US" altLang="ja-JP" dirty="0" smtClean="0"/>
          </a:p>
          <a:p>
            <a:r>
              <a:rPr lang="en-US" altLang="ja-JP" dirty="0"/>
              <a:t>	</a:t>
            </a:r>
            <a:r>
              <a:rPr lang="ja-JP" altLang="en-US" sz="1600" dirty="0" smtClean="0"/>
              <a:t>⑴ 日本語訳</a:t>
            </a:r>
            <a:endParaRPr lang="en-US" altLang="ja-JP" sz="1600" dirty="0" smtClean="0"/>
          </a:p>
          <a:p>
            <a:r>
              <a:rPr kumimoji="1" lang="en-US" altLang="ja-JP" dirty="0"/>
              <a:t>	</a:t>
            </a:r>
            <a:r>
              <a:rPr kumimoji="1" lang="en-US" altLang="ja-JP" dirty="0" smtClean="0"/>
              <a:t>	</a:t>
            </a:r>
            <a:r>
              <a:rPr kumimoji="1" lang="ja-JP" altLang="en-US" sz="1600" dirty="0" smtClean="0"/>
              <a:t>・ 「説明と同意」</a:t>
            </a:r>
            <a:r>
              <a:rPr kumimoji="1" lang="ja-JP" altLang="en-US" sz="1400" dirty="0" smtClean="0"/>
              <a:t>（十分な説明に基づく</a:t>
            </a:r>
            <a:r>
              <a:rPr kumimoji="1" lang="en-US" altLang="ja-JP" sz="1400" dirty="0" smtClean="0"/>
              <a:t>､</a:t>
            </a:r>
            <a:r>
              <a:rPr kumimoji="1" lang="ja-JP" altLang="en-US" sz="1400" dirty="0" smtClean="0"/>
              <a:t>同意取り付け ／ 日本医師会）</a:t>
            </a:r>
            <a:r>
              <a:rPr kumimoji="1" lang="en-US" altLang="ja-JP" dirty="0" smtClean="0"/>
              <a:t>			</a:t>
            </a:r>
          </a:p>
          <a:p>
            <a:r>
              <a:rPr lang="en-US" altLang="ja-JP" dirty="0"/>
              <a:t>	</a:t>
            </a:r>
            <a:r>
              <a:rPr lang="en-US" altLang="ja-JP" dirty="0" smtClean="0"/>
              <a:t>	</a:t>
            </a:r>
            <a:r>
              <a:rPr lang="ja-JP" altLang="en-US" sz="1600" dirty="0" smtClean="0"/>
              <a:t>・ 「情報と決断の共有」</a:t>
            </a:r>
            <a:r>
              <a:rPr lang="ja-JP" altLang="en-US" sz="1400" dirty="0" smtClean="0"/>
              <a:t>（木村利人）</a:t>
            </a:r>
            <a:r>
              <a:rPr lang="ja-JP" altLang="en-US" dirty="0" smtClean="0"/>
              <a:t>、</a:t>
            </a:r>
            <a:r>
              <a:rPr lang="ja-JP" altLang="en-US" sz="1600" dirty="0" smtClean="0"/>
              <a:t>「</a:t>
            </a:r>
            <a:r>
              <a:rPr lang="ja-JP" altLang="en-US" sz="1600" dirty="0"/>
              <a:t>納得診療」</a:t>
            </a:r>
            <a:endParaRPr lang="en-US" altLang="ja-JP" sz="1600" dirty="0" smtClean="0"/>
          </a:p>
          <a:p>
            <a:pPr>
              <a:lnSpc>
                <a:spcPts val="2660"/>
              </a:lnSpc>
            </a:pPr>
            <a:r>
              <a:rPr kumimoji="1" lang="ja-JP" altLang="en-US" dirty="0"/>
              <a:t>　</a:t>
            </a:r>
            <a:r>
              <a:rPr kumimoji="1" lang="ja-JP" altLang="en-US" dirty="0" smtClean="0"/>
              <a:t>　　</a:t>
            </a:r>
            <a:r>
              <a:rPr kumimoji="1" lang="ja-JP" altLang="en-US" sz="1600" dirty="0" smtClean="0"/>
              <a:t>⑵ 理解のされ方</a:t>
            </a:r>
            <a:r>
              <a:rPr kumimoji="1" lang="ja-JP" altLang="en-US" sz="1200" dirty="0" smtClean="0"/>
              <a:t>（指摘されている点）</a:t>
            </a:r>
            <a:r>
              <a:rPr kumimoji="1" lang="en-US" altLang="ja-JP" dirty="0" smtClean="0"/>
              <a:t>	</a:t>
            </a:r>
          </a:p>
          <a:p>
            <a:r>
              <a:rPr lang="en-US" altLang="ja-JP" dirty="0" smtClean="0"/>
              <a:t>		</a:t>
            </a:r>
          </a:p>
          <a:p>
            <a:endParaRPr lang="en-US" altLang="ja-JP" dirty="0"/>
          </a:p>
          <a:p>
            <a:endParaRPr lang="en-US" altLang="ja-JP" dirty="0" smtClean="0"/>
          </a:p>
          <a:p>
            <a:endParaRPr lang="en-US" altLang="ja-JP" dirty="0"/>
          </a:p>
          <a:p>
            <a:endParaRPr lang="en-US" altLang="ja-JP" dirty="0" smtClean="0"/>
          </a:p>
          <a:p>
            <a:endParaRPr lang="en-US" altLang="ja-JP" dirty="0" smtClean="0"/>
          </a:p>
          <a:p>
            <a:pPr>
              <a:lnSpc>
                <a:spcPct val="150000"/>
              </a:lnSpc>
            </a:pPr>
            <a:r>
              <a:rPr lang="ja-JP" altLang="en-US" dirty="0" smtClean="0"/>
              <a:t>２．事故防止とＩＣ</a:t>
            </a:r>
            <a:endParaRPr lang="en-US" altLang="ja-JP" dirty="0" smtClean="0"/>
          </a:p>
          <a:p>
            <a:r>
              <a:rPr lang="en-US" altLang="ja-JP" dirty="0"/>
              <a:t>	</a:t>
            </a:r>
            <a:r>
              <a:rPr lang="ja-JP" altLang="en-US" sz="1600" dirty="0" smtClean="0"/>
              <a:t>⑴ 医療における２つの危険</a:t>
            </a:r>
            <a:endParaRPr lang="en-US" altLang="ja-JP" sz="1600" dirty="0" smtClean="0"/>
          </a:p>
          <a:p>
            <a:r>
              <a:rPr lang="en-US" altLang="ja-JP" sz="1600" dirty="0"/>
              <a:t>	</a:t>
            </a:r>
            <a:r>
              <a:rPr lang="en-US" altLang="ja-JP" sz="1600" dirty="0" smtClean="0"/>
              <a:t>	</a:t>
            </a:r>
            <a:r>
              <a:rPr lang="ja-JP" altLang="en-US" sz="1400" dirty="0" smtClean="0"/>
              <a:t>① 疾病自体</a:t>
            </a:r>
            <a:r>
              <a:rPr lang="en-US" altLang="ja-JP" sz="1400" dirty="0" smtClean="0"/>
              <a:t>	</a:t>
            </a:r>
            <a:r>
              <a:rPr lang="ja-JP" altLang="en-US" sz="1400" dirty="0" smtClean="0"/>
              <a:t>・原病の進行、併発症、（不確実性、未知の病態）</a:t>
            </a:r>
            <a:endParaRPr lang="en-US" altLang="ja-JP" sz="1400" dirty="0" smtClean="0"/>
          </a:p>
          <a:p>
            <a:r>
              <a:rPr lang="en-US" altLang="ja-JP" sz="1400" dirty="0"/>
              <a:t>	</a:t>
            </a:r>
            <a:r>
              <a:rPr lang="en-US" altLang="ja-JP" sz="1400" dirty="0" smtClean="0"/>
              <a:t>	</a:t>
            </a:r>
            <a:r>
              <a:rPr lang="ja-JP" altLang="en-US" sz="1400" dirty="0" smtClean="0"/>
              <a:t>② 医療行為</a:t>
            </a:r>
            <a:r>
              <a:rPr lang="en-US" altLang="ja-JP" sz="1400" dirty="0" smtClean="0"/>
              <a:t>	</a:t>
            </a:r>
            <a:r>
              <a:rPr lang="ja-JP" altLang="en-US" sz="1400" dirty="0" smtClean="0"/>
              <a:t>・手術のリスク等</a:t>
            </a:r>
            <a:endParaRPr lang="en-US" altLang="ja-JP" sz="1400" dirty="0" smtClean="0"/>
          </a:p>
          <a:p>
            <a:r>
              <a:rPr lang="en-US" altLang="ja-JP" sz="1400" dirty="0"/>
              <a:t>	</a:t>
            </a:r>
            <a:r>
              <a:rPr lang="en-US" altLang="ja-JP" sz="1400" dirty="0" smtClean="0"/>
              <a:t>				</a:t>
            </a:r>
            <a:r>
              <a:rPr lang="ja-JP" altLang="en-US" sz="1400" dirty="0" smtClean="0"/>
              <a:t>・施設（病院の環境；高いベッド、部屋）</a:t>
            </a:r>
            <a:endParaRPr lang="en-US" altLang="ja-JP" sz="1400" dirty="0" smtClean="0"/>
          </a:p>
          <a:p>
            <a:r>
              <a:rPr lang="en-US" altLang="ja-JP" sz="1400" dirty="0"/>
              <a:t>	</a:t>
            </a:r>
            <a:r>
              <a:rPr lang="en-US" altLang="ja-JP" sz="1400" dirty="0" smtClean="0"/>
              <a:t>				</a:t>
            </a:r>
            <a:r>
              <a:rPr lang="ja-JP" altLang="en-US" sz="1400" dirty="0" smtClean="0"/>
              <a:t>・</a:t>
            </a:r>
            <a:r>
              <a:rPr lang="en-US" altLang="ja-JP" sz="1400" dirty="0" smtClean="0"/>
              <a:t>Human Error</a:t>
            </a:r>
          </a:p>
          <a:p>
            <a:pPr>
              <a:lnSpc>
                <a:spcPts val="2700"/>
              </a:lnSpc>
            </a:pPr>
            <a:r>
              <a:rPr lang="en-US" altLang="ja-JP" dirty="0" smtClean="0"/>
              <a:t>	</a:t>
            </a:r>
            <a:r>
              <a:rPr lang="ja-JP" altLang="en-US" sz="1600" dirty="0" smtClean="0"/>
              <a:t>⑵ 危険管理の協働作業　</a:t>
            </a:r>
            <a:r>
              <a:rPr lang="ja-JP" altLang="en-US" sz="1400" dirty="0" smtClean="0"/>
              <a:t>［危険情報の共有］</a:t>
            </a:r>
            <a:endParaRPr lang="en-US" altLang="ja-JP" sz="1400" dirty="0" smtClean="0"/>
          </a:p>
          <a:p>
            <a:r>
              <a:rPr lang="en-US" altLang="ja-JP" sz="1600" dirty="0"/>
              <a:t>	</a:t>
            </a:r>
            <a:r>
              <a:rPr lang="en-US" altLang="ja-JP" sz="1600" dirty="0" smtClean="0"/>
              <a:t>	</a:t>
            </a:r>
            <a:r>
              <a:rPr lang="ja-JP" altLang="en-US" sz="1400" dirty="0" smtClean="0"/>
              <a:t>① 病気の悪化の症状・徴候</a:t>
            </a:r>
            <a:r>
              <a:rPr lang="en-US" altLang="ja-JP" sz="1400" dirty="0" smtClean="0"/>
              <a:t>	</a:t>
            </a:r>
            <a:r>
              <a:rPr lang="ja-JP" altLang="en-US" sz="1400" dirty="0" smtClean="0"/>
              <a:t>［積極的に報告する、治療への協力］</a:t>
            </a:r>
            <a:endParaRPr lang="en-US" altLang="ja-JP" sz="1400" dirty="0" smtClean="0"/>
          </a:p>
          <a:p>
            <a:r>
              <a:rPr lang="en-US" altLang="ja-JP" sz="1400" dirty="0"/>
              <a:t>	</a:t>
            </a:r>
            <a:r>
              <a:rPr lang="en-US" altLang="ja-JP" sz="1400" dirty="0" smtClean="0"/>
              <a:t>	</a:t>
            </a:r>
            <a:r>
              <a:rPr lang="ja-JP" altLang="en-US" sz="1400" dirty="0" smtClean="0"/>
              <a:t>② 医療行為の危機管理</a:t>
            </a:r>
            <a:r>
              <a:rPr lang="en-US" altLang="ja-JP" sz="1400" dirty="0" smtClean="0"/>
              <a:t>		</a:t>
            </a:r>
            <a:r>
              <a:rPr lang="ja-JP" altLang="en-US" sz="1400" dirty="0" smtClean="0"/>
              <a:t>［手術のリスク等を理解し、リハビリ等］</a:t>
            </a:r>
            <a:endParaRPr lang="en-US" altLang="ja-JP" sz="1400" dirty="0" smtClean="0"/>
          </a:p>
          <a:p>
            <a:r>
              <a:rPr lang="en-US" altLang="ja-JP" sz="1400" dirty="0"/>
              <a:t>	</a:t>
            </a:r>
            <a:r>
              <a:rPr lang="en-US" altLang="ja-JP" sz="1400" dirty="0" smtClean="0"/>
              <a:t>	</a:t>
            </a:r>
            <a:r>
              <a:rPr lang="ja-JP" altLang="en-US" sz="1400" dirty="0" smtClean="0"/>
              <a:t>③ 医療者のエラーの発見</a:t>
            </a:r>
            <a:r>
              <a:rPr lang="en-US" altLang="ja-JP" sz="1400" dirty="0" smtClean="0"/>
              <a:t>	</a:t>
            </a:r>
            <a:r>
              <a:rPr lang="ja-JP" altLang="en-US" sz="1400" dirty="0" smtClean="0"/>
              <a:t>［確認作業等への協力］</a:t>
            </a:r>
            <a:endParaRPr lang="en-US" altLang="ja-JP" sz="1400" dirty="0" smtClean="0"/>
          </a:p>
        </p:txBody>
      </p:sp>
      <p:cxnSp>
        <p:nvCxnSpPr>
          <p:cNvPr id="29" name="直線コネクタ 28"/>
          <p:cNvCxnSpPr/>
          <p:nvPr/>
        </p:nvCxnSpPr>
        <p:spPr>
          <a:xfrm>
            <a:off x="1538376" y="696695"/>
            <a:ext cx="626361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0" name="図形グループ 29"/>
          <p:cNvGrpSpPr/>
          <p:nvPr/>
        </p:nvGrpSpPr>
        <p:grpSpPr>
          <a:xfrm>
            <a:off x="7192840" y="3908358"/>
            <a:ext cx="1552959" cy="1821725"/>
            <a:chOff x="7216286" y="3814574"/>
            <a:chExt cx="1552959" cy="1821725"/>
          </a:xfrm>
        </p:grpSpPr>
        <p:sp>
          <p:nvSpPr>
            <p:cNvPr id="31" name="角丸四角形 30"/>
            <p:cNvSpPr/>
            <p:nvPr/>
          </p:nvSpPr>
          <p:spPr>
            <a:xfrm>
              <a:off x="7216286" y="4287184"/>
              <a:ext cx="1552959" cy="13491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2" name="上矢印 31"/>
            <p:cNvSpPr/>
            <p:nvPr/>
          </p:nvSpPr>
          <p:spPr>
            <a:xfrm>
              <a:off x="7825434" y="3814574"/>
              <a:ext cx="328067" cy="474651"/>
            </a:xfrm>
            <a:prstGeom prst="upArrow">
              <a:avLst/>
            </a:prstGeom>
            <a:pattFill prst="dkHorz">
              <a:fgClr>
                <a:srgbClr val="92D050"/>
              </a:fgClr>
              <a:bgClr>
                <a:schemeClr val="bg1"/>
              </a:bgClr>
            </a:pattFill>
            <a:ln>
              <a:solidFill>
                <a:schemeClr val="tx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291236" y="4534535"/>
              <a:ext cx="1441420" cy="1015663"/>
            </a:xfrm>
            <a:prstGeom prst="rect">
              <a:avLst/>
            </a:prstGeom>
            <a:noFill/>
          </p:spPr>
          <p:txBody>
            <a:bodyPr wrap="none" rtlCol="0">
              <a:spAutoFit/>
            </a:bodyPr>
            <a:lstStyle/>
            <a:p>
              <a:r>
                <a:rPr kumimoji="1" lang="ja-JP" altLang="en-US" sz="1200" dirty="0" smtClean="0"/>
                <a:t>同席し、</a:t>
              </a:r>
              <a:endParaRPr kumimoji="1" lang="en-US" altLang="ja-JP" sz="1200" dirty="0" smtClean="0"/>
            </a:p>
            <a:p>
              <a:r>
                <a:rPr kumimoji="1" lang="ja-JP" altLang="en-US" sz="1200" dirty="0" smtClean="0"/>
                <a:t>納得、反応を</a:t>
              </a:r>
              <a:r>
                <a:rPr lang="ja-JP" altLang="en-US" sz="1200" dirty="0" smtClean="0"/>
                <a:t>確認：</a:t>
              </a:r>
              <a:endParaRPr lang="en-US" altLang="ja-JP" sz="1200" dirty="0" smtClean="0"/>
            </a:p>
            <a:p>
              <a:r>
                <a:rPr kumimoji="1" lang="ja-JP" altLang="en-US" sz="1200" dirty="0"/>
                <a:t>　</a:t>
              </a:r>
              <a:r>
                <a:rPr kumimoji="1" lang="ja-JP" altLang="en-US" sz="1200" dirty="0" smtClean="0"/>
                <a:t>・看護師</a:t>
              </a:r>
              <a:endParaRPr kumimoji="1" lang="en-US" altLang="ja-JP" sz="1200" dirty="0" smtClean="0"/>
            </a:p>
            <a:p>
              <a:r>
                <a:rPr lang="ja-JP" altLang="en-US" sz="1200" dirty="0"/>
                <a:t>　</a:t>
              </a:r>
              <a:r>
                <a:rPr lang="ja-JP" altLang="en-US" sz="1200" dirty="0" smtClean="0"/>
                <a:t>・対話推進者</a:t>
              </a:r>
              <a:endParaRPr lang="en-US" altLang="ja-JP" sz="1200" dirty="0" smtClean="0"/>
            </a:p>
            <a:p>
              <a:r>
                <a:rPr kumimoji="1" lang="ja-JP" altLang="en-US" sz="1200" dirty="0"/>
                <a:t>　</a:t>
              </a:r>
              <a:r>
                <a:rPr kumimoji="1" lang="ja-JP" altLang="en-US" sz="1200" dirty="0" smtClean="0"/>
                <a:t>・診療情報管理士</a:t>
              </a:r>
              <a:endParaRPr kumimoji="1" lang="en-US" altLang="ja-JP" sz="1200" dirty="0" smtClean="0"/>
            </a:p>
          </p:txBody>
        </p:sp>
        <p:sp>
          <p:nvSpPr>
            <p:cNvPr id="34" name="テキスト ボックス 33"/>
            <p:cNvSpPr txBox="1"/>
            <p:nvPr/>
          </p:nvSpPr>
          <p:spPr>
            <a:xfrm>
              <a:off x="7558932" y="4288265"/>
              <a:ext cx="954107" cy="276999"/>
            </a:xfrm>
            <a:prstGeom prst="rect">
              <a:avLst/>
            </a:prstGeom>
            <a:noFill/>
          </p:spPr>
          <p:txBody>
            <a:bodyPr wrap="none" rtlCol="0">
              <a:spAutoFit/>
            </a:bodyPr>
            <a:lstStyle/>
            <a:p>
              <a:r>
                <a:rPr kumimoji="1" lang="ja-JP" altLang="en-US" sz="1200" dirty="0" smtClean="0"/>
                <a:t>今後の傾向</a:t>
              </a:r>
              <a:endParaRPr kumimoji="1" lang="ja-JP" altLang="en-US" sz="1200" dirty="0"/>
            </a:p>
          </p:txBody>
        </p:sp>
      </p:grpSp>
      <p:sp>
        <p:nvSpPr>
          <p:cNvPr id="35" name="テキスト ボックス 34"/>
          <p:cNvSpPr txBox="1"/>
          <p:nvPr/>
        </p:nvSpPr>
        <p:spPr>
          <a:xfrm>
            <a:off x="5141220" y="736565"/>
            <a:ext cx="3903633" cy="307777"/>
          </a:xfrm>
          <a:prstGeom prst="rect">
            <a:avLst/>
          </a:prstGeom>
          <a:noFill/>
        </p:spPr>
        <p:txBody>
          <a:bodyPr wrap="none" rtlCol="0">
            <a:spAutoFit/>
          </a:bodyPr>
          <a:lstStyle/>
          <a:p>
            <a:r>
              <a:rPr kumimoji="1" lang="en-US" altLang="ja-JP" sz="1400" dirty="0" smtClean="0"/>
              <a:t>｢</a:t>
            </a:r>
            <a:r>
              <a:rPr kumimoji="1" lang="ja-JP" altLang="en-US" sz="1400" dirty="0" smtClean="0"/>
              <a:t>本来の意味」</a:t>
            </a:r>
            <a:r>
              <a:rPr kumimoji="1" lang="en-US" altLang="ja-JP" sz="1400" dirty="0" smtClean="0"/>
              <a:t>｢</a:t>
            </a:r>
            <a:r>
              <a:rPr kumimoji="1" lang="ja-JP" altLang="en-US" sz="1400" dirty="0" smtClean="0"/>
              <a:t>あるべきかたち</a:t>
            </a:r>
            <a:r>
              <a:rPr kumimoji="1" lang="en-US" altLang="ja-JP" sz="1400" dirty="0" smtClean="0"/>
              <a:t>｣</a:t>
            </a:r>
            <a:r>
              <a:rPr kumimoji="1" lang="ja-JP" altLang="en-US" sz="1400" dirty="0" smtClean="0"/>
              <a:t>の文献、議論から</a:t>
            </a:r>
            <a:endParaRPr kumimoji="1" lang="ja-JP" altLang="en-US" sz="1400" dirty="0"/>
          </a:p>
        </p:txBody>
      </p:sp>
      <p:sp>
        <p:nvSpPr>
          <p:cNvPr id="36" name="正方形/長方形 35"/>
          <p:cNvSpPr/>
          <p:nvPr/>
        </p:nvSpPr>
        <p:spPr>
          <a:xfrm>
            <a:off x="441738" y="2184563"/>
            <a:ext cx="8702262" cy="2200602"/>
          </a:xfrm>
          <a:prstGeom prst="rect">
            <a:avLst/>
          </a:prstGeom>
        </p:spPr>
        <p:txBody>
          <a:bodyPr wrap="square">
            <a:spAutoFit/>
          </a:bodyPr>
          <a:lstStyle/>
          <a:p>
            <a:pPr lvl="0" defTabSz="457200">
              <a:lnSpc>
                <a:spcPct val="150000"/>
              </a:lnSpc>
            </a:pPr>
            <a:r>
              <a:rPr lang="en-US" altLang="ja-JP" dirty="0">
                <a:solidFill>
                  <a:prstClr val="black"/>
                </a:solidFill>
                <a:ea typeface="ＭＳ Ｐゴシック" charset="-128"/>
              </a:rPr>
              <a:t>			</a:t>
            </a:r>
            <a:r>
              <a:rPr lang="en-US" altLang="ja-JP" sz="1400" dirty="0">
                <a:solidFill>
                  <a:prstClr val="black"/>
                </a:solidFill>
                <a:ea typeface="ＭＳ Ｐゴシック" charset="-128"/>
              </a:rPr>
              <a:t>								</a:t>
            </a:r>
          </a:p>
          <a:p>
            <a:pPr lvl="0" defTabSz="457200"/>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医療者が</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a:t>
            </a:r>
            <a:r>
              <a:rPr lang="ja-JP" altLang="en-US" sz="1600" dirty="0" smtClean="0">
                <a:solidFill>
                  <a:prstClr val="black"/>
                </a:solidFill>
                <a:ea typeface="ＭＳ Ｐゴシック" charset="-128"/>
              </a:rPr>
              <a:t>患者･保護者の</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a:t>
            </a:r>
            <a:r>
              <a:rPr lang="ja-JP" altLang="en-US" sz="1600" dirty="0" smtClean="0">
                <a:solidFill>
                  <a:prstClr val="black"/>
                </a:solidFill>
                <a:ea typeface="ＭＳ Ｐゴシック" charset="-128"/>
              </a:rPr>
              <a:t> 医療者</a:t>
            </a:r>
            <a:r>
              <a:rPr lang="ja-JP" altLang="en-US" sz="1600" dirty="0">
                <a:solidFill>
                  <a:prstClr val="black"/>
                </a:solidFill>
                <a:ea typeface="ＭＳ Ｐゴシック" charset="-128"/>
              </a:rPr>
              <a:t>は　</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a:t>
            </a:r>
            <a:r>
              <a:rPr lang="ja-JP" altLang="en-US" sz="1600" dirty="0" smtClean="0">
                <a:solidFill>
                  <a:prstClr val="black"/>
                </a:solidFill>
                <a:ea typeface="ＭＳ Ｐゴシック" charset="-128"/>
              </a:rPr>
              <a:t>患者･保護者が</a:t>
            </a:r>
            <a:r>
              <a:rPr lang="en-US" altLang="ja-JP" sz="1600" dirty="0">
                <a:solidFill>
                  <a:prstClr val="black"/>
                </a:solidFill>
                <a:ea typeface="ＭＳ Ｐゴシック" charset="-128"/>
              </a:rPr>
              <a:t>	</a:t>
            </a:r>
          </a:p>
          <a:p>
            <a:pPr lvl="0" defTabSz="457200"/>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説明をし</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同意</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a:t>
            </a:r>
            <a:r>
              <a:rPr lang="ja-JP" altLang="en-US" sz="1600" dirty="0" smtClean="0">
                <a:solidFill>
                  <a:prstClr val="black"/>
                </a:solidFill>
                <a:ea typeface="ＭＳ Ｐゴシック" charset="-128"/>
              </a:rPr>
              <a:t>　　説明</a:t>
            </a:r>
            <a:r>
              <a:rPr lang="ja-JP" altLang="en-US" sz="1600" dirty="0">
                <a:solidFill>
                  <a:prstClr val="black"/>
                </a:solidFill>
                <a:ea typeface="ＭＳ Ｐゴシック" charset="-128"/>
              </a:rPr>
              <a:t>し、</a:t>
            </a:r>
            <a:r>
              <a:rPr lang="en-US" altLang="ja-JP" sz="1600" dirty="0">
                <a:solidFill>
                  <a:prstClr val="black"/>
                </a:solidFill>
                <a:ea typeface="ＭＳ Ｐゴシック" charset="-128"/>
              </a:rPr>
              <a:t>		</a:t>
            </a:r>
            <a:r>
              <a:rPr lang="ja-JP" altLang="en-US" sz="1600" dirty="0">
                <a:solidFill>
                  <a:prstClr val="black"/>
                </a:solidFill>
                <a:ea typeface="ＭＳ Ｐゴシック" charset="-128"/>
              </a:rPr>
              <a:t>　</a:t>
            </a:r>
            <a:r>
              <a:rPr lang="en-US" altLang="ja-JP" sz="1600" dirty="0">
                <a:solidFill>
                  <a:prstClr val="black"/>
                </a:solidFill>
                <a:ea typeface="ＭＳ Ｐゴシック" charset="-128"/>
              </a:rPr>
              <a:t>	</a:t>
            </a:r>
            <a:r>
              <a:rPr lang="ja-JP" altLang="en-US" sz="1600" dirty="0" smtClean="0">
                <a:solidFill>
                  <a:prstClr val="black"/>
                </a:solidFill>
                <a:ea typeface="ＭＳ Ｐゴシック" charset="-128"/>
              </a:rPr>
              <a:t>　理解・</a:t>
            </a:r>
            <a:r>
              <a:rPr lang="ja-JP" altLang="en-US" sz="1600" dirty="0">
                <a:solidFill>
                  <a:prstClr val="black"/>
                </a:solidFill>
                <a:ea typeface="ＭＳ Ｐゴシック" charset="-128"/>
              </a:rPr>
              <a:t>了解した</a:t>
            </a:r>
            <a:endParaRPr lang="en-US" altLang="ja-JP" sz="1600" dirty="0">
              <a:solidFill>
                <a:prstClr val="black"/>
              </a:solidFill>
              <a:ea typeface="ＭＳ Ｐゴシック" charset="-128"/>
            </a:endParaRPr>
          </a:p>
          <a:p>
            <a:pPr lvl="0" defTabSz="457200">
              <a:lnSpc>
                <a:spcPct val="150000"/>
              </a:lnSpc>
              <a:spcBef>
                <a:spcPts val="1800"/>
              </a:spcBef>
            </a:pPr>
            <a:r>
              <a:rPr lang="en-US" altLang="ja-JP" sz="1400" dirty="0">
                <a:solidFill>
                  <a:prstClr val="black"/>
                </a:solidFill>
                <a:ea typeface="ＭＳ Ｐゴシック" charset="-128"/>
              </a:rPr>
              <a:t>		</a:t>
            </a:r>
            <a:r>
              <a:rPr lang="ja-JP" altLang="en-US" sz="1400" dirty="0">
                <a:solidFill>
                  <a:prstClr val="black"/>
                </a:solidFill>
                <a:ea typeface="ＭＳ Ｐゴシック" charset="-128"/>
              </a:rPr>
              <a:t>　“ＩＣを取りに行く”</a:t>
            </a:r>
            <a:r>
              <a:rPr lang="en-US" altLang="ja-JP" sz="1400" dirty="0">
                <a:solidFill>
                  <a:prstClr val="black"/>
                </a:solidFill>
                <a:ea typeface="ＭＳ Ｐゴシック" charset="-128"/>
              </a:rPr>
              <a:t>				</a:t>
            </a:r>
            <a:r>
              <a:rPr lang="ja-JP" altLang="en-US" sz="1400" dirty="0">
                <a:solidFill>
                  <a:prstClr val="black"/>
                </a:solidFill>
                <a:ea typeface="ＭＳ Ｐゴシック" charset="-128"/>
              </a:rPr>
              <a:t>　　“承諾を受け取る”　　　　　</a:t>
            </a:r>
            <a:r>
              <a:rPr lang="en-US" altLang="ja-JP" sz="1400" dirty="0">
                <a:solidFill>
                  <a:prstClr val="black"/>
                </a:solidFill>
                <a:ea typeface="ＭＳ Ｐゴシック" charset="-128"/>
              </a:rPr>
              <a:t>	</a:t>
            </a:r>
            <a:r>
              <a:rPr lang="ja-JP" altLang="en-US" sz="1400" dirty="0" smtClean="0">
                <a:solidFill>
                  <a:prstClr val="black"/>
                </a:solidFill>
                <a:ea typeface="ＭＳ Ｐゴシック" charset="-128"/>
              </a:rPr>
              <a:t>　・ 情報と決断の共有</a:t>
            </a:r>
            <a:endParaRPr lang="en-US" altLang="ja-JP" sz="1400" dirty="0">
              <a:solidFill>
                <a:prstClr val="black"/>
              </a:solidFill>
              <a:ea typeface="ＭＳ Ｐゴシック" charset="-128"/>
            </a:endParaRPr>
          </a:p>
          <a:p>
            <a:pPr lvl="0" defTabSz="457200"/>
            <a:r>
              <a:rPr lang="en-US" altLang="ja-JP" sz="1400" dirty="0">
                <a:solidFill>
                  <a:prstClr val="black"/>
                </a:solidFill>
                <a:ea typeface="ＭＳ Ｐゴシック" charset="-128"/>
              </a:rPr>
              <a:t>														</a:t>
            </a:r>
            <a:r>
              <a:rPr lang="ja-JP" altLang="en-US" sz="1400" dirty="0" smtClean="0">
                <a:solidFill>
                  <a:prstClr val="black"/>
                </a:solidFill>
                <a:ea typeface="ＭＳ Ｐゴシック" charset="-128"/>
              </a:rPr>
              <a:t>　・ 自己決定</a:t>
            </a:r>
            <a:endParaRPr lang="en-US" altLang="ja-JP" sz="1400" dirty="0" smtClean="0">
              <a:solidFill>
                <a:prstClr val="black"/>
              </a:solidFill>
              <a:ea typeface="ＭＳ Ｐゴシック" charset="-128"/>
            </a:endParaRPr>
          </a:p>
          <a:p>
            <a:pPr lvl="0" defTabSz="457200"/>
            <a:endParaRPr lang="en-US" altLang="ja-JP" sz="1400" dirty="0">
              <a:solidFill>
                <a:prstClr val="black"/>
              </a:solidFill>
              <a:ea typeface="ＭＳ Ｐゴシック" charset="-128"/>
            </a:endParaRPr>
          </a:p>
          <a:p>
            <a:pPr lvl="0" defTabSz="457200"/>
            <a:r>
              <a:rPr lang="en-US" altLang="ja-JP" sz="1400" dirty="0" smtClean="0">
                <a:solidFill>
                  <a:prstClr val="black"/>
                </a:solidFill>
                <a:ea typeface="ＭＳ Ｐゴシック" charset="-128"/>
              </a:rPr>
              <a:t>												</a:t>
            </a:r>
            <a:r>
              <a:rPr lang="ja-JP" altLang="en-US" sz="1400" dirty="0" smtClean="0">
                <a:solidFill>
                  <a:prstClr val="black"/>
                </a:solidFill>
                <a:ea typeface="ＭＳ Ｐゴシック" charset="-128"/>
              </a:rPr>
              <a:t>　　　</a:t>
            </a:r>
            <a:endParaRPr lang="en-US" altLang="ja-JP" sz="1400" dirty="0">
              <a:solidFill>
                <a:prstClr val="black"/>
              </a:solidFill>
              <a:ea typeface="ＭＳ Ｐゴシック" charset="-128"/>
            </a:endParaRPr>
          </a:p>
        </p:txBody>
      </p:sp>
      <p:sp>
        <p:nvSpPr>
          <p:cNvPr id="37" name="右矢印 36"/>
          <p:cNvSpPr/>
          <p:nvPr/>
        </p:nvSpPr>
        <p:spPr>
          <a:xfrm>
            <a:off x="2500980" y="2837953"/>
            <a:ext cx="491706" cy="180769"/>
          </a:xfrm>
          <a:prstGeom prst="rightArrow">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Calibri"/>
              <a:ea typeface="ＭＳ Ｐゴシック" charset="-128"/>
              <a:cs typeface=""/>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charset="-128"/>
              <a:cs typeface=""/>
            </a:endParaRPr>
          </a:p>
        </p:txBody>
      </p:sp>
      <p:sp>
        <p:nvSpPr>
          <p:cNvPr id="38" name="テキスト ボックス 37"/>
          <p:cNvSpPr txBox="1"/>
          <p:nvPr/>
        </p:nvSpPr>
        <p:spPr>
          <a:xfrm>
            <a:off x="1330696" y="2372168"/>
            <a:ext cx="13836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smtClean="0">
                <a:ln>
                  <a:noFill/>
                </a:ln>
                <a:solidFill>
                  <a:prstClr val="black"/>
                </a:solidFill>
                <a:effectLst/>
                <a:uLnTx/>
                <a:uFillTx/>
                <a:ea typeface="ＭＳ Ｐゴシック" charset="-128"/>
              </a:rPr>
              <a:t>医療者が主体</a:t>
            </a:r>
            <a:endParaRPr kumimoji="0" lang="ja-JP" altLang="en-US" sz="1400" b="0" i="0" u="none" strike="noStrike" kern="0" cap="none" spc="0" normalizeH="0" baseline="0" noProof="0" dirty="0">
              <a:ln>
                <a:noFill/>
              </a:ln>
              <a:solidFill>
                <a:prstClr val="black"/>
              </a:solidFill>
              <a:effectLst/>
              <a:uLnTx/>
              <a:uFillTx/>
              <a:ea typeface="ＭＳ Ｐゴシック" charset="-128"/>
            </a:endParaRPr>
          </a:p>
        </p:txBody>
      </p:sp>
      <p:sp>
        <p:nvSpPr>
          <p:cNvPr id="39" name="角丸四角形 38"/>
          <p:cNvSpPr/>
          <p:nvPr/>
        </p:nvSpPr>
        <p:spPr>
          <a:xfrm>
            <a:off x="7128821" y="2386647"/>
            <a:ext cx="1036118" cy="240220"/>
          </a:xfrm>
          <a:prstGeom prst="round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charset="-128"/>
              <a:cs typeface=""/>
            </a:endParaRPr>
          </a:p>
        </p:txBody>
      </p:sp>
      <p:sp>
        <p:nvSpPr>
          <p:cNvPr id="40" name="テキスト ボックス 39"/>
          <p:cNvSpPr txBox="1"/>
          <p:nvPr/>
        </p:nvSpPr>
        <p:spPr>
          <a:xfrm>
            <a:off x="7112583" y="2360947"/>
            <a:ext cx="1159931" cy="31743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smtClean="0">
                <a:ln>
                  <a:noFill/>
                </a:ln>
                <a:solidFill>
                  <a:prstClr val="black"/>
                </a:solidFill>
                <a:effectLst/>
                <a:uLnTx/>
                <a:uFillTx/>
                <a:ea typeface="ＭＳ Ｐゴシック" charset="-128"/>
              </a:rPr>
              <a:t>患者が主体</a:t>
            </a:r>
            <a:endParaRPr kumimoji="0" lang="ja-JP" altLang="en-US" sz="1400" b="0" i="0" u="none" strike="noStrike" kern="0" cap="none" spc="0" normalizeH="0" baseline="0" noProof="0" dirty="0">
              <a:ln>
                <a:noFill/>
              </a:ln>
              <a:solidFill>
                <a:prstClr val="black"/>
              </a:solidFill>
              <a:effectLst/>
              <a:uLnTx/>
              <a:uFillTx/>
              <a:ea typeface="ＭＳ Ｐゴシック" charset="-128"/>
            </a:endParaRPr>
          </a:p>
        </p:txBody>
      </p:sp>
      <p:cxnSp>
        <p:nvCxnSpPr>
          <p:cNvPr id="41" name="直線コネクタ 40"/>
          <p:cNvCxnSpPr/>
          <p:nvPr/>
        </p:nvCxnSpPr>
        <p:spPr>
          <a:xfrm flipH="1">
            <a:off x="4237431" y="2393562"/>
            <a:ext cx="778980" cy="1324186"/>
          </a:xfrm>
          <a:prstGeom prst="line">
            <a:avLst/>
          </a:prstGeom>
          <a:noFill/>
          <a:ln w="25400" cap="flat" cmpd="sng" algn="ctr">
            <a:solidFill>
              <a:srgbClr val="4F81BD"/>
            </a:solidFill>
            <a:prstDash val="solid"/>
          </a:ln>
          <a:effectLst/>
        </p:spPr>
      </p:cxnSp>
      <p:cxnSp>
        <p:nvCxnSpPr>
          <p:cNvPr id="42" name="直線コネクタ 41"/>
          <p:cNvCxnSpPr/>
          <p:nvPr/>
        </p:nvCxnSpPr>
        <p:spPr>
          <a:xfrm>
            <a:off x="1571259" y="3656618"/>
            <a:ext cx="1236118" cy="0"/>
          </a:xfrm>
          <a:prstGeom prst="line">
            <a:avLst/>
          </a:prstGeom>
          <a:noFill/>
          <a:ln w="25400" cap="flat" cmpd="sng" algn="ctr">
            <a:solidFill>
              <a:srgbClr val="FF0000"/>
            </a:solidFill>
            <a:prstDash val="solid"/>
          </a:ln>
          <a:effectLst/>
        </p:spPr>
      </p:cxnSp>
      <p:cxnSp>
        <p:nvCxnSpPr>
          <p:cNvPr id="43" name="直線コネクタ 42"/>
          <p:cNvCxnSpPr/>
          <p:nvPr/>
        </p:nvCxnSpPr>
        <p:spPr>
          <a:xfrm>
            <a:off x="4891709" y="3659133"/>
            <a:ext cx="1282126" cy="0"/>
          </a:xfrm>
          <a:prstGeom prst="line">
            <a:avLst/>
          </a:prstGeom>
          <a:noFill/>
          <a:ln w="25400" cap="flat" cmpd="sng" algn="ctr">
            <a:solidFill>
              <a:srgbClr val="FF0000"/>
            </a:solidFill>
            <a:prstDash val="solid"/>
          </a:ln>
          <a:effectLst/>
        </p:spPr>
      </p:cxnSp>
      <p:cxnSp>
        <p:nvCxnSpPr>
          <p:cNvPr id="44" name="直線コネクタ 43"/>
          <p:cNvCxnSpPr/>
          <p:nvPr/>
        </p:nvCxnSpPr>
        <p:spPr>
          <a:xfrm>
            <a:off x="1559861" y="2883947"/>
            <a:ext cx="817337" cy="0"/>
          </a:xfrm>
          <a:prstGeom prst="line">
            <a:avLst/>
          </a:prstGeom>
          <a:noFill/>
          <a:ln w="25400" cap="flat" cmpd="sng" algn="ctr">
            <a:solidFill>
              <a:srgbClr val="FF0000"/>
            </a:solidFill>
            <a:prstDash val="solid"/>
          </a:ln>
          <a:effectLst/>
        </p:spPr>
      </p:cxnSp>
      <p:cxnSp>
        <p:nvCxnSpPr>
          <p:cNvPr id="45" name="直線コネクタ 44"/>
          <p:cNvCxnSpPr/>
          <p:nvPr/>
        </p:nvCxnSpPr>
        <p:spPr>
          <a:xfrm>
            <a:off x="7052008" y="2895236"/>
            <a:ext cx="1346925" cy="0"/>
          </a:xfrm>
          <a:prstGeom prst="line">
            <a:avLst/>
          </a:prstGeom>
          <a:noFill/>
          <a:ln w="25400" cap="flat" cmpd="sng" algn="ctr">
            <a:solidFill>
              <a:srgbClr val="FF0000"/>
            </a:solidFill>
            <a:prstDash val="solid"/>
          </a:ln>
          <a:effectLst/>
        </p:spPr>
      </p:cxnSp>
      <p:sp>
        <p:nvSpPr>
          <p:cNvPr id="46" name="U ターン矢印 45"/>
          <p:cNvSpPr/>
          <p:nvPr/>
        </p:nvSpPr>
        <p:spPr>
          <a:xfrm rot="5400000">
            <a:off x="6184254" y="3088153"/>
            <a:ext cx="798491" cy="436972"/>
          </a:xfrm>
          <a:prstGeom prst="uturnArrow">
            <a:avLst>
              <a:gd name="adj1" fmla="val 18442"/>
              <a:gd name="adj2" fmla="val 22222"/>
              <a:gd name="adj3" fmla="val 25000"/>
              <a:gd name="adj4" fmla="val 43750"/>
              <a:gd name="adj5" fmla="val 100000"/>
            </a:avLst>
          </a:prstGeom>
          <a:gradFill>
            <a:gsLst>
              <a:gs pos="0">
                <a:srgbClr val="CCF5EC"/>
              </a:gs>
              <a:gs pos="100000">
                <a:srgbClr val="7FD263"/>
              </a:gs>
            </a:gsLst>
            <a:lin ang="20400000" scaled="0"/>
          </a:gradFill>
          <a:ln w="3175">
            <a:solidFill>
              <a:schemeClr val="bg1">
                <a:lumMod val="50000"/>
              </a:schemeClr>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47" name="左大かっこ 46"/>
          <p:cNvSpPr/>
          <p:nvPr/>
        </p:nvSpPr>
        <p:spPr>
          <a:xfrm>
            <a:off x="6967457" y="3433246"/>
            <a:ext cx="145657" cy="469338"/>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テキスト ボックス 47"/>
          <p:cNvSpPr txBox="1"/>
          <p:nvPr/>
        </p:nvSpPr>
        <p:spPr>
          <a:xfrm>
            <a:off x="6708512" y="3096181"/>
            <a:ext cx="441146" cy="400110"/>
          </a:xfrm>
          <a:prstGeom prst="rect">
            <a:avLst/>
          </a:prstGeom>
          <a:noFill/>
        </p:spPr>
        <p:txBody>
          <a:bodyPr wrap="none" rtlCol="0">
            <a:spAutoFit/>
          </a:bodyPr>
          <a:lstStyle/>
          <a:p>
            <a:r>
              <a:rPr kumimoji="1" lang="ja-JP" altLang="en-US" sz="2000" dirty="0" smtClean="0">
                <a:solidFill>
                  <a:srgbClr val="FF0000"/>
                </a:solidFill>
              </a:rPr>
              <a:t>＊</a:t>
            </a:r>
            <a:endParaRPr kumimoji="1" lang="ja-JP" altLang="en-US" sz="2000" dirty="0">
              <a:solidFill>
                <a:srgbClr val="FF0000"/>
              </a:solidFill>
            </a:endParaRPr>
          </a:p>
        </p:txBody>
      </p:sp>
      <p:cxnSp>
        <p:nvCxnSpPr>
          <p:cNvPr id="49" name="直線矢印コネクタ 48"/>
          <p:cNvCxnSpPr/>
          <p:nvPr/>
        </p:nvCxnSpPr>
        <p:spPr>
          <a:xfrm flipV="1">
            <a:off x="2513206" y="3097011"/>
            <a:ext cx="485523" cy="291313"/>
          </a:xfrm>
          <a:prstGeom prst="straightConnector1">
            <a:avLst/>
          </a:prstGeom>
          <a:ln w="381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1365943" y="2393767"/>
            <a:ext cx="1187723" cy="240220"/>
          </a:xfrm>
          <a:prstGeom prst="roundRect">
            <a:avLst/>
          </a:prstGeom>
          <a:noFill/>
          <a:ln w="25400" cap="flat" cmpd="sng" algn="ctr">
            <a:solidFill>
              <a:srgbClr val="8064A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charset="-128"/>
              <a:cs typeface=""/>
            </a:endParaRPr>
          </a:p>
        </p:txBody>
      </p:sp>
      <p:sp>
        <p:nvSpPr>
          <p:cNvPr id="51" name="右矢印 50"/>
          <p:cNvSpPr/>
          <p:nvPr/>
        </p:nvSpPr>
        <p:spPr>
          <a:xfrm>
            <a:off x="4262511" y="2859460"/>
            <a:ext cx="741867" cy="517961"/>
          </a:xfrm>
          <a:prstGeom prst="rightArrow">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52" name="図形グループ 51"/>
          <p:cNvGrpSpPr/>
          <p:nvPr/>
        </p:nvGrpSpPr>
        <p:grpSpPr>
          <a:xfrm>
            <a:off x="5693988" y="3890817"/>
            <a:ext cx="2122226" cy="404324"/>
            <a:chOff x="6489365" y="3786566"/>
            <a:chExt cx="2122226" cy="404324"/>
          </a:xfrm>
        </p:grpSpPr>
        <p:sp>
          <p:nvSpPr>
            <p:cNvPr id="53" name="テキスト ボックス 52"/>
            <p:cNvSpPr txBox="1"/>
            <p:nvPr/>
          </p:nvSpPr>
          <p:spPr>
            <a:xfrm>
              <a:off x="6583499" y="3786566"/>
              <a:ext cx="2028092" cy="369332"/>
            </a:xfrm>
            <a:prstGeom prst="rect">
              <a:avLst/>
            </a:prstGeom>
            <a:noFill/>
          </p:spPr>
          <p:txBody>
            <a:bodyPr wrap="square" rtlCol="0">
              <a:spAutoFit/>
            </a:bodyPr>
            <a:lstStyle/>
            <a:p>
              <a:r>
                <a:rPr lang="ja-JP" altLang="en-US" dirty="0">
                  <a:solidFill>
                    <a:prstClr val="black"/>
                  </a:solidFill>
                </a:rPr>
                <a:t>　</a:t>
              </a:r>
              <a:r>
                <a:rPr lang="ja-JP" altLang="en-US" sz="1400" dirty="0" smtClean="0">
                  <a:solidFill>
                    <a:prstClr val="black"/>
                  </a:solidFill>
                </a:rPr>
                <a:t>熟慮</a:t>
              </a:r>
              <a:r>
                <a:rPr lang="ja-JP" altLang="en-US" sz="1400" dirty="0">
                  <a:solidFill>
                    <a:prstClr val="black"/>
                  </a:solidFill>
                </a:rPr>
                <a:t>する期間の</a:t>
              </a:r>
              <a:r>
                <a:rPr lang="ja-JP" altLang="en-US" sz="1400" dirty="0" smtClean="0">
                  <a:solidFill>
                    <a:prstClr val="black"/>
                  </a:solidFill>
                </a:rPr>
                <a:t>保証</a:t>
              </a:r>
              <a:endParaRPr lang="en-US" altLang="ja-JP" sz="1400" dirty="0">
                <a:solidFill>
                  <a:prstClr val="black"/>
                </a:solidFill>
              </a:endParaRPr>
            </a:p>
          </p:txBody>
        </p:sp>
        <p:sp>
          <p:nvSpPr>
            <p:cNvPr id="54" name="テキスト ボックス 53"/>
            <p:cNvSpPr txBox="1"/>
            <p:nvPr/>
          </p:nvSpPr>
          <p:spPr>
            <a:xfrm>
              <a:off x="6489365" y="3821558"/>
              <a:ext cx="415498" cy="369332"/>
            </a:xfrm>
            <a:prstGeom prst="rect">
              <a:avLst/>
            </a:prstGeom>
            <a:noFill/>
          </p:spPr>
          <p:txBody>
            <a:bodyPr wrap="none" rtlCol="0">
              <a:spAutoFit/>
            </a:bodyPr>
            <a:lstStyle/>
            <a:p>
              <a:r>
                <a:rPr lang="ja-JP" altLang="en-US" smtClean="0">
                  <a:solidFill>
                    <a:srgbClr val="FF0000"/>
                  </a:solidFill>
                </a:rPr>
                <a:t>＊</a:t>
              </a:r>
              <a:endParaRPr lang="ja-JP" altLang="en-US">
                <a:solidFill>
                  <a:srgbClr val="FF0000"/>
                </a:solidFill>
              </a:endParaRPr>
            </a:p>
          </p:txBody>
        </p:sp>
      </p:grpSp>
    </p:spTree>
    <p:extLst>
      <p:ext uri="{BB962C8B-B14F-4D97-AF65-F5344CB8AC3E}">
        <p14:creationId xmlns:p14="http://schemas.microsoft.com/office/powerpoint/2010/main" val="14583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吹き出し 33"/>
          <p:cNvSpPr/>
          <p:nvPr/>
        </p:nvSpPr>
        <p:spPr>
          <a:xfrm>
            <a:off x="6693765" y="3304972"/>
            <a:ext cx="2259735" cy="337054"/>
          </a:xfrm>
          <a:prstGeom prst="wedgeRoundRectCallout">
            <a:avLst>
              <a:gd name="adj1" fmla="val -56622"/>
              <a:gd name="adj2" fmla="val 108106"/>
              <a:gd name="adj3" fmla="val 16667"/>
            </a:avLst>
          </a:prstGeom>
          <a:gradFill>
            <a:gsLst>
              <a:gs pos="54000">
                <a:schemeClr val="accent5">
                  <a:lumMod val="50000"/>
                </a:schemeClr>
              </a:gs>
              <a:gs pos="100000">
                <a:schemeClr val="tx2">
                  <a:lumMod val="60000"/>
                  <a:lumOff val="40000"/>
                </a:schemeClr>
              </a:gs>
            </a:gsLst>
          </a:gradFill>
          <a:effectLst/>
        </p:spPr>
        <p:style>
          <a:lnRef idx="1">
            <a:schemeClr val="accent1"/>
          </a:lnRef>
          <a:fillRef idx="3">
            <a:schemeClr val="accent1"/>
          </a:fillRef>
          <a:effectRef idx="2">
            <a:schemeClr val="accent1"/>
          </a:effectRef>
          <a:fontRef idx="minor">
            <a:schemeClr val="lt1"/>
          </a:fontRef>
        </p:style>
        <p:txBody>
          <a:bodyPr rtlCol="0" anchor="b"/>
          <a:lstStyle/>
          <a:p>
            <a:r>
              <a:rPr lang="ja-JP" altLang="en-US" sz="1400" smtClean="0">
                <a:latin typeface="+mj-ea"/>
              </a:rPr>
              <a:t>・ 組織</a:t>
            </a:r>
            <a:r>
              <a:rPr lang="ja-JP" altLang="en-US" sz="1400">
                <a:latin typeface="+mj-ea"/>
              </a:rPr>
              <a:t>として複数名で判断</a:t>
            </a:r>
          </a:p>
        </p:txBody>
      </p:sp>
      <p:cxnSp>
        <p:nvCxnSpPr>
          <p:cNvPr id="23" name="直線矢印コネクタ 22"/>
          <p:cNvCxnSpPr/>
          <p:nvPr/>
        </p:nvCxnSpPr>
        <p:spPr>
          <a:xfrm>
            <a:off x="4386716" y="2850626"/>
            <a:ext cx="0" cy="408572"/>
          </a:xfrm>
          <a:prstGeom prst="straightConnector1">
            <a:avLst/>
          </a:prstGeom>
          <a:ln w="25400">
            <a:solidFill>
              <a:schemeClr val="accent1">
                <a:lumMod val="75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 name="角丸四角形 8"/>
          <p:cNvSpPr/>
          <p:nvPr/>
        </p:nvSpPr>
        <p:spPr>
          <a:xfrm>
            <a:off x="3627493" y="2565002"/>
            <a:ext cx="1436612" cy="465879"/>
          </a:xfrm>
          <a:prstGeom prst="roundRect">
            <a:avLst/>
          </a:prstGeom>
          <a:solidFill>
            <a:schemeClr val="bg1"/>
          </a:solidFill>
          <a:ln w="444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3" name="正方形/長方形 2"/>
          <p:cNvSpPr/>
          <p:nvPr/>
        </p:nvSpPr>
        <p:spPr>
          <a:xfrm>
            <a:off x="188087" y="2291677"/>
            <a:ext cx="2963553" cy="1015663"/>
          </a:xfrm>
          <a:prstGeom prst="rect">
            <a:avLst/>
          </a:prstGeom>
          <a:ln>
            <a:solidFill>
              <a:schemeClr val="bg2">
                <a:lumMod val="75000"/>
              </a:schemeClr>
            </a:solidFill>
          </a:ln>
        </p:spPr>
        <p:txBody>
          <a:bodyPr wrap="square">
            <a:spAutoFit/>
          </a:bodyPr>
          <a:lstStyle/>
          <a:p>
            <a:r>
              <a:rPr lang="en-US" altLang="ja-JP" sz="1200" dirty="0" smtClean="0">
                <a:latin typeface="+mj-ea"/>
                <a:ea typeface="+mj-ea"/>
                <a:cs typeface="Times New Roman" charset="0"/>
              </a:rPr>
              <a:t>｢</a:t>
            </a:r>
            <a:r>
              <a:rPr lang="ja-JP" altLang="en-US" sz="1200" dirty="0" smtClean="0">
                <a:latin typeface="+mj-ea"/>
                <a:ea typeface="+mj-ea"/>
                <a:cs typeface="Times New Roman" charset="0"/>
              </a:rPr>
              <a:t>医療事故</a:t>
            </a:r>
            <a:r>
              <a:rPr lang="en-US" altLang="ja-JP" sz="1200" dirty="0" smtClean="0">
                <a:latin typeface="+mj-ea"/>
                <a:ea typeface="+mj-ea"/>
                <a:cs typeface="Times New Roman" charset="0"/>
              </a:rPr>
              <a:t>｣</a:t>
            </a:r>
            <a:r>
              <a:rPr lang="ja-JP" altLang="en-US" sz="1200" dirty="0" smtClean="0">
                <a:latin typeface="+mj-ea"/>
                <a:ea typeface="+mj-ea"/>
                <a:cs typeface="Times New Roman" charset="0"/>
              </a:rPr>
              <a:t>の定義；</a:t>
            </a:r>
            <a:endParaRPr lang="en-US" altLang="ja-JP" sz="1200" dirty="0" smtClean="0">
              <a:latin typeface="+mj-ea"/>
              <a:ea typeface="+mj-ea"/>
              <a:cs typeface="Times New Roman" charset="0"/>
            </a:endParaRPr>
          </a:p>
          <a:p>
            <a:r>
              <a:rPr lang="ja-JP" altLang="en-US" sz="1200" dirty="0" smtClean="0">
                <a:latin typeface="+mj-ea"/>
                <a:ea typeface="+mj-ea"/>
                <a:cs typeface="Times New Roman" charset="0"/>
              </a:rPr>
              <a:t>　</a:t>
            </a:r>
            <a:r>
              <a:rPr lang="ja-JP" altLang="ja-JP" sz="1200" dirty="0" smtClean="0">
                <a:latin typeface="+mj-ea"/>
                <a:ea typeface="+mj-ea"/>
                <a:cs typeface="Times New Roman" charset="0"/>
              </a:rPr>
              <a:t>当該</a:t>
            </a:r>
            <a:r>
              <a:rPr lang="ja-JP" altLang="ja-JP" sz="1200" dirty="0">
                <a:latin typeface="+mj-ea"/>
                <a:ea typeface="+mj-ea"/>
                <a:cs typeface="Times New Roman" charset="0"/>
              </a:rPr>
              <a:t>医療機関に勤務する医療従事者</a:t>
            </a:r>
            <a:r>
              <a:rPr lang="ja-JP" altLang="ja-JP" sz="1200" dirty="0" smtClean="0">
                <a:latin typeface="+mj-ea"/>
                <a:ea typeface="+mj-ea"/>
                <a:cs typeface="Times New Roman" charset="0"/>
              </a:rPr>
              <a:t>が</a:t>
            </a:r>
            <a:endParaRPr lang="en-US" altLang="ja-JP" sz="1200" dirty="0" smtClean="0">
              <a:latin typeface="+mj-ea"/>
              <a:ea typeface="+mj-ea"/>
              <a:cs typeface="Times New Roman" charset="0"/>
            </a:endParaRPr>
          </a:p>
          <a:p>
            <a:r>
              <a:rPr lang="ja-JP" altLang="en-US" sz="1200" dirty="0" smtClean="0">
                <a:latin typeface="+mj-ea"/>
                <a:ea typeface="+mj-ea"/>
                <a:cs typeface="Times New Roman" charset="0"/>
              </a:rPr>
              <a:t>　</a:t>
            </a:r>
            <a:r>
              <a:rPr lang="ja-JP" altLang="ja-JP" sz="1200" dirty="0" smtClean="0">
                <a:latin typeface="+mj-ea"/>
                <a:ea typeface="+mj-ea"/>
                <a:cs typeface="Times New Roman" charset="0"/>
              </a:rPr>
              <a:t>提供</a:t>
            </a:r>
            <a:r>
              <a:rPr lang="ja-JP" altLang="ja-JP" sz="1200" dirty="0">
                <a:latin typeface="+mj-ea"/>
                <a:ea typeface="+mj-ea"/>
                <a:cs typeface="Times New Roman" charset="0"/>
              </a:rPr>
              <a:t>した医療に起因する</a:t>
            </a:r>
            <a:r>
              <a:rPr lang="en-US" altLang="ja-JP" sz="1200" dirty="0">
                <a:latin typeface="+mj-ea"/>
                <a:ea typeface="+mj-ea"/>
                <a:cs typeface="Times New Roman" charset="0"/>
              </a:rPr>
              <a:t>(</a:t>
            </a:r>
            <a:r>
              <a:rPr lang="ja-JP" altLang="ja-JP" sz="1200" dirty="0">
                <a:latin typeface="+mj-ea"/>
                <a:ea typeface="+mj-ea"/>
                <a:cs typeface="Times New Roman" charset="0"/>
              </a:rPr>
              <a:t>又は疑われる</a:t>
            </a:r>
            <a:r>
              <a:rPr lang="en-US" altLang="ja-JP" sz="1200" dirty="0" smtClean="0">
                <a:latin typeface="+mj-ea"/>
                <a:ea typeface="+mj-ea"/>
                <a:cs typeface="Times New Roman" charset="0"/>
              </a:rPr>
              <a:t>)</a:t>
            </a:r>
          </a:p>
          <a:p>
            <a:r>
              <a:rPr lang="ja-JP" altLang="en-US" sz="1200" dirty="0" smtClean="0">
                <a:latin typeface="+mj-ea"/>
                <a:ea typeface="+mj-ea"/>
                <a:cs typeface="Times New Roman" charset="0"/>
              </a:rPr>
              <a:t>　</a:t>
            </a:r>
            <a:r>
              <a:rPr lang="ja-JP" altLang="ja-JP" sz="1200" dirty="0" smtClean="0">
                <a:latin typeface="+mj-ea"/>
                <a:ea typeface="+mj-ea"/>
                <a:cs typeface="Times New Roman" charset="0"/>
              </a:rPr>
              <a:t>死亡</a:t>
            </a:r>
            <a:r>
              <a:rPr lang="ja-JP" altLang="ja-JP" sz="1200" dirty="0">
                <a:latin typeface="+mj-ea"/>
                <a:ea typeface="+mj-ea"/>
                <a:cs typeface="Times New Roman" charset="0"/>
              </a:rPr>
              <a:t>又は死産であり、そのこと</a:t>
            </a:r>
            <a:r>
              <a:rPr lang="ja-JP" altLang="ja-JP" sz="1200" dirty="0" smtClean="0">
                <a:latin typeface="+mj-ea"/>
                <a:ea typeface="+mj-ea"/>
                <a:cs typeface="Times New Roman" charset="0"/>
              </a:rPr>
              <a:t>を</a:t>
            </a:r>
            <a:endParaRPr lang="en-US" altLang="ja-JP" sz="1200" dirty="0" smtClean="0">
              <a:latin typeface="+mj-ea"/>
              <a:ea typeface="+mj-ea"/>
              <a:cs typeface="Times New Roman" charset="0"/>
            </a:endParaRPr>
          </a:p>
          <a:p>
            <a:r>
              <a:rPr lang="ja-JP" altLang="en-US" sz="1200" dirty="0" smtClean="0">
                <a:latin typeface="+mj-ea"/>
                <a:ea typeface="+mj-ea"/>
                <a:cs typeface="Times New Roman" charset="0"/>
              </a:rPr>
              <a:t>　</a:t>
            </a:r>
            <a:r>
              <a:rPr lang="ja-JP" altLang="ja-JP" sz="1200" dirty="0" smtClean="0">
                <a:latin typeface="+mj-ea"/>
                <a:ea typeface="+mj-ea"/>
                <a:cs typeface="Times New Roman" charset="0"/>
              </a:rPr>
              <a:t>当該</a:t>
            </a:r>
            <a:r>
              <a:rPr lang="ja-JP" altLang="ja-JP" sz="1200" dirty="0">
                <a:latin typeface="+mj-ea"/>
                <a:ea typeface="+mj-ea"/>
                <a:cs typeface="Times New Roman" charset="0"/>
              </a:rPr>
              <a:t>機関の管理者が予期しなかったもの</a:t>
            </a:r>
            <a:r>
              <a:rPr lang="ja-JP" altLang="ja-JP" sz="1200" dirty="0">
                <a:latin typeface="+mj-ea"/>
                <a:ea typeface="+mj-ea"/>
              </a:rPr>
              <a:t> </a:t>
            </a:r>
            <a:endParaRPr lang="ja-JP" altLang="en-US" sz="1200" dirty="0">
              <a:latin typeface="+mj-ea"/>
              <a:ea typeface="+mj-ea"/>
            </a:endParaRPr>
          </a:p>
        </p:txBody>
      </p:sp>
      <p:cxnSp>
        <p:nvCxnSpPr>
          <p:cNvPr id="4" name="直線コネクタ 3"/>
          <p:cNvCxnSpPr/>
          <p:nvPr/>
        </p:nvCxnSpPr>
        <p:spPr>
          <a:xfrm>
            <a:off x="5799900" y="2030926"/>
            <a:ext cx="6135" cy="18329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 name="直線矢印コネクタ 4"/>
          <p:cNvCxnSpPr>
            <a:stCxn id="10" idx="2"/>
            <a:endCxn id="11" idx="0"/>
          </p:cNvCxnSpPr>
          <p:nvPr/>
        </p:nvCxnSpPr>
        <p:spPr>
          <a:xfrm flipH="1">
            <a:off x="5799900" y="1536687"/>
            <a:ext cx="1" cy="206485"/>
          </a:xfrm>
          <a:prstGeom prst="straightConnector1">
            <a:avLst/>
          </a:prstGeom>
          <a:ln w="22225">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7461695" y="5565230"/>
            <a:ext cx="0" cy="270429"/>
          </a:xfrm>
          <a:prstGeom prst="straightConnector1">
            <a:avLst/>
          </a:prstGeom>
          <a:ln w="38100">
            <a:solidFill>
              <a:schemeClr val="tx2">
                <a:lumMod val="40000"/>
                <a:lumOff val="6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正方形/長方形 6"/>
          <p:cNvSpPr/>
          <p:nvPr/>
        </p:nvSpPr>
        <p:spPr>
          <a:xfrm>
            <a:off x="2256374" y="5485040"/>
            <a:ext cx="1024999" cy="2444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
        <p:nvSpPr>
          <p:cNvPr id="8" name="角丸四角形 7"/>
          <p:cNvSpPr/>
          <p:nvPr/>
        </p:nvSpPr>
        <p:spPr>
          <a:xfrm>
            <a:off x="6722622" y="2565003"/>
            <a:ext cx="1514388" cy="4206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10" name="テキスト ボックス 9"/>
          <p:cNvSpPr txBox="1"/>
          <p:nvPr/>
        </p:nvSpPr>
        <p:spPr>
          <a:xfrm>
            <a:off x="4065291" y="1167355"/>
            <a:ext cx="346921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a:latin typeface="+mj-ea"/>
                <a:ea typeface="+mj-ea"/>
              </a:rPr>
              <a:t>医療事故を疑う、死亡事例の発生</a:t>
            </a:r>
          </a:p>
        </p:txBody>
      </p:sp>
      <p:sp>
        <p:nvSpPr>
          <p:cNvPr id="11" name="テキスト ボックス 10"/>
          <p:cNvSpPr txBox="1"/>
          <p:nvPr/>
        </p:nvSpPr>
        <p:spPr>
          <a:xfrm>
            <a:off x="4579053" y="1743172"/>
            <a:ext cx="2441694" cy="338554"/>
          </a:xfrm>
          <a:prstGeom prst="rect">
            <a:avLst/>
          </a:prstGeom>
          <a:solidFill>
            <a:srgbClr val="FFF0E9"/>
          </a:solidFill>
          <a:ln>
            <a:solidFill>
              <a:srgbClr val="FF000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sz="1600">
                <a:latin typeface="+mj-ea"/>
                <a:ea typeface="+mj-ea"/>
              </a:rPr>
              <a:t>医療安全管理部門へ報告</a:t>
            </a:r>
          </a:p>
        </p:txBody>
      </p:sp>
      <p:sp>
        <p:nvSpPr>
          <p:cNvPr id="13" name="テキスト ボックス 12"/>
          <p:cNvSpPr txBox="1"/>
          <p:nvPr/>
        </p:nvSpPr>
        <p:spPr>
          <a:xfrm>
            <a:off x="3652014" y="2537501"/>
            <a:ext cx="1436612" cy="477054"/>
          </a:xfrm>
          <a:prstGeom prst="rect">
            <a:avLst/>
          </a:prstGeom>
          <a:noFill/>
        </p:spPr>
        <p:txBody>
          <a:bodyPr wrap="none" rtlCol="0">
            <a:spAutoFit/>
          </a:bodyPr>
          <a:lstStyle/>
          <a:p>
            <a:r>
              <a:rPr lang="ja-JP" altLang="en-US" sz="1400" dirty="0">
                <a:latin typeface="+mj-ea"/>
                <a:ea typeface="+mj-ea"/>
              </a:rPr>
              <a:t>医療に起因する</a:t>
            </a:r>
            <a:endParaRPr lang="en-US" altLang="ja-JP" sz="1400" dirty="0">
              <a:latin typeface="+mj-ea"/>
              <a:ea typeface="+mj-ea"/>
            </a:endParaRPr>
          </a:p>
          <a:p>
            <a:r>
              <a:rPr lang="ja-JP" altLang="en-US" sz="1100" dirty="0">
                <a:latin typeface="+mj-ea"/>
                <a:ea typeface="+mj-ea"/>
              </a:rPr>
              <a:t>　又は、その疑いあり</a:t>
            </a:r>
          </a:p>
        </p:txBody>
      </p:sp>
      <p:sp>
        <p:nvSpPr>
          <p:cNvPr id="14" name="テキスト ボックス 13"/>
          <p:cNvSpPr txBox="1"/>
          <p:nvPr/>
        </p:nvSpPr>
        <p:spPr>
          <a:xfrm>
            <a:off x="6722580" y="2626548"/>
            <a:ext cx="1540806" cy="307777"/>
          </a:xfrm>
          <a:prstGeom prst="rect">
            <a:avLst/>
          </a:prstGeom>
          <a:noFill/>
        </p:spPr>
        <p:txBody>
          <a:bodyPr wrap="none" rtlCol="0">
            <a:spAutoFit/>
          </a:bodyPr>
          <a:lstStyle/>
          <a:p>
            <a:r>
              <a:rPr lang="ja-JP" altLang="en-US" sz="1400">
                <a:latin typeface="+mj-ea"/>
                <a:ea typeface="+mj-ea"/>
              </a:rPr>
              <a:t>医療に起因しない</a:t>
            </a:r>
          </a:p>
        </p:txBody>
      </p:sp>
      <p:sp>
        <p:nvSpPr>
          <p:cNvPr id="16" name="テキスト ボックス 15"/>
          <p:cNvSpPr txBox="1"/>
          <p:nvPr/>
        </p:nvSpPr>
        <p:spPr>
          <a:xfrm>
            <a:off x="602714" y="5846371"/>
            <a:ext cx="2826415" cy="553998"/>
          </a:xfrm>
          <a:prstGeom prst="rect">
            <a:avLst/>
          </a:prstGeom>
          <a:ln w="25400"/>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a:latin typeface="+mj-ea"/>
                <a:ea typeface="+mj-ea"/>
              </a:rPr>
              <a:t>センターに事故発生の報告</a:t>
            </a:r>
            <a:endParaRPr lang="en-US" altLang="ja-JP" dirty="0">
              <a:latin typeface="+mj-ea"/>
              <a:ea typeface="+mj-ea"/>
            </a:endParaRPr>
          </a:p>
          <a:p>
            <a:r>
              <a:rPr lang="ja-JP" altLang="en-US" sz="1200">
                <a:latin typeface="+mj-ea"/>
                <a:ea typeface="+mj-ea"/>
              </a:rPr>
              <a:t>　　　　　</a:t>
            </a:r>
            <a:r>
              <a:rPr lang="en-US" altLang="ja-JP" sz="1200" dirty="0">
                <a:latin typeface="+mj-ea"/>
                <a:ea typeface="+mj-ea"/>
              </a:rPr>
              <a:t>｢</a:t>
            </a:r>
            <a:r>
              <a:rPr lang="ja-JP" altLang="en-US" sz="1200">
                <a:latin typeface="+mj-ea"/>
                <a:ea typeface="+mj-ea"/>
              </a:rPr>
              <a:t>院内事故調査</a:t>
            </a:r>
            <a:r>
              <a:rPr lang="en-US" altLang="ja-JP" sz="1200" dirty="0">
                <a:latin typeface="+mj-ea"/>
                <a:ea typeface="+mj-ea"/>
              </a:rPr>
              <a:t>｣</a:t>
            </a:r>
            <a:r>
              <a:rPr lang="ja-JP" altLang="en-US" sz="1200">
                <a:latin typeface="+mj-ea"/>
                <a:ea typeface="+mj-ea"/>
              </a:rPr>
              <a:t>の実施</a:t>
            </a:r>
          </a:p>
        </p:txBody>
      </p:sp>
      <p:sp>
        <p:nvSpPr>
          <p:cNvPr id="17" name="テキスト ボックス 16"/>
          <p:cNvSpPr txBox="1"/>
          <p:nvPr/>
        </p:nvSpPr>
        <p:spPr>
          <a:xfrm>
            <a:off x="6310299" y="5796657"/>
            <a:ext cx="2335896" cy="461665"/>
          </a:xfrm>
          <a:prstGeom prst="rect">
            <a:avLst/>
          </a:prstGeom>
          <a:solidFill>
            <a:schemeClr val="bg1"/>
          </a:solidFill>
          <a:ln>
            <a:solidFill>
              <a:srgbClr val="0070C0"/>
            </a:solidFill>
          </a:ln>
        </p:spPr>
        <p:txBody>
          <a:bodyPr wrap="none" rtlCol="0">
            <a:spAutoFit/>
          </a:bodyPr>
          <a:lstStyle/>
          <a:p>
            <a:r>
              <a:rPr lang="ja-JP" altLang="en-US" sz="1200">
                <a:latin typeface="+mj-ea"/>
                <a:ea typeface="+mj-ea"/>
              </a:rPr>
              <a:t>・必要時、カンファレンス等実施</a:t>
            </a:r>
            <a:endParaRPr lang="en-US" altLang="ja-JP" sz="1200" dirty="0">
              <a:latin typeface="+mj-ea"/>
              <a:ea typeface="+mj-ea"/>
            </a:endParaRPr>
          </a:p>
          <a:p>
            <a:r>
              <a:rPr lang="ja-JP" altLang="en-US" sz="1200">
                <a:latin typeface="+mj-ea"/>
                <a:ea typeface="+mj-ea"/>
              </a:rPr>
              <a:t>・遺族へ対するわかりやすい説明</a:t>
            </a:r>
          </a:p>
        </p:txBody>
      </p:sp>
      <p:cxnSp>
        <p:nvCxnSpPr>
          <p:cNvPr id="18" name="直線矢印コネクタ 17"/>
          <p:cNvCxnSpPr/>
          <p:nvPr/>
        </p:nvCxnSpPr>
        <p:spPr>
          <a:xfrm>
            <a:off x="1964588" y="5605247"/>
            <a:ext cx="296761" cy="0"/>
          </a:xfrm>
          <a:prstGeom prst="straightConnector1">
            <a:avLst/>
          </a:prstGeom>
          <a:ln w="28575">
            <a:tailEnd type="triangle"/>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2227660" y="5451645"/>
            <a:ext cx="1082348" cy="307777"/>
          </a:xfrm>
          <a:prstGeom prst="rect">
            <a:avLst/>
          </a:prstGeom>
          <a:noFill/>
        </p:spPr>
        <p:txBody>
          <a:bodyPr wrap="none" rtlCol="0">
            <a:spAutoFit/>
          </a:bodyPr>
          <a:lstStyle/>
          <a:p>
            <a:r>
              <a:rPr lang="ja-JP" altLang="en-US" sz="1400">
                <a:latin typeface="+mj-ea"/>
                <a:ea typeface="+mj-ea"/>
              </a:rPr>
              <a:t>遺族へ説明</a:t>
            </a:r>
          </a:p>
        </p:txBody>
      </p:sp>
      <p:sp>
        <p:nvSpPr>
          <p:cNvPr id="20" name="左大かっこ 19"/>
          <p:cNvSpPr/>
          <p:nvPr/>
        </p:nvSpPr>
        <p:spPr>
          <a:xfrm rot="5400000">
            <a:off x="5742969" y="843122"/>
            <a:ext cx="353200" cy="3084247"/>
          </a:xfrm>
          <a:prstGeom prst="leftBracket">
            <a:avLst>
              <a:gd name="adj" fmla="val 1357"/>
            </a:avLst>
          </a:prstGeom>
          <a:ln w="50800">
            <a:solidFill>
              <a:srgbClr val="FF0000"/>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21" name="左大かっこ 20"/>
          <p:cNvSpPr/>
          <p:nvPr/>
        </p:nvSpPr>
        <p:spPr>
          <a:xfrm rot="5400000">
            <a:off x="4552506" y="1978487"/>
            <a:ext cx="319629" cy="5515998"/>
          </a:xfrm>
          <a:prstGeom prst="leftBracket">
            <a:avLst>
              <a:gd name="adj" fmla="val 0"/>
            </a:avLst>
          </a:prstGeom>
          <a:ln w="50800">
            <a:solidFill>
              <a:srgbClr val="FF0000"/>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cxnSp>
        <p:nvCxnSpPr>
          <p:cNvPr id="22" name="直線コネクタ 21"/>
          <p:cNvCxnSpPr/>
          <p:nvPr/>
        </p:nvCxnSpPr>
        <p:spPr>
          <a:xfrm>
            <a:off x="4386716" y="3607937"/>
            <a:ext cx="0" cy="954538"/>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1949957" y="5284012"/>
            <a:ext cx="0" cy="562691"/>
          </a:xfrm>
          <a:prstGeom prst="straightConnector1">
            <a:avLst/>
          </a:prstGeom>
          <a:ln w="38100">
            <a:solidFill>
              <a:schemeClr val="accent1">
                <a:lumMod val="75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6262638" y="4897705"/>
            <a:ext cx="2425122" cy="708019"/>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6" name="角丸四角形 25"/>
          <p:cNvSpPr/>
          <p:nvPr/>
        </p:nvSpPr>
        <p:spPr>
          <a:xfrm>
            <a:off x="857804" y="4904465"/>
            <a:ext cx="2195578" cy="516494"/>
          </a:xfrm>
          <a:prstGeom prst="roundRect">
            <a:avLst/>
          </a:prstGeom>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7" name="テキスト ボックス 26"/>
          <p:cNvSpPr txBox="1"/>
          <p:nvPr/>
        </p:nvSpPr>
        <p:spPr>
          <a:xfrm>
            <a:off x="867040" y="4893144"/>
            <a:ext cx="2284600" cy="540084"/>
          </a:xfrm>
          <a:prstGeom prst="rect">
            <a:avLst/>
          </a:prstGeom>
          <a:noFill/>
        </p:spPr>
        <p:txBody>
          <a:bodyPr wrap="none" rtlCol="0">
            <a:spAutoFit/>
          </a:bodyPr>
          <a:lstStyle/>
          <a:p>
            <a:r>
              <a:rPr lang="ja-JP" altLang="en-US" sz="1400">
                <a:latin typeface="+mj-ea"/>
                <a:ea typeface="+mj-ea"/>
              </a:rPr>
              <a:t>医療に起因する（含む疑い）</a:t>
            </a:r>
            <a:endParaRPr lang="en-US" altLang="ja-JP" sz="1400" dirty="0">
              <a:latin typeface="+mj-ea"/>
              <a:ea typeface="+mj-ea"/>
            </a:endParaRPr>
          </a:p>
          <a:p>
            <a:pPr>
              <a:lnSpc>
                <a:spcPts val="2080"/>
              </a:lnSpc>
            </a:pPr>
            <a:r>
              <a:rPr lang="ja-JP" altLang="en-US" sz="1400">
                <a:latin typeface="+mj-ea"/>
                <a:ea typeface="+mj-ea"/>
              </a:rPr>
              <a:t>予期されなかった死亡</a:t>
            </a:r>
          </a:p>
        </p:txBody>
      </p:sp>
      <p:sp>
        <p:nvSpPr>
          <p:cNvPr id="28" name="テキスト ボックス 27"/>
          <p:cNvSpPr txBox="1"/>
          <p:nvPr/>
        </p:nvSpPr>
        <p:spPr>
          <a:xfrm>
            <a:off x="6310186" y="4873817"/>
            <a:ext cx="2377574" cy="738664"/>
          </a:xfrm>
          <a:prstGeom prst="rect">
            <a:avLst/>
          </a:prstGeom>
          <a:noFill/>
        </p:spPr>
        <p:txBody>
          <a:bodyPr wrap="none" rtlCol="0">
            <a:spAutoFit/>
          </a:bodyPr>
          <a:lstStyle/>
          <a:p>
            <a:r>
              <a:rPr lang="ja-JP" altLang="en-US" sz="1400">
                <a:latin typeface="+mj-ea"/>
                <a:ea typeface="+mj-ea"/>
              </a:rPr>
              <a:t>医療に起因する（含む疑い）</a:t>
            </a:r>
            <a:endParaRPr lang="en-US" altLang="ja-JP" sz="1400" dirty="0">
              <a:latin typeface="+mj-ea"/>
              <a:ea typeface="+mj-ea"/>
            </a:endParaRPr>
          </a:p>
          <a:p>
            <a:r>
              <a:rPr lang="ja-JP" altLang="en-US" sz="1400">
                <a:latin typeface="+mj-ea"/>
                <a:ea typeface="+mj-ea"/>
              </a:rPr>
              <a:t>　予期された死亡</a:t>
            </a:r>
            <a:endParaRPr lang="en-US" altLang="ja-JP" sz="1400" dirty="0">
              <a:latin typeface="+mj-ea"/>
              <a:ea typeface="+mj-ea"/>
            </a:endParaRPr>
          </a:p>
          <a:p>
            <a:r>
              <a:rPr lang="ja-JP" altLang="en-US" sz="1400">
                <a:latin typeface="+mj-ea"/>
                <a:ea typeface="+mj-ea"/>
              </a:rPr>
              <a:t>又は、医療に起因しない死亡</a:t>
            </a:r>
          </a:p>
        </p:txBody>
      </p:sp>
      <p:sp>
        <p:nvSpPr>
          <p:cNvPr id="32" name="角丸四角形吹き出し 31"/>
          <p:cNvSpPr/>
          <p:nvPr/>
        </p:nvSpPr>
        <p:spPr>
          <a:xfrm>
            <a:off x="1195583" y="1270543"/>
            <a:ext cx="2180003" cy="697039"/>
          </a:xfrm>
          <a:prstGeom prst="wedgeRoundRectCallout">
            <a:avLst>
              <a:gd name="adj1" fmla="val 104831"/>
              <a:gd name="adj2" fmla="val 40362"/>
              <a:gd name="adj3" fmla="val 16667"/>
            </a:avLst>
          </a:prstGeom>
          <a:gradFill>
            <a:gsLst>
              <a:gs pos="54000">
                <a:schemeClr val="accent5">
                  <a:lumMod val="50000"/>
                </a:schemeClr>
              </a:gs>
              <a:gs pos="100000">
                <a:schemeClr val="tx2">
                  <a:lumMod val="60000"/>
                  <a:lumOff val="40000"/>
                </a:schemeClr>
              </a:gs>
            </a:gsLst>
          </a:gradFill>
          <a:effectLst/>
        </p:spPr>
        <p:style>
          <a:lnRef idx="1">
            <a:schemeClr val="accent1"/>
          </a:lnRef>
          <a:fillRef idx="3">
            <a:schemeClr val="accent1"/>
          </a:fillRef>
          <a:effectRef idx="2">
            <a:schemeClr val="accent1"/>
          </a:effectRef>
          <a:fontRef idx="minor">
            <a:schemeClr val="lt1"/>
          </a:fontRef>
        </p:style>
        <p:txBody>
          <a:bodyPr rtlCol="0" anchor="b"/>
          <a:lstStyle/>
          <a:p>
            <a:endParaRPr lang="ja-JP" altLang="en-US" sz="1400" dirty="0">
              <a:latin typeface="+mj-ea"/>
            </a:endParaRPr>
          </a:p>
        </p:txBody>
      </p:sp>
      <p:sp>
        <p:nvSpPr>
          <p:cNvPr id="33" name="テキスト ボックス 32"/>
          <p:cNvSpPr txBox="1"/>
          <p:nvPr/>
        </p:nvSpPr>
        <p:spPr>
          <a:xfrm>
            <a:off x="1285850" y="1244985"/>
            <a:ext cx="2165950" cy="738664"/>
          </a:xfrm>
          <a:prstGeom prst="rect">
            <a:avLst/>
          </a:prstGeom>
          <a:noFill/>
        </p:spPr>
        <p:txBody>
          <a:bodyPr wrap="square" rtlCol="0">
            <a:spAutoFit/>
          </a:bodyPr>
          <a:lstStyle/>
          <a:p>
            <a:r>
              <a:rPr lang="ja-JP" altLang="en-US" sz="1400" dirty="0">
                <a:solidFill>
                  <a:schemeClr val="bg1"/>
                </a:solidFill>
              </a:rPr>
              <a:t>・主治医を含む診療科と</a:t>
            </a:r>
            <a:endParaRPr lang="en-US" altLang="ja-JP" sz="1400" dirty="0">
              <a:solidFill>
                <a:schemeClr val="bg1"/>
              </a:solidFill>
            </a:endParaRPr>
          </a:p>
          <a:p>
            <a:r>
              <a:rPr lang="en-US" altLang="ja-JP" sz="1400" dirty="0">
                <a:solidFill>
                  <a:schemeClr val="bg1"/>
                </a:solidFill>
              </a:rPr>
              <a:t>   </a:t>
            </a:r>
            <a:r>
              <a:rPr lang="ja-JP" altLang="en-US" sz="1400" dirty="0">
                <a:solidFill>
                  <a:schemeClr val="bg1"/>
                </a:solidFill>
              </a:rPr>
              <a:t>医療安全管理部門</a:t>
            </a:r>
            <a:endParaRPr lang="en-US" altLang="ja-JP" sz="1400" dirty="0">
              <a:solidFill>
                <a:schemeClr val="bg1"/>
              </a:solidFill>
            </a:endParaRPr>
          </a:p>
          <a:p>
            <a:r>
              <a:rPr lang="ja-JP" altLang="en-US" sz="1400" dirty="0">
                <a:solidFill>
                  <a:schemeClr val="bg1"/>
                </a:solidFill>
              </a:rPr>
              <a:t>　での</a:t>
            </a:r>
            <a:r>
              <a:rPr lang="ja-JP" altLang="en-US" sz="1400" dirty="0" smtClean="0">
                <a:solidFill>
                  <a:schemeClr val="bg1"/>
                </a:solidFill>
              </a:rPr>
              <a:t>検討</a:t>
            </a:r>
            <a:endParaRPr lang="ja-JP" altLang="en-US" sz="1400" dirty="0">
              <a:solidFill>
                <a:schemeClr val="bg1"/>
              </a:solidFill>
            </a:endParaRPr>
          </a:p>
        </p:txBody>
      </p:sp>
      <p:sp>
        <p:nvSpPr>
          <p:cNvPr id="35" name="角丸四角形吹き出し 34"/>
          <p:cNvSpPr/>
          <p:nvPr/>
        </p:nvSpPr>
        <p:spPr>
          <a:xfrm>
            <a:off x="3843663" y="4852106"/>
            <a:ext cx="2044979" cy="337054"/>
          </a:xfrm>
          <a:prstGeom prst="wedgeRoundRectCallout">
            <a:avLst>
              <a:gd name="adj1" fmla="val -87857"/>
              <a:gd name="adj2" fmla="val 43881"/>
              <a:gd name="adj3" fmla="val 16667"/>
            </a:avLst>
          </a:prstGeom>
          <a:gradFill>
            <a:gsLst>
              <a:gs pos="42000">
                <a:schemeClr val="accent5">
                  <a:lumMod val="5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b"/>
          <a:lstStyle/>
          <a:p>
            <a:r>
              <a:rPr lang="ja-JP" altLang="en-US" sz="1400" smtClean="0">
                <a:latin typeface="+mj-ea"/>
              </a:rPr>
              <a:t>・ 管理者の責任で判断</a:t>
            </a:r>
            <a:endParaRPr lang="ja-JP" altLang="en-US" sz="1400" dirty="0">
              <a:latin typeface="+mj-ea"/>
            </a:endParaRPr>
          </a:p>
        </p:txBody>
      </p:sp>
      <p:sp>
        <p:nvSpPr>
          <p:cNvPr id="38" name="Rectangle 18"/>
          <p:cNvSpPr txBox="1">
            <a:spLocks noChangeArrowheads="1"/>
          </p:cNvSpPr>
          <p:nvPr/>
        </p:nvSpPr>
        <p:spPr>
          <a:xfrm>
            <a:off x="1990984" y="397676"/>
            <a:ext cx="5503510" cy="45087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nchor="ctr"/>
          <a:lstStyle>
            <a:lvl1pPr algn="ctr" defTabSz="4572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smtClean="0">
                <a:latin typeface="+mj-ea"/>
                <a:ea typeface="+mj-ea"/>
              </a:rPr>
              <a:t>医療機関が行う、医療</a:t>
            </a:r>
            <a:r>
              <a:rPr lang="ja-JP" altLang="en-US" sz="2400" dirty="0">
                <a:latin typeface="+mj-ea"/>
                <a:ea typeface="+mj-ea"/>
              </a:rPr>
              <a:t>事故の判断の流れ</a:t>
            </a:r>
            <a:endParaRPr lang="ja-JP" altLang="ja-JP" sz="2400" dirty="0">
              <a:latin typeface="+mj-ea"/>
              <a:ea typeface="+mj-ea"/>
            </a:endParaRPr>
          </a:p>
        </p:txBody>
      </p:sp>
      <p:cxnSp>
        <p:nvCxnSpPr>
          <p:cNvPr id="39" name="直線コネクタ 38"/>
          <p:cNvCxnSpPr/>
          <p:nvPr/>
        </p:nvCxnSpPr>
        <p:spPr>
          <a:xfrm>
            <a:off x="2093678" y="837325"/>
            <a:ext cx="528115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角丸四角形吹き出し 35"/>
          <p:cNvSpPr/>
          <p:nvPr/>
        </p:nvSpPr>
        <p:spPr>
          <a:xfrm>
            <a:off x="3843663" y="5794735"/>
            <a:ext cx="1816905" cy="287474"/>
          </a:xfrm>
          <a:prstGeom prst="wedgeRoundRectCallout">
            <a:avLst>
              <a:gd name="adj1" fmla="val -80617"/>
              <a:gd name="adj2" fmla="val -118893"/>
              <a:gd name="adj3" fmla="val 16667"/>
            </a:avLst>
          </a:prstGeom>
          <a:gradFill>
            <a:gsLst>
              <a:gs pos="42000">
                <a:schemeClr val="accent5">
                  <a:lumMod val="5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b"/>
          <a:lstStyle/>
          <a:p>
            <a:r>
              <a:rPr lang="ja-JP" altLang="en-US" sz="1200" dirty="0" smtClean="0">
                <a:latin typeface="+mj-ea"/>
              </a:rPr>
              <a:t>・ センターへ報告の前に</a:t>
            </a:r>
            <a:endParaRPr lang="ja-JP" altLang="en-US" sz="1200" dirty="0">
              <a:latin typeface="+mj-ea"/>
            </a:endParaRPr>
          </a:p>
        </p:txBody>
      </p:sp>
      <p:sp>
        <p:nvSpPr>
          <p:cNvPr id="37" name="テキスト ボックス 36"/>
          <p:cNvSpPr txBox="1"/>
          <p:nvPr/>
        </p:nvSpPr>
        <p:spPr>
          <a:xfrm>
            <a:off x="3682475" y="3251034"/>
            <a:ext cx="1415772" cy="338554"/>
          </a:xfrm>
          <a:prstGeom prst="rect">
            <a:avLst/>
          </a:prstGeom>
          <a:solidFill>
            <a:srgbClr val="FFF0E9"/>
          </a:solidFill>
          <a:ln>
            <a:solidFill>
              <a:srgbClr val="FF000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sz="1600" dirty="0" smtClean="0">
                <a:latin typeface="+mj-ea"/>
                <a:ea typeface="+mj-ea"/>
              </a:rPr>
              <a:t>管理者へ</a:t>
            </a:r>
            <a:r>
              <a:rPr lang="ja-JP" altLang="en-US" sz="1600" dirty="0">
                <a:latin typeface="+mj-ea"/>
                <a:ea typeface="+mj-ea"/>
              </a:rPr>
              <a:t>報告</a:t>
            </a:r>
          </a:p>
        </p:txBody>
      </p:sp>
      <p:sp>
        <p:nvSpPr>
          <p:cNvPr id="40" name="角丸四角形吹き出し 39"/>
          <p:cNvSpPr/>
          <p:nvPr/>
        </p:nvSpPr>
        <p:spPr>
          <a:xfrm>
            <a:off x="300851" y="3858768"/>
            <a:ext cx="2493923" cy="530352"/>
          </a:xfrm>
          <a:prstGeom prst="wedgeRoundRectCallout">
            <a:avLst>
              <a:gd name="adj1" fmla="val 112062"/>
              <a:gd name="adj2" fmla="val 44619"/>
              <a:gd name="adj3" fmla="val 16667"/>
            </a:avLst>
          </a:prstGeom>
          <a:ln>
            <a:solidFill>
              <a:schemeClr val="accent1"/>
            </a:solidFill>
          </a:ln>
          <a:effectLst/>
        </p:spPr>
        <p:style>
          <a:lnRef idx="1">
            <a:schemeClr val="accent3"/>
          </a:lnRef>
          <a:fillRef idx="3">
            <a:schemeClr val="accent3"/>
          </a:fillRef>
          <a:effectRef idx="2">
            <a:schemeClr val="accent3"/>
          </a:effectRef>
          <a:fontRef idx="minor">
            <a:schemeClr val="lt1"/>
          </a:fontRef>
        </p:style>
        <p:txBody>
          <a:bodyPr rtlCol="0" anchor="ctr"/>
          <a:lstStyle/>
          <a:p>
            <a:r>
              <a:rPr lang="ja-JP" altLang="en-US" sz="1400" dirty="0" smtClean="0">
                <a:solidFill>
                  <a:schemeClr val="tx1"/>
                </a:solidFill>
                <a:latin typeface="+mj-ea"/>
              </a:rPr>
              <a:t>・ 「相談」</a:t>
            </a:r>
            <a:endParaRPr lang="en-US" altLang="ja-JP" sz="1400" dirty="0" smtClean="0">
              <a:solidFill>
                <a:schemeClr val="tx1"/>
              </a:solidFill>
              <a:latin typeface="+mj-ea"/>
            </a:endParaRPr>
          </a:p>
          <a:p>
            <a:r>
              <a:rPr lang="ja-JP" altLang="en-US" sz="1200" dirty="0" smtClean="0">
                <a:solidFill>
                  <a:schemeClr val="tx1"/>
                </a:solidFill>
                <a:latin typeface="+mj-ea"/>
              </a:rPr>
              <a:t> 　</a:t>
            </a:r>
            <a:r>
              <a:rPr lang="ja-JP" altLang="en-US" sz="1400" b="1" dirty="0">
                <a:solidFill>
                  <a:schemeClr val="tx1"/>
                </a:solidFill>
                <a:latin typeface="+mj-ea"/>
              </a:rPr>
              <a:t>　</a:t>
            </a:r>
            <a:r>
              <a:rPr lang="ja-JP" altLang="en-US" sz="1200" dirty="0" smtClean="0">
                <a:solidFill>
                  <a:schemeClr val="tx1"/>
                </a:solidFill>
                <a:latin typeface="+mj-ea"/>
              </a:rPr>
              <a:t> </a:t>
            </a:r>
            <a:r>
              <a:rPr lang="en-US" altLang="ja-JP" sz="1200" dirty="0" smtClean="0">
                <a:solidFill>
                  <a:schemeClr val="tx1"/>
                </a:solidFill>
                <a:latin typeface="+mj-ea"/>
              </a:rPr>
              <a:t>[</a:t>
            </a:r>
            <a:r>
              <a:rPr lang="ja-JP" altLang="en-US" sz="1200" dirty="0" smtClean="0">
                <a:solidFill>
                  <a:schemeClr val="tx1"/>
                </a:solidFill>
                <a:latin typeface="+mj-ea"/>
              </a:rPr>
              <a:t>支援団体</a:t>
            </a:r>
            <a:r>
              <a:rPr lang="en-US" altLang="ja-JP" sz="1200" dirty="0" smtClean="0">
                <a:solidFill>
                  <a:schemeClr val="tx1"/>
                </a:solidFill>
                <a:latin typeface="+mj-ea"/>
              </a:rPr>
              <a:t>]</a:t>
            </a:r>
            <a:r>
              <a:rPr lang="ja-JP" altLang="en-US" sz="1200" dirty="0" smtClean="0">
                <a:solidFill>
                  <a:schemeClr val="tx1"/>
                </a:solidFill>
                <a:latin typeface="+mj-ea"/>
              </a:rPr>
              <a:t> 又は </a:t>
            </a:r>
            <a:r>
              <a:rPr lang="en-US" altLang="ja-JP" sz="1200" dirty="0" smtClean="0">
                <a:solidFill>
                  <a:schemeClr val="tx1"/>
                </a:solidFill>
                <a:latin typeface="+mj-ea"/>
              </a:rPr>
              <a:t>[</a:t>
            </a:r>
            <a:r>
              <a:rPr lang="ja-JP" altLang="en-US" sz="1200" dirty="0" smtClean="0">
                <a:solidFill>
                  <a:schemeClr val="tx1"/>
                </a:solidFill>
                <a:latin typeface="+mj-ea"/>
              </a:rPr>
              <a:t>センター</a:t>
            </a:r>
            <a:r>
              <a:rPr lang="en-US" altLang="ja-JP" sz="1200" dirty="0" smtClean="0">
                <a:solidFill>
                  <a:schemeClr val="tx1"/>
                </a:solidFill>
                <a:latin typeface="+mj-ea"/>
              </a:rPr>
              <a:t>]</a:t>
            </a:r>
            <a:r>
              <a:rPr lang="ja-JP" altLang="en-US" sz="1200" dirty="0" smtClean="0">
                <a:solidFill>
                  <a:schemeClr val="tx1"/>
                </a:solidFill>
                <a:latin typeface="+mj-ea"/>
              </a:rPr>
              <a:t>へ</a:t>
            </a:r>
            <a:endParaRPr lang="ja-JP" altLang="en-US" sz="1200" dirty="0">
              <a:solidFill>
                <a:schemeClr val="tx1"/>
              </a:solidFill>
              <a:latin typeface="+mj-ea"/>
            </a:endParaRPr>
          </a:p>
        </p:txBody>
      </p:sp>
      <p:sp>
        <p:nvSpPr>
          <p:cNvPr id="29" name="テキスト ボックス 28"/>
          <p:cNvSpPr txBox="1"/>
          <p:nvPr/>
        </p:nvSpPr>
        <p:spPr>
          <a:xfrm>
            <a:off x="2255176" y="3607937"/>
            <a:ext cx="4290747" cy="369332"/>
          </a:xfrm>
          <a:prstGeom prst="rect">
            <a:avLst/>
          </a:prstGeom>
          <a:ln w="31750">
            <a:solidFill>
              <a:srgbClr val="0070C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spcBef>
                <a:spcPts val="600"/>
              </a:spcBef>
            </a:pPr>
            <a:r>
              <a:rPr lang="ja-JP" altLang="en-US">
                <a:latin typeface="+mj-ea"/>
                <a:ea typeface="+mj-ea"/>
              </a:rPr>
              <a:t>院内緊急会議 （臨時医療安全委員会）</a:t>
            </a:r>
          </a:p>
        </p:txBody>
      </p:sp>
    </p:spTree>
    <p:extLst>
      <p:ext uri="{BB962C8B-B14F-4D97-AF65-F5344CB8AC3E}">
        <p14:creationId xmlns:p14="http://schemas.microsoft.com/office/powerpoint/2010/main" val="145111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animBg="1"/>
      <p:bldP spid="35" grpId="0" animBg="1"/>
      <p:bldP spid="36" grpId="0" animBg="1"/>
      <p:bldP spid="40" grpId="0" animBg="1"/>
      <p:bldP spid="29"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10.21-22.NPO架け橋[東京]60m.pptx" id="{A3F2B8AF-D3AD-6B42-9628-BE90B499F6E6}" vid="{C4E2E2B6-7994-AA43-A803-140D5E6263AF}"/>
    </a:ext>
  </a:extLst>
</a:theme>
</file>

<file path=ppt/theme/theme2.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017.10.21-22.NPO架け橋[東京]60m.pptx" id="{A3F2B8AF-D3AD-6B42-9628-BE90B499F6E6}" vid="{751A4FB0-2307-4345-BB75-27AFDF8ED3E5}"/>
    </a:ext>
  </a:extLst>
</a:theme>
</file>

<file path=ppt/theme/theme3.xml><?xml version="1.0" encoding="utf-8"?>
<a:theme xmlns:a="http://schemas.openxmlformats.org/drawingml/2006/main" name="2_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017.10.21-22.NPO架け橋[東京]60m.pptx" id="{A3F2B8AF-D3AD-6B42-9628-BE90B499F6E6}" vid="{4212A9DD-BE05-6B43-89E2-6F972FE3EF50}"/>
    </a:ext>
  </a:extLst>
</a:theme>
</file>

<file path=ppt/theme/theme4.xml><?xml version="1.0" encoding="utf-8"?>
<a:theme xmlns:a="http://schemas.openxmlformats.org/drawingml/2006/main" name="4_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017.10.21-22.NPO架け橋[東京]60m.pptx" id="{A3F2B8AF-D3AD-6B42-9628-BE90B499F6E6}" vid="{452A2186-9F5C-CD4C-BBCC-9CEBA68E945B}"/>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30395</TotalTime>
  <Words>2764</Words>
  <Application>Microsoft Macintosh PowerPoint</Application>
  <PresentationFormat>画面に合わせる (4:3)</PresentationFormat>
  <Paragraphs>1105</Paragraphs>
  <Slides>47</Slides>
  <Notes>1</Notes>
  <HiddenSlides>0</HiddenSlides>
  <MMClips>0</MMClips>
  <ScaleCrop>false</ScaleCrop>
  <HeadingPairs>
    <vt:vector size="6" baseType="variant">
      <vt:variant>
        <vt:lpstr>使用されているフォント</vt:lpstr>
      </vt:variant>
      <vt:variant>
        <vt:i4>17</vt:i4>
      </vt:variant>
      <vt:variant>
        <vt:lpstr>テーマ</vt:lpstr>
      </vt:variant>
      <vt:variant>
        <vt:i4>4</vt:i4>
      </vt:variant>
      <vt:variant>
        <vt:lpstr>スライド タイトル</vt:lpstr>
      </vt:variant>
      <vt:variant>
        <vt:i4>47</vt:i4>
      </vt:variant>
    </vt:vector>
  </HeadingPairs>
  <TitlesOfParts>
    <vt:vector size="68" baseType="lpstr">
      <vt:lpstr>Arial</vt:lpstr>
      <vt:lpstr>ArialMT</vt:lpstr>
      <vt:lpstr>Calibri</vt:lpstr>
      <vt:lpstr>Corbel</vt:lpstr>
      <vt:lpstr>HGPGothicE</vt:lpstr>
      <vt:lpstr>Hiragino Kaku Gothic Pro W3</vt:lpstr>
      <vt:lpstr>MS PGothic</vt:lpstr>
      <vt:lpstr>ＭＳ Ｐゴシック</vt:lpstr>
      <vt:lpstr>ＭＳ ゴシック</vt:lpstr>
      <vt:lpstr>ＭＳ 明朝</vt:lpstr>
      <vt:lpstr>RyuminPr6</vt:lpstr>
      <vt:lpstr>RyuminPr6-Light-90msp-RKSJ-H-Identity-H</vt:lpstr>
      <vt:lpstr>Times New Roman</vt:lpstr>
      <vt:lpstr>UDShinGoPr6</vt:lpstr>
      <vt:lpstr>UDShinGoPr6-Regular-90msp-RKSJ-H-Identity-H</vt:lpstr>
      <vt:lpstr>Wingdings</vt:lpstr>
      <vt:lpstr>游ゴシック</vt:lpstr>
      <vt:lpstr>ホワイト</vt:lpstr>
      <vt:lpstr>基礎</vt:lpstr>
      <vt:lpstr>2_基礎</vt:lpstr>
      <vt:lpstr>4_基礎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3-1: 制度の理解度</vt:lpstr>
      <vt:lpstr>3-2: 制度開始後の取組み（複数回答）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ncgm</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木村 壮介</dc:creator>
  <cp:keywords/>
  <dc:description/>
  <cp:lastModifiedBy>木村壯介</cp:lastModifiedBy>
  <cp:revision>1631</cp:revision>
  <cp:lastPrinted>2017-10-16T08:40:48Z</cp:lastPrinted>
  <dcterms:created xsi:type="dcterms:W3CDTF">2013-05-06T02:00:42Z</dcterms:created>
  <dcterms:modified xsi:type="dcterms:W3CDTF">2017-10-21T13:25:50Z</dcterms:modified>
  <cp:category/>
</cp:coreProperties>
</file>