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wdp" ContentType="image/vnd.ms-photo"/>
  <Default Extension="png" ContentType="image/png"/>
  <Default Extension="wmf" ContentType="image/x-w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6"/>
  </p:notesMasterIdLst>
  <p:handoutMasterIdLst>
    <p:handoutMasterId r:id="rId37"/>
  </p:handoutMasterIdLst>
  <p:sldIdLst>
    <p:sldId id="288" r:id="rId2"/>
    <p:sldId id="556" r:id="rId3"/>
    <p:sldId id="711" r:id="rId4"/>
    <p:sldId id="690" r:id="rId5"/>
    <p:sldId id="712" r:id="rId6"/>
    <p:sldId id="720" r:id="rId7"/>
    <p:sldId id="600" r:id="rId8"/>
    <p:sldId id="721" r:id="rId9"/>
    <p:sldId id="722" r:id="rId10"/>
    <p:sldId id="666" r:id="rId11"/>
    <p:sldId id="694" r:id="rId12"/>
    <p:sldId id="736" r:id="rId13"/>
    <p:sldId id="723" r:id="rId14"/>
    <p:sldId id="716" r:id="rId15"/>
    <p:sldId id="610" r:id="rId16"/>
    <p:sldId id="625" r:id="rId17"/>
    <p:sldId id="699" r:id="rId18"/>
    <p:sldId id="635" r:id="rId19"/>
    <p:sldId id="724" r:id="rId20"/>
    <p:sldId id="737" r:id="rId21"/>
    <p:sldId id="726" r:id="rId22"/>
    <p:sldId id="727" r:id="rId23"/>
    <p:sldId id="728" r:id="rId24"/>
    <p:sldId id="729" r:id="rId25"/>
    <p:sldId id="730" r:id="rId26"/>
    <p:sldId id="731" r:id="rId27"/>
    <p:sldId id="732" r:id="rId28"/>
    <p:sldId id="733" r:id="rId29"/>
    <p:sldId id="734" r:id="rId30"/>
    <p:sldId id="735" r:id="rId31"/>
    <p:sldId id="738" r:id="rId32"/>
    <p:sldId id="739" r:id="rId33"/>
    <p:sldId id="740" r:id="rId34"/>
    <p:sldId id="741" r:id="rId35"/>
  </p:sldIdLst>
  <p:sldSz cx="9144000" cy="6858000" type="screen4x3"/>
  <p:notesSz cx="6797675" cy="9926638"/>
  <p:defaultText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88" userDrawn="1">
          <p15:clr>
            <a:srgbClr val="A4A3A4"/>
          </p15:clr>
        </p15:guide>
        <p15:guide id="2" orient="horz" pos="731" userDrawn="1">
          <p15:clr>
            <a:srgbClr val="A4A3A4"/>
          </p15:clr>
        </p15:guide>
        <p15:guide id="3" orient="horz" pos="4149">
          <p15:clr>
            <a:srgbClr val="A4A3A4"/>
          </p15:clr>
        </p15:guide>
        <p15:guide id="4" pos="363" userDrawn="1">
          <p15:clr>
            <a:srgbClr val="A4A3A4"/>
          </p15:clr>
        </p15:guide>
        <p15:guide id="5" pos="862" userDrawn="1">
          <p15:clr>
            <a:srgbClr val="A4A3A4"/>
          </p15:clr>
        </p15:guide>
        <p15:guide id="6" pos="37">
          <p15:clr>
            <a:srgbClr val="A4A3A4"/>
          </p15:clr>
        </p15:guide>
        <p15:guide id="7" pos="657" userDrawn="1">
          <p15:clr>
            <a:srgbClr val="A4A3A4"/>
          </p15:clr>
        </p15:guide>
        <p15:guide id="8" pos="54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E0000"/>
    <a:srgbClr val="3C7A5D"/>
    <a:srgbClr val="F7F2DB"/>
    <a:srgbClr val="952126"/>
    <a:srgbClr val="FFC908"/>
    <a:srgbClr val="4F6228"/>
    <a:srgbClr val="376092"/>
    <a:srgbClr val="9EEAFF"/>
    <a:srgbClr val="40008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302" autoAdjust="0"/>
    <p:restoredTop sz="50067" autoAdjust="0"/>
  </p:normalViewPr>
  <p:slideViewPr>
    <p:cSldViewPr snapToGrid="0" snapToObjects="1" showGuides="1">
      <p:cViewPr>
        <p:scale>
          <a:sx n="124" d="100"/>
          <a:sy n="124" d="100"/>
        </p:scale>
        <p:origin x="720" y="16"/>
      </p:cViewPr>
      <p:guideLst>
        <p:guide orient="horz" pos="1888"/>
        <p:guide orient="horz" pos="731"/>
        <p:guide orient="horz" pos="4149"/>
        <p:guide pos="363"/>
        <p:guide pos="862"/>
        <p:guide pos="37"/>
        <p:guide pos="657"/>
        <p:guide pos="544"/>
      </p:guideLst>
    </p:cSldViewPr>
  </p:slideViewPr>
  <p:notesTextViewPr>
    <p:cViewPr>
      <p:scale>
        <a:sx n="100" d="100"/>
        <a:sy n="100" d="100"/>
      </p:scale>
      <p:origin x="0" y="0"/>
    </p:cViewPr>
  </p:notesTextViewPr>
  <p:sorterViewPr>
    <p:cViewPr>
      <p:scale>
        <a:sx n="171" d="100"/>
        <a:sy n="171" d="100"/>
      </p:scale>
      <p:origin x="0" y="0"/>
    </p:cViewPr>
  </p:sorter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notesMaster" Target="notesMasters/notesMaster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handoutMaster" Target="handoutMasters/handoutMaster1.xml"/><Relationship Id="rId38" Type="http://schemas.openxmlformats.org/officeDocument/2006/relationships/presProps" Target="presProps.xml"/><Relationship Id="rId39" Type="http://schemas.openxmlformats.org/officeDocument/2006/relationships/viewProps" Target="viewProps.xml"/><Relationship Id="rId40" Type="http://schemas.openxmlformats.org/officeDocument/2006/relationships/theme" Target="theme/theme1.xml"/><Relationship Id="rId41"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6726FB39-A2F5-B043-BD87-3A685780D664}" type="datetimeFigureOut">
              <a:rPr kumimoji="1" lang="ja-JP" altLang="en-US" smtClean="0"/>
              <a:t>2016/6/26</a:t>
            </a:fld>
            <a:endParaRPr kumimoji="1" lang="ja-JP" altLang="en-US"/>
          </a:p>
        </p:txBody>
      </p:sp>
      <p:sp>
        <p:nvSpPr>
          <p:cNvPr id="4" name="フッター プレースホルダー 3"/>
          <p:cNvSpPr>
            <a:spLocks noGrp="1"/>
          </p:cNvSpPr>
          <p:nvPr>
            <p:ph type="ftr" sz="quarter" idx="2"/>
          </p:nvPr>
        </p:nvSpPr>
        <p:spPr>
          <a:xfrm>
            <a:off x="0" y="9428584"/>
            <a:ext cx="2945659" cy="496332"/>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50443" y="9428584"/>
            <a:ext cx="2945659" cy="496332"/>
          </a:xfrm>
          <a:prstGeom prst="rect">
            <a:avLst/>
          </a:prstGeom>
        </p:spPr>
        <p:txBody>
          <a:bodyPr vert="horz" lIns="91440" tIns="45720" rIns="91440" bIns="45720" rtlCol="0" anchor="b"/>
          <a:lstStyle>
            <a:lvl1pPr algn="r">
              <a:defRPr sz="1200"/>
            </a:lvl1pPr>
          </a:lstStyle>
          <a:p>
            <a:fld id="{65B58C9C-06F3-4746-8BA1-6AF924E5691E}" type="slidenum">
              <a:rPr kumimoji="1" lang="ja-JP" altLang="en-US" smtClean="0"/>
              <a:t>‹#›</a:t>
            </a:fld>
            <a:endParaRPr kumimoji="1" lang="ja-JP" altLang="en-US"/>
          </a:p>
        </p:txBody>
      </p:sp>
    </p:spTree>
    <p:extLst>
      <p:ext uri="{BB962C8B-B14F-4D97-AF65-F5344CB8AC3E}">
        <p14:creationId xmlns:p14="http://schemas.microsoft.com/office/powerpoint/2010/main" val="227537783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91F7C0C7-5F85-BB40-A305-8A94409E0C14}" type="datetimeFigureOut">
              <a:rPr kumimoji="1" lang="ja-JP" altLang="en-US" smtClean="0"/>
              <a:t>2016/6/26</a:t>
            </a:fld>
            <a:endParaRPr kumimoji="1" lang="ja-JP" altLang="en-US"/>
          </a:p>
        </p:txBody>
      </p:sp>
      <p:sp>
        <p:nvSpPr>
          <p:cNvPr id="4" name="スライド イメージ プレースホルダー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79768" y="4715152"/>
            <a:ext cx="5438140" cy="4466987"/>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9428584"/>
            <a:ext cx="2945659" cy="496332"/>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0443" y="9428584"/>
            <a:ext cx="2945659" cy="496332"/>
          </a:xfrm>
          <a:prstGeom prst="rect">
            <a:avLst/>
          </a:prstGeom>
        </p:spPr>
        <p:txBody>
          <a:bodyPr vert="horz" lIns="91440" tIns="45720" rIns="91440" bIns="45720" rtlCol="0" anchor="b"/>
          <a:lstStyle>
            <a:lvl1pPr algn="r">
              <a:defRPr sz="1200"/>
            </a:lvl1pPr>
          </a:lstStyle>
          <a:p>
            <a:fld id="{B8DFBD8C-0FEF-CE4C-94D8-18BCBC76364E}" type="slidenum">
              <a:rPr kumimoji="1" lang="ja-JP" altLang="en-US" smtClean="0"/>
              <a:t>‹#›</a:t>
            </a:fld>
            <a:endParaRPr kumimoji="1" lang="ja-JP" altLang="en-US"/>
          </a:p>
        </p:txBody>
      </p:sp>
    </p:spTree>
    <p:extLst>
      <p:ext uri="{BB962C8B-B14F-4D97-AF65-F5344CB8AC3E}">
        <p14:creationId xmlns:p14="http://schemas.microsoft.com/office/powerpoint/2010/main" val="88959829"/>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kumimoji="1" sz="1200" kern="1200">
        <a:solidFill>
          <a:schemeClr val="tx1"/>
        </a:solidFill>
        <a:latin typeface="+mn-lt"/>
        <a:ea typeface="+mn-ea"/>
        <a:cs typeface="+mn-cs"/>
      </a:defRPr>
    </a:lvl1pPr>
    <a:lvl2pPr marL="457200" algn="l" defTabSz="457200" rtl="0" eaLnBrk="1" latinLnBrk="0" hangingPunct="1">
      <a:defRPr kumimoji="1" sz="1200" kern="1200">
        <a:solidFill>
          <a:schemeClr val="tx1"/>
        </a:solidFill>
        <a:latin typeface="+mn-lt"/>
        <a:ea typeface="+mn-ea"/>
        <a:cs typeface="+mn-cs"/>
      </a:defRPr>
    </a:lvl2pPr>
    <a:lvl3pPr marL="914400" algn="l" defTabSz="457200" rtl="0" eaLnBrk="1" latinLnBrk="0" hangingPunct="1">
      <a:defRPr kumimoji="1" sz="1200" kern="1200">
        <a:solidFill>
          <a:schemeClr val="tx1"/>
        </a:solidFill>
        <a:latin typeface="+mn-lt"/>
        <a:ea typeface="+mn-ea"/>
        <a:cs typeface="+mn-cs"/>
      </a:defRPr>
    </a:lvl3pPr>
    <a:lvl4pPr marL="1371600" algn="l" defTabSz="457200" rtl="0" eaLnBrk="1" latinLnBrk="0" hangingPunct="1">
      <a:defRPr kumimoji="1" sz="1200" kern="1200">
        <a:solidFill>
          <a:schemeClr val="tx1"/>
        </a:solidFill>
        <a:latin typeface="+mn-lt"/>
        <a:ea typeface="+mn-ea"/>
        <a:cs typeface="+mn-cs"/>
      </a:defRPr>
    </a:lvl4pPr>
    <a:lvl5pPr marL="1828800" algn="l" defTabSz="457200" rtl="0" eaLnBrk="1" latinLnBrk="0" hangingPunct="1">
      <a:defRPr kumimoji="1" sz="1200" kern="1200">
        <a:solidFill>
          <a:schemeClr val="tx1"/>
        </a:solidFill>
        <a:latin typeface="+mn-lt"/>
        <a:ea typeface="+mn-ea"/>
        <a:cs typeface="+mn-cs"/>
      </a:defRPr>
    </a:lvl5pPr>
    <a:lvl6pPr marL="2286000" algn="l" defTabSz="457200" rtl="0" eaLnBrk="1" latinLnBrk="0" hangingPunct="1">
      <a:defRPr kumimoji="1" sz="1200" kern="1200">
        <a:solidFill>
          <a:schemeClr val="tx1"/>
        </a:solidFill>
        <a:latin typeface="+mn-lt"/>
        <a:ea typeface="+mn-ea"/>
        <a:cs typeface="+mn-cs"/>
      </a:defRPr>
    </a:lvl6pPr>
    <a:lvl7pPr marL="2743200" algn="l" defTabSz="457200" rtl="0" eaLnBrk="1" latinLnBrk="0" hangingPunct="1">
      <a:defRPr kumimoji="1" sz="1200" kern="1200">
        <a:solidFill>
          <a:schemeClr val="tx1"/>
        </a:solidFill>
        <a:latin typeface="+mn-lt"/>
        <a:ea typeface="+mn-ea"/>
        <a:cs typeface="+mn-cs"/>
      </a:defRPr>
    </a:lvl7pPr>
    <a:lvl8pPr marL="3200400" algn="l" defTabSz="457200" rtl="0" eaLnBrk="1" latinLnBrk="0" hangingPunct="1">
      <a:defRPr kumimoji="1" sz="1200" kern="1200">
        <a:solidFill>
          <a:schemeClr val="tx1"/>
        </a:solidFill>
        <a:latin typeface="+mn-lt"/>
        <a:ea typeface="+mn-ea"/>
        <a:cs typeface="+mn-cs"/>
      </a:defRPr>
    </a:lvl8pPr>
    <a:lvl9pPr marL="3657600" algn="l" defTabSz="4572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47763" y="1233488"/>
            <a:ext cx="4440237" cy="33289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34E3ECD0-D8C4-4924-840E-0EFF04E62A7E}" type="slidenum">
              <a:rPr kumimoji="1" lang="ja-JP" altLang="en-US" smtClean="0">
                <a:solidFill>
                  <a:prstClr val="black"/>
                </a:solidFill>
              </a:rPr>
              <a:pPr/>
              <a:t>25</a:t>
            </a:fld>
            <a:endParaRPr kumimoji="1" lang="ja-JP" altLang="en-US">
              <a:solidFill>
                <a:prstClr val="black"/>
              </a:solidFill>
            </a:endParaRPr>
          </a:p>
        </p:txBody>
      </p:sp>
    </p:spTree>
    <p:extLst>
      <p:ext uri="{BB962C8B-B14F-4D97-AF65-F5344CB8AC3E}">
        <p14:creationId xmlns:p14="http://schemas.microsoft.com/office/powerpoint/2010/main" val="10039998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a:prstGeom prst="rect">
            <a:avLst/>
          </a:prstGeo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a:xfrm>
            <a:off x="457200" y="6356350"/>
            <a:ext cx="2133600" cy="365125"/>
          </a:xfrm>
          <a:prstGeom prst="rect">
            <a:avLst/>
          </a:prstGeom>
        </p:spPr>
        <p:txBody>
          <a:bodyPr/>
          <a:lstStyle/>
          <a:p>
            <a:fld id="{EB20E0DB-311F-C946-8C6E-3F0DA62B412A}" type="datetime1">
              <a:rPr kumimoji="1" lang="ja-JP" altLang="en-US" smtClean="0"/>
              <a:t>2016/6/26</a:t>
            </a:fld>
            <a:endParaRPr kumimoji="1" lang="ja-JP" altLang="en-US"/>
          </a:p>
        </p:txBody>
      </p:sp>
      <p:sp>
        <p:nvSpPr>
          <p:cNvPr id="5" name="フッター プレースホルダー 4"/>
          <p:cNvSpPr>
            <a:spLocks noGrp="1"/>
          </p:cNvSpPr>
          <p:nvPr>
            <p:ph type="ftr" sz="quarter" idx="11"/>
          </p:nvPr>
        </p:nvSpPr>
        <p:spPr>
          <a:xfrm>
            <a:off x="3124200" y="6356350"/>
            <a:ext cx="2895600" cy="365125"/>
          </a:xfrm>
          <a:prstGeom prst="rect">
            <a:avLst/>
          </a:prstGeom>
        </p:spPr>
        <p:txBody>
          <a:bodyPr/>
          <a:lstStyle/>
          <a:p>
            <a:endParaRPr kumimoji="1" lang="ja-JP" altLang="en-US"/>
          </a:p>
        </p:txBody>
      </p:sp>
      <p:sp>
        <p:nvSpPr>
          <p:cNvPr id="6" name="スライド番号プレースホルダー 5"/>
          <p:cNvSpPr>
            <a:spLocks noGrp="1"/>
          </p:cNvSpPr>
          <p:nvPr>
            <p:ph type="sldNum" sz="quarter" idx="12"/>
          </p:nvPr>
        </p:nvSpPr>
        <p:spPr>
          <a:xfrm>
            <a:off x="7010400" y="6504587"/>
            <a:ext cx="2133600" cy="365125"/>
          </a:xfrm>
          <a:prstGeom prst="rect">
            <a:avLst/>
          </a:prstGeom>
        </p:spPr>
        <p:txBody>
          <a:bodyPr/>
          <a:lstStyle/>
          <a:p>
            <a:fld id="{AA014B8D-F846-744F-8254-8A2F017A2E38}" type="slidenum">
              <a:rPr kumimoji="1" lang="ja-JP" altLang="en-US" smtClean="0"/>
              <a:t>‹#›</a:t>
            </a:fld>
            <a:endParaRPr kumimoji="1" lang="ja-JP" altLang="en-US"/>
          </a:p>
        </p:txBody>
      </p:sp>
    </p:spTree>
    <p:extLst>
      <p:ext uri="{BB962C8B-B14F-4D97-AF65-F5344CB8AC3E}">
        <p14:creationId xmlns:p14="http://schemas.microsoft.com/office/powerpoint/2010/main" val="12551354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a:prstGeom prst="rect">
            <a:avLst/>
          </a:prstGeom>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57200" y="1600200"/>
            <a:ext cx="8229600" cy="4525963"/>
          </a:xfrm>
          <a:prstGeom prst="rect">
            <a:avLst/>
          </a:prstGeo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a:xfrm>
            <a:off x="457200" y="6356350"/>
            <a:ext cx="2133600" cy="365125"/>
          </a:xfrm>
          <a:prstGeom prst="rect">
            <a:avLst/>
          </a:prstGeom>
        </p:spPr>
        <p:txBody>
          <a:bodyPr/>
          <a:lstStyle/>
          <a:p>
            <a:fld id="{38B0D891-2A27-0345-B536-9CA020A7B6E6}" type="datetime1">
              <a:rPr kumimoji="1" lang="ja-JP" altLang="en-US" smtClean="0"/>
              <a:t>2016/6/26</a:t>
            </a:fld>
            <a:endParaRPr kumimoji="1" lang="ja-JP" altLang="en-US"/>
          </a:p>
        </p:txBody>
      </p:sp>
      <p:sp>
        <p:nvSpPr>
          <p:cNvPr id="5" name="フッター プレースホルダー 4"/>
          <p:cNvSpPr>
            <a:spLocks noGrp="1"/>
          </p:cNvSpPr>
          <p:nvPr>
            <p:ph type="ftr" sz="quarter" idx="11"/>
          </p:nvPr>
        </p:nvSpPr>
        <p:spPr>
          <a:xfrm>
            <a:off x="3124200" y="6356350"/>
            <a:ext cx="2895600" cy="365125"/>
          </a:xfrm>
          <a:prstGeom prst="rect">
            <a:avLst/>
          </a:prstGeom>
        </p:spPr>
        <p:txBody>
          <a:bodyPr/>
          <a:lstStyle/>
          <a:p>
            <a:endParaRPr kumimoji="1" lang="ja-JP" altLang="en-US"/>
          </a:p>
        </p:txBody>
      </p:sp>
      <p:sp>
        <p:nvSpPr>
          <p:cNvPr id="6" name="スライド番号プレースホルダー 5"/>
          <p:cNvSpPr>
            <a:spLocks noGrp="1"/>
          </p:cNvSpPr>
          <p:nvPr>
            <p:ph type="sldNum" sz="quarter" idx="12"/>
          </p:nvPr>
        </p:nvSpPr>
        <p:spPr>
          <a:xfrm>
            <a:off x="7010400" y="6504587"/>
            <a:ext cx="2133600" cy="365125"/>
          </a:xfrm>
          <a:prstGeom prst="rect">
            <a:avLst/>
          </a:prstGeom>
        </p:spPr>
        <p:txBody>
          <a:bodyPr/>
          <a:lstStyle/>
          <a:p>
            <a:fld id="{AA014B8D-F846-744F-8254-8A2F017A2E38}" type="slidenum">
              <a:rPr kumimoji="1" lang="ja-JP" altLang="en-US" smtClean="0"/>
              <a:t>‹#›</a:t>
            </a:fld>
            <a:endParaRPr kumimoji="1" lang="ja-JP" altLang="en-US"/>
          </a:p>
        </p:txBody>
      </p:sp>
    </p:spTree>
    <p:extLst>
      <p:ext uri="{BB962C8B-B14F-4D97-AF65-F5344CB8AC3E}">
        <p14:creationId xmlns:p14="http://schemas.microsoft.com/office/powerpoint/2010/main" val="29872194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a:prstGeom prst="rect">
            <a:avLst/>
          </a:prstGeo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57200" y="274638"/>
            <a:ext cx="6019800" cy="5851525"/>
          </a:xfrm>
          <a:prstGeom prst="rect">
            <a:avLst/>
          </a:prstGeo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a:xfrm>
            <a:off x="457200" y="6356350"/>
            <a:ext cx="2133600" cy="365125"/>
          </a:xfrm>
          <a:prstGeom prst="rect">
            <a:avLst/>
          </a:prstGeom>
        </p:spPr>
        <p:txBody>
          <a:bodyPr/>
          <a:lstStyle/>
          <a:p>
            <a:fld id="{ED464A5B-05AA-BF46-87F4-3E965F1FF33E}" type="datetime1">
              <a:rPr kumimoji="1" lang="ja-JP" altLang="en-US" smtClean="0"/>
              <a:t>2016/6/26</a:t>
            </a:fld>
            <a:endParaRPr kumimoji="1" lang="ja-JP" altLang="en-US"/>
          </a:p>
        </p:txBody>
      </p:sp>
      <p:sp>
        <p:nvSpPr>
          <p:cNvPr id="5" name="フッター プレースホルダー 4"/>
          <p:cNvSpPr>
            <a:spLocks noGrp="1"/>
          </p:cNvSpPr>
          <p:nvPr>
            <p:ph type="ftr" sz="quarter" idx="11"/>
          </p:nvPr>
        </p:nvSpPr>
        <p:spPr>
          <a:xfrm>
            <a:off x="3124200" y="6356350"/>
            <a:ext cx="2895600" cy="365125"/>
          </a:xfrm>
          <a:prstGeom prst="rect">
            <a:avLst/>
          </a:prstGeom>
        </p:spPr>
        <p:txBody>
          <a:bodyPr/>
          <a:lstStyle/>
          <a:p>
            <a:endParaRPr kumimoji="1" lang="ja-JP" altLang="en-US"/>
          </a:p>
        </p:txBody>
      </p:sp>
      <p:sp>
        <p:nvSpPr>
          <p:cNvPr id="6" name="スライド番号プレースホルダー 5"/>
          <p:cNvSpPr>
            <a:spLocks noGrp="1"/>
          </p:cNvSpPr>
          <p:nvPr>
            <p:ph type="sldNum" sz="quarter" idx="12"/>
          </p:nvPr>
        </p:nvSpPr>
        <p:spPr>
          <a:xfrm>
            <a:off x="7010400" y="6504587"/>
            <a:ext cx="2133600" cy="365125"/>
          </a:xfrm>
          <a:prstGeom prst="rect">
            <a:avLst/>
          </a:prstGeom>
        </p:spPr>
        <p:txBody>
          <a:bodyPr/>
          <a:lstStyle/>
          <a:p>
            <a:fld id="{AA014B8D-F846-744F-8254-8A2F017A2E38}" type="slidenum">
              <a:rPr kumimoji="1" lang="ja-JP" altLang="en-US" smtClean="0"/>
              <a:t>‹#›</a:t>
            </a:fld>
            <a:endParaRPr kumimoji="1" lang="ja-JP" altLang="en-US"/>
          </a:p>
        </p:txBody>
      </p:sp>
    </p:spTree>
    <p:extLst>
      <p:ext uri="{BB962C8B-B14F-4D97-AF65-F5344CB8AC3E}">
        <p14:creationId xmlns:p14="http://schemas.microsoft.com/office/powerpoint/2010/main" val="33040792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a:prstGeom prst="rect">
            <a:avLst/>
          </a:prstGeom>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457200" y="1600200"/>
            <a:ext cx="8229600" cy="4525963"/>
          </a:xfrm>
          <a:prstGeom prst="rect">
            <a:avLst/>
          </a:prstGeo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a:xfrm>
            <a:off x="457200" y="6356350"/>
            <a:ext cx="2133600" cy="365125"/>
          </a:xfrm>
          <a:prstGeom prst="rect">
            <a:avLst/>
          </a:prstGeom>
        </p:spPr>
        <p:txBody>
          <a:bodyPr/>
          <a:lstStyle/>
          <a:p>
            <a:fld id="{9E17F754-0F62-E64F-820B-E7F7B11EBE76}" type="datetime1">
              <a:rPr kumimoji="1" lang="ja-JP" altLang="en-US" smtClean="0"/>
              <a:t>2016/6/26</a:t>
            </a:fld>
            <a:endParaRPr kumimoji="1" lang="ja-JP" altLang="en-US"/>
          </a:p>
        </p:txBody>
      </p:sp>
      <p:sp>
        <p:nvSpPr>
          <p:cNvPr id="5" name="フッター プレースホルダー 4"/>
          <p:cNvSpPr>
            <a:spLocks noGrp="1"/>
          </p:cNvSpPr>
          <p:nvPr>
            <p:ph type="ftr" sz="quarter" idx="11"/>
          </p:nvPr>
        </p:nvSpPr>
        <p:spPr>
          <a:xfrm>
            <a:off x="3124200" y="6356350"/>
            <a:ext cx="2895600" cy="365125"/>
          </a:xfrm>
          <a:prstGeom prst="rect">
            <a:avLst/>
          </a:prstGeom>
        </p:spPr>
        <p:txBody>
          <a:bodyPr/>
          <a:lstStyle/>
          <a:p>
            <a:endParaRPr kumimoji="1" lang="ja-JP" altLang="en-US"/>
          </a:p>
        </p:txBody>
      </p:sp>
      <p:sp>
        <p:nvSpPr>
          <p:cNvPr id="6" name="スライド番号プレースホルダー 5"/>
          <p:cNvSpPr>
            <a:spLocks noGrp="1"/>
          </p:cNvSpPr>
          <p:nvPr>
            <p:ph type="sldNum" sz="quarter" idx="12"/>
          </p:nvPr>
        </p:nvSpPr>
        <p:spPr>
          <a:xfrm>
            <a:off x="7010400" y="6504587"/>
            <a:ext cx="2133600" cy="365125"/>
          </a:xfrm>
          <a:prstGeom prst="rect">
            <a:avLst/>
          </a:prstGeom>
        </p:spPr>
        <p:txBody>
          <a:bodyPr/>
          <a:lstStyle/>
          <a:p>
            <a:fld id="{AA014B8D-F846-744F-8254-8A2F017A2E38}" type="slidenum">
              <a:rPr kumimoji="1" lang="ja-JP" altLang="en-US" smtClean="0"/>
              <a:t>‹#›</a:t>
            </a:fld>
            <a:endParaRPr kumimoji="1" lang="ja-JP" altLang="en-US"/>
          </a:p>
        </p:txBody>
      </p:sp>
    </p:spTree>
    <p:extLst>
      <p:ext uri="{BB962C8B-B14F-4D97-AF65-F5344CB8AC3E}">
        <p14:creationId xmlns:p14="http://schemas.microsoft.com/office/powerpoint/2010/main" val="28065398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a:xfrm>
            <a:off x="457200" y="6356350"/>
            <a:ext cx="2133600" cy="365125"/>
          </a:xfrm>
          <a:prstGeom prst="rect">
            <a:avLst/>
          </a:prstGeom>
        </p:spPr>
        <p:txBody>
          <a:bodyPr/>
          <a:lstStyle/>
          <a:p>
            <a:fld id="{E8E98D50-ED09-174C-99EB-C20E45D85C70}" type="datetime1">
              <a:rPr kumimoji="1" lang="ja-JP" altLang="en-US" smtClean="0"/>
              <a:t>2016/6/26</a:t>
            </a:fld>
            <a:endParaRPr kumimoji="1" lang="ja-JP" altLang="en-US"/>
          </a:p>
        </p:txBody>
      </p:sp>
      <p:sp>
        <p:nvSpPr>
          <p:cNvPr id="5" name="フッター プレースホルダー 4"/>
          <p:cNvSpPr>
            <a:spLocks noGrp="1"/>
          </p:cNvSpPr>
          <p:nvPr>
            <p:ph type="ftr" sz="quarter" idx="11"/>
          </p:nvPr>
        </p:nvSpPr>
        <p:spPr>
          <a:xfrm>
            <a:off x="3124200" y="6356350"/>
            <a:ext cx="2895600" cy="365125"/>
          </a:xfrm>
          <a:prstGeom prst="rect">
            <a:avLst/>
          </a:prstGeom>
        </p:spPr>
        <p:txBody>
          <a:bodyPr/>
          <a:lstStyle/>
          <a:p>
            <a:endParaRPr kumimoji="1" lang="ja-JP" altLang="en-US"/>
          </a:p>
        </p:txBody>
      </p:sp>
      <p:sp>
        <p:nvSpPr>
          <p:cNvPr id="6" name="スライド番号プレースホルダー 5"/>
          <p:cNvSpPr>
            <a:spLocks noGrp="1"/>
          </p:cNvSpPr>
          <p:nvPr>
            <p:ph type="sldNum" sz="quarter" idx="12"/>
          </p:nvPr>
        </p:nvSpPr>
        <p:spPr>
          <a:xfrm>
            <a:off x="7010400" y="6504587"/>
            <a:ext cx="2133600" cy="365125"/>
          </a:xfrm>
          <a:prstGeom prst="rect">
            <a:avLst/>
          </a:prstGeom>
        </p:spPr>
        <p:txBody>
          <a:bodyPr/>
          <a:lstStyle/>
          <a:p>
            <a:fld id="{AA014B8D-F846-744F-8254-8A2F017A2E38}" type="slidenum">
              <a:rPr kumimoji="1" lang="ja-JP" altLang="en-US" smtClean="0"/>
              <a:t>‹#›</a:t>
            </a:fld>
            <a:endParaRPr kumimoji="1" lang="ja-JP" altLang="en-US"/>
          </a:p>
        </p:txBody>
      </p:sp>
    </p:spTree>
    <p:extLst>
      <p:ext uri="{BB962C8B-B14F-4D97-AF65-F5344CB8AC3E}">
        <p14:creationId xmlns:p14="http://schemas.microsoft.com/office/powerpoint/2010/main" val="30158595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a:prstGeom prst="rect">
            <a:avLst/>
          </a:prstGeom>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a:xfrm>
            <a:off x="457200" y="6356350"/>
            <a:ext cx="2133600" cy="365125"/>
          </a:xfrm>
          <a:prstGeom prst="rect">
            <a:avLst/>
          </a:prstGeom>
        </p:spPr>
        <p:txBody>
          <a:bodyPr/>
          <a:lstStyle/>
          <a:p>
            <a:fld id="{A13789DB-8AAD-D44F-B8F5-9923BEDA22C7}" type="datetime1">
              <a:rPr kumimoji="1" lang="ja-JP" altLang="en-US" smtClean="0"/>
              <a:t>2016/6/26</a:t>
            </a:fld>
            <a:endParaRPr kumimoji="1" lang="ja-JP" altLang="en-US"/>
          </a:p>
        </p:txBody>
      </p:sp>
      <p:sp>
        <p:nvSpPr>
          <p:cNvPr id="6" name="フッター プレースホルダー 5"/>
          <p:cNvSpPr>
            <a:spLocks noGrp="1"/>
          </p:cNvSpPr>
          <p:nvPr>
            <p:ph type="ftr" sz="quarter" idx="11"/>
          </p:nvPr>
        </p:nvSpPr>
        <p:spPr>
          <a:xfrm>
            <a:off x="3124200" y="6356350"/>
            <a:ext cx="2895600" cy="365125"/>
          </a:xfrm>
          <a:prstGeom prst="rect">
            <a:avLst/>
          </a:prstGeom>
        </p:spPr>
        <p:txBody>
          <a:bodyPr/>
          <a:lstStyle/>
          <a:p>
            <a:endParaRPr kumimoji="1" lang="ja-JP" altLang="en-US"/>
          </a:p>
        </p:txBody>
      </p:sp>
      <p:sp>
        <p:nvSpPr>
          <p:cNvPr id="7" name="スライド番号プレースホルダー 6"/>
          <p:cNvSpPr>
            <a:spLocks noGrp="1"/>
          </p:cNvSpPr>
          <p:nvPr>
            <p:ph type="sldNum" sz="quarter" idx="12"/>
          </p:nvPr>
        </p:nvSpPr>
        <p:spPr>
          <a:xfrm>
            <a:off x="7010400" y="6504587"/>
            <a:ext cx="2133600" cy="365125"/>
          </a:xfrm>
          <a:prstGeom prst="rect">
            <a:avLst/>
          </a:prstGeom>
        </p:spPr>
        <p:txBody>
          <a:bodyPr/>
          <a:lstStyle/>
          <a:p>
            <a:fld id="{AA014B8D-F846-744F-8254-8A2F017A2E38}" type="slidenum">
              <a:rPr kumimoji="1" lang="ja-JP" altLang="en-US" smtClean="0"/>
              <a:t>‹#›</a:t>
            </a:fld>
            <a:endParaRPr kumimoji="1" lang="ja-JP" altLang="en-US"/>
          </a:p>
        </p:txBody>
      </p:sp>
    </p:spTree>
    <p:extLst>
      <p:ext uri="{BB962C8B-B14F-4D97-AF65-F5344CB8AC3E}">
        <p14:creationId xmlns:p14="http://schemas.microsoft.com/office/powerpoint/2010/main" val="453224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a:prstGeom prst="rect">
            <a:avLst/>
          </a:prstGeom>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a:xfrm>
            <a:off x="457200" y="6356350"/>
            <a:ext cx="2133600" cy="365125"/>
          </a:xfrm>
          <a:prstGeom prst="rect">
            <a:avLst/>
          </a:prstGeom>
        </p:spPr>
        <p:txBody>
          <a:bodyPr/>
          <a:lstStyle/>
          <a:p>
            <a:fld id="{5E1F432F-7F47-6541-8858-B082EBC7369E}" type="datetime1">
              <a:rPr kumimoji="1" lang="ja-JP" altLang="en-US" smtClean="0"/>
              <a:t>2016/6/26</a:t>
            </a:fld>
            <a:endParaRPr kumimoji="1" lang="ja-JP" altLang="en-US"/>
          </a:p>
        </p:txBody>
      </p:sp>
      <p:sp>
        <p:nvSpPr>
          <p:cNvPr id="8" name="フッター プレースホルダー 7"/>
          <p:cNvSpPr>
            <a:spLocks noGrp="1"/>
          </p:cNvSpPr>
          <p:nvPr>
            <p:ph type="ftr" sz="quarter" idx="11"/>
          </p:nvPr>
        </p:nvSpPr>
        <p:spPr>
          <a:xfrm>
            <a:off x="3124200" y="6356350"/>
            <a:ext cx="2895600" cy="365125"/>
          </a:xfrm>
          <a:prstGeom prst="rect">
            <a:avLst/>
          </a:prstGeom>
        </p:spPr>
        <p:txBody>
          <a:bodyPr/>
          <a:lstStyle/>
          <a:p>
            <a:endParaRPr kumimoji="1" lang="ja-JP" altLang="en-US"/>
          </a:p>
        </p:txBody>
      </p:sp>
      <p:sp>
        <p:nvSpPr>
          <p:cNvPr id="9" name="スライド番号プレースホルダー 8"/>
          <p:cNvSpPr>
            <a:spLocks noGrp="1"/>
          </p:cNvSpPr>
          <p:nvPr>
            <p:ph type="sldNum" sz="quarter" idx="12"/>
          </p:nvPr>
        </p:nvSpPr>
        <p:spPr>
          <a:xfrm>
            <a:off x="7010400" y="6504587"/>
            <a:ext cx="2133600" cy="365125"/>
          </a:xfrm>
          <a:prstGeom prst="rect">
            <a:avLst/>
          </a:prstGeom>
        </p:spPr>
        <p:txBody>
          <a:bodyPr/>
          <a:lstStyle/>
          <a:p>
            <a:fld id="{AA014B8D-F846-744F-8254-8A2F017A2E38}" type="slidenum">
              <a:rPr kumimoji="1" lang="ja-JP" altLang="en-US" smtClean="0"/>
              <a:t>‹#›</a:t>
            </a:fld>
            <a:endParaRPr kumimoji="1" lang="ja-JP" altLang="en-US"/>
          </a:p>
        </p:txBody>
      </p:sp>
    </p:spTree>
    <p:extLst>
      <p:ext uri="{BB962C8B-B14F-4D97-AF65-F5344CB8AC3E}">
        <p14:creationId xmlns:p14="http://schemas.microsoft.com/office/powerpoint/2010/main" val="38309173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a:prstGeom prst="rect">
            <a:avLst/>
          </a:prstGeom>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a:xfrm>
            <a:off x="457200" y="6356350"/>
            <a:ext cx="2133600" cy="365125"/>
          </a:xfrm>
          <a:prstGeom prst="rect">
            <a:avLst/>
          </a:prstGeom>
        </p:spPr>
        <p:txBody>
          <a:bodyPr/>
          <a:lstStyle/>
          <a:p>
            <a:fld id="{E486EC6D-A2AD-4B4A-9719-A40A5AA6025E}" type="datetime1">
              <a:rPr kumimoji="1" lang="ja-JP" altLang="en-US" smtClean="0"/>
              <a:t>2016/6/26</a:t>
            </a:fld>
            <a:endParaRPr kumimoji="1" lang="ja-JP" altLang="en-US"/>
          </a:p>
        </p:txBody>
      </p:sp>
      <p:sp>
        <p:nvSpPr>
          <p:cNvPr id="4" name="フッター プレースホルダー 3"/>
          <p:cNvSpPr>
            <a:spLocks noGrp="1"/>
          </p:cNvSpPr>
          <p:nvPr>
            <p:ph type="ftr" sz="quarter" idx="11"/>
          </p:nvPr>
        </p:nvSpPr>
        <p:spPr>
          <a:xfrm>
            <a:off x="3124200" y="6356350"/>
            <a:ext cx="2895600" cy="365125"/>
          </a:xfrm>
          <a:prstGeom prst="rect">
            <a:avLst/>
          </a:prstGeom>
        </p:spPr>
        <p:txBody>
          <a:bodyPr/>
          <a:lstStyle/>
          <a:p>
            <a:endParaRPr kumimoji="1" lang="ja-JP" altLang="en-US"/>
          </a:p>
        </p:txBody>
      </p:sp>
      <p:sp>
        <p:nvSpPr>
          <p:cNvPr id="5" name="スライド番号プレースホルダー 4"/>
          <p:cNvSpPr>
            <a:spLocks noGrp="1"/>
          </p:cNvSpPr>
          <p:nvPr>
            <p:ph type="sldNum" sz="quarter" idx="12"/>
          </p:nvPr>
        </p:nvSpPr>
        <p:spPr>
          <a:xfrm>
            <a:off x="7010400" y="6504587"/>
            <a:ext cx="2133600" cy="365125"/>
          </a:xfrm>
          <a:prstGeom prst="rect">
            <a:avLst/>
          </a:prstGeom>
        </p:spPr>
        <p:txBody>
          <a:bodyPr/>
          <a:lstStyle/>
          <a:p>
            <a:fld id="{AA014B8D-F846-744F-8254-8A2F017A2E38}" type="slidenum">
              <a:rPr kumimoji="1" lang="ja-JP" altLang="en-US" smtClean="0"/>
              <a:t>‹#›</a:t>
            </a:fld>
            <a:endParaRPr kumimoji="1" lang="ja-JP" altLang="en-US"/>
          </a:p>
        </p:txBody>
      </p:sp>
    </p:spTree>
    <p:extLst>
      <p:ext uri="{BB962C8B-B14F-4D97-AF65-F5344CB8AC3E}">
        <p14:creationId xmlns:p14="http://schemas.microsoft.com/office/powerpoint/2010/main" val="15757899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a:xfrm>
            <a:off x="457200" y="6356350"/>
            <a:ext cx="2133600" cy="365125"/>
          </a:xfrm>
          <a:prstGeom prst="rect">
            <a:avLst/>
          </a:prstGeom>
        </p:spPr>
        <p:txBody>
          <a:bodyPr/>
          <a:lstStyle/>
          <a:p>
            <a:fld id="{3D832074-6F01-0E4A-81E0-8B7F033791CE}" type="datetime1">
              <a:rPr kumimoji="1" lang="ja-JP" altLang="en-US" smtClean="0"/>
              <a:t>2016/6/26</a:t>
            </a:fld>
            <a:endParaRPr kumimoji="1" lang="ja-JP" altLang="en-US"/>
          </a:p>
        </p:txBody>
      </p:sp>
      <p:sp>
        <p:nvSpPr>
          <p:cNvPr id="3" name="フッター プレースホルダー 2"/>
          <p:cNvSpPr>
            <a:spLocks noGrp="1"/>
          </p:cNvSpPr>
          <p:nvPr>
            <p:ph type="ftr" sz="quarter" idx="11"/>
          </p:nvPr>
        </p:nvSpPr>
        <p:spPr>
          <a:xfrm>
            <a:off x="3124200" y="6356350"/>
            <a:ext cx="2895600" cy="365125"/>
          </a:xfrm>
          <a:prstGeom prst="rect">
            <a:avLst/>
          </a:prstGeom>
        </p:spPr>
        <p:txBody>
          <a:bodyPr/>
          <a:lstStyle/>
          <a:p>
            <a:endParaRPr kumimoji="1" lang="ja-JP" altLang="en-US"/>
          </a:p>
        </p:txBody>
      </p:sp>
      <p:sp>
        <p:nvSpPr>
          <p:cNvPr id="4" name="スライド番号プレースホルダー 3"/>
          <p:cNvSpPr>
            <a:spLocks noGrp="1"/>
          </p:cNvSpPr>
          <p:nvPr>
            <p:ph type="sldNum" sz="quarter" idx="12"/>
          </p:nvPr>
        </p:nvSpPr>
        <p:spPr>
          <a:xfrm>
            <a:off x="7010400" y="6504587"/>
            <a:ext cx="2133600" cy="365125"/>
          </a:xfrm>
          <a:prstGeom prst="rect">
            <a:avLst/>
          </a:prstGeom>
        </p:spPr>
        <p:txBody>
          <a:bodyPr/>
          <a:lstStyle/>
          <a:p>
            <a:fld id="{AA014B8D-F846-744F-8254-8A2F017A2E38}" type="slidenum">
              <a:rPr kumimoji="1" lang="ja-JP" altLang="en-US" smtClean="0"/>
              <a:t>‹#›</a:t>
            </a:fld>
            <a:endParaRPr kumimoji="1" lang="ja-JP" altLang="en-US"/>
          </a:p>
        </p:txBody>
      </p:sp>
    </p:spTree>
    <p:extLst>
      <p:ext uri="{BB962C8B-B14F-4D97-AF65-F5344CB8AC3E}">
        <p14:creationId xmlns:p14="http://schemas.microsoft.com/office/powerpoint/2010/main" val="8177877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a:prstGeom prst="rect">
            <a:avLst/>
          </a:prstGeo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a:xfrm>
            <a:off x="457200" y="6356350"/>
            <a:ext cx="2133600" cy="365125"/>
          </a:xfrm>
          <a:prstGeom prst="rect">
            <a:avLst/>
          </a:prstGeom>
        </p:spPr>
        <p:txBody>
          <a:bodyPr/>
          <a:lstStyle/>
          <a:p>
            <a:fld id="{07313670-FD4B-AC45-AD76-5F6FF9231DE8}" type="datetime1">
              <a:rPr kumimoji="1" lang="ja-JP" altLang="en-US" smtClean="0"/>
              <a:t>2016/6/26</a:t>
            </a:fld>
            <a:endParaRPr kumimoji="1" lang="ja-JP" altLang="en-US"/>
          </a:p>
        </p:txBody>
      </p:sp>
      <p:sp>
        <p:nvSpPr>
          <p:cNvPr id="6" name="フッター プレースホルダー 5"/>
          <p:cNvSpPr>
            <a:spLocks noGrp="1"/>
          </p:cNvSpPr>
          <p:nvPr>
            <p:ph type="ftr" sz="quarter" idx="11"/>
          </p:nvPr>
        </p:nvSpPr>
        <p:spPr>
          <a:xfrm>
            <a:off x="3124200" y="6356350"/>
            <a:ext cx="2895600" cy="365125"/>
          </a:xfrm>
          <a:prstGeom prst="rect">
            <a:avLst/>
          </a:prstGeom>
        </p:spPr>
        <p:txBody>
          <a:bodyPr/>
          <a:lstStyle/>
          <a:p>
            <a:endParaRPr kumimoji="1" lang="ja-JP" altLang="en-US"/>
          </a:p>
        </p:txBody>
      </p:sp>
      <p:sp>
        <p:nvSpPr>
          <p:cNvPr id="7" name="スライド番号プレースホルダー 6"/>
          <p:cNvSpPr>
            <a:spLocks noGrp="1"/>
          </p:cNvSpPr>
          <p:nvPr>
            <p:ph type="sldNum" sz="quarter" idx="12"/>
          </p:nvPr>
        </p:nvSpPr>
        <p:spPr>
          <a:xfrm>
            <a:off x="7010400" y="6504587"/>
            <a:ext cx="2133600" cy="365125"/>
          </a:xfrm>
          <a:prstGeom prst="rect">
            <a:avLst/>
          </a:prstGeom>
        </p:spPr>
        <p:txBody>
          <a:bodyPr/>
          <a:lstStyle/>
          <a:p>
            <a:fld id="{AA014B8D-F846-744F-8254-8A2F017A2E38}" type="slidenum">
              <a:rPr kumimoji="1" lang="ja-JP" altLang="en-US" smtClean="0"/>
              <a:t>‹#›</a:t>
            </a:fld>
            <a:endParaRPr kumimoji="1" lang="ja-JP" altLang="en-US"/>
          </a:p>
        </p:txBody>
      </p:sp>
    </p:spTree>
    <p:extLst>
      <p:ext uri="{BB962C8B-B14F-4D97-AF65-F5344CB8AC3E}">
        <p14:creationId xmlns:p14="http://schemas.microsoft.com/office/powerpoint/2010/main" val="32976908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a:prstGeom prst="rect">
            <a:avLst/>
          </a:prstGeo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a:xfrm>
            <a:off x="457200" y="6356350"/>
            <a:ext cx="2133600" cy="365125"/>
          </a:xfrm>
          <a:prstGeom prst="rect">
            <a:avLst/>
          </a:prstGeom>
        </p:spPr>
        <p:txBody>
          <a:bodyPr/>
          <a:lstStyle/>
          <a:p>
            <a:fld id="{EB37D173-0F12-2F4A-AB0C-DD5246027889}" type="datetime1">
              <a:rPr kumimoji="1" lang="ja-JP" altLang="en-US" smtClean="0"/>
              <a:t>2016/6/26</a:t>
            </a:fld>
            <a:endParaRPr kumimoji="1" lang="ja-JP" altLang="en-US"/>
          </a:p>
        </p:txBody>
      </p:sp>
      <p:sp>
        <p:nvSpPr>
          <p:cNvPr id="6" name="フッター プレースホルダー 5"/>
          <p:cNvSpPr>
            <a:spLocks noGrp="1"/>
          </p:cNvSpPr>
          <p:nvPr>
            <p:ph type="ftr" sz="quarter" idx="11"/>
          </p:nvPr>
        </p:nvSpPr>
        <p:spPr>
          <a:xfrm>
            <a:off x="3124200" y="6356350"/>
            <a:ext cx="2895600" cy="365125"/>
          </a:xfrm>
          <a:prstGeom prst="rect">
            <a:avLst/>
          </a:prstGeom>
        </p:spPr>
        <p:txBody>
          <a:bodyPr/>
          <a:lstStyle/>
          <a:p>
            <a:endParaRPr kumimoji="1" lang="ja-JP" altLang="en-US"/>
          </a:p>
        </p:txBody>
      </p:sp>
      <p:sp>
        <p:nvSpPr>
          <p:cNvPr id="7" name="スライド番号プレースホルダー 6"/>
          <p:cNvSpPr>
            <a:spLocks noGrp="1"/>
          </p:cNvSpPr>
          <p:nvPr>
            <p:ph type="sldNum" sz="quarter" idx="12"/>
          </p:nvPr>
        </p:nvSpPr>
        <p:spPr>
          <a:xfrm>
            <a:off x="7010400" y="6504587"/>
            <a:ext cx="2133600" cy="365125"/>
          </a:xfrm>
          <a:prstGeom prst="rect">
            <a:avLst/>
          </a:prstGeom>
        </p:spPr>
        <p:txBody>
          <a:bodyPr/>
          <a:lstStyle/>
          <a:p>
            <a:fld id="{AA014B8D-F846-744F-8254-8A2F017A2E38}" type="slidenum">
              <a:rPr kumimoji="1" lang="ja-JP" altLang="en-US" smtClean="0"/>
              <a:t>‹#›</a:t>
            </a:fld>
            <a:endParaRPr kumimoji="1" lang="ja-JP" altLang="en-US"/>
          </a:p>
        </p:txBody>
      </p:sp>
    </p:spTree>
    <p:extLst>
      <p:ext uri="{BB962C8B-B14F-4D97-AF65-F5344CB8AC3E}">
        <p14:creationId xmlns:p14="http://schemas.microsoft.com/office/powerpoint/2010/main" val="1807727499"/>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png"/><Relationship Id="rId14" Type="http://schemas.microsoft.com/office/2007/relationships/hdphoto" Target="../media/hdphoto1.wdp"/><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テキスト ボックス 7"/>
          <p:cNvSpPr txBox="1"/>
          <p:nvPr userDrawn="1"/>
        </p:nvSpPr>
        <p:spPr>
          <a:xfrm>
            <a:off x="8718449" y="6481457"/>
            <a:ext cx="646331" cy="461665"/>
          </a:xfrm>
          <a:prstGeom prst="rect">
            <a:avLst/>
          </a:prstGeom>
          <a:noFill/>
        </p:spPr>
        <p:txBody>
          <a:bodyPr wrap="none" rtlCol="0">
            <a:spAutoFit/>
          </a:bodyPr>
          <a:lstStyle/>
          <a:p>
            <a:fld id="{0435F722-DF7F-1844-84A4-B7171FAD98F1}" type="slidenum">
              <a:rPr kumimoji="1" lang="ja-JP" altLang="en-US" sz="2400" smtClean="0"/>
              <a:t>‹#›</a:t>
            </a:fld>
            <a:endParaRPr kumimoji="1" lang="ja-JP" altLang="en-US" sz="2400" dirty="0"/>
          </a:p>
        </p:txBody>
      </p:sp>
      <p:sp>
        <p:nvSpPr>
          <p:cNvPr id="9" name="テキスト ボックス 8"/>
          <p:cNvSpPr txBox="1"/>
          <p:nvPr userDrawn="1"/>
        </p:nvSpPr>
        <p:spPr>
          <a:xfrm>
            <a:off x="236953" y="6599207"/>
            <a:ext cx="1659429" cy="253916"/>
          </a:xfrm>
          <a:prstGeom prst="rect">
            <a:avLst/>
          </a:prstGeom>
          <a:noFill/>
        </p:spPr>
        <p:txBody>
          <a:bodyPr wrap="none" rtlCol="0">
            <a:spAutoFit/>
          </a:bodyPr>
          <a:lst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a:lstStyle>
          <a:p>
            <a:r>
              <a:rPr kumimoji="1" lang="ja-JP" altLang="en-US" sz="1050" dirty="0" smtClean="0"/>
              <a:t>日本医療安全調査機構　</a:t>
            </a:r>
            <a:r>
              <a:rPr kumimoji="1" lang="en-US" altLang="ja-JP" sz="1050" dirty="0" smtClean="0"/>
              <a:t>.</a:t>
            </a:r>
            <a:endParaRPr kumimoji="1" lang="ja-JP" altLang="en-US" sz="1050" dirty="0"/>
          </a:p>
        </p:txBody>
      </p:sp>
      <p:pic>
        <p:nvPicPr>
          <p:cNvPr id="10" name="Picture 2"/>
          <p:cNvPicPr>
            <a:picLocks noChangeAspect="1" noChangeArrowheads="1"/>
          </p:cNvPicPr>
          <p:nvPr userDrawn="1"/>
        </p:nvPicPr>
        <p:blipFill>
          <a:blip r:embed="rId13" cstate="print">
            <a:extLst>
              <a:ext uri="{BEBA8EAE-BF5A-486C-A8C5-ECC9F3942E4B}">
                <a14:imgProps xmlns:a14="http://schemas.microsoft.com/office/drawing/2010/main">
                  <a14:imgLayer r:embed="rId14">
                    <a14:imgEffect>
                      <a14:brightnessContrast bright="20000" contrast="-20000"/>
                    </a14:imgEffect>
                  </a14:imgLayer>
                </a14:imgProps>
              </a:ext>
            </a:extLst>
          </a:blip>
          <a:srcRect/>
          <a:stretch>
            <a:fillRect/>
          </a:stretch>
        </p:blipFill>
        <p:spPr bwMode="auto">
          <a:xfrm>
            <a:off x="46447" y="6592822"/>
            <a:ext cx="207436" cy="258394"/>
          </a:xfrm>
          <a:prstGeom prst="rect">
            <a:avLst/>
          </a:prstGeom>
          <a:ln>
            <a:noFill/>
            <a:headEnd/>
            <a:tailEnd/>
          </a:ln>
        </p:spPr>
        <p:style>
          <a:lnRef idx="2">
            <a:schemeClr val="accent1"/>
          </a:lnRef>
          <a:fillRef idx="1">
            <a:schemeClr val="lt1"/>
          </a:fillRef>
          <a:effectRef idx="0">
            <a:schemeClr val="accent1"/>
          </a:effectRef>
          <a:fontRef idx="minor">
            <a:schemeClr val="dk1"/>
          </a:fontRef>
        </p:style>
      </p:pic>
      <p:sp>
        <p:nvSpPr>
          <p:cNvPr id="11" name="テキスト ボックス 10"/>
          <p:cNvSpPr txBox="1"/>
          <p:nvPr userDrawn="1"/>
        </p:nvSpPr>
        <p:spPr>
          <a:xfrm>
            <a:off x="46445" y="-7654"/>
            <a:ext cx="4265205" cy="261610"/>
          </a:xfrm>
          <a:prstGeom prst="rect">
            <a:avLst/>
          </a:prstGeom>
          <a:noFill/>
        </p:spPr>
        <p:txBody>
          <a:bodyPr wrap="square" rtlCol="0">
            <a:spAutoFit/>
          </a:bodyPr>
          <a:lstStyle/>
          <a:p>
            <a:r>
              <a:rPr kumimoji="1" lang="ja-JP" altLang="en-US" sz="1100" dirty="0" smtClean="0"/>
              <a:t>医の良心を守る市民の会</a:t>
            </a:r>
            <a:r>
              <a:rPr kumimoji="1" lang="ja-JP" altLang="en-US" sz="1100" baseline="0" dirty="0" smtClean="0"/>
              <a:t> １０周年記念シンポジウム</a:t>
            </a:r>
            <a:r>
              <a:rPr kumimoji="1" lang="ja-JP" altLang="en-US" sz="1100" dirty="0" smtClean="0"/>
              <a:t>　</a:t>
            </a:r>
            <a:r>
              <a:rPr kumimoji="1" lang="en-US" altLang="ja-JP" sz="1100" dirty="0" smtClean="0"/>
              <a:t>2016.6.26.</a:t>
            </a:r>
            <a:endParaRPr kumimoji="1" lang="en-US" altLang="ja-JP" sz="1100" dirty="0" smtClean="0"/>
          </a:p>
        </p:txBody>
      </p:sp>
    </p:spTree>
    <p:extLst>
      <p:ext uri="{BB962C8B-B14F-4D97-AF65-F5344CB8AC3E}">
        <p14:creationId xmlns:p14="http://schemas.microsoft.com/office/powerpoint/2010/main" val="25276512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4572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kumimoji="1"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kumimoji="1"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kumimoji="1"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p:bodyStyle>
    <p:other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2.wdp"/><Relationship Id="rId4" Type="http://schemas.openxmlformats.org/officeDocument/2006/relationships/image" Target="../media/image3.png"/><Relationship Id="rId5" Type="http://schemas.microsoft.com/office/2007/relationships/hdphoto" Target="../media/hdphoto3.wdp"/><Relationship Id="rId6" Type="http://schemas.openxmlformats.org/officeDocument/2006/relationships/image" Target="../media/image4.png"/><Relationship Id="rId7" Type="http://schemas.microsoft.com/office/2007/relationships/hdphoto" Target="../media/hdphoto4.wdp"/><Relationship Id="rId8" Type="http://schemas.openxmlformats.org/officeDocument/2006/relationships/image" Target="../media/image5.png"/><Relationship Id="rId9" Type="http://schemas.microsoft.com/office/2007/relationships/hdphoto" Target="../media/hdphoto5.wdp"/><Relationship Id="rId1" Type="http://schemas.openxmlformats.org/officeDocument/2006/relationships/slideLayout" Target="../slideLayouts/slideLayout7.xml"/><Relationship Id="rId2"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0.em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1.em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2.em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3.em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microsoft.com/office/2007/relationships/hdphoto" Target="../media/hdphoto6.wdp"/><Relationship Id="rId4" Type="http://schemas.openxmlformats.org/officeDocument/2006/relationships/image" Target="../media/image15.jpg"/><Relationship Id="rId1" Type="http://schemas.openxmlformats.org/officeDocument/2006/relationships/slideLayout" Target="../slideLayouts/slideLayout7.xml"/><Relationship Id="rId2" Type="http://schemas.openxmlformats.org/officeDocument/2006/relationships/image" Target="../media/image14.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6.emf"/></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7.emf"/></Relationships>
</file>

<file path=ppt/slides/_rels/slide23.xml.rels><?xml version="1.0" encoding="UTF-8" standalone="yes"?>
<Relationships xmlns="http://schemas.openxmlformats.org/package/2006/relationships"><Relationship Id="rId3" Type="http://schemas.openxmlformats.org/officeDocument/2006/relationships/image" Target="../media/image19.emf"/><Relationship Id="rId4" Type="http://schemas.openxmlformats.org/officeDocument/2006/relationships/image" Target="../media/image20.emf"/><Relationship Id="rId1" Type="http://schemas.openxmlformats.org/officeDocument/2006/relationships/slideLayout" Target="../slideLayouts/slideLayout7.xml"/><Relationship Id="rId2" Type="http://schemas.openxmlformats.org/officeDocument/2006/relationships/image" Target="../media/image18.emf"/></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0" Type="http://schemas.openxmlformats.org/officeDocument/2006/relationships/image" Target="../media/image30.png"/><Relationship Id="rId21" Type="http://schemas.openxmlformats.org/officeDocument/2006/relationships/image" Target="../media/image31.png"/><Relationship Id="rId22" Type="http://schemas.microsoft.com/office/2007/relationships/hdphoto" Target="../media/hdphoto15.wdp"/><Relationship Id="rId23" Type="http://schemas.openxmlformats.org/officeDocument/2006/relationships/image" Target="../media/image32.png"/><Relationship Id="rId24" Type="http://schemas.openxmlformats.org/officeDocument/2006/relationships/image" Target="../media/image33.png"/><Relationship Id="rId25" Type="http://schemas.openxmlformats.org/officeDocument/2006/relationships/image" Target="../media/image34.png"/><Relationship Id="rId26" Type="http://schemas.microsoft.com/office/2007/relationships/hdphoto" Target="../media/hdphoto16.wdp"/><Relationship Id="rId27" Type="http://schemas.openxmlformats.org/officeDocument/2006/relationships/image" Target="../media/image35.png"/><Relationship Id="rId28" Type="http://schemas.microsoft.com/office/2007/relationships/hdphoto" Target="../media/hdphoto17.wdp"/><Relationship Id="rId29" Type="http://schemas.openxmlformats.org/officeDocument/2006/relationships/image" Target="../media/image36.png"/><Relationship Id="rId1" Type="http://schemas.openxmlformats.org/officeDocument/2006/relationships/slideLayout" Target="../slideLayouts/slideLayout7.xml"/><Relationship Id="rId2" Type="http://schemas.openxmlformats.org/officeDocument/2006/relationships/notesSlide" Target="../notesSlides/notesSlide1.xml"/><Relationship Id="rId3" Type="http://schemas.openxmlformats.org/officeDocument/2006/relationships/image" Target="../media/image21.png"/><Relationship Id="rId4" Type="http://schemas.microsoft.com/office/2007/relationships/hdphoto" Target="../media/hdphoto7.wdp"/><Relationship Id="rId5" Type="http://schemas.openxmlformats.org/officeDocument/2006/relationships/image" Target="../media/image22.png"/><Relationship Id="rId30" Type="http://schemas.microsoft.com/office/2007/relationships/hdphoto" Target="../media/hdphoto18.wdp"/><Relationship Id="rId31" Type="http://schemas.openxmlformats.org/officeDocument/2006/relationships/image" Target="../media/image37.png"/><Relationship Id="rId32" Type="http://schemas.openxmlformats.org/officeDocument/2006/relationships/image" Target="../media/image38.png"/><Relationship Id="rId9" Type="http://schemas.openxmlformats.org/officeDocument/2006/relationships/image" Target="../media/image24.png"/><Relationship Id="rId6" Type="http://schemas.microsoft.com/office/2007/relationships/hdphoto" Target="../media/hdphoto8.wdp"/><Relationship Id="rId7" Type="http://schemas.openxmlformats.org/officeDocument/2006/relationships/image" Target="../media/image23.png"/><Relationship Id="rId8" Type="http://schemas.microsoft.com/office/2007/relationships/hdphoto" Target="../media/hdphoto9.wdp"/><Relationship Id="rId33" Type="http://schemas.openxmlformats.org/officeDocument/2006/relationships/image" Target="../media/image39.png"/><Relationship Id="rId34" Type="http://schemas.openxmlformats.org/officeDocument/2006/relationships/image" Target="../media/image40.png"/><Relationship Id="rId35" Type="http://schemas.openxmlformats.org/officeDocument/2006/relationships/image" Target="../media/image41.png"/><Relationship Id="rId36" Type="http://schemas.openxmlformats.org/officeDocument/2006/relationships/image" Target="../media/image42.png"/><Relationship Id="rId10" Type="http://schemas.microsoft.com/office/2007/relationships/hdphoto" Target="../media/hdphoto10.wdp"/><Relationship Id="rId11" Type="http://schemas.openxmlformats.org/officeDocument/2006/relationships/image" Target="../media/image25.png"/><Relationship Id="rId12" Type="http://schemas.microsoft.com/office/2007/relationships/hdphoto" Target="../media/hdphoto11.wdp"/><Relationship Id="rId13" Type="http://schemas.openxmlformats.org/officeDocument/2006/relationships/image" Target="../media/image26.png"/><Relationship Id="rId14" Type="http://schemas.microsoft.com/office/2007/relationships/hdphoto" Target="../media/hdphoto12.wdp"/><Relationship Id="rId15" Type="http://schemas.openxmlformats.org/officeDocument/2006/relationships/image" Target="../media/image27.png"/><Relationship Id="rId16" Type="http://schemas.microsoft.com/office/2007/relationships/hdphoto" Target="../media/hdphoto13.wdp"/><Relationship Id="rId17" Type="http://schemas.openxmlformats.org/officeDocument/2006/relationships/image" Target="../media/image28.png"/><Relationship Id="rId18" Type="http://schemas.microsoft.com/office/2007/relationships/hdphoto" Target="../media/hdphoto14.wdp"/><Relationship Id="rId19" Type="http://schemas.openxmlformats.org/officeDocument/2006/relationships/image" Target="../media/image29.png"/><Relationship Id="rId37" Type="http://schemas.openxmlformats.org/officeDocument/2006/relationships/image" Target="../media/image43.png"/><Relationship Id="rId38" Type="http://schemas.openxmlformats.org/officeDocument/2006/relationships/image" Target="../media/image44.png"/><Relationship Id="rId39" Type="http://schemas.openxmlformats.org/officeDocument/2006/relationships/image" Target="../media/image45.png"/><Relationship Id="rId40" Type="http://schemas.openxmlformats.org/officeDocument/2006/relationships/image" Target="../media/image46.png"/><Relationship Id="rId41" Type="http://schemas.openxmlformats.org/officeDocument/2006/relationships/image" Target="../media/image47.png"/><Relationship Id="rId42" Type="http://schemas.openxmlformats.org/officeDocument/2006/relationships/image" Target="../media/image48.png"/><Relationship Id="rId43" Type="http://schemas.openxmlformats.org/officeDocument/2006/relationships/image" Target="../media/image49.emf"/></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hyperlink" Target="http://ord.yahoo.co.jp/o/image/SIG=123fhfpgo/EXP=1360312421;_ylt=A7dPdDblZhNRqjoA3LqU3uV7;_ylu=X3oDMTBhZ2FzZWJsBHZ0aWQDSVMwMDQ-/*-http:/www.civillink.net/fsozai/sozai/okane.gif" TargetMode="External"/><Relationship Id="rId4" Type="http://schemas.openxmlformats.org/officeDocument/2006/relationships/image" Target="../media/image51.png"/><Relationship Id="rId5" Type="http://schemas.openxmlformats.org/officeDocument/2006/relationships/image" Target="../media/image52.jpeg"/><Relationship Id="rId6" Type="http://schemas.openxmlformats.org/officeDocument/2006/relationships/image" Target="../media/image53.jpeg"/><Relationship Id="rId7" Type="http://schemas.openxmlformats.org/officeDocument/2006/relationships/image" Target="../media/image54.jpeg"/><Relationship Id="rId8" Type="http://schemas.openxmlformats.org/officeDocument/2006/relationships/image" Target="../media/image55.wmf"/><Relationship Id="rId9" Type="http://schemas.openxmlformats.org/officeDocument/2006/relationships/image" Target="../media/image56.png"/><Relationship Id="rId10" Type="http://schemas.openxmlformats.org/officeDocument/2006/relationships/image" Target="../media/image57.jpeg"/><Relationship Id="rId11" Type="http://schemas.microsoft.com/office/2007/relationships/hdphoto" Target="../media/hdphoto19.wdp"/><Relationship Id="rId1" Type="http://schemas.openxmlformats.org/officeDocument/2006/relationships/slideLayout" Target="../slideLayouts/slideLayout7.xml"/><Relationship Id="rId2" Type="http://schemas.openxmlformats.org/officeDocument/2006/relationships/image" Target="../media/image50.jpeg"/></Relationships>
</file>

<file path=ppt/slides/_rels/slide34.xml.rels><?xml version="1.0" encoding="UTF-8" standalone="yes"?>
<Relationships xmlns="http://schemas.openxmlformats.org/package/2006/relationships"><Relationship Id="rId3" Type="http://schemas.microsoft.com/office/2007/relationships/hdphoto" Target="../media/hdphoto20.wdp"/><Relationship Id="rId4" Type="http://schemas.openxmlformats.org/officeDocument/2006/relationships/image" Target="../media/image59.jpg"/><Relationship Id="rId5" Type="http://schemas.openxmlformats.org/officeDocument/2006/relationships/image" Target="../media/image60.jpeg"/><Relationship Id="rId6" Type="http://schemas.microsoft.com/office/2007/relationships/hdphoto" Target="../media/hdphoto21.wdp"/><Relationship Id="rId7" Type="http://schemas.openxmlformats.org/officeDocument/2006/relationships/image" Target="../media/image61.jpeg"/><Relationship Id="rId8" Type="http://schemas.microsoft.com/office/2007/relationships/hdphoto" Target="../media/hdphoto22.wdp"/><Relationship Id="rId1" Type="http://schemas.openxmlformats.org/officeDocument/2006/relationships/slideLayout" Target="../slideLayouts/slideLayout7.xml"/><Relationship Id="rId2" Type="http://schemas.openxmlformats.org/officeDocument/2006/relationships/image" Target="../media/image5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6.jpeg"/><Relationship Id="rId3"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8.emf"/><Relationship Id="rId3" Type="http://schemas.openxmlformats.org/officeDocument/2006/relationships/image" Target="../media/image9.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AA014B8D-F846-744F-8254-8A2F017A2E38}" type="slidenum">
              <a:rPr kumimoji="1" lang="ja-JP" altLang="en-US" smtClean="0"/>
              <a:t>1</a:t>
            </a:fld>
            <a:endParaRPr kumimoji="1" lang="ja-JP" altLang="en-US"/>
          </a:p>
        </p:txBody>
      </p:sp>
      <p:sp>
        <p:nvSpPr>
          <p:cNvPr id="3" name="正方形/長方形 2"/>
          <p:cNvSpPr/>
          <p:nvPr/>
        </p:nvSpPr>
        <p:spPr>
          <a:xfrm>
            <a:off x="-6579" y="-51380"/>
            <a:ext cx="9144000" cy="693285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vert="horz" rtlCol="0" anchor="ctr"/>
          <a:lstStyle/>
          <a:p>
            <a:pPr algn="ctr"/>
            <a:endParaRPr kumimoji="1" lang="ja-JP" altLang="en-US"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4" name="テキスト ボックス 3"/>
          <p:cNvSpPr txBox="1"/>
          <p:nvPr/>
        </p:nvSpPr>
        <p:spPr>
          <a:xfrm>
            <a:off x="3346731" y="3558106"/>
            <a:ext cx="2512541" cy="567143"/>
          </a:xfrm>
          <a:prstGeom prst="rect">
            <a:avLst/>
          </a:prstGeom>
          <a:noFill/>
        </p:spPr>
        <p:txBody>
          <a:bodyPr wrap="square" rtlCol="0">
            <a:spAutoFit/>
          </a:bodyPr>
          <a:lstStyle/>
          <a:p>
            <a:pPr algn="ctr">
              <a:lnSpc>
                <a:spcPct val="110000"/>
              </a:lnSpc>
            </a:pPr>
            <a:r>
              <a:rPr lang="ja-JP" altLang="en-US" sz="1400" dirty="0"/>
              <a:t>平成</a:t>
            </a:r>
            <a:r>
              <a:rPr lang="ja-JP" altLang="en-US" sz="1400" dirty="0" smtClean="0"/>
              <a:t>２８年６月２６日</a:t>
            </a:r>
          </a:p>
          <a:p>
            <a:pPr algn="ctr">
              <a:lnSpc>
                <a:spcPct val="120000"/>
              </a:lnSpc>
            </a:pPr>
            <a:r>
              <a:rPr lang="ja-JP" altLang="en-US" sz="1400" dirty="0" smtClean="0"/>
              <a:t>東京</a:t>
            </a:r>
          </a:p>
        </p:txBody>
      </p:sp>
      <p:sp>
        <p:nvSpPr>
          <p:cNvPr id="5" name="テキスト ボックス 4"/>
          <p:cNvSpPr txBox="1"/>
          <p:nvPr/>
        </p:nvSpPr>
        <p:spPr>
          <a:xfrm>
            <a:off x="2910390" y="4724022"/>
            <a:ext cx="3385221" cy="1243417"/>
          </a:xfrm>
          <a:prstGeom prst="rect">
            <a:avLst/>
          </a:prstGeom>
          <a:noFill/>
        </p:spPr>
        <p:txBody>
          <a:bodyPr wrap="none" rtlCol="0">
            <a:spAutoFit/>
          </a:bodyPr>
          <a:lstStyle/>
          <a:p>
            <a:pPr algn="ctr"/>
            <a:r>
              <a:rPr kumimoji="1" lang="ja-JP" altLang="en-US" sz="1600" dirty="0" smtClean="0"/>
              <a:t>医療事故調査･支援センター</a:t>
            </a:r>
            <a:endParaRPr kumimoji="1" lang="en-US" altLang="ja-JP" sz="1600" dirty="0" smtClean="0"/>
          </a:p>
          <a:p>
            <a:pPr algn="ctr"/>
            <a:r>
              <a:rPr kumimoji="1" lang="ja-JP" altLang="en-US" sz="1400" dirty="0" smtClean="0"/>
              <a:t>［日本医療安全調査機構］</a:t>
            </a:r>
            <a:endParaRPr kumimoji="1" lang="en-US" altLang="ja-JP" sz="1400" dirty="0" smtClean="0"/>
          </a:p>
          <a:p>
            <a:pPr algn="ctr"/>
            <a:r>
              <a:rPr lang="en-US" altLang="ja-JP" sz="1400" dirty="0" smtClean="0"/>
              <a:t>Japan Medical Safety Research Organization</a:t>
            </a:r>
            <a:endParaRPr kumimoji="1" lang="en-US" altLang="ja-JP" sz="1400" dirty="0" smtClean="0"/>
          </a:p>
          <a:p>
            <a:pPr algn="ctr">
              <a:lnSpc>
                <a:spcPct val="140000"/>
              </a:lnSpc>
            </a:pPr>
            <a:r>
              <a:rPr lang="ja-JP" altLang="en-US" sz="1400" dirty="0" smtClean="0"/>
              <a:t>木村壮介</a:t>
            </a:r>
            <a:endParaRPr lang="en-US" altLang="ja-JP" sz="1400" dirty="0" smtClean="0"/>
          </a:p>
          <a:p>
            <a:pPr algn="ctr">
              <a:lnSpc>
                <a:spcPct val="80000"/>
              </a:lnSpc>
            </a:pPr>
            <a:r>
              <a:rPr kumimoji="1" lang="en-US" altLang="ja-JP" sz="1400" dirty="0" smtClean="0"/>
              <a:t>Sosuke Kimura,  MD</a:t>
            </a:r>
            <a:r>
              <a:rPr lang="en-US" altLang="ja-JP" sz="1400" dirty="0" smtClean="0"/>
              <a:t>.</a:t>
            </a:r>
            <a:r>
              <a:rPr kumimoji="1" lang="en-US" altLang="ja-JP" sz="1400" dirty="0" smtClean="0"/>
              <a:t>PhD</a:t>
            </a:r>
            <a:endParaRPr kumimoji="1" lang="ja-JP" altLang="en-US" sz="1400" dirty="0"/>
          </a:p>
        </p:txBody>
      </p:sp>
      <p:sp>
        <p:nvSpPr>
          <p:cNvPr id="6" name="テキスト ボックス 5"/>
          <p:cNvSpPr txBox="1"/>
          <p:nvPr/>
        </p:nvSpPr>
        <p:spPr>
          <a:xfrm>
            <a:off x="2557767" y="731162"/>
            <a:ext cx="4090468" cy="584775"/>
          </a:xfrm>
          <a:prstGeom prst="rect">
            <a:avLst/>
          </a:prstGeom>
          <a:noFill/>
        </p:spPr>
        <p:txBody>
          <a:bodyPr wrap="square" rtlCol="0">
            <a:spAutoFit/>
          </a:bodyPr>
          <a:lstStyle/>
          <a:p>
            <a:pPr algn="ctr"/>
            <a:r>
              <a:rPr lang="ja-JP" altLang="en-US" sz="1600" dirty="0" smtClean="0"/>
              <a:t>医療の良心を守る市民の会</a:t>
            </a:r>
            <a:endParaRPr lang="en-US" altLang="ja-JP" sz="1600" dirty="0" smtClean="0"/>
          </a:p>
          <a:p>
            <a:pPr algn="ctr"/>
            <a:r>
              <a:rPr lang="ja-JP" altLang="en-US" sz="1600" dirty="0" smtClean="0"/>
              <a:t>１０周年記念シンポジウム</a:t>
            </a:r>
            <a:r>
              <a:rPr lang="en-US" altLang="ja-JP" sz="1600" dirty="0" smtClean="0"/>
              <a:t>  </a:t>
            </a:r>
          </a:p>
        </p:txBody>
      </p:sp>
      <p:sp>
        <p:nvSpPr>
          <p:cNvPr id="7" name="テキスト ボックス 6"/>
          <p:cNvSpPr txBox="1"/>
          <p:nvPr/>
        </p:nvSpPr>
        <p:spPr>
          <a:xfrm>
            <a:off x="2178483" y="2287797"/>
            <a:ext cx="4849036" cy="738664"/>
          </a:xfrm>
          <a:prstGeom prst="rect">
            <a:avLst/>
          </a:prstGeom>
          <a:solidFill>
            <a:schemeClr val="accent3">
              <a:lumMod val="20000"/>
              <a:lumOff val="80000"/>
            </a:schemeClr>
          </a:solidFill>
          <a:ln w="6350" cmpd="sng">
            <a:solidFill>
              <a:srgbClr val="000090"/>
            </a:solidFill>
          </a:ln>
        </p:spPr>
        <p:style>
          <a:lnRef idx="1">
            <a:schemeClr val="accent3"/>
          </a:lnRef>
          <a:fillRef idx="3">
            <a:schemeClr val="accent3"/>
          </a:fillRef>
          <a:effectRef idx="2">
            <a:schemeClr val="accent3"/>
          </a:effectRef>
          <a:fontRef idx="minor">
            <a:schemeClr val="lt1"/>
          </a:fontRef>
        </p:style>
        <p:txBody>
          <a:bodyPr wrap="square" rtlCol="0">
            <a:spAutoFit/>
          </a:bodyPr>
          <a:lstStyle/>
          <a:p>
            <a:pPr algn="ctr"/>
            <a:r>
              <a:rPr lang="ja-JP" altLang="en-US" sz="2400" dirty="0" smtClean="0">
                <a:solidFill>
                  <a:srgbClr val="000000"/>
                </a:solidFill>
              </a:rPr>
              <a:t>医療事故調査制度開始</a:t>
            </a:r>
            <a:r>
              <a:rPr lang="ja-JP" altLang="en-US" sz="2400" dirty="0">
                <a:solidFill>
                  <a:srgbClr val="000000"/>
                </a:solidFill>
              </a:rPr>
              <a:t> </a:t>
            </a:r>
            <a:r>
              <a:rPr lang="ja-JP" altLang="en-US" sz="2400" dirty="0" smtClean="0">
                <a:solidFill>
                  <a:srgbClr val="000000"/>
                </a:solidFill>
              </a:rPr>
              <a:t>８ヶ月</a:t>
            </a:r>
            <a:endParaRPr lang="en-US" altLang="ja-JP" sz="2400" dirty="0" smtClean="0">
              <a:solidFill>
                <a:srgbClr val="000000"/>
              </a:solidFill>
            </a:endParaRPr>
          </a:p>
          <a:p>
            <a:pPr algn="ctr"/>
            <a:r>
              <a:rPr lang="ja-JP" altLang="en-US" dirty="0" smtClean="0">
                <a:solidFill>
                  <a:srgbClr val="000000"/>
                </a:solidFill>
              </a:rPr>
              <a:t>現状・課題・今後への取り組み</a:t>
            </a:r>
            <a:endParaRPr lang="en-US" altLang="ja-JP" dirty="0" smtClean="0">
              <a:solidFill>
                <a:srgbClr val="000000"/>
              </a:solidFill>
            </a:endParaRPr>
          </a:p>
        </p:txBody>
      </p:sp>
      <p:sp>
        <p:nvSpPr>
          <p:cNvPr id="11" name="テキスト ボックス 10"/>
          <p:cNvSpPr txBox="1"/>
          <p:nvPr/>
        </p:nvSpPr>
        <p:spPr>
          <a:xfrm>
            <a:off x="2078917" y="6208258"/>
            <a:ext cx="4983756" cy="307777"/>
          </a:xfrm>
          <a:prstGeom prst="rect">
            <a:avLst/>
          </a:prstGeom>
          <a:noFill/>
        </p:spPr>
        <p:txBody>
          <a:bodyPr wrap="none" rtlCol="0">
            <a:spAutoFit/>
          </a:bodyPr>
          <a:lstStyle/>
          <a:p>
            <a:r>
              <a:rPr kumimoji="1" lang="ja-JP" altLang="en-US" sz="1400" dirty="0" smtClean="0"/>
              <a:t>発表に関し、開示すべきＣＯＩ関係にある企業などはありません。</a:t>
            </a:r>
            <a:endParaRPr kumimoji="1" lang="ja-JP" altLang="en-US" sz="1400" dirty="0"/>
          </a:p>
        </p:txBody>
      </p:sp>
      <p:grpSp>
        <p:nvGrpSpPr>
          <p:cNvPr id="8" name="図形グループ 7"/>
          <p:cNvGrpSpPr/>
          <p:nvPr/>
        </p:nvGrpSpPr>
        <p:grpSpPr>
          <a:xfrm>
            <a:off x="559084" y="3737281"/>
            <a:ext cx="1884815" cy="2271943"/>
            <a:chOff x="527663" y="3486727"/>
            <a:chExt cx="2037709" cy="2456240"/>
          </a:xfrm>
        </p:grpSpPr>
        <p:sp>
          <p:nvSpPr>
            <p:cNvPr id="19" name="正方形/長方形 18"/>
            <p:cNvSpPr/>
            <p:nvPr/>
          </p:nvSpPr>
          <p:spPr>
            <a:xfrm>
              <a:off x="527663" y="3486727"/>
              <a:ext cx="2037709" cy="2456239"/>
            </a:xfrm>
            <a:prstGeom prst="rect">
              <a:avLst/>
            </a:prstGeom>
            <a:noFill/>
            <a:ln w="3175" cmpd="sng">
              <a:solidFill>
                <a:schemeClr val="accent1">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pic>
          <p:nvPicPr>
            <p:cNvPr id="13" name="図 12"/>
            <p:cNvPicPr/>
            <p:nvPr/>
          </p:nvPicPr>
          <p:blipFill>
            <a:blip r:embed="rId2" cstate="print">
              <a:extLst>
                <a:ext uri="{BEBA8EAE-BF5A-486C-A8C5-ECC9F3942E4B}">
                  <a14:imgProps xmlns:a14="http://schemas.microsoft.com/office/drawing/2010/main">
                    <a14:imgLayer r:embed="rId3">
                      <a14:imgEffect>
                        <a14:backgroundRemoval t="0" b="100000" l="0" r="100000"/>
                      </a14:imgEffect>
                      <a14:imgEffect>
                        <a14:sharpenSoften amount="50000"/>
                      </a14:imgEffect>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1644608" y="4364386"/>
              <a:ext cx="544554" cy="325972"/>
            </a:xfrm>
            <a:prstGeom prst="rect">
              <a:avLst/>
            </a:prstGeom>
          </p:spPr>
        </p:pic>
        <p:pic>
          <p:nvPicPr>
            <p:cNvPr id="14" name="図 13" descr="\\Ml110g7server\共有\各種様式 ファイル\医療安全調査機構logo.jpg"/>
            <p:cNvPicPr/>
            <p:nvPr/>
          </p:nvPicPr>
          <p:blipFill rotWithShape="1">
            <a:blip r:embed="rId4" cstate="print">
              <a:extLst>
                <a:ext uri="{BEBA8EAE-BF5A-486C-A8C5-ECC9F3942E4B}">
                  <a14:imgProps xmlns:a14="http://schemas.microsoft.com/office/drawing/2010/main">
                    <a14:imgLayer r:embed="rId5">
                      <a14:imgEffect>
                        <a14:backgroundRemoval t="2789" b="94223" l="4987" r="96588"/>
                      </a14:imgEffect>
                      <a14:imgEffect>
                        <a14:colorTemperature colorTemp="6501"/>
                      </a14:imgEffect>
                      <a14:imgEffect>
                        <a14:saturation sat="126000"/>
                      </a14:imgEffect>
                      <a14:imgEffect>
                        <a14:brightnessContrast contrast="13000"/>
                      </a14:imgEffect>
                    </a14:imgLayer>
                  </a14:imgProps>
                </a:ext>
                <a:ext uri="{28A0092B-C50C-407E-A947-70E740481C1C}">
                  <a14:useLocalDpi xmlns:a14="http://schemas.microsoft.com/office/drawing/2010/main" val="0"/>
                </a:ext>
              </a:extLst>
            </a:blip>
            <a:srcRect l="-6367" t="-18725" r="-6212" b="-9369"/>
            <a:stretch/>
          </p:blipFill>
          <p:spPr bwMode="auto">
            <a:xfrm>
              <a:off x="527664" y="4198999"/>
              <a:ext cx="1216871" cy="1743968"/>
            </a:xfrm>
            <a:prstGeom prst="rect">
              <a:avLst/>
            </a:prstGeom>
            <a:noFill/>
            <a:ln>
              <a:noFill/>
            </a:ln>
          </p:spPr>
        </p:pic>
        <p:pic>
          <p:nvPicPr>
            <p:cNvPr id="15" name="図 14"/>
            <p:cNvPicPr/>
            <p:nvPr/>
          </p:nvPicPr>
          <p:blipFill>
            <a:blip r:embed="rId6">
              <a:extLst>
                <a:ext uri="{BEBA8EAE-BF5A-486C-A8C5-ECC9F3942E4B}">
                  <a14:imgProps xmlns:a14="http://schemas.microsoft.com/office/drawing/2010/main">
                    <a14:imgLayer r:embed="rId7">
                      <a14:imgEffect>
                        <a14:backgroundRemoval t="0" b="100000" l="0" r="100000"/>
                      </a14:imgEffect>
                      <a14:imgEffect>
                        <a14:sharpenSoften amount="50000"/>
                      </a14:imgEffect>
                      <a14:imgEffect>
                        <a14:brightnessContrast bright="-48000"/>
                      </a14:imgEffect>
                    </a14:imgLayer>
                  </a14:imgProps>
                </a:ext>
                <a:ext uri="{28A0092B-C50C-407E-A947-70E740481C1C}">
                  <a14:useLocalDpi xmlns:a14="http://schemas.microsoft.com/office/drawing/2010/main" val="0"/>
                </a:ext>
              </a:extLst>
            </a:blip>
            <a:stretch>
              <a:fillRect/>
            </a:stretch>
          </p:blipFill>
          <p:spPr>
            <a:xfrm>
              <a:off x="1219094" y="4730002"/>
              <a:ext cx="1233250" cy="889942"/>
            </a:xfrm>
            <a:prstGeom prst="rect">
              <a:avLst/>
            </a:prstGeom>
            <a:effectLst>
              <a:outerShdw blurRad="50800" dist="38100" dir="2700000" algn="tl" rotWithShape="0">
                <a:prstClr val="black">
                  <a:alpha val="40000"/>
                </a:prstClr>
              </a:outerShdw>
            </a:effectLst>
          </p:spPr>
        </p:pic>
        <p:sp>
          <p:nvSpPr>
            <p:cNvPr id="16" name="テキスト ボックス 15"/>
            <p:cNvSpPr txBox="1"/>
            <p:nvPr/>
          </p:nvSpPr>
          <p:spPr>
            <a:xfrm>
              <a:off x="737999" y="5558234"/>
              <a:ext cx="1758104" cy="369332"/>
            </a:xfrm>
            <a:prstGeom prst="rect">
              <a:avLst/>
            </a:prstGeom>
            <a:noFill/>
          </p:spPr>
          <p:txBody>
            <a:bodyPr wrap="square" rtlCol="0">
              <a:spAutoFit/>
            </a:bodyPr>
            <a:lstStyle/>
            <a:p>
              <a:pPr algn="ctr"/>
              <a:r>
                <a:rPr kumimoji="1" lang="en-US" altLang="ja-JP" dirty="0" err="1" smtClean="0">
                  <a:solidFill>
                    <a:schemeClr val="accent1">
                      <a:lumMod val="50000"/>
                    </a:schemeClr>
                  </a:solidFill>
                </a:rPr>
                <a:t>medsafe.or.jp</a:t>
              </a:r>
              <a:endParaRPr kumimoji="1" lang="ja-JP" altLang="en-US" dirty="0">
                <a:solidFill>
                  <a:schemeClr val="accent1">
                    <a:lumMod val="50000"/>
                  </a:schemeClr>
                </a:solidFill>
              </a:endParaRPr>
            </a:p>
          </p:txBody>
        </p:sp>
        <p:pic>
          <p:nvPicPr>
            <p:cNvPr id="17" name="図 16"/>
            <p:cNvPicPr/>
            <p:nvPr/>
          </p:nvPicPr>
          <p:blipFill>
            <a:blip r:embed="rId8" cstate="print">
              <a:duotone>
                <a:prstClr val="black"/>
                <a:schemeClr val="bg2">
                  <a:lumMod val="50000"/>
                  <a:tint val="45000"/>
                  <a:satMod val="400000"/>
                </a:schemeClr>
              </a:duotone>
              <a:extLst>
                <a:ext uri="{BEBA8EAE-BF5A-486C-A8C5-ECC9F3942E4B}">
                  <a14:imgProps xmlns:a14="http://schemas.microsoft.com/office/drawing/2010/main">
                    <a14:imgLayer r:embed="rId9">
                      <a14:imgEffect>
                        <a14:backgroundRemoval t="0" b="100000" l="0" r="100000"/>
                      </a14:imgEffect>
                      <a14:imgEffect>
                        <a14:sharpenSoften amount="50000"/>
                      </a14:imgEffect>
                      <a14:imgEffect>
                        <a14:brightnessContrast bright="20000"/>
                      </a14:imgEffect>
                    </a14:imgLayer>
                  </a14:imgProps>
                </a:ext>
                <a:ext uri="{28A0092B-C50C-407E-A947-70E740481C1C}">
                  <a14:useLocalDpi xmlns:a14="http://schemas.microsoft.com/office/drawing/2010/main" val="0"/>
                </a:ext>
              </a:extLst>
            </a:blip>
            <a:stretch>
              <a:fillRect/>
            </a:stretch>
          </p:blipFill>
          <p:spPr>
            <a:xfrm>
              <a:off x="1942532" y="4007345"/>
              <a:ext cx="302002" cy="237834"/>
            </a:xfrm>
            <a:prstGeom prst="rect">
              <a:avLst/>
            </a:prstGeom>
          </p:spPr>
        </p:pic>
      </p:grpSp>
      <p:sp>
        <p:nvSpPr>
          <p:cNvPr id="21" name="テキスト ボックス 20"/>
          <p:cNvSpPr txBox="1"/>
          <p:nvPr/>
        </p:nvSpPr>
        <p:spPr>
          <a:xfrm>
            <a:off x="3391772" y="1478250"/>
            <a:ext cx="2422458" cy="738664"/>
          </a:xfrm>
          <a:prstGeom prst="rect">
            <a:avLst/>
          </a:prstGeom>
          <a:noFill/>
        </p:spPr>
        <p:txBody>
          <a:bodyPr wrap="none" rtlCol="0">
            <a:spAutoFit/>
          </a:bodyPr>
          <a:lstStyle/>
          <a:p>
            <a:pPr algn="ctr"/>
            <a:r>
              <a:rPr kumimoji="1" lang="ja-JP" altLang="en-US" sz="1400" dirty="0" smtClean="0"/>
              <a:t>テーマ</a:t>
            </a:r>
            <a:endParaRPr kumimoji="1" lang="en-US" altLang="ja-JP" sz="1400" dirty="0" smtClean="0"/>
          </a:p>
          <a:p>
            <a:pPr algn="ctr"/>
            <a:r>
              <a:rPr kumimoji="1" lang="ja-JP" altLang="en-US" sz="1400" dirty="0" smtClean="0"/>
              <a:t>医療事故調査の現状と課題</a:t>
            </a:r>
            <a:endParaRPr kumimoji="1" lang="en-US" altLang="ja-JP" sz="1400" dirty="0" smtClean="0"/>
          </a:p>
          <a:p>
            <a:pPr algn="ctr"/>
            <a:r>
              <a:rPr lang="ja-JP" altLang="en-US" sz="1400" dirty="0" smtClean="0"/>
              <a:t>信頼される調査制度へ向けて</a:t>
            </a:r>
            <a:endParaRPr kumimoji="1" lang="ja-JP" altLang="en-US" sz="1400" dirty="0"/>
          </a:p>
        </p:txBody>
      </p:sp>
    </p:spTree>
    <p:extLst>
      <p:ext uri="{BB962C8B-B14F-4D97-AF65-F5344CB8AC3E}">
        <p14:creationId xmlns:p14="http://schemas.microsoft.com/office/powerpoint/2010/main" val="367000197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2038531" y="349693"/>
            <a:ext cx="5024933" cy="461665"/>
          </a:xfrm>
          <a:prstGeom prst="rect">
            <a:avLst/>
          </a:prstGeom>
          <a:noFill/>
          <a:ln>
            <a:noFill/>
          </a:ln>
        </p:spPr>
        <p:style>
          <a:lnRef idx="1">
            <a:schemeClr val="accent2"/>
          </a:lnRef>
          <a:fillRef idx="3">
            <a:schemeClr val="accent2"/>
          </a:fillRef>
          <a:effectRef idx="2">
            <a:schemeClr val="accent2"/>
          </a:effectRef>
          <a:fontRef idx="minor">
            <a:schemeClr val="lt1"/>
          </a:fontRef>
        </p:style>
        <p:txBody>
          <a:bodyPr wrap="none" rtlCol="0">
            <a:spAutoFit/>
          </a:bodyPr>
          <a:lstStyle/>
          <a:p>
            <a:pPr algn="ctr"/>
            <a:r>
              <a:rPr kumimoji="1" lang="ja-JP" altLang="en-US" sz="2400" dirty="0" smtClean="0">
                <a:solidFill>
                  <a:schemeClr val="tx1"/>
                </a:solidFill>
              </a:rPr>
              <a:t>「医療事故</a:t>
            </a:r>
            <a:r>
              <a:rPr lang="ja-JP" altLang="en-US" sz="2400" dirty="0" smtClean="0">
                <a:solidFill>
                  <a:schemeClr val="tx1"/>
                </a:solidFill>
              </a:rPr>
              <a:t>」</a:t>
            </a:r>
            <a:r>
              <a:rPr kumimoji="1" lang="ja-JP" altLang="en-US" sz="2400" dirty="0" smtClean="0">
                <a:solidFill>
                  <a:schemeClr val="tx1"/>
                </a:solidFill>
              </a:rPr>
              <a:t>判断の相談から得た印象</a:t>
            </a:r>
            <a:endParaRPr kumimoji="1" lang="ja-JP" altLang="en-US" sz="2400" dirty="0">
              <a:solidFill>
                <a:schemeClr val="tx1"/>
              </a:solidFill>
            </a:endParaRPr>
          </a:p>
        </p:txBody>
      </p:sp>
      <p:sp>
        <p:nvSpPr>
          <p:cNvPr id="4" name="テキスト ボックス 3"/>
          <p:cNvSpPr txBox="1"/>
          <p:nvPr/>
        </p:nvSpPr>
        <p:spPr>
          <a:xfrm>
            <a:off x="508685" y="1028583"/>
            <a:ext cx="8531503" cy="5232202"/>
          </a:xfrm>
          <a:prstGeom prst="rect">
            <a:avLst/>
          </a:prstGeom>
          <a:noFill/>
        </p:spPr>
        <p:txBody>
          <a:bodyPr wrap="none" rtlCol="0">
            <a:spAutoFit/>
          </a:bodyPr>
          <a:lstStyle/>
          <a:p>
            <a:r>
              <a:rPr lang="ja-JP" altLang="en-US" sz="2000" dirty="0" smtClean="0"/>
              <a:t>１．医療提供前の状況の検討不足</a:t>
            </a:r>
            <a:r>
              <a:rPr lang="en-US" altLang="ja-JP" sz="2000" dirty="0" smtClean="0"/>
              <a:t>	</a:t>
            </a:r>
            <a:r>
              <a:rPr lang="ja-JP" altLang="en-US" sz="1400" dirty="0"/>
              <a:t>（記載が少ないと</a:t>
            </a:r>
            <a:r>
              <a:rPr lang="en-US" altLang="ja-JP" sz="1400" dirty="0"/>
              <a:t>､</a:t>
            </a:r>
            <a:r>
              <a:rPr lang="ja-JP" altLang="en-US" sz="1400" dirty="0"/>
              <a:t>検討も少ない）</a:t>
            </a:r>
            <a:r>
              <a:rPr lang="en-US" altLang="ja-JP" dirty="0" smtClean="0"/>
              <a:t>			</a:t>
            </a:r>
          </a:p>
          <a:p>
            <a:pPr marL="742950" lvl="1" indent="-285750">
              <a:spcBef>
                <a:spcPts val="600"/>
              </a:spcBef>
              <a:buFont typeface="Wingdings" charset="2"/>
              <a:buChar char="l"/>
            </a:pPr>
            <a:r>
              <a:rPr lang="ja-JP" altLang="en-US" sz="1600" dirty="0" smtClean="0"/>
              <a:t>日常生活のＡｃｔｉｖｉｔｙ</a:t>
            </a:r>
            <a:endParaRPr lang="en-US" altLang="ja-JP" sz="1600" dirty="0"/>
          </a:p>
          <a:p>
            <a:pPr marL="742950" lvl="1" indent="-285750">
              <a:spcBef>
                <a:spcPts val="600"/>
              </a:spcBef>
              <a:buFont typeface="Wingdings" charset="2"/>
              <a:buChar char="l"/>
            </a:pPr>
            <a:r>
              <a:rPr lang="ja-JP" altLang="en-US" sz="1600" dirty="0" smtClean="0"/>
              <a:t>平時の血圧等、理学所見</a:t>
            </a:r>
            <a:endParaRPr lang="en-US" altLang="ja-JP" sz="1600" dirty="0"/>
          </a:p>
          <a:p>
            <a:pPr marL="742950" lvl="1" indent="-285750">
              <a:spcBef>
                <a:spcPts val="600"/>
              </a:spcBef>
              <a:buFont typeface="Wingdings" charset="2"/>
              <a:buChar char="l"/>
            </a:pPr>
            <a:r>
              <a:rPr lang="ja-JP" altLang="en-US" sz="1600" dirty="0" smtClean="0"/>
              <a:t>既往歴、投薬内容</a:t>
            </a:r>
            <a:endParaRPr lang="en-US" altLang="ja-JP" sz="1600" dirty="0" smtClean="0"/>
          </a:p>
          <a:p>
            <a:pPr lvl="1">
              <a:lnSpc>
                <a:spcPct val="50000"/>
              </a:lnSpc>
            </a:pPr>
            <a:endParaRPr lang="en-US" altLang="ja-JP" sz="1600" dirty="0"/>
          </a:p>
          <a:p>
            <a:pPr>
              <a:lnSpc>
                <a:spcPct val="150000"/>
              </a:lnSpc>
            </a:pPr>
            <a:r>
              <a:rPr lang="ja-JP" altLang="en-US" sz="2000" dirty="0" smtClean="0"/>
              <a:t>２．診療行為による要素と患者側の条件：</a:t>
            </a:r>
            <a:r>
              <a:rPr lang="en-US" altLang="ja-JP" sz="2000" dirty="0" smtClean="0"/>
              <a:t> </a:t>
            </a:r>
            <a:r>
              <a:rPr lang="ja-JP" altLang="en-US" sz="2000" dirty="0" smtClean="0"/>
              <a:t>複雑に交錯</a:t>
            </a:r>
            <a:endParaRPr lang="en-US" altLang="ja-JP" sz="2000" dirty="0"/>
          </a:p>
          <a:p>
            <a:pPr marL="742950" lvl="1" indent="-285750">
              <a:lnSpc>
                <a:spcPct val="150000"/>
              </a:lnSpc>
              <a:buClr>
                <a:srgbClr val="FF0000"/>
              </a:buClr>
              <a:buFont typeface="Wingdings" charset="2"/>
              <a:buChar char="l"/>
            </a:pPr>
            <a:r>
              <a:rPr lang="ja-JP" altLang="en-US" dirty="0" smtClean="0"/>
              <a:t>Ｈｉｇｈ</a:t>
            </a:r>
            <a:r>
              <a:rPr lang="en-US" altLang="ja-JP" dirty="0" smtClean="0"/>
              <a:t> </a:t>
            </a:r>
            <a:r>
              <a:rPr lang="ja-JP" altLang="en-US" dirty="0" smtClean="0"/>
              <a:t>Ｒｉｓｋな症例</a:t>
            </a:r>
            <a:r>
              <a:rPr lang="en-US" altLang="ja-JP" dirty="0" smtClean="0"/>
              <a:t>  </a:t>
            </a:r>
            <a:r>
              <a:rPr lang="ja-JP" altLang="en-US" sz="1600" dirty="0" smtClean="0"/>
              <a:t>に対する、</a:t>
            </a:r>
            <a:r>
              <a:rPr lang="en-US" altLang="ja-JP" sz="1600" dirty="0" smtClean="0"/>
              <a:t> </a:t>
            </a:r>
            <a:r>
              <a:rPr lang="ja-JP" altLang="en-US" dirty="0" smtClean="0"/>
              <a:t>高難度</a:t>
            </a:r>
            <a:r>
              <a:rPr lang="en-US" altLang="ja-JP" dirty="0" smtClean="0"/>
              <a:t>･</a:t>
            </a:r>
            <a:r>
              <a:rPr lang="ja-JP" altLang="en-US" dirty="0" smtClean="0"/>
              <a:t>高侵襲処置</a:t>
            </a:r>
            <a:r>
              <a:rPr lang="en-US" altLang="ja-JP" dirty="0" smtClean="0"/>
              <a:t>  </a:t>
            </a:r>
            <a:r>
              <a:rPr lang="ja-JP" altLang="en-US" sz="1600" dirty="0" smtClean="0"/>
              <a:t>の増加、</a:t>
            </a:r>
            <a:endParaRPr lang="en-US" altLang="ja-JP" sz="1600" dirty="0" smtClean="0"/>
          </a:p>
          <a:p>
            <a:pPr>
              <a:lnSpc>
                <a:spcPct val="150000"/>
              </a:lnSpc>
            </a:pPr>
            <a:r>
              <a:rPr lang="en-US" altLang="ja-JP" sz="1600" dirty="0"/>
              <a:t>	</a:t>
            </a:r>
            <a:r>
              <a:rPr lang="ja-JP" altLang="en-US" sz="1600" dirty="0" smtClean="0"/>
              <a:t>　　　</a:t>
            </a:r>
            <a:r>
              <a:rPr lang="en-US" altLang="ja-JP" sz="1600" dirty="0"/>
              <a:t> </a:t>
            </a:r>
            <a:endParaRPr lang="en-US" altLang="ja-JP" sz="1600" dirty="0" smtClean="0"/>
          </a:p>
          <a:p>
            <a:pPr>
              <a:lnSpc>
                <a:spcPct val="150000"/>
              </a:lnSpc>
            </a:pPr>
            <a:r>
              <a:rPr lang="en-US" altLang="ja-JP" sz="1600" dirty="0"/>
              <a:t>	</a:t>
            </a:r>
            <a:r>
              <a:rPr lang="ja-JP" altLang="en-US" sz="1600" dirty="0" smtClean="0"/>
              <a:t>　　</a:t>
            </a:r>
            <a:r>
              <a:rPr lang="en-US" altLang="ja-JP" sz="1600" dirty="0" smtClean="0"/>
              <a:t> </a:t>
            </a:r>
            <a:r>
              <a:rPr lang="en-US" altLang="ja-JP" dirty="0" smtClean="0"/>
              <a:t>｢</a:t>
            </a:r>
            <a:r>
              <a:rPr lang="ja-JP" altLang="en-US" dirty="0" smtClean="0"/>
              <a:t>原病の進行</a:t>
            </a:r>
            <a:r>
              <a:rPr lang="en-US" altLang="ja-JP" dirty="0" smtClean="0"/>
              <a:t>｣</a:t>
            </a:r>
            <a:r>
              <a:rPr lang="ja-JP" altLang="en-US" dirty="0" smtClean="0"/>
              <a:t>又は</a:t>
            </a:r>
            <a:r>
              <a:rPr lang="en-US" altLang="ja-JP" dirty="0" smtClean="0"/>
              <a:t>｢</a:t>
            </a:r>
            <a:r>
              <a:rPr lang="ja-JP" altLang="en-US" dirty="0" smtClean="0"/>
              <a:t>併発症</a:t>
            </a:r>
            <a:r>
              <a:rPr lang="en-US" altLang="ja-JP" dirty="0" smtClean="0"/>
              <a:t>｣  </a:t>
            </a:r>
            <a:r>
              <a:rPr lang="ja-JP" altLang="en-US" sz="1600" dirty="0" smtClean="0"/>
              <a:t>と、</a:t>
            </a:r>
            <a:r>
              <a:rPr lang="en-US" altLang="ja-JP" sz="1600" dirty="0" smtClean="0"/>
              <a:t> </a:t>
            </a:r>
            <a:r>
              <a:rPr lang="ja-JP" altLang="en-US" dirty="0" smtClean="0"/>
              <a:t>提供した医療による「予期せぬ死亡」</a:t>
            </a:r>
            <a:r>
              <a:rPr lang="en-US" altLang="ja-JP" dirty="0" smtClean="0"/>
              <a:t>  </a:t>
            </a:r>
            <a:r>
              <a:rPr lang="ja-JP" altLang="en-US" sz="1600" dirty="0" smtClean="0"/>
              <a:t>の境？　</a:t>
            </a:r>
            <a:endParaRPr lang="en-US" altLang="ja-JP" sz="1600" dirty="0" smtClean="0"/>
          </a:p>
          <a:p>
            <a:pPr>
              <a:lnSpc>
                <a:spcPct val="50000"/>
              </a:lnSpc>
            </a:pPr>
            <a:endParaRPr lang="en-US" altLang="ja-JP" dirty="0"/>
          </a:p>
          <a:p>
            <a:pPr>
              <a:lnSpc>
                <a:spcPct val="150000"/>
              </a:lnSpc>
            </a:pPr>
            <a:r>
              <a:rPr lang="ja-JP" altLang="en-US" sz="2000" dirty="0" smtClean="0"/>
              <a:t>３．死亡の予期に関する説明</a:t>
            </a:r>
            <a:r>
              <a:rPr lang="en-US" altLang="ja-JP" sz="2000" dirty="0" smtClean="0"/>
              <a:t>･</a:t>
            </a:r>
            <a:r>
              <a:rPr lang="ja-JP" altLang="en-US" sz="2000" dirty="0" smtClean="0"/>
              <a:t>記録等の不足</a:t>
            </a:r>
            <a:r>
              <a:rPr lang="en-US" altLang="ja-JP" sz="2000" dirty="0" smtClean="0"/>
              <a:t> </a:t>
            </a:r>
            <a:r>
              <a:rPr lang="en-US" altLang="ja-JP" sz="1600" dirty="0"/>
              <a:t>	</a:t>
            </a:r>
            <a:endParaRPr lang="en-US" altLang="ja-JP" sz="1600" dirty="0" smtClean="0"/>
          </a:p>
          <a:p>
            <a:pPr marL="742950" lvl="1" indent="-285750">
              <a:buFont typeface="Wingdings" charset="2"/>
              <a:buChar char="l"/>
            </a:pPr>
            <a:r>
              <a:rPr lang="ja-JP" altLang="en-US" sz="1600" dirty="0" smtClean="0"/>
              <a:t>臨床経過の流れの中で報告</a:t>
            </a:r>
            <a:r>
              <a:rPr lang="en-US" altLang="ja-JP" sz="1600" dirty="0" smtClean="0"/>
              <a:t>･</a:t>
            </a:r>
            <a:r>
              <a:rPr lang="ja-JP" altLang="en-US" sz="1600" dirty="0" smtClean="0"/>
              <a:t>説明し、医療を提供している</a:t>
            </a:r>
            <a:endParaRPr lang="en-US" altLang="ja-JP" sz="1600" dirty="0" smtClean="0"/>
          </a:p>
          <a:p>
            <a:r>
              <a:rPr lang="en-US" altLang="ja-JP" sz="1400" dirty="0"/>
              <a:t>	</a:t>
            </a:r>
            <a:r>
              <a:rPr lang="ja-JP" altLang="en-US" sz="1400" dirty="0" smtClean="0"/>
              <a:t>　　　　　（多くは口頭説明</a:t>
            </a:r>
            <a:r>
              <a:rPr lang="en-US" altLang="ja-JP" sz="1400" dirty="0" smtClean="0"/>
              <a:t> → </a:t>
            </a:r>
            <a:r>
              <a:rPr lang="ja-JP" altLang="en-US" sz="1400" dirty="0" smtClean="0"/>
              <a:t>自身でも確証がない）</a:t>
            </a:r>
            <a:endParaRPr lang="en-US" altLang="ja-JP" sz="1400" dirty="0" smtClean="0"/>
          </a:p>
          <a:p>
            <a:pPr>
              <a:spcBef>
                <a:spcPts val="600"/>
              </a:spcBef>
            </a:pPr>
            <a:r>
              <a:rPr lang="en-US" altLang="ja-JP" sz="1400" dirty="0"/>
              <a:t>	</a:t>
            </a:r>
            <a:r>
              <a:rPr lang="en-US" altLang="ja-JP" sz="1400" dirty="0" smtClean="0"/>
              <a:t>	</a:t>
            </a:r>
            <a:r>
              <a:rPr lang="ja-JP" altLang="en-US" sz="1400" dirty="0" smtClean="0"/>
              <a:t>　</a:t>
            </a:r>
            <a:r>
              <a:rPr lang="en-US" altLang="ja-JP" sz="1400" dirty="0" smtClean="0"/>
              <a:t>【</a:t>
            </a:r>
            <a:r>
              <a:rPr lang="ja-JP" altLang="en-US" sz="1400" dirty="0"/>
              <a:t>基本は、医療提供前の説明・了解、記録</a:t>
            </a:r>
            <a:r>
              <a:rPr lang="en-US" altLang="ja-JP" sz="1400" dirty="0"/>
              <a:t>】</a:t>
            </a:r>
          </a:p>
          <a:p>
            <a:pPr>
              <a:lnSpc>
                <a:spcPct val="50000"/>
              </a:lnSpc>
            </a:pPr>
            <a:endParaRPr lang="en-US" altLang="ja-JP" dirty="0"/>
          </a:p>
          <a:p>
            <a:pPr>
              <a:lnSpc>
                <a:spcPct val="150000"/>
              </a:lnSpc>
            </a:pPr>
            <a:r>
              <a:rPr lang="ja-JP" altLang="en-US" sz="2000" dirty="0" smtClean="0"/>
              <a:t>４．推定死亡原因を検討していない</a:t>
            </a:r>
            <a:endParaRPr lang="en-US" altLang="ja-JP" sz="2000" dirty="0" smtClean="0"/>
          </a:p>
        </p:txBody>
      </p:sp>
      <p:cxnSp>
        <p:nvCxnSpPr>
          <p:cNvPr id="6" name="直線コネクタ 5"/>
          <p:cNvCxnSpPr/>
          <p:nvPr/>
        </p:nvCxnSpPr>
        <p:spPr>
          <a:xfrm>
            <a:off x="1364268" y="1692037"/>
            <a:ext cx="1693620" cy="0"/>
          </a:xfrm>
          <a:prstGeom prst="line">
            <a:avLst/>
          </a:prstGeom>
          <a:ln>
            <a:solidFill>
              <a:srgbClr val="FF6600"/>
            </a:solidFill>
          </a:ln>
        </p:spPr>
        <p:style>
          <a:lnRef idx="2">
            <a:schemeClr val="accent1"/>
          </a:lnRef>
          <a:fillRef idx="0">
            <a:schemeClr val="accent1"/>
          </a:fillRef>
          <a:effectRef idx="1">
            <a:schemeClr val="accent1"/>
          </a:effectRef>
          <a:fontRef idx="minor">
            <a:schemeClr val="tx1"/>
          </a:fontRef>
        </p:style>
      </p:cxnSp>
      <p:sp>
        <p:nvSpPr>
          <p:cNvPr id="12" name="テキスト ボックス 11"/>
          <p:cNvSpPr txBox="1"/>
          <p:nvPr/>
        </p:nvSpPr>
        <p:spPr>
          <a:xfrm rot="21086198">
            <a:off x="4978038" y="5492547"/>
            <a:ext cx="3743633" cy="646331"/>
          </a:xfrm>
          <a:prstGeom prst="rect">
            <a:avLst/>
          </a:prstGeom>
        </p:spPr>
        <p:style>
          <a:lnRef idx="1">
            <a:schemeClr val="accent6"/>
          </a:lnRef>
          <a:fillRef idx="3">
            <a:schemeClr val="accent6"/>
          </a:fillRef>
          <a:effectRef idx="2">
            <a:schemeClr val="accent6"/>
          </a:effectRef>
          <a:fontRef idx="minor">
            <a:schemeClr val="lt1"/>
          </a:fontRef>
        </p:style>
        <p:txBody>
          <a:bodyPr wrap="none" rtlCol="0">
            <a:spAutoFit/>
          </a:bodyPr>
          <a:lstStyle/>
          <a:p>
            <a:r>
              <a:rPr kumimoji="1" lang="ja-JP" altLang="en-US" dirty="0" smtClean="0">
                <a:solidFill>
                  <a:srgbClr val="000000"/>
                </a:solidFill>
              </a:rPr>
              <a:t>事故の発生部分にのみ注目している</a:t>
            </a:r>
            <a:endParaRPr kumimoji="1" lang="en-US" altLang="ja-JP" dirty="0" smtClean="0">
              <a:solidFill>
                <a:srgbClr val="000000"/>
              </a:solidFill>
            </a:endParaRPr>
          </a:p>
          <a:p>
            <a:r>
              <a:rPr lang="ja-JP" altLang="en-US" dirty="0" smtClean="0">
                <a:solidFill>
                  <a:srgbClr val="000000"/>
                </a:solidFill>
              </a:rPr>
              <a:t>　</a:t>
            </a:r>
            <a:r>
              <a:rPr lang="en-US" altLang="ja-JP" dirty="0" smtClean="0">
                <a:solidFill>
                  <a:srgbClr val="000000"/>
                </a:solidFill>
              </a:rPr>
              <a:t>→  </a:t>
            </a:r>
            <a:r>
              <a:rPr lang="ja-JP" altLang="en-US" dirty="0" smtClean="0">
                <a:solidFill>
                  <a:srgbClr val="000000"/>
                </a:solidFill>
              </a:rPr>
              <a:t>事例の全体像を俯瞰するように</a:t>
            </a:r>
            <a:endParaRPr kumimoji="1" lang="ja-JP" altLang="en-US" dirty="0">
              <a:solidFill>
                <a:srgbClr val="000000"/>
              </a:solidFill>
            </a:endParaRPr>
          </a:p>
        </p:txBody>
      </p:sp>
      <p:cxnSp>
        <p:nvCxnSpPr>
          <p:cNvPr id="8" name="直線コネクタ 7"/>
          <p:cNvCxnSpPr/>
          <p:nvPr/>
        </p:nvCxnSpPr>
        <p:spPr>
          <a:xfrm>
            <a:off x="2149143" y="808180"/>
            <a:ext cx="4815113" cy="0"/>
          </a:xfrm>
          <a:prstGeom prst="line">
            <a:avLst/>
          </a:prstGeom>
          <a:ln>
            <a:solidFill>
              <a:srgbClr val="000090"/>
            </a:solidFill>
          </a:ln>
        </p:spPr>
        <p:style>
          <a:lnRef idx="2">
            <a:schemeClr val="accent1"/>
          </a:lnRef>
          <a:fillRef idx="0">
            <a:schemeClr val="accent1"/>
          </a:fillRef>
          <a:effectRef idx="1">
            <a:schemeClr val="accent1"/>
          </a:effectRef>
          <a:fontRef idx="minor">
            <a:schemeClr val="tx1"/>
          </a:fontRef>
        </p:style>
      </p:cxnSp>
      <p:cxnSp>
        <p:nvCxnSpPr>
          <p:cNvPr id="11" name="直線コネクタ 10"/>
          <p:cNvCxnSpPr/>
          <p:nvPr/>
        </p:nvCxnSpPr>
        <p:spPr>
          <a:xfrm>
            <a:off x="2093800" y="2337616"/>
            <a:ext cx="808344" cy="0"/>
          </a:xfrm>
          <a:prstGeom prst="line">
            <a:avLst/>
          </a:prstGeom>
          <a:ln>
            <a:solidFill>
              <a:srgbClr val="FF6600"/>
            </a:solidFill>
          </a:ln>
        </p:spPr>
        <p:style>
          <a:lnRef idx="2">
            <a:schemeClr val="accent1"/>
          </a:lnRef>
          <a:fillRef idx="0">
            <a:schemeClr val="accent1"/>
          </a:fillRef>
          <a:effectRef idx="1">
            <a:schemeClr val="accent1"/>
          </a:effectRef>
          <a:fontRef idx="minor">
            <a:schemeClr val="tx1"/>
          </a:fontRef>
        </p:style>
      </p:cxnSp>
      <p:sp>
        <p:nvSpPr>
          <p:cNvPr id="13" name="正方形/長方形 12"/>
          <p:cNvSpPr/>
          <p:nvPr/>
        </p:nvSpPr>
        <p:spPr>
          <a:xfrm>
            <a:off x="1288392" y="2986897"/>
            <a:ext cx="1830365" cy="321168"/>
          </a:xfrm>
          <a:prstGeom prst="rect">
            <a:avLst/>
          </a:prstGeom>
          <a:noFill/>
          <a:ln w="19050" cmpd="sng">
            <a:solidFill>
              <a:srgbClr val="CE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4" name="正方形/長方形 13"/>
          <p:cNvSpPr/>
          <p:nvPr/>
        </p:nvSpPr>
        <p:spPr>
          <a:xfrm>
            <a:off x="4052596" y="2986897"/>
            <a:ext cx="2059532" cy="321168"/>
          </a:xfrm>
          <a:prstGeom prst="rect">
            <a:avLst/>
          </a:prstGeom>
          <a:noFill/>
          <a:ln w="19050" cmpd="sng">
            <a:solidFill>
              <a:srgbClr val="00B0F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5" name="正方形/長方形 14"/>
          <p:cNvSpPr/>
          <p:nvPr/>
        </p:nvSpPr>
        <p:spPr>
          <a:xfrm>
            <a:off x="1356333" y="3740431"/>
            <a:ext cx="2773490" cy="331886"/>
          </a:xfrm>
          <a:prstGeom prst="rect">
            <a:avLst/>
          </a:prstGeom>
          <a:noFill/>
          <a:ln w="19050" cmpd="sng">
            <a:solidFill>
              <a:srgbClr val="CE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6" name="正方形/長方形 15"/>
          <p:cNvSpPr/>
          <p:nvPr/>
        </p:nvSpPr>
        <p:spPr>
          <a:xfrm>
            <a:off x="4468086" y="3740431"/>
            <a:ext cx="3615978" cy="331886"/>
          </a:xfrm>
          <a:prstGeom prst="rect">
            <a:avLst/>
          </a:prstGeom>
          <a:noFill/>
          <a:ln w="19050" cmpd="sng">
            <a:solidFill>
              <a:srgbClr val="00B0F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7" name="下矢印 16"/>
          <p:cNvSpPr/>
          <p:nvPr/>
        </p:nvSpPr>
        <p:spPr>
          <a:xfrm>
            <a:off x="3615324" y="3382009"/>
            <a:ext cx="796881" cy="256534"/>
          </a:xfrm>
          <a:prstGeom prst="downArrow">
            <a:avLst/>
          </a:prstGeom>
          <a:ln>
            <a:solidFill>
              <a:schemeClr val="tx1"/>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kumimoji="1" lang="ja-JP" altLang="en-US"/>
          </a:p>
        </p:txBody>
      </p:sp>
    </p:spTree>
    <p:extLst>
      <p:ext uri="{BB962C8B-B14F-4D97-AF65-F5344CB8AC3E}">
        <p14:creationId xmlns:p14="http://schemas.microsoft.com/office/powerpoint/2010/main" val="62303886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1660629" y="420967"/>
            <a:ext cx="6007173" cy="461665"/>
          </a:xfrm>
          <a:prstGeom prst="rect">
            <a:avLst/>
          </a:prstGeom>
          <a:noFill/>
          <a:ln>
            <a:noFill/>
          </a:ln>
        </p:spPr>
        <p:style>
          <a:lnRef idx="1">
            <a:schemeClr val="accent2"/>
          </a:lnRef>
          <a:fillRef idx="3">
            <a:schemeClr val="accent2"/>
          </a:fillRef>
          <a:effectRef idx="2">
            <a:schemeClr val="accent2"/>
          </a:effectRef>
          <a:fontRef idx="minor">
            <a:schemeClr val="lt1"/>
          </a:fontRef>
        </p:style>
        <p:txBody>
          <a:bodyPr wrap="none" rtlCol="0">
            <a:spAutoFit/>
          </a:bodyPr>
          <a:lstStyle/>
          <a:p>
            <a:r>
              <a:rPr kumimoji="1" lang="ja-JP" altLang="en-US" sz="2400" dirty="0" smtClean="0">
                <a:solidFill>
                  <a:srgbClr val="000000"/>
                </a:solidFill>
              </a:rPr>
              <a:t>事故報告について</a:t>
            </a:r>
            <a:r>
              <a:rPr kumimoji="1" lang="en-US" altLang="ja-JP" sz="2400" dirty="0" smtClean="0">
                <a:solidFill>
                  <a:srgbClr val="000000"/>
                </a:solidFill>
              </a:rPr>
              <a:t> </a:t>
            </a:r>
            <a:r>
              <a:rPr kumimoji="1" lang="ja-JP" altLang="en-US" sz="2400" dirty="0" smtClean="0">
                <a:solidFill>
                  <a:srgbClr val="000000"/>
                </a:solidFill>
              </a:rPr>
              <a:t>　</a:t>
            </a:r>
            <a:r>
              <a:rPr kumimoji="1" lang="ja-JP" altLang="en-US" dirty="0" smtClean="0">
                <a:solidFill>
                  <a:srgbClr val="000000"/>
                </a:solidFill>
              </a:rPr>
              <a:t>／</a:t>
            </a:r>
            <a:r>
              <a:rPr kumimoji="1" lang="en-US" altLang="ja-JP" dirty="0" smtClean="0">
                <a:solidFill>
                  <a:srgbClr val="000000"/>
                </a:solidFill>
              </a:rPr>
              <a:t> </a:t>
            </a:r>
            <a:r>
              <a:rPr kumimoji="1" lang="ja-JP" altLang="en-US" dirty="0" smtClean="0">
                <a:solidFill>
                  <a:srgbClr val="000000"/>
                </a:solidFill>
              </a:rPr>
              <a:t>制度</a:t>
            </a:r>
            <a:r>
              <a:rPr lang="ja-JP" altLang="en-US" dirty="0" smtClean="0">
                <a:solidFill>
                  <a:srgbClr val="000000"/>
                </a:solidFill>
              </a:rPr>
              <a:t>開始後の相談・報告から</a:t>
            </a:r>
            <a:endParaRPr kumimoji="1" lang="ja-JP" altLang="en-US" dirty="0">
              <a:solidFill>
                <a:srgbClr val="000000"/>
              </a:solidFill>
            </a:endParaRPr>
          </a:p>
        </p:txBody>
      </p:sp>
      <p:sp>
        <p:nvSpPr>
          <p:cNvPr id="4" name="テキスト ボックス 3"/>
          <p:cNvSpPr txBox="1"/>
          <p:nvPr/>
        </p:nvSpPr>
        <p:spPr>
          <a:xfrm>
            <a:off x="453485" y="1031136"/>
            <a:ext cx="8220255" cy="5149102"/>
          </a:xfrm>
          <a:prstGeom prst="rect">
            <a:avLst/>
          </a:prstGeom>
          <a:noFill/>
        </p:spPr>
        <p:txBody>
          <a:bodyPr wrap="square" rtlCol="0">
            <a:spAutoFit/>
          </a:bodyPr>
          <a:lstStyle/>
          <a:p>
            <a:r>
              <a:rPr kumimoji="1" lang="ja-JP" altLang="en-US" sz="2000" dirty="0" smtClean="0"/>
              <a:t>１．事故発生件数</a:t>
            </a:r>
            <a:endParaRPr kumimoji="1" lang="en-US" altLang="ja-JP" sz="2000" dirty="0" smtClean="0"/>
          </a:p>
          <a:p>
            <a:pPr marL="800100" lvl="1" indent="-342900">
              <a:buFont typeface="Wingdings" charset="2"/>
              <a:buChar char="l"/>
            </a:pPr>
            <a:r>
              <a:rPr lang="ja-JP" altLang="en-US" sz="2000" dirty="0" smtClean="0"/>
              <a:t>報告件数：</a:t>
            </a:r>
            <a:r>
              <a:rPr lang="en-US" altLang="ja-JP" sz="2000" dirty="0" smtClean="0"/>
              <a:t> 	</a:t>
            </a:r>
          </a:p>
          <a:p>
            <a:r>
              <a:rPr lang="en-US" altLang="ja-JP" sz="2000" dirty="0" smtClean="0"/>
              <a:t>			</a:t>
            </a:r>
            <a:r>
              <a:rPr lang="ja-JP" altLang="en-US" sz="2000" dirty="0" smtClean="0"/>
              <a:t>累計：　２５１件／８ヶ月</a:t>
            </a:r>
            <a:endParaRPr lang="en-US" altLang="ja-JP" sz="2000" dirty="0" smtClean="0"/>
          </a:p>
          <a:p>
            <a:endParaRPr lang="en-US" altLang="ja-JP" sz="2000" dirty="0"/>
          </a:p>
          <a:p>
            <a:r>
              <a:rPr lang="en-US" altLang="ja-JP" sz="2000" dirty="0" smtClean="0"/>
              <a:t>  					</a:t>
            </a:r>
            <a:endParaRPr lang="en-US" altLang="ja-JP" sz="2000" dirty="0"/>
          </a:p>
          <a:p>
            <a:pPr>
              <a:lnSpc>
                <a:spcPct val="150000"/>
              </a:lnSpc>
              <a:spcBef>
                <a:spcPts val="1200"/>
              </a:spcBef>
            </a:pPr>
            <a:r>
              <a:rPr kumimoji="1" lang="ja-JP" altLang="en-US" sz="2000" dirty="0" smtClean="0"/>
              <a:t>２．予測より少なかった理由の考察</a:t>
            </a:r>
            <a:r>
              <a:rPr kumimoji="1" lang="ja-JP" altLang="en-US" sz="1600" dirty="0" smtClean="0"/>
              <a:t>　（実際の相談事例、研修の質疑から）</a:t>
            </a:r>
            <a:endParaRPr kumimoji="1" lang="en-US" altLang="ja-JP" sz="1600" dirty="0" smtClean="0"/>
          </a:p>
          <a:p>
            <a:pPr marL="800100" lvl="1" indent="-342900">
              <a:buFont typeface="Wingdings" charset="2"/>
              <a:buChar char="l"/>
            </a:pPr>
            <a:r>
              <a:rPr lang="ja-JP" altLang="en-US" sz="2000" dirty="0" smtClean="0"/>
              <a:t>制度自体への理解が不充分</a:t>
            </a:r>
            <a:r>
              <a:rPr lang="en-US" altLang="ja-JP" sz="2000" dirty="0" smtClean="0"/>
              <a:t>					</a:t>
            </a:r>
            <a:endParaRPr lang="en-US" altLang="ja-JP" sz="2000" dirty="0"/>
          </a:p>
          <a:p>
            <a:pPr>
              <a:lnSpc>
                <a:spcPct val="120000"/>
              </a:lnSpc>
            </a:pPr>
            <a:r>
              <a:rPr lang="en-US" altLang="ja-JP" sz="1400" dirty="0" smtClean="0"/>
              <a:t>		</a:t>
            </a:r>
            <a:r>
              <a:rPr lang="ja-JP" altLang="en-US" sz="1400" dirty="0" smtClean="0"/>
              <a:t>　</a:t>
            </a:r>
            <a:r>
              <a:rPr lang="en-US" altLang="ja-JP" sz="1400" dirty="0" smtClean="0"/>
              <a:t>	</a:t>
            </a:r>
            <a:r>
              <a:rPr lang="ja-JP" altLang="en-US" sz="1400" dirty="0" smtClean="0"/>
              <a:t>　</a:t>
            </a:r>
            <a:r>
              <a:rPr lang="en-US" altLang="ja-JP" sz="1400" dirty="0" smtClean="0"/>
              <a:t>	</a:t>
            </a:r>
            <a:r>
              <a:rPr lang="ja-JP" altLang="ja-JP" sz="1600" dirty="0" smtClean="0">
                <a:solidFill>
                  <a:srgbClr val="FF0000"/>
                </a:solidFill>
              </a:rPr>
              <a:t>▶</a:t>
            </a:r>
            <a:r>
              <a:rPr lang="en-US" altLang="ja-JP" sz="1400" dirty="0" smtClean="0"/>
              <a:t> </a:t>
            </a:r>
            <a:r>
              <a:rPr lang="ja-JP" altLang="en-US" sz="1400" dirty="0" smtClean="0"/>
              <a:t>調査</a:t>
            </a:r>
            <a:r>
              <a:rPr lang="en-US" altLang="ja-JP" sz="1400" dirty="0" smtClean="0"/>
              <a:t>･</a:t>
            </a:r>
            <a:r>
              <a:rPr lang="ja-JP" altLang="en-US" sz="1400" dirty="0" smtClean="0"/>
              <a:t>検討し、</a:t>
            </a:r>
            <a:r>
              <a:rPr lang="en-US" altLang="ja-JP" sz="1400" dirty="0" smtClean="0"/>
              <a:t>｢</a:t>
            </a:r>
            <a:r>
              <a:rPr lang="ja-JP" altLang="en-US" sz="1400" dirty="0" smtClean="0"/>
              <a:t>過誤</a:t>
            </a:r>
            <a:r>
              <a:rPr lang="en-US" altLang="ja-JP" sz="1400" dirty="0" smtClean="0"/>
              <a:t>｣</a:t>
            </a:r>
            <a:r>
              <a:rPr lang="ja-JP" altLang="en-US" sz="1400" dirty="0" smtClean="0"/>
              <a:t>が否定され、報告しないことに</a:t>
            </a:r>
            <a:r>
              <a:rPr lang="en-US" altLang="ja-JP" sz="1400" dirty="0"/>
              <a:t>	</a:t>
            </a:r>
            <a:r>
              <a:rPr lang="en-US" altLang="ja-JP" sz="1400" dirty="0" smtClean="0"/>
              <a:t>			</a:t>
            </a:r>
          </a:p>
          <a:p>
            <a:pPr>
              <a:lnSpc>
                <a:spcPct val="140000"/>
              </a:lnSpc>
            </a:pPr>
            <a:r>
              <a:rPr lang="ja-JP" altLang="en-US" sz="1400" dirty="0" smtClean="0"/>
              <a:t>　　　　</a:t>
            </a:r>
            <a:r>
              <a:rPr lang="en-US" altLang="ja-JP" sz="1400" dirty="0" smtClean="0"/>
              <a:t>		</a:t>
            </a:r>
            <a:r>
              <a:rPr lang="ja-JP" altLang="en-US" sz="1400" dirty="0" smtClean="0">
                <a:solidFill>
                  <a:srgbClr val="FF0000"/>
                </a:solidFill>
              </a:rPr>
              <a:t>　</a:t>
            </a:r>
            <a:r>
              <a:rPr lang="en-US" altLang="ja-JP" sz="1400" dirty="0" smtClean="0">
                <a:solidFill>
                  <a:srgbClr val="FF0000"/>
                </a:solidFill>
              </a:rPr>
              <a:t>	</a:t>
            </a:r>
            <a:r>
              <a:rPr lang="ja-JP" altLang="en-US" sz="1600" dirty="0" smtClean="0">
                <a:solidFill>
                  <a:srgbClr val="FF0000"/>
                </a:solidFill>
              </a:rPr>
              <a:t>▶</a:t>
            </a:r>
            <a:r>
              <a:rPr lang="en-US" altLang="ja-JP" sz="1400" dirty="0" smtClean="0">
                <a:solidFill>
                  <a:srgbClr val="FF0000"/>
                </a:solidFill>
              </a:rPr>
              <a:t> </a:t>
            </a:r>
            <a:r>
              <a:rPr lang="ja-JP" altLang="en-US" sz="1400" dirty="0" smtClean="0"/>
              <a:t>医療機関が「自ら判断」することに難渋</a:t>
            </a:r>
            <a:r>
              <a:rPr lang="en-US" altLang="ja-JP" sz="1400" dirty="0" smtClean="0"/>
              <a:t> →</a:t>
            </a:r>
            <a:r>
              <a:rPr lang="ja-JP" altLang="en-US" sz="1400" dirty="0" smtClean="0"/>
              <a:t>　報告しない</a:t>
            </a:r>
            <a:r>
              <a:rPr lang="en-US" altLang="ja-JP" sz="1400" dirty="0" smtClean="0"/>
              <a:t>			</a:t>
            </a:r>
          </a:p>
          <a:p>
            <a:pPr marL="800100" lvl="1" indent="-342900">
              <a:lnSpc>
                <a:spcPct val="150000"/>
              </a:lnSpc>
              <a:buFont typeface="Wingdings" charset="2"/>
              <a:buChar char="l"/>
            </a:pPr>
            <a:r>
              <a:rPr kumimoji="1" lang="ja-JP" altLang="en-US" sz="2000" dirty="0" smtClean="0"/>
              <a:t>「医療</a:t>
            </a:r>
            <a:r>
              <a:rPr kumimoji="1" lang="ja-JP" altLang="en-US" sz="2000" dirty="0" smtClean="0">
                <a:solidFill>
                  <a:srgbClr val="000090"/>
                </a:solidFill>
              </a:rPr>
              <a:t>事故</a:t>
            </a:r>
            <a:r>
              <a:rPr kumimoji="1" lang="ja-JP" altLang="en-US" sz="2000" dirty="0" smtClean="0"/>
              <a:t>」として報告することへの抵抗感</a:t>
            </a:r>
            <a:r>
              <a:rPr lang="ja-JP" altLang="en-US" sz="2000" dirty="0" smtClean="0"/>
              <a:t>　</a:t>
            </a:r>
            <a:r>
              <a:rPr lang="ja-JP" altLang="en-US" sz="1400" dirty="0" smtClean="0"/>
              <a:t>［</a:t>
            </a:r>
            <a:r>
              <a:rPr lang="en-US" altLang="ja-JP" sz="1400" dirty="0" smtClean="0"/>
              <a:t>｢</a:t>
            </a:r>
            <a:r>
              <a:rPr lang="ja-JP" altLang="en-US" sz="1400" dirty="0" smtClean="0"/>
              <a:t>事故</a:t>
            </a:r>
            <a:r>
              <a:rPr lang="en-US" altLang="ja-JP" sz="1400" dirty="0" smtClean="0"/>
              <a:t>｣</a:t>
            </a:r>
            <a:r>
              <a:rPr lang="ja-JP" altLang="en-US" sz="1400" dirty="0" smtClean="0"/>
              <a:t>＝</a:t>
            </a:r>
            <a:r>
              <a:rPr lang="en-US" altLang="ja-JP" sz="1400" dirty="0" smtClean="0"/>
              <a:t>｢</a:t>
            </a:r>
            <a:r>
              <a:rPr lang="ja-JP" altLang="en-US" sz="1400" dirty="0" smtClean="0"/>
              <a:t>悪い事</a:t>
            </a:r>
            <a:r>
              <a:rPr lang="en-US" altLang="ja-JP" sz="1400" dirty="0" smtClean="0"/>
              <a:t>｣</a:t>
            </a:r>
            <a:r>
              <a:rPr lang="ja-JP" altLang="en-US" sz="1400" dirty="0" smtClean="0"/>
              <a:t>のイメージ］</a:t>
            </a:r>
            <a:endParaRPr lang="en-US" altLang="ja-JP" sz="1400" dirty="0" smtClean="0"/>
          </a:p>
          <a:p>
            <a:pPr>
              <a:lnSpc>
                <a:spcPct val="90000"/>
              </a:lnSpc>
            </a:pPr>
            <a:r>
              <a:rPr lang="en-US" altLang="ja-JP" sz="1400" dirty="0"/>
              <a:t>	</a:t>
            </a:r>
            <a:r>
              <a:rPr lang="en-US" altLang="ja-JP" sz="1400" dirty="0" smtClean="0"/>
              <a:t>		</a:t>
            </a:r>
            <a:r>
              <a:rPr lang="ja-JP" altLang="en-US" sz="1400" dirty="0" smtClean="0"/>
              <a:t>　</a:t>
            </a:r>
            <a:r>
              <a:rPr lang="en-US" altLang="ja-JP" sz="1400" dirty="0" smtClean="0"/>
              <a:t>	</a:t>
            </a:r>
            <a:r>
              <a:rPr lang="ja-JP" altLang="en-US" sz="1600" dirty="0" smtClean="0">
                <a:solidFill>
                  <a:srgbClr val="FF0000"/>
                </a:solidFill>
              </a:rPr>
              <a:t>▶</a:t>
            </a:r>
            <a:r>
              <a:rPr lang="en-US" altLang="ja-JP" sz="1400" dirty="0" smtClean="0"/>
              <a:t> </a:t>
            </a:r>
            <a:r>
              <a:rPr lang="ja-JP" altLang="en-US" sz="1400" dirty="0" smtClean="0"/>
              <a:t>「</a:t>
            </a:r>
            <a:r>
              <a:rPr lang="ja-JP" altLang="en-US" sz="1400" dirty="0" smtClean="0">
                <a:solidFill>
                  <a:srgbClr val="000090"/>
                </a:solidFill>
              </a:rPr>
              <a:t>事故</a:t>
            </a:r>
            <a:r>
              <a:rPr lang="ja-JP" altLang="en-US" sz="1400" dirty="0" smtClean="0"/>
              <a:t>」の報告</a:t>
            </a:r>
            <a:r>
              <a:rPr lang="en-US" altLang="ja-JP" sz="1400" dirty="0" smtClean="0"/>
              <a:t> </a:t>
            </a:r>
            <a:r>
              <a:rPr lang="ja-JP" altLang="en-US" sz="1400" dirty="0" smtClean="0"/>
              <a:t>＝</a:t>
            </a:r>
            <a:r>
              <a:rPr lang="en-US" altLang="ja-JP" sz="1400" dirty="0" smtClean="0"/>
              <a:t> </a:t>
            </a:r>
            <a:r>
              <a:rPr lang="ja-JP" altLang="en-US" sz="1400" dirty="0" smtClean="0"/>
              <a:t>「</a:t>
            </a:r>
            <a:r>
              <a:rPr lang="ja-JP" altLang="en-US" sz="1400" dirty="0" smtClean="0">
                <a:solidFill>
                  <a:srgbClr val="000090"/>
                </a:solidFill>
              </a:rPr>
              <a:t>過誤</a:t>
            </a:r>
            <a:r>
              <a:rPr lang="ja-JP" altLang="en-US" sz="1400" dirty="0" smtClean="0"/>
              <a:t>」を認めたことになる、という思い　　</a:t>
            </a:r>
            <a:r>
              <a:rPr lang="en-US" altLang="ja-JP" sz="1400" dirty="0" smtClean="0"/>
              <a:t>	</a:t>
            </a:r>
            <a:endParaRPr kumimoji="1" lang="en-US" altLang="ja-JP" sz="1400" dirty="0" smtClean="0">
              <a:solidFill>
                <a:srgbClr val="800000"/>
              </a:solidFill>
            </a:endParaRPr>
          </a:p>
          <a:p>
            <a:pPr>
              <a:lnSpc>
                <a:spcPct val="120000"/>
              </a:lnSpc>
              <a:spcBef>
                <a:spcPts val="600"/>
              </a:spcBef>
            </a:pPr>
            <a:r>
              <a:rPr lang="ja-JP" altLang="en-US" sz="1400" dirty="0" smtClean="0"/>
              <a:t>　　　　　</a:t>
            </a:r>
            <a:r>
              <a:rPr lang="en-US" altLang="ja-JP" sz="1400" dirty="0" smtClean="0"/>
              <a:t>	</a:t>
            </a:r>
            <a:r>
              <a:rPr lang="ja-JP" altLang="en-US" sz="1400" dirty="0" smtClean="0"/>
              <a:t>　　</a:t>
            </a:r>
            <a:r>
              <a:rPr lang="en-US" altLang="ja-JP" sz="1400" dirty="0" smtClean="0"/>
              <a:t>	</a:t>
            </a:r>
            <a:r>
              <a:rPr lang="ja-JP" altLang="en-US" sz="1400" dirty="0" smtClean="0"/>
              <a:t>　</a:t>
            </a:r>
            <a:r>
              <a:rPr lang="en-US" altLang="ja-JP" sz="1400" dirty="0" smtClean="0"/>
              <a:t>	</a:t>
            </a:r>
            <a:r>
              <a:rPr lang="ja-JP" altLang="en-US" sz="1600" dirty="0" smtClean="0">
                <a:solidFill>
                  <a:srgbClr val="FF0000"/>
                </a:solidFill>
              </a:rPr>
              <a:t>▶</a:t>
            </a:r>
            <a:r>
              <a:rPr lang="en-US" altLang="ja-JP" sz="1400" dirty="0" smtClean="0"/>
              <a:t> </a:t>
            </a:r>
            <a:r>
              <a:rPr lang="ja-JP" altLang="en-US" sz="1400" dirty="0" smtClean="0"/>
              <a:t>事故の報告</a:t>
            </a:r>
            <a:r>
              <a:rPr lang="en-US" altLang="ja-JP" sz="1400" dirty="0" smtClean="0"/>
              <a:t>･</a:t>
            </a:r>
            <a:r>
              <a:rPr lang="ja-JP" altLang="en-US" sz="1400" dirty="0" smtClean="0"/>
              <a:t>説明を遺族に行っていない例では</a:t>
            </a:r>
            <a:endParaRPr lang="en-US" altLang="ja-JP" sz="1400" dirty="0" smtClean="0"/>
          </a:p>
          <a:p>
            <a:pPr>
              <a:lnSpc>
                <a:spcPct val="80000"/>
              </a:lnSpc>
            </a:pPr>
            <a:r>
              <a:rPr kumimoji="1" lang="en-US" altLang="ja-JP" sz="1400" dirty="0" smtClean="0"/>
              <a:t>			</a:t>
            </a:r>
            <a:r>
              <a:rPr lang="en-US" altLang="ja-JP" sz="1400" dirty="0" smtClean="0"/>
              <a:t>	 	</a:t>
            </a:r>
            <a:r>
              <a:rPr kumimoji="1" lang="ja-JP" altLang="en-US" sz="1400" dirty="0" smtClean="0"/>
              <a:t>後から</a:t>
            </a:r>
            <a:r>
              <a:rPr kumimoji="1" lang="en-US" altLang="ja-JP" sz="1400" dirty="0" smtClean="0"/>
              <a:t> </a:t>
            </a:r>
            <a:r>
              <a:rPr kumimoji="1" lang="ja-JP" altLang="en-US" sz="1400" dirty="0" smtClean="0"/>
              <a:t>「実は</a:t>
            </a:r>
            <a:r>
              <a:rPr lang="ja-JP" altLang="en-US" sz="1400" dirty="0" smtClean="0"/>
              <a:t>・・</a:t>
            </a:r>
            <a:r>
              <a:rPr kumimoji="1" lang="ja-JP" altLang="en-US" sz="1400" dirty="0" smtClean="0"/>
              <a:t>、</a:t>
            </a:r>
            <a:r>
              <a:rPr kumimoji="1" lang="ja-JP" altLang="en-US" sz="1400" dirty="0" smtClean="0">
                <a:solidFill>
                  <a:srgbClr val="000090"/>
                </a:solidFill>
              </a:rPr>
              <a:t>事故として調査</a:t>
            </a:r>
            <a:r>
              <a:rPr kumimoji="1" lang="ja-JP" altLang="en-US" sz="1400" dirty="0" smtClean="0"/>
              <a:t>・・」と言いにくい</a:t>
            </a:r>
            <a:r>
              <a:rPr kumimoji="1" lang="en-US" altLang="ja-JP" sz="1600" dirty="0" smtClean="0"/>
              <a:t>		</a:t>
            </a:r>
            <a:endParaRPr kumimoji="1" lang="en-US" altLang="ja-JP" sz="1600" dirty="0" smtClean="0">
              <a:solidFill>
                <a:srgbClr val="800000"/>
              </a:solidFill>
            </a:endParaRPr>
          </a:p>
          <a:p>
            <a:pPr marL="800100" lvl="1" indent="-342900">
              <a:lnSpc>
                <a:spcPct val="140000"/>
              </a:lnSpc>
              <a:buFont typeface="Wingdings" charset="2"/>
              <a:buChar char="l"/>
            </a:pPr>
            <a:r>
              <a:rPr kumimoji="1" lang="ja-JP" altLang="en-US" sz="2000" dirty="0" smtClean="0"/>
              <a:t>「</a:t>
            </a:r>
            <a:r>
              <a:rPr kumimoji="1" lang="en-US" altLang="ja-JP" sz="2000" dirty="0" smtClean="0"/>
              <a:t>Claim Oriented</a:t>
            </a:r>
            <a:r>
              <a:rPr kumimoji="1" lang="ja-JP" altLang="en-US" sz="2000" dirty="0" smtClean="0"/>
              <a:t>」から「</a:t>
            </a:r>
            <a:r>
              <a:rPr kumimoji="1" lang="en-US" altLang="ja-JP" sz="2000" dirty="0" smtClean="0"/>
              <a:t>Event Oriented</a:t>
            </a:r>
            <a:r>
              <a:rPr kumimoji="1" lang="ja-JP" altLang="en-US" sz="2000" dirty="0" smtClean="0"/>
              <a:t>」へ、脱却していな</a:t>
            </a:r>
            <a:r>
              <a:rPr kumimoji="1" lang="ja-JP" altLang="en-US" dirty="0" smtClean="0"/>
              <a:t>い</a:t>
            </a:r>
            <a:r>
              <a:rPr kumimoji="1" lang="en-US" altLang="ja-JP" dirty="0" smtClean="0"/>
              <a:t>	</a:t>
            </a:r>
            <a:endParaRPr lang="en-US" altLang="ja-JP" sz="1600" dirty="0">
              <a:solidFill>
                <a:srgbClr val="800000"/>
              </a:solidFill>
            </a:endParaRPr>
          </a:p>
          <a:p>
            <a:pPr>
              <a:lnSpc>
                <a:spcPct val="110000"/>
              </a:lnSpc>
            </a:pPr>
            <a:r>
              <a:rPr kumimoji="1" lang="en-US" altLang="ja-JP" sz="1400" dirty="0" smtClean="0"/>
              <a:t>	</a:t>
            </a:r>
            <a:r>
              <a:rPr lang="ja-JP" altLang="en-US" sz="1400" dirty="0" smtClean="0"/>
              <a:t>　</a:t>
            </a:r>
            <a:r>
              <a:rPr lang="en-US" altLang="ja-JP" sz="1400" dirty="0"/>
              <a:t>	</a:t>
            </a:r>
            <a:r>
              <a:rPr lang="ja-JP" altLang="en-US" sz="1400" dirty="0" smtClean="0"/>
              <a:t>　</a:t>
            </a:r>
            <a:r>
              <a:rPr lang="en-US" altLang="ja-JP" sz="1400" dirty="0" smtClean="0"/>
              <a:t>	</a:t>
            </a:r>
            <a:r>
              <a:rPr lang="ja-JP" altLang="en-US" sz="1400" dirty="0" smtClean="0"/>
              <a:t>　</a:t>
            </a:r>
            <a:r>
              <a:rPr lang="en-US" altLang="ja-JP" sz="1400" dirty="0" smtClean="0"/>
              <a:t>	</a:t>
            </a:r>
            <a:r>
              <a:rPr lang="ja-JP" altLang="en-US" sz="1600" dirty="0" smtClean="0">
                <a:solidFill>
                  <a:srgbClr val="FF0000"/>
                </a:solidFill>
              </a:rPr>
              <a:t>▶</a:t>
            </a:r>
            <a:r>
              <a:rPr lang="en-US" altLang="ja-JP" sz="1400" dirty="0" smtClean="0"/>
              <a:t> </a:t>
            </a:r>
            <a:r>
              <a:rPr lang="ja-JP" altLang="en-US" sz="1400" dirty="0" smtClean="0"/>
              <a:t>遺族</a:t>
            </a:r>
            <a:r>
              <a:rPr lang="ja-JP" altLang="en-US" sz="1400" dirty="0"/>
              <a:t>がクレームを言ってなければ</a:t>
            </a:r>
            <a:r>
              <a:rPr lang="en-US" altLang="ja-JP" sz="1400" dirty="0"/>
              <a:t>､</a:t>
            </a:r>
            <a:r>
              <a:rPr lang="ja-JP" altLang="en-US" sz="1400" dirty="0"/>
              <a:t>報告</a:t>
            </a:r>
            <a:r>
              <a:rPr lang="ja-JP" altLang="en-US" sz="1400" dirty="0" smtClean="0"/>
              <a:t>しない</a:t>
            </a:r>
            <a:r>
              <a:rPr lang="en-US" altLang="ja-JP" sz="1400" dirty="0" smtClean="0"/>
              <a:t>	</a:t>
            </a:r>
            <a:r>
              <a:rPr lang="en-US" altLang="ja-JP" sz="1600" dirty="0" smtClean="0"/>
              <a:t>			</a:t>
            </a:r>
            <a:endParaRPr lang="en-US" altLang="ja-JP" sz="1600" dirty="0"/>
          </a:p>
        </p:txBody>
      </p:sp>
      <p:sp>
        <p:nvSpPr>
          <p:cNvPr id="10" name="テキスト ボックス 9"/>
          <p:cNvSpPr txBox="1"/>
          <p:nvPr/>
        </p:nvSpPr>
        <p:spPr>
          <a:xfrm rot="21162383">
            <a:off x="4786992" y="5925748"/>
            <a:ext cx="4210608" cy="338554"/>
          </a:xfrm>
          <a:prstGeom prst="rect">
            <a:avLst/>
          </a:prstGeom>
          <a:ln/>
        </p:spPr>
        <p:style>
          <a:lnRef idx="1">
            <a:schemeClr val="accent6"/>
          </a:lnRef>
          <a:fillRef idx="3">
            <a:schemeClr val="accent6"/>
          </a:fillRef>
          <a:effectRef idx="2">
            <a:schemeClr val="accent6"/>
          </a:effectRef>
          <a:fontRef idx="minor">
            <a:schemeClr val="lt1"/>
          </a:fontRef>
        </p:style>
        <p:txBody>
          <a:bodyPr wrap="none" rtlCol="0">
            <a:spAutoFit/>
          </a:bodyPr>
          <a:lstStyle/>
          <a:p>
            <a:r>
              <a:rPr kumimoji="1" lang="ja-JP" altLang="en-US" sz="1600" dirty="0" smtClean="0">
                <a:solidFill>
                  <a:srgbClr val="000000"/>
                </a:solidFill>
              </a:rPr>
              <a:t>医療事故に対する考え方の切り替えが必要</a:t>
            </a:r>
            <a:r>
              <a:rPr kumimoji="1" lang="en-US" altLang="ja-JP" sz="1600" dirty="0" smtClean="0">
                <a:solidFill>
                  <a:srgbClr val="000000"/>
                </a:solidFill>
              </a:rPr>
              <a:t> </a:t>
            </a:r>
            <a:r>
              <a:rPr kumimoji="1" lang="ja-JP" altLang="en-US" sz="1600" dirty="0" smtClean="0">
                <a:solidFill>
                  <a:srgbClr val="000000"/>
                </a:solidFill>
              </a:rPr>
              <a:t>！</a:t>
            </a:r>
            <a:endParaRPr kumimoji="1" lang="ja-JP" altLang="en-US" sz="1600" dirty="0">
              <a:solidFill>
                <a:srgbClr val="000000"/>
              </a:solidFill>
            </a:endParaRPr>
          </a:p>
        </p:txBody>
      </p:sp>
      <p:cxnSp>
        <p:nvCxnSpPr>
          <p:cNvPr id="5" name="直線コネクタ 4"/>
          <p:cNvCxnSpPr/>
          <p:nvPr/>
        </p:nvCxnSpPr>
        <p:spPr>
          <a:xfrm>
            <a:off x="1735874" y="868977"/>
            <a:ext cx="5752321" cy="0"/>
          </a:xfrm>
          <a:prstGeom prst="line">
            <a:avLst/>
          </a:prstGeom>
          <a:ln>
            <a:solidFill>
              <a:srgbClr val="000090"/>
            </a:solidFill>
          </a:ln>
        </p:spPr>
        <p:style>
          <a:lnRef idx="2">
            <a:schemeClr val="accent1"/>
          </a:lnRef>
          <a:fillRef idx="0">
            <a:schemeClr val="accent1"/>
          </a:fillRef>
          <a:effectRef idx="1">
            <a:schemeClr val="accent1"/>
          </a:effectRef>
          <a:fontRef idx="minor">
            <a:schemeClr val="tx1"/>
          </a:fontRef>
        </p:style>
      </p:cxnSp>
      <p:sp>
        <p:nvSpPr>
          <p:cNvPr id="12" name="テキスト ボックス 11"/>
          <p:cNvSpPr txBox="1"/>
          <p:nvPr/>
        </p:nvSpPr>
        <p:spPr>
          <a:xfrm>
            <a:off x="5612887" y="928846"/>
            <a:ext cx="611065" cy="1815882"/>
          </a:xfrm>
          <a:prstGeom prst="rect">
            <a:avLst/>
          </a:prstGeom>
          <a:noFill/>
        </p:spPr>
        <p:txBody>
          <a:bodyPr wrap="none" rtlCol="0">
            <a:spAutoFit/>
          </a:bodyPr>
          <a:lstStyle/>
          <a:p>
            <a:r>
              <a:rPr kumimoji="1" lang="ja-JP" altLang="en-US" sz="1400" dirty="0" smtClean="0">
                <a:latin typeface="+mj-ea"/>
                <a:ea typeface="+mj-ea"/>
              </a:rPr>
              <a:t>１０月</a:t>
            </a:r>
            <a:endParaRPr kumimoji="1" lang="en-US" altLang="ja-JP" sz="1400" dirty="0" smtClean="0">
              <a:latin typeface="+mj-ea"/>
              <a:ea typeface="+mj-ea"/>
            </a:endParaRPr>
          </a:p>
          <a:p>
            <a:r>
              <a:rPr lang="ja-JP" altLang="en-US" sz="1400" dirty="0" smtClean="0">
                <a:latin typeface="+mj-ea"/>
                <a:ea typeface="+mj-ea"/>
              </a:rPr>
              <a:t>１１月</a:t>
            </a:r>
            <a:endParaRPr lang="en-US" altLang="ja-JP" sz="1400" dirty="0" smtClean="0">
              <a:latin typeface="+mj-ea"/>
              <a:ea typeface="+mj-ea"/>
            </a:endParaRPr>
          </a:p>
          <a:p>
            <a:r>
              <a:rPr kumimoji="1" lang="ja-JP" altLang="en-US" sz="1400" dirty="0" smtClean="0">
                <a:latin typeface="+mj-ea"/>
                <a:ea typeface="+mj-ea"/>
              </a:rPr>
              <a:t>１２月</a:t>
            </a:r>
            <a:endParaRPr kumimoji="1" lang="en-US" altLang="ja-JP" sz="1400" dirty="0" smtClean="0">
              <a:latin typeface="+mj-ea"/>
              <a:ea typeface="+mj-ea"/>
            </a:endParaRPr>
          </a:p>
          <a:p>
            <a:r>
              <a:rPr kumimoji="1" lang="ja-JP" altLang="en-US" sz="1400" dirty="0" smtClean="0">
                <a:latin typeface="+mj-ea"/>
                <a:ea typeface="+mj-ea"/>
              </a:rPr>
              <a:t>　１月</a:t>
            </a:r>
            <a:endParaRPr kumimoji="1" lang="en-US" altLang="ja-JP" sz="1400" dirty="0" smtClean="0">
              <a:latin typeface="+mj-ea"/>
              <a:ea typeface="+mj-ea"/>
            </a:endParaRPr>
          </a:p>
          <a:p>
            <a:r>
              <a:rPr lang="ja-JP" altLang="en-US" sz="1400" dirty="0" smtClean="0">
                <a:latin typeface="+mj-ea"/>
                <a:ea typeface="+mj-ea"/>
              </a:rPr>
              <a:t>　２月</a:t>
            </a:r>
            <a:endParaRPr lang="en-US" altLang="ja-JP" sz="1400" dirty="0" smtClean="0">
              <a:latin typeface="+mj-ea"/>
              <a:ea typeface="+mj-ea"/>
            </a:endParaRPr>
          </a:p>
          <a:p>
            <a:r>
              <a:rPr kumimoji="1" lang="ja-JP" altLang="en-US" sz="1400" dirty="0" smtClean="0">
                <a:latin typeface="+mj-ea"/>
                <a:ea typeface="+mj-ea"/>
              </a:rPr>
              <a:t>　３月</a:t>
            </a:r>
            <a:endParaRPr kumimoji="1" lang="en-US" altLang="ja-JP" sz="1400" dirty="0" smtClean="0">
              <a:latin typeface="+mj-ea"/>
              <a:ea typeface="+mj-ea"/>
            </a:endParaRPr>
          </a:p>
          <a:p>
            <a:r>
              <a:rPr lang="ja-JP" altLang="en-US" sz="1400" dirty="0" smtClean="0">
                <a:latin typeface="+mj-ea"/>
                <a:ea typeface="+mj-ea"/>
              </a:rPr>
              <a:t>　４月</a:t>
            </a:r>
            <a:endParaRPr lang="en-US" altLang="ja-JP" sz="1400" dirty="0" smtClean="0">
              <a:latin typeface="+mj-ea"/>
              <a:ea typeface="+mj-ea"/>
            </a:endParaRPr>
          </a:p>
          <a:p>
            <a:r>
              <a:rPr kumimoji="1" lang="ja-JP" altLang="en-US" sz="1400" dirty="0">
                <a:latin typeface="+mj-ea"/>
                <a:ea typeface="+mj-ea"/>
              </a:rPr>
              <a:t>　</a:t>
            </a:r>
            <a:r>
              <a:rPr kumimoji="1" lang="ja-JP" altLang="en-US" sz="1400" dirty="0" smtClean="0">
                <a:latin typeface="+mj-ea"/>
                <a:ea typeface="+mj-ea"/>
              </a:rPr>
              <a:t>５月</a:t>
            </a:r>
            <a:endParaRPr kumimoji="1" lang="ja-JP" altLang="en-US" sz="1400" dirty="0">
              <a:latin typeface="+mj-ea"/>
              <a:ea typeface="+mj-ea"/>
            </a:endParaRPr>
          </a:p>
        </p:txBody>
      </p:sp>
      <p:sp>
        <p:nvSpPr>
          <p:cNvPr id="15" name="テキスト ボックス 14"/>
          <p:cNvSpPr txBox="1"/>
          <p:nvPr/>
        </p:nvSpPr>
        <p:spPr>
          <a:xfrm>
            <a:off x="4351003" y="953952"/>
            <a:ext cx="1338828" cy="276999"/>
          </a:xfrm>
          <a:prstGeom prst="rect">
            <a:avLst/>
          </a:prstGeom>
          <a:noFill/>
        </p:spPr>
        <p:txBody>
          <a:bodyPr wrap="none" rtlCol="0">
            <a:spAutoFit/>
          </a:bodyPr>
          <a:lstStyle/>
          <a:p>
            <a:r>
              <a:rPr kumimoji="1" lang="ja-JP" altLang="en-US" sz="1200" dirty="0" smtClean="0"/>
              <a:t>報告件数の推移：</a:t>
            </a:r>
            <a:endParaRPr kumimoji="1" lang="ja-JP" altLang="en-US" sz="1200" dirty="0"/>
          </a:p>
        </p:txBody>
      </p:sp>
      <p:cxnSp>
        <p:nvCxnSpPr>
          <p:cNvPr id="18" name="直線コネクタ 17"/>
          <p:cNvCxnSpPr/>
          <p:nvPr/>
        </p:nvCxnSpPr>
        <p:spPr>
          <a:xfrm>
            <a:off x="1924338" y="2024173"/>
            <a:ext cx="2426665"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6" name="正方形/長方形 5"/>
          <p:cNvSpPr/>
          <p:nvPr/>
        </p:nvSpPr>
        <p:spPr>
          <a:xfrm>
            <a:off x="7488195" y="2356022"/>
            <a:ext cx="230659" cy="14828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pic>
        <p:nvPicPr>
          <p:cNvPr id="8" name="図 7"/>
          <p:cNvPicPr>
            <a:picLocks noChangeAspect="1"/>
          </p:cNvPicPr>
          <p:nvPr/>
        </p:nvPicPr>
        <p:blipFill>
          <a:blip r:embed="rId2"/>
          <a:stretch>
            <a:fillRect/>
          </a:stretch>
        </p:blipFill>
        <p:spPr>
          <a:xfrm>
            <a:off x="6132919" y="959599"/>
            <a:ext cx="2599296" cy="1805067"/>
          </a:xfrm>
          <a:prstGeom prst="rect">
            <a:avLst/>
          </a:prstGeom>
        </p:spPr>
      </p:pic>
      <p:sp>
        <p:nvSpPr>
          <p:cNvPr id="7" name="テキスト ボックス 6"/>
          <p:cNvSpPr txBox="1"/>
          <p:nvPr/>
        </p:nvSpPr>
        <p:spPr>
          <a:xfrm>
            <a:off x="8195147" y="2528888"/>
            <a:ext cx="338554" cy="276999"/>
          </a:xfrm>
          <a:prstGeom prst="rect">
            <a:avLst/>
          </a:prstGeom>
          <a:noFill/>
        </p:spPr>
        <p:txBody>
          <a:bodyPr wrap="none" rtlCol="0">
            <a:spAutoFit/>
          </a:bodyPr>
          <a:lstStyle/>
          <a:p>
            <a:r>
              <a:rPr kumimoji="1" lang="ja-JP" altLang="en-US" sz="1200" dirty="0" smtClean="0"/>
              <a:t>件</a:t>
            </a:r>
            <a:endParaRPr kumimoji="1" lang="ja-JP" altLang="en-US" sz="1200" dirty="0"/>
          </a:p>
        </p:txBody>
      </p:sp>
    </p:spTree>
    <p:extLst>
      <p:ext uri="{BB962C8B-B14F-4D97-AF65-F5344CB8AC3E}">
        <p14:creationId xmlns:p14="http://schemas.microsoft.com/office/powerpoint/2010/main" val="227617560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2">
            <a:lum bright="-22000" contrast="27000"/>
          </a:blip>
          <a:stretch>
            <a:fillRect/>
          </a:stretch>
        </p:blipFill>
        <p:spPr>
          <a:xfrm>
            <a:off x="-39553" y="85024"/>
            <a:ext cx="9413582" cy="6652115"/>
          </a:xfrm>
          <a:prstGeom prst="rect">
            <a:avLst/>
          </a:prstGeom>
        </p:spPr>
      </p:pic>
      <p:cxnSp>
        <p:nvCxnSpPr>
          <p:cNvPr id="5" name="直線コネクタ 4"/>
          <p:cNvCxnSpPr/>
          <p:nvPr/>
        </p:nvCxnSpPr>
        <p:spPr>
          <a:xfrm>
            <a:off x="5800870" y="1965970"/>
            <a:ext cx="2955390" cy="0"/>
          </a:xfrm>
          <a:prstGeom prst="line">
            <a:avLst/>
          </a:prstGeom>
          <a:ln w="12700">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6" name="直線コネクタ 5"/>
          <p:cNvCxnSpPr/>
          <p:nvPr/>
        </p:nvCxnSpPr>
        <p:spPr>
          <a:xfrm>
            <a:off x="5696810" y="2118370"/>
            <a:ext cx="1435205" cy="0"/>
          </a:xfrm>
          <a:prstGeom prst="line">
            <a:avLst/>
          </a:prstGeom>
          <a:ln w="12700">
            <a:solidFill>
              <a:srgbClr val="FF0000"/>
            </a:solidFill>
          </a:ln>
          <a:effectLst/>
        </p:spPr>
        <p:style>
          <a:lnRef idx="2">
            <a:schemeClr val="accent1"/>
          </a:lnRef>
          <a:fillRef idx="0">
            <a:schemeClr val="accent1"/>
          </a:fillRef>
          <a:effectRef idx="1">
            <a:schemeClr val="accent1"/>
          </a:effectRef>
          <a:fontRef idx="minor">
            <a:schemeClr val="tx1"/>
          </a:fontRef>
        </p:style>
      </p:cxnSp>
      <p:sp>
        <p:nvSpPr>
          <p:cNvPr id="2" name="テキスト ボックス 1"/>
          <p:cNvSpPr txBox="1"/>
          <p:nvPr/>
        </p:nvSpPr>
        <p:spPr>
          <a:xfrm>
            <a:off x="2528978" y="289950"/>
            <a:ext cx="4095592" cy="461665"/>
          </a:xfrm>
          <a:prstGeom prst="rect">
            <a:avLst/>
          </a:prstGeom>
        </p:spPr>
        <p:style>
          <a:lnRef idx="1">
            <a:schemeClr val="accent1"/>
          </a:lnRef>
          <a:fillRef idx="2">
            <a:schemeClr val="accent1"/>
          </a:fillRef>
          <a:effectRef idx="1">
            <a:schemeClr val="accent1"/>
          </a:effectRef>
          <a:fontRef idx="minor">
            <a:schemeClr val="dk1"/>
          </a:fontRef>
        </p:style>
        <p:txBody>
          <a:bodyPr wrap="none" rtlCol="0">
            <a:spAutoFit/>
          </a:bodyPr>
          <a:lstStyle/>
          <a:p>
            <a:r>
              <a:rPr kumimoji="1" lang="ja-JP" altLang="en-US" sz="2400" dirty="0" smtClean="0"/>
              <a:t>医療機関が行う医療事故調査</a:t>
            </a:r>
            <a:endParaRPr kumimoji="1" lang="en-US" altLang="ja-JP" sz="2400" dirty="0" smtClean="0"/>
          </a:p>
        </p:txBody>
      </p:sp>
      <p:cxnSp>
        <p:nvCxnSpPr>
          <p:cNvPr id="7" name="直線コネクタ 6"/>
          <p:cNvCxnSpPr/>
          <p:nvPr/>
        </p:nvCxnSpPr>
        <p:spPr>
          <a:xfrm>
            <a:off x="524767" y="2416646"/>
            <a:ext cx="1107509"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12" name="正方形/長方形 11"/>
          <p:cNvSpPr/>
          <p:nvPr/>
        </p:nvSpPr>
        <p:spPr>
          <a:xfrm>
            <a:off x="728217" y="4042756"/>
            <a:ext cx="4637042" cy="2109333"/>
          </a:xfrm>
          <a:prstGeom prst="rect">
            <a:avLst/>
          </a:prstGeom>
          <a:ln>
            <a:solidFill>
              <a:srgbClr val="4F6228"/>
            </a:solidFill>
          </a:ln>
        </p:spPr>
        <p:style>
          <a:lnRef idx="1">
            <a:schemeClr val="accent1"/>
          </a:lnRef>
          <a:fillRef idx="2">
            <a:schemeClr val="accent1"/>
          </a:fillRef>
          <a:effectRef idx="1">
            <a:schemeClr val="accent1"/>
          </a:effectRef>
          <a:fontRef idx="minor">
            <a:schemeClr val="dk1"/>
          </a:fontRef>
        </p:style>
        <p:txBody>
          <a:bodyPr rtlCol="0" anchor="t"/>
          <a:lstStyle/>
          <a:p>
            <a:r>
              <a:rPr kumimoji="1" lang="ja-JP" altLang="en-US" dirty="0" smtClean="0">
                <a:solidFill>
                  <a:schemeClr val="tx1"/>
                </a:solidFill>
              </a:rPr>
              <a:t>院内事故調査の方法：</a:t>
            </a:r>
            <a:endParaRPr kumimoji="1" lang="en-US" altLang="ja-JP" dirty="0" smtClean="0">
              <a:solidFill>
                <a:schemeClr val="tx1"/>
              </a:solidFill>
            </a:endParaRPr>
          </a:p>
          <a:p>
            <a:pPr>
              <a:lnSpc>
                <a:spcPct val="130000"/>
              </a:lnSpc>
            </a:pPr>
            <a:r>
              <a:rPr lang="ja-JP" altLang="en-US" dirty="0" smtClean="0">
                <a:solidFill>
                  <a:schemeClr val="tx1"/>
                </a:solidFill>
              </a:rPr>
              <a:t>　・</a:t>
            </a:r>
            <a:r>
              <a:rPr lang="en-US" altLang="ja-JP" dirty="0" smtClean="0">
                <a:solidFill>
                  <a:schemeClr val="tx1"/>
                </a:solidFill>
              </a:rPr>
              <a:t> </a:t>
            </a:r>
            <a:r>
              <a:rPr lang="ja-JP" altLang="en-US" dirty="0" smtClean="0">
                <a:solidFill>
                  <a:schemeClr val="tx1"/>
                </a:solidFill>
              </a:rPr>
              <a:t>診療録その他の診療に関する記録の確認</a:t>
            </a:r>
            <a:endParaRPr lang="en-US" altLang="ja-JP" dirty="0" smtClean="0">
              <a:solidFill>
                <a:schemeClr val="tx1"/>
              </a:solidFill>
            </a:endParaRPr>
          </a:p>
          <a:p>
            <a:r>
              <a:rPr kumimoji="1" lang="ja-JP" altLang="en-US" dirty="0" smtClean="0">
                <a:solidFill>
                  <a:schemeClr val="tx1"/>
                </a:solidFill>
              </a:rPr>
              <a:t>　・</a:t>
            </a:r>
            <a:r>
              <a:rPr kumimoji="1" lang="en-US" altLang="ja-JP" dirty="0" smtClean="0">
                <a:solidFill>
                  <a:schemeClr val="tx1"/>
                </a:solidFill>
              </a:rPr>
              <a:t> </a:t>
            </a:r>
            <a:r>
              <a:rPr kumimoji="1" lang="ja-JP" altLang="en-US" dirty="0" smtClean="0">
                <a:solidFill>
                  <a:schemeClr val="tx1"/>
                </a:solidFill>
              </a:rPr>
              <a:t>当該医療従事者のヒアリング</a:t>
            </a:r>
            <a:endParaRPr kumimoji="1" lang="en-US" altLang="ja-JP" dirty="0" smtClean="0">
              <a:solidFill>
                <a:schemeClr val="tx1"/>
              </a:solidFill>
            </a:endParaRPr>
          </a:p>
          <a:p>
            <a:r>
              <a:rPr lang="ja-JP" altLang="en-US" dirty="0" smtClean="0">
                <a:solidFill>
                  <a:schemeClr val="tx1"/>
                </a:solidFill>
              </a:rPr>
              <a:t>　・</a:t>
            </a:r>
            <a:r>
              <a:rPr lang="en-US" altLang="ja-JP" dirty="0" smtClean="0">
                <a:solidFill>
                  <a:schemeClr val="tx1"/>
                </a:solidFill>
              </a:rPr>
              <a:t> </a:t>
            </a:r>
            <a:r>
              <a:rPr lang="ja-JP" altLang="en-US" dirty="0" smtClean="0">
                <a:solidFill>
                  <a:schemeClr val="tx1"/>
                </a:solidFill>
              </a:rPr>
              <a:t>その他の関係者からのヒアリング</a:t>
            </a:r>
            <a:endParaRPr lang="en-US" altLang="ja-JP" dirty="0" smtClean="0">
              <a:solidFill>
                <a:schemeClr val="tx1"/>
              </a:solidFill>
            </a:endParaRPr>
          </a:p>
          <a:p>
            <a:r>
              <a:rPr kumimoji="1" lang="ja-JP" altLang="en-US" dirty="0" smtClean="0">
                <a:solidFill>
                  <a:schemeClr val="tx1"/>
                </a:solidFill>
              </a:rPr>
              <a:t>　・</a:t>
            </a:r>
            <a:r>
              <a:rPr kumimoji="1" lang="en-US" altLang="ja-JP" dirty="0" smtClean="0">
                <a:solidFill>
                  <a:schemeClr val="tx1"/>
                </a:solidFill>
              </a:rPr>
              <a:t> </a:t>
            </a:r>
            <a:r>
              <a:rPr kumimoji="1" lang="ja-JP" altLang="en-US" dirty="0" smtClean="0">
                <a:solidFill>
                  <a:schemeClr val="tx1"/>
                </a:solidFill>
              </a:rPr>
              <a:t>解剖または死亡時画像診断（</a:t>
            </a:r>
            <a:r>
              <a:rPr kumimoji="1" lang="en-US" altLang="ja-JP" dirty="0" smtClean="0">
                <a:solidFill>
                  <a:schemeClr val="tx1"/>
                </a:solidFill>
              </a:rPr>
              <a:t>Ai</a:t>
            </a:r>
            <a:r>
              <a:rPr kumimoji="1" lang="ja-JP" altLang="en-US" dirty="0" smtClean="0">
                <a:solidFill>
                  <a:schemeClr val="tx1"/>
                </a:solidFill>
              </a:rPr>
              <a:t>）の実施</a:t>
            </a:r>
            <a:endParaRPr kumimoji="1" lang="en-US" altLang="ja-JP" dirty="0" smtClean="0">
              <a:solidFill>
                <a:schemeClr val="tx1"/>
              </a:solidFill>
            </a:endParaRPr>
          </a:p>
          <a:p>
            <a:r>
              <a:rPr lang="ja-JP" altLang="ja-JP" dirty="0">
                <a:solidFill>
                  <a:schemeClr val="tx1"/>
                </a:solidFill>
              </a:rPr>
              <a:t>　</a:t>
            </a:r>
            <a:r>
              <a:rPr lang="ja-JP" altLang="en-US" dirty="0" smtClean="0">
                <a:solidFill>
                  <a:schemeClr val="tx1"/>
                </a:solidFill>
              </a:rPr>
              <a:t>・</a:t>
            </a:r>
            <a:r>
              <a:rPr lang="en-US" altLang="ja-JP" dirty="0" smtClean="0">
                <a:solidFill>
                  <a:schemeClr val="tx1"/>
                </a:solidFill>
              </a:rPr>
              <a:t> </a:t>
            </a:r>
            <a:r>
              <a:rPr lang="ja-JP" altLang="en-US" dirty="0" smtClean="0">
                <a:solidFill>
                  <a:schemeClr val="tx1"/>
                </a:solidFill>
              </a:rPr>
              <a:t>医薬品、医療機器、設備等の確認</a:t>
            </a:r>
            <a:endParaRPr lang="en-US" altLang="ja-JP" dirty="0" smtClean="0">
              <a:solidFill>
                <a:schemeClr val="tx1"/>
              </a:solidFill>
            </a:endParaRPr>
          </a:p>
          <a:p>
            <a:r>
              <a:rPr kumimoji="1" lang="ja-JP" altLang="en-US" dirty="0" smtClean="0">
                <a:solidFill>
                  <a:schemeClr val="tx1"/>
                </a:solidFill>
              </a:rPr>
              <a:t>　・</a:t>
            </a:r>
            <a:r>
              <a:rPr kumimoji="1" lang="en-US" altLang="ja-JP" dirty="0" smtClean="0">
                <a:solidFill>
                  <a:schemeClr val="tx1"/>
                </a:solidFill>
              </a:rPr>
              <a:t> </a:t>
            </a:r>
            <a:r>
              <a:rPr kumimoji="1" lang="ja-JP" altLang="en-US" dirty="0" smtClean="0">
                <a:solidFill>
                  <a:schemeClr val="tx1"/>
                </a:solidFill>
              </a:rPr>
              <a:t>血液、尿等の検査</a:t>
            </a:r>
            <a:endParaRPr kumimoji="1" lang="ja-JP" altLang="en-US" dirty="0">
              <a:solidFill>
                <a:schemeClr val="tx1"/>
              </a:solidFill>
            </a:endParaRPr>
          </a:p>
        </p:txBody>
      </p:sp>
      <p:sp>
        <p:nvSpPr>
          <p:cNvPr id="4" name="四角形吹き出し 3"/>
          <p:cNvSpPr/>
          <p:nvPr/>
        </p:nvSpPr>
        <p:spPr>
          <a:xfrm>
            <a:off x="822703" y="2757921"/>
            <a:ext cx="1642477" cy="916298"/>
          </a:xfrm>
          <a:prstGeom prst="wedgeRectCallout">
            <a:avLst>
              <a:gd name="adj1" fmla="val -28206"/>
              <a:gd name="adj2" fmla="val -83904"/>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sz="1200" dirty="0" smtClean="0">
                <a:solidFill>
                  <a:schemeClr val="tx1"/>
                </a:solidFill>
              </a:rPr>
              <a:t>「医療事故調査」</a:t>
            </a:r>
            <a:r>
              <a:rPr kumimoji="1" lang="en-US" altLang="ja-JP" sz="1200" dirty="0" smtClean="0">
                <a:solidFill>
                  <a:schemeClr val="tx1"/>
                </a:solidFill>
              </a:rPr>
              <a:t> </a:t>
            </a:r>
            <a:r>
              <a:rPr kumimoji="1" lang="ja-JP" altLang="en-US" sz="1200" dirty="0" smtClean="0">
                <a:solidFill>
                  <a:schemeClr val="tx1"/>
                </a:solidFill>
              </a:rPr>
              <a:t>定義</a:t>
            </a:r>
            <a:endParaRPr lang="en-US" altLang="ja-JP" sz="1200" dirty="0">
              <a:solidFill>
                <a:schemeClr val="tx1"/>
              </a:solidFill>
            </a:endParaRPr>
          </a:p>
          <a:p>
            <a:pPr algn="ctr"/>
            <a:r>
              <a:rPr lang="en-US" altLang="ja-JP" sz="1200" dirty="0" smtClean="0">
                <a:solidFill>
                  <a:schemeClr val="tx1"/>
                </a:solidFill>
              </a:rPr>
              <a:t>↓</a:t>
            </a:r>
            <a:endParaRPr kumimoji="1" lang="en-US" altLang="ja-JP" sz="1200" dirty="0" smtClean="0">
              <a:solidFill>
                <a:schemeClr val="tx1"/>
              </a:solidFill>
            </a:endParaRPr>
          </a:p>
          <a:p>
            <a:pPr algn="ctr">
              <a:lnSpc>
                <a:spcPct val="110000"/>
              </a:lnSpc>
            </a:pPr>
            <a:r>
              <a:rPr lang="ja-JP" altLang="en-US" sz="1200" dirty="0" smtClean="0">
                <a:solidFill>
                  <a:schemeClr val="tx1"/>
                </a:solidFill>
              </a:rPr>
              <a:t>原因を明らかにする</a:t>
            </a:r>
            <a:endParaRPr lang="en-US" altLang="ja-JP" sz="1200" dirty="0" smtClean="0">
              <a:solidFill>
                <a:schemeClr val="tx1"/>
              </a:solidFill>
            </a:endParaRPr>
          </a:p>
          <a:p>
            <a:pPr algn="ctr"/>
            <a:r>
              <a:rPr lang="ja-JP" altLang="en-US" sz="1200" dirty="0" smtClean="0">
                <a:solidFill>
                  <a:schemeClr val="tx1"/>
                </a:solidFill>
              </a:rPr>
              <a:t>ために必要な調査</a:t>
            </a:r>
            <a:endParaRPr kumimoji="1" lang="ja-JP" altLang="en-US" sz="1200" dirty="0">
              <a:solidFill>
                <a:schemeClr val="tx1"/>
              </a:solidFill>
            </a:endParaRPr>
          </a:p>
        </p:txBody>
      </p:sp>
      <p:sp>
        <p:nvSpPr>
          <p:cNvPr id="11" name="左大かっこ 10"/>
          <p:cNvSpPr/>
          <p:nvPr/>
        </p:nvSpPr>
        <p:spPr>
          <a:xfrm>
            <a:off x="2958952" y="2590549"/>
            <a:ext cx="165841" cy="890900"/>
          </a:xfrm>
          <a:prstGeom prst="leftBracket">
            <a:avLst/>
          </a:prstGeom>
          <a:ln>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a:p>
        </p:txBody>
      </p:sp>
      <p:cxnSp>
        <p:nvCxnSpPr>
          <p:cNvPr id="14" name="直線コネクタ 13"/>
          <p:cNvCxnSpPr/>
          <p:nvPr/>
        </p:nvCxnSpPr>
        <p:spPr>
          <a:xfrm>
            <a:off x="5800870" y="5953620"/>
            <a:ext cx="2955390" cy="0"/>
          </a:xfrm>
          <a:prstGeom prst="line">
            <a:avLst/>
          </a:prstGeom>
          <a:ln w="12700">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15" name="直線コネクタ 14"/>
          <p:cNvCxnSpPr/>
          <p:nvPr/>
        </p:nvCxnSpPr>
        <p:spPr>
          <a:xfrm>
            <a:off x="5915917" y="6115498"/>
            <a:ext cx="2737809" cy="0"/>
          </a:xfrm>
          <a:prstGeom prst="line">
            <a:avLst/>
          </a:prstGeom>
          <a:ln w="12700">
            <a:solidFill>
              <a:srgbClr val="FF0000"/>
            </a:solidFill>
          </a:ln>
          <a:effectLst/>
        </p:spPr>
        <p:style>
          <a:lnRef idx="2">
            <a:schemeClr val="accent1"/>
          </a:lnRef>
          <a:fillRef idx="0">
            <a:schemeClr val="accent1"/>
          </a:fillRef>
          <a:effectRef idx="1">
            <a:schemeClr val="accent1"/>
          </a:effectRef>
          <a:fontRef idx="minor">
            <a:schemeClr val="tx1"/>
          </a:fontRef>
        </p:style>
      </p:cxnSp>
      <p:sp>
        <p:nvSpPr>
          <p:cNvPr id="8" name="下矢印 7"/>
          <p:cNvSpPr/>
          <p:nvPr/>
        </p:nvSpPr>
        <p:spPr>
          <a:xfrm>
            <a:off x="2927202" y="3538753"/>
            <a:ext cx="226979" cy="470138"/>
          </a:xfrm>
          <a:prstGeom prst="downArrow">
            <a:avLst/>
          </a:prstGeom>
          <a:ln w="63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6" name="左大かっこ 15"/>
          <p:cNvSpPr/>
          <p:nvPr/>
        </p:nvSpPr>
        <p:spPr>
          <a:xfrm>
            <a:off x="5771241" y="2789146"/>
            <a:ext cx="152837" cy="2020645"/>
          </a:xfrm>
          <a:prstGeom prst="leftBracket">
            <a:avLst/>
          </a:prstGeom>
          <a:ln>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a:p>
        </p:txBody>
      </p:sp>
      <p:grpSp>
        <p:nvGrpSpPr>
          <p:cNvPr id="13" name="図形グループ 12"/>
          <p:cNvGrpSpPr/>
          <p:nvPr/>
        </p:nvGrpSpPr>
        <p:grpSpPr>
          <a:xfrm>
            <a:off x="2840927" y="6115232"/>
            <a:ext cx="3234474" cy="412053"/>
            <a:chOff x="2840927" y="6115232"/>
            <a:chExt cx="3234474" cy="412053"/>
          </a:xfrm>
        </p:grpSpPr>
        <p:sp>
          <p:nvSpPr>
            <p:cNvPr id="9" name="四角形吹き出し 8"/>
            <p:cNvSpPr/>
            <p:nvPr/>
          </p:nvSpPr>
          <p:spPr>
            <a:xfrm>
              <a:off x="2840927" y="6115232"/>
              <a:ext cx="3170939" cy="383406"/>
            </a:xfrm>
            <a:prstGeom prst="wedgeRectCallout">
              <a:avLst>
                <a:gd name="adj1" fmla="val 79720"/>
                <a:gd name="adj2" fmla="val -240749"/>
              </a:avLst>
            </a:prstGeom>
            <a:ln>
              <a:solidFill>
                <a:srgbClr val="FF0000"/>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kumimoji="1" lang="ja-JP" altLang="en-US"/>
            </a:p>
          </p:txBody>
        </p:sp>
        <p:sp>
          <p:nvSpPr>
            <p:cNvPr id="10" name="テキスト ボックス 9"/>
            <p:cNvSpPr txBox="1"/>
            <p:nvPr/>
          </p:nvSpPr>
          <p:spPr>
            <a:xfrm>
              <a:off x="2861747" y="6127175"/>
              <a:ext cx="3213654" cy="400110"/>
            </a:xfrm>
            <a:prstGeom prst="rect">
              <a:avLst/>
            </a:prstGeom>
            <a:noFill/>
          </p:spPr>
          <p:txBody>
            <a:bodyPr wrap="square" rtlCol="0">
              <a:spAutoFit/>
            </a:bodyPr>
            <a:lstStyle/>
            <a:p>
              <a:r>
                <a:rPr lang="ja-JP" altLang="en-US" sz="1000" dirty="0" smtClean="0"/>
                <a:t> 原因</a:t>
              </a:r>
              <a:r>
                <a:rPr lang="ja-JP" altLang="en-US" sz="1000" dirty="0"/>
                <a:t>も結果も明確な、誤薬等の単純な</a:t>
              </a:r>
              <a:r>
                <a:rPr lang="ja-JP" altLang="en-US" sz="1000" dirty="0" smtClean="0"/>
                <a:t>事例で</a:t>
              </a:r>
              <a:r>
                <a:rPr lang="ja-JP" altLang="en-US" sz="1000" dirty="0"/>
                <a:t>あっても</a:t>
              </a:r>
              <a:r>
                <a:rPr lang="ja-JP" altLang="en-US" sz="1000" dirty="0" smtClean="0"/>
                <a:t>、</a:t>
              </a:r>
              <a:endParaRPr lang="en-US" altLang="ja-JP" sz="1000" dirty="0" smtClean="0"/>
            </a:p>
            <a:p>
              <a:r>
                <a:rPr lang="ja-JP" altLang="en-US" sz="1000" dirty="0" smtClean="0"/>
                <a:t> 調査</a:t>
              </a:r>
              <a:r>
                <a:rPr lang="ja-JP" altLang="en-US" sz="1000" dirty="0"/>
                <a:t>項目</a:t>
              </a:r>
              <a:r>
                <a:rPr lang="ja-JP" altLang="en-US" sz="1000" dirty="0" smtClean="0"/>
                <a:t>を省略</a:t>
              </a:r>
              <a:r>
                <a:rPr lang="ja-JP" altLang="en-US" sz="1000" dirty="0"/>
                <a:t>せずに丁寧な調査を行う</a:t>
              </a:r>
              <a:r>
                <a:rPr lang="ja-JP" altLang="en-US" sz="1000" dirty="0" smtClean="0"/>
                <a:t>こと。</a:t>
              </a:r>
              <a:endParaRPr lang="ja-JP" altLang="en-US" sz="1000" dirty="0"/>
            </a:p>
          </p:txBody>
        </p:sp>
      </p:grpSp>
      <p:sp>
        <p:nvSpPr>
          <p:cNvPr id="20" name="テキスト ボックス 19"/>
          <p:cNvSpPr txBox="1"/>
          <p:nvPr/>
        </p:nvSpPr>
        <p:spPr>
          <a:xfrm>
            <a:off x="5408521" y="3589156"/>
            <a:ext cx="341760" cy="369332"/>
          </a:xfrm>
          <a:prstGeom prst="rect">
            <a:avLst/>
          </a:prstGeom>
          <a:solidFill>
            <a:schemeClr val="bg1"/>
          </a:solidFill>
          <a:ln>
            <a:solidFill>
              <a:schemeClr val="accent1"/>
            </a:solidFill>
          </a:ln>
          <a:effectLst>
            <a:outerShdw blurRad="50800" dist="38100" dir="2700000" algn="tl" rotWithShape="0">
              <a:prstClr val="black">
                <a:alpha val="40000"/>
              </a:prstClr>
            </a:outerShdw>
          </a:effectLst>
        </p:spPr>
        <p:txBody>
          <a:bodyPr wrap="none" rtlCol="0">
            <a:spAutoFit/>
          </a:bodyPr>
          <a:lstStyle/>
          <a:p>
            <a:r>
              <a:rPr lang="ja-JP" altLang="en-US" dirty="0" smtClean="0"/>
              <a:t>３</a:t>
            </a:r>
            <a:endParaRPr kumimoji="1" lang="ja-JP" altLang="en-US" dirty="0"/>
          </a:p>
        </p:txBody>
      </p:sp>
      <p:sp>
        <p:nvSpPr>
          <p:cNvPr id="21" name="テキスト ボックス 20"/>
          <p:cNvSpPr txBox="1"/>
          <p:nvPr/>
        </p:nvSpPr>
        <p:spPr>
          <a:xfrm>
            <a:off x="2597330" y="2854794"/>
            <a:ext cx="341760" cy="369332"/>
          </a:xfrm>
          <a:prstGeom prst="rect">
            <a:avLst/>
          </a:prstGeom>
          <a:solidFill>
            <a:schemeClr val="bg1"/>
          </a:solidFill>
          <a:ln>
            <a:solidFill>
              <a:schemeClr val="accent1"/>
            </a:solidFill>
          </a:ln>
          <a:effectLst>
            <a:outerShdw blurRad="50800" dist="38100" dir="2700000" algn="tl" rotWithShape="0">
              <a:prstClr val="black">
                <a:alpha val="40000"/>
              </a:prstClr>
            </a:outerShdw>
          </a:effectLst>
        </p:spPr>
        <p:txBody>
          <a:bodyPr wrap="none" rtlCol="0">
            <a:spAutoFit/>
          </a:bodyPr>
          <a:lstStyle/>
          <a:p>
            <a:r>
              <a:rPr lang="ja-JP" altLang="en-US" b="1" dirty="0" smtClean="0"/>
              <a:t>２</a:t>
            </a:r>
            <a:endParaRPr kumimoji="1" lang="ja-JP" altLang="en-US" b="1" dirty="0"/>
          </a:p>
        </p:txBody>
      </p:sp>
      <p:sp>
        <p:nvSpPr>
          <p:cNvPr id="22" name="左大かっこ 21"/>
          <p:cNvSpPr/>
          <p:nvPr/>
        </p:nvSpPr>
        <p:spPr>
          <a:xfrm>
            <a:off x="420580" y="1678383"/>
            <a:ext cx="165841" cy="890900"/>
          </a:xfrm>
          <a:prstGeom prst="leftBracket">
            <a:avLst/>
          </a:prstGeom>
          <a:ln>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a:p>
        </p:txBody>
      </p:sp>
      <p:sp>
        <p:nvSpPr>
          <p:cNvPr id="19" name="テキスト ボックス 18"/>
          <p:cNvSpPr txBox="1"/>
          <p:nvPr/>
        </p:nvSpPr>
        <p:spPr>
          <a:xfrm>
            <a:off x="74431" y="1933704"/>
            <a:ext cx="341760" cy="369332"/>
          </a:xfrm>
          <a:prstGeom prst="rect">
            <a:avLst/>
          </a:prstGeom>
          <a:solidFill>
            <a:schemeClr val="bg1"/>
          </a:solidFill>
          <a:ln>
            <a:solidFill>
              <a:schemeClr val="accent1"/>
            </a:solidFill>
          </a:ln>
          <a:effectLst>
            <a:outerShdw blurRad="50800" dist="38100" dir="2700000" algn="tl" rotWithShape="0">
              <a:prstClr val="black">
                <a:alpha val="40000"/>
              </a:prstClr>
            </a:outerShdw>
          </a:effectLst>
        </p:spPr>
        <p:txBody>
          <a:bodyPr wrap="none" rtlCol="0">
            <a:spAutoFit/>
          </a:bodyPr>
          <a:lstStyle/>
          <a:p>
            <a:r>
              <a:rPr kumimoji="1" lang="ja-JP" altLang="en-US" smtClean="0"/>
              <a:t>１</a:t>
            </a:r>
            <a:endParaRPr kumimoji="1" lang="ja-JP" altLang="en-US"/>
          </a:p>
        </p:txBody>
      </p:sp>
    </p:spTree>
    <p:extLst>
      <p:ext uri="{BB962C8B-B14F-4D97-AF65-F5344CB8AC3E}">
        <p14:creationId xmlns:p14="http://schemas.microsoft.com/office/powerpoint/2010/main" val="324711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dissolve">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図形グループ 2"/>
          <p:cNvGrpSpPr/>
          <p:nvPr/>
        </p:nvGrpSpPr>
        <p:grpSpPr>
          <a:xfrm>
            <a:off x="538389" y="3654541"/>
            <a:ext cx="6997852" cy="1791260"/>
            <a:chOff x="538389" y="3686827"/>
            <a:chExt cx="6997852" cy="1791260"/>
          </a:xfrm>
        </p:grpSpPr>
        <p:sp>
          <p:nvSpPr>
            <p:cNvPr id="4" name="テキスト ボックス 3"/>
            <p:cNvSpPr txBox="1"/>
            <p:nvPr/>
          </p:nvSpPr>
          <p:spPr>
            <a:xfrm>
              <a:off x="2196318" y="3686827"/>
              <a:ext cx="5339923" cy="1791260"/>
            </a:xfrm>
            <a:prstGeom prst="rect">
              <a:avLst/>
            </a:prstGeom>
            <a:noFill/>
            <a:ln>
              <a:noFill/>
            </a:ln>
          </p:spPr>
          <p:txBody>
            <a:bodyPr wrap="none" rtlCol="0">
              <a:spAutoFit/>
            </a:bodyPr>
            <a:lstStyle/>
            <a:p>
              <a:pPr marL="171450" indent="-171450">
                <a:buFont typeface="Arial"/>
                <a:buChar char="•"/>
              </a:pPr>
              <a:r>
                <a:rPr kumimoji="1" lang="ja-JP" altLang="en-US" sz="1200" dirty="0" smtClean="0"/>
                <a:t>事故の報告</a:t>
              </a:r>
              <a:r>
                <a:rPr kumimoji="1" lang="en-US" altLang="ja-JP" sz="1200" dirty="0" smtClean="0"/>
                <a:t> → </a:t>
              </a:r>
              <a:r>
                <a:rPr kumimoji="1" lang="ja-JP" altLang="en-US" sz="1200" dirty="0" smtClean="0"/>
                <a:t>緊急対応会議の招集</a:t>
              </a:r>
              <a:r>
                <a:rPr kumimoji="1" lang="en-US" altLang="ja-JP" sz="1200" dirty="0" smtClean="0"/>
                <a:t>	</a:t>
              </a:r>
              <a:r>
                <a:rPr lang="ja-JP" altLang="en-US" sz="1000" dirty="0"/>
                <a:t>管理者、医療安全担当医師、</a:t>
              </a:r>
              <a:endParaRPr kumimoji="1" lang="en-US" altLang="ja-JP" sz="1000" dirty="0" smtClean="0"/>
            </a:p>
            <a:p>
              <a:pPr marL="171450" indent="-171450">
                <a:buFont typeface="Arial"/>
                <a:buChar char="•"/>
              </a:pPr>
              <a:r>
                <a:rPr lang="ja-JP" altLang="en-US" sz="1200" dirty="0"/>
                <a:t>委員構成；</a:t>
              </a:r>
              <a:r>
                <a:rPr lang="en-US" altLang="ja-JP" sz="1200" dirty="0" smtClean="0"/>
                <a:t> 	      </a:t>
              </a:r>
              <a:r>
                <a:rPr lang="ja-JP" altLang="en-US" sz="1200" dirty="0" smtClean="0"/>
                <a:t>基本的に当該病院内</a:t>
              </a:r>
              <a:r>
                <a:rPr lang="en-US" altLang="ja-JP" sz="1200" dirty="0" smtClean="0"/>
                <a:t>	</a:t>
              </a:r>
              <a:r>
                <a:rPr lang="ja-JP" altLang="en-US" sz="1000" dirty="0" smtClean="0"/>
                <a:t>医療</a:t>
              </a:r>
              <a:r>
                <a:rPr lang="ja-JP" altLang="en-US" sz="1000" dirty="0"/>
                <a:t>安全管理者</a:t>
              </a:r>
              <a:r>
                <a:rPr lang="ja-JP" altLang="en-US" sz="1000" dirty="0" smtClean="0"/>
                <a:t>、</a:t>
              </a:r>
              <a:r>
                <a:rPr lang="ja-JP" altLang="en-US" sz="1000" dirty="0"/>
                <a:t>当該診療科科長</a:t>
              </a:r>
              <a:r>
                <a:rPr lang="ja-JP" altLang="en-US" sz="1000" dirty="0" smtClean="0"/>
                <a:t>、</a:t>
              </a:r>
              <a:r>
                <a:rPr lang="en-US" altLang="ja-JP" sz="1200" dirty="0"/>
                <a:t>	</a:t>
              </a:r>
            </a:p>
            <a:p>
              <a:r>
                <a:rPr lang="en-US" altLang="ja-JP" sz="1200" dirty="0" smtClean="0"/>
                <a:t>						</a:t>
              </a:r>
              <a:r>
                <a:rPr lang="ja-JP" altLang="en-US" sz="1000" dirty="0" smtClean="0"/>
                <a:t>看護師</a:t>
              </a:r>
              <a:r>
                <a:rPr lang="ja-JP" altLang="en-US" sz="1000" dirty="0"/>
                <a:t>長、事務長、等</a:t>
              </a:r>
              <a:r>
                <a:rPr lang="en-US" altLang="ja-JP" sz="1000" dirty="0"/>
                <a:t> (</a:t>
              </a:r>
              <a:r>
                <a:rPr lang="ja-JP" altLang="en-US" sz="1000" dirty="0"/>
                <a:t>当事者は含まない</a:t>
              </a:r>
              <a:r>
                <a:rPr lang="ja-JP" altLang="en-US" sz="1000" dirty="0" smtClean="0"/>
                <a:t>）</a:t>
              </a:r>
              <a:endParaRPr kumimoji="1" lang="en-US" altLang="ja-JP" sz="1200" dirty="0" smtClean="0"/>
            </a:p>
            <a:p>
              <a:pPr marL="171450" indent="-171450">
                <a:buFont typeface="Arial"/>
                <a:buChar char="•"/>
              </a:pPr>
              <a:r>
                <a:rPr kumimoji="1" lang="ja-JP" altLang="en-US" sz="1200" dirty="0" smtClean="0"/>
                <a:t>検討内容；</a:t>
              </a:r>
              <a:r>
                <a:rPr lang="en-US" altLang="ja-JP" sz="1200" dirty="0"/>
                <a:t>	</a:t>
              </a:r>
              <a:r>
                <a:rPr lang="ja-JP" altLang="en-US" sz="1200" dirty="0" smtClean="0"/>
                <a:t>　　</a:t>
              </a:r>
              <a:r>
                <a:rPr lang="en-US" altLang="ja-JP" sz="1200" dirty="0" smtClean="0"/>
                <a:t>ⅰ   </a:t>
              </a:r>
              <a:r>
                <a:rPr lang="ja-JP" altLang="en-US" sz="1200" dirty="0" smtClean="0"/>
                <a:t>状況の共有</a:t>
              </a:r>
              <a:r>
                <a:rPr lang="en-US" altLang="ja-JP" sz="1200" dirty="0" smtClean="0"/>
                <a:t>		</a:t>
              </a:r>
              <a:r>
                <a:rPr lang="en-US" altLang="ja-JP" sz="1200" dirty="0"/>
                <a:t>	</a:t>
              </a:r>
              <a:r>
                <a:rPr lang="en-US" altLang="ja-JP" sz="1200" dirty="0" smtClean="0"/>
                <a:t>	</a:t>
              </a:r>
            </a:p>
            <a:p>
              <a:r>
                <a:rPr lang="en-US" altLang="ja-JP" sz="1200" dirty="0"/>
                <a:t>	</a:t>
              </a:r>
              <a:r>
                <a:rPr lang="en-US" altLang="ja-JP" sz="1200" dirty="0" smtClean="0"/>
                <a:t>	</a:t>
              </a:r>
              <a:r>
                <a:rPr lang="ja-JP" altLang="en-US" sz="1200" dirty="0" smtClean="0"/>
                <a:t>　　</a:t>
              </a:r>
              <a:r>
                <a:rPr lang="en-US" altLang="ja-JP" sz="1200" dirty="0" smtClean="0"/>
                <a:t>ⅱ   </a:t>
              </a:r>
              <a:r>
                <a:rPr lang="ja-JP" altLang="en-US" sz="1200" dirty="0" smtClean="0"/>
                <a:t>必要な検査（血液等の保存）、解剖・</a:t>
              </a:r>
              <a:r>
                <a:rPr lang="en-US" altLang="ja-JP" sz="1200" dirty="0" smtClean="0"/>
                <a:t>Ai</a:t>
              </a:r>
              <a:r>
                <a:rPr lang="ja-JP" altLang="en-US" sz="1200" dirty="0" smtClean="0"/>
                <a:t>の指示</a:t>
              </a:r>
              <a:endParaRPr lang="en-US" altLang="ja-JP" sz="1200" dirty="0" smtClean="0"/>
            </a:p>
            <a:p>
              <a:pPr>
                <a:lnSpc>
                  <a:spcPct val="110000"/>
                </a:lnSpc>
              </a:pPr>
              <a:r>
                <a:rPr kumimoji="1" lang="en-US" altLang="ja-JP" sz="1200" dirty="0"/>
                <a:t>	</a:t>
              </a:r>
              <a:r>
                <a:rPr kumimoji="1" lang="en-US" altLang="ja-JP" sz="1200" dirty="0" smtClean="0"/>
                <a:t>	</a:t>
              </a:r>
              <a:r>
                <a:rPr kumimoji="1" lang="ja-JP" altLang="en-US" sz="1200" dirty="0" smtClean="0"/>
                <a:t>　　</a:t>
              </a:r>
              <a:r>
                <a:rPr lang="en-US" altLang="ja-JP" sz="1200" dirty="0" smtClean="0"/>
                <a:t>ⅲ </a:t>
              </a:r>
              <a:r>
                <a:rPr kumimoji="1" lang="en-US" altLang="ja-JP" sz="1200" dirty="0" smtClean="0"/>
                <a:t>  </a:t>
              </a:r>
              <a:r>
                <a:rPr kumimoji="1" lang="ja-JP" altLang="en-US" sz="1200" dirty="0" smtClean="0"/>
                <a:t>本制度の</a:t>
              </a:r>
              <a:r>
                <a:rPr kumimoji="1" lang="en-US" altLang="ja-JP" sz="1200" dirty="0" smtClean="0"/>
                <a:t>｢</a:t>
              </a:r>
              <a:r>
                <a:rPr kumimoji="1" lang="ja-JP" altLang="en-US" sz="1200" dirty="0" smtClean="0"/>
                <a:t>医療事故</a:t>
              </a:r>
              <a:r>
                <a:rPr kumimoji="1" lang="en-US" altLang="ja-JP" sz="1200" dirty="0" smtClean="0"/>
                <a:t>｣</a:t>
              </a:r>
              <a:r>
                <a:rPr kumimoji="1" lang="ja-JP" altLang="en-US" sz="1200" dirty="0" smtClean="0"/>
                <a:t>に該当するか否かの判断</a:t>
              </a:r>
              <a:endParaRPr kumimoji="1" lang="en-US" altLang="ja-JP" sz="1200" dirty="0" smtClean="0"/>
            </a:p>
            <a:p>
              <a:pPr>
                <a:lnSpc>
                  <a:spcPct val="110000"/>
                </a:lnSpc>
              </a:pPr>
              <a:r>
                <a:rPr lang="en-US" altLang="ja-JP" sz="1100" dirty="0"/>
                <a:t>	</a:t>
              </a:r>
              <a:r>
                <a:rPr lang="en-US" altLang="ja-JP" sz="1100" dirty="0" smtClean="0"/>
                <a:t>			</a:t>
              </a:r>
              <a:r>
                <a:rPr lang="ja-JP" altLang="en-US" sz="1100" dirty="0" smtClean="0"/>
                <a:t>・事故</a:t>
              </a:r>
              <a:r>
                <a:rPr lang="ja-JP" altLang="en-US" sz="1100" dirty="0"/>
                <a:t>の原因究明の委員会ではない</a:t>
              </a:r>
              <a:endParaRPr lang="en-US" altLang="ja-JP" sz="1100" dirty="0"/>
            </a:p>
            <a:p>
              <a:pPr>
                <a:lnSpc>
                  <a:spcPct val="110000"/>
                </a:lnSpc>
              </a:pPr>
              <a:r>
                <a:rPr lang="en-US" altLang="ja-JP" sz="1100" dirty="0" smtClean="0"/>
                <a:t>				</a:t>
              </a:r>
              <a:r>
                <a:rPr lang="ja-JP" altLang="en-US" sz="1100" dirty="0" smtClean="0"/>
                <a:t>・必要に応じ、センター又は支援団体へ</a:t>
              </a:r>
              <a:r>
                <a:rPr lang="en-US" altLang="ja-JP" sz="1100" dirty="0" smtClean="0"/>
                <a:t>｢</a:t>
              </a:r>
              <a:r>
                <a:rPr lang="ja-JP" altLang="en-US" sz="1100" dirty="0" smtClean="0"/>
                <a:t>相談</a:t>
              </a:r>
              <a:r>
                <a:rPr lang="en-US" altLang="ja-JP" sz="1100" dirty="0" smtClean="0"/>
                <a:t>｣</a:t>
              </a:r>
            </a:p>
            <a:p>
              <a:pPr>
                <a:lnSpc>
                  <a:spcPct val="110000"/>
                </a:lnSpc>
              </a:pPr>
              <a:r>
                <a:rPr kumimoji="1" lang="en-US" altLang="ja-JP" sz="1100" dirty="0"/>
                <a:t>	</a:t>
              </a:r>
              <a:r>
                <a:rPr kumimoji="1" lang="en-US" altLang="ja-JP" sz="1100" dirty="0" smtClean="0"/>
                <a:t>	</a:t>
              </a:r>
              <a:r>
                <a:rPr lang="ja-JP" altLang="en-US" sz="1100" dirty="0" smtClean="0"/>
                <a:t>　　</a:t>
              </a:r>
              <a:r>
                <a:rPr lang="en-US" altLang="ja-JP" sz="1200" dirty="0" smtClean="0"/>
                <a:t>ⅳ   </a:t>
              </a:r>
              <a:r>
                <a:rPr lang="ja-JP" altLang="en-US" sz="1200" dirty="0" smtClean="0"/>
                <a:t>遺族への</a:t>
              </a:r>
              <a:r>
                <a:rPr lang="en-US" altLang="ja-JP" sz="1200" dirty="0" smtClean="0"/>
                <a:t>｢</a:t>
              </a:r>
              <a:r>
                <a:rPr lang="ja-JP" altLang="en-US" sz="1200" dirty="0" smtClean="0"/>
                <a:t>説明</a:t>
              </a:r>
              <a:r>
                <a:rPr lang="en-US" altLang="ja-JP" sz="1200" dirty="0" smtClean="0"/>
                <a:t>｣</a:t>
              </a:r>
              <a:r>
                <a:rPr lang="ja-JP" altLang="en-US" sz="1200" dirty="0" smtClean="0"/>
                <a:t>、</a:t>
              </a:r>
              <a:r>
                <a:rPr kumimoji="1" lang="ja-JP" altLang="en-US" sz="1200" dirty="0" smtClean="0"/>
                <a:t>センターへの</a:t>
              </a:r>
              <a:r>
                <a:rPr kumimoji="1" lang="en-US" altLang="ja-JP" sz="1200" dirty="0" smtClean="0"/>
                <a:t>｢</a:t>
              </a:r>
              <a:r>
                <a:rPr kumimoji="1" lang="ja-JP" altLang="en-US" sz="1200" dirty="0" smtClean="0"/>
                <a:t>事故発生の報告」の内容</a:t>
              </a:r>
              <a:endParaRPr kumimoji="1" lang="en-US" altLang="ja-JP" sz="1200" dirty="0" smtClean="0"/>
            </a:p>
          </p:txBody>
        </p:sp>
        <p:cxnSp>
          <p:nvCxnSpPr>
            <p:cNvPr id="5" name="直線コネクタ 4"/>
            <p:cNvCxnSpPr/>
            <p:nvPr/>
          </p:nvCxnSpPr>
          <p:spPr>
            <a:xfrm>
              <a:off x="3661521" y="4839360"/>
              <a:ext cx="3000193" cy="0"/>
            </a:xfrm>
            <a:prstGeom prst="line">
              <a:avLst/>
            </a:prstGeom>
            <a:ln w="19050" cmpd="sng">
              <a:solidFill>
                <a:srgbClr val="FF0000"/>
              </a:solidFill>
            </a:ln>
          </p:spPr>
          <p:style>
            <a:lnRef idx="2">
              <a:schemeClr val="accent1"/>
            </a:lnRef>
            <a:fillRef idx="0">
              <a:schemeClr val="accent1"/>
            </a:fillRef>
            <a:effectRef idx="1">
              <a:schemeClr val="accent1"/>
            </a:effectRef>
            <a:fontRef idx="minor">
              <a:schemeClr val="tx1"/>
            </a:fontRef>
          </p:style>
        </p:cxnSp>
        <p:sp>
          <p:nvSpPr>
            <p:cNvPr id="6" name="左大かっこ 5"/>
            <p:cNvSpPr/>
            <p:nvPr/>
          </p:nvSpPr>
          <p:spPr>
            <a:xfrm>
              <a:off x="2186767" y="3738034"/>
              <a:ext cx="130813" cy="1687226"/>
            </a:xfrm>
            <a:prstGeom prst="leftBracket">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a:p>
          </p:txBody>
        </p:sp>
        <p:cxnSp>
          <p:nvCxnSpPr>
            <p:cNvPr id="7" name="直線コネクタ 6"/>
            <p:cNvCxnSpPr/>
            <p:nvPr/>
          </p:nvCxnSpPr>
          <p:spPr>
            <a:xfrm>
              <a:off x="1023053" y="4089467"/>
              <a:ext cx="1154082" cy="0"/>
            </a:xfrm>
            <a:prstGeom prst="line">
              <a:avLst/>
            </a:prstGeom>
          </p:spPr>
          <p:style>
            <a:lnRef idx="2">
              <a:schemeClr val="accent1"/>
            </a:lnRef>
            <a:fillRef idx="0">
              <a:schemeClr val="accent1"/>
            </a:fillRef>
            <a:effectRef idx="1">
              <a:schemeClr val="accent1"/>
            </a:effectRef>
            <a:fontRef idx="minor">
              <a:schemeClr val="tx1"/>
            </a:fontRef>
          </p:style>
        </p:cxnSp>
        <p:sp>
          <p:nvSpPr>
            <p:cNvPr id="8" name="正方形/長方形 7"/>
            <p:cNvSpPr/>
            <p:nvPr/>
          </p:nvSpPr>
          <p:spPr>
            <a:xfrm>
              <a:off x="538389" y="3930618"/>
              <a:ext cx="1222143" cy="296539"/>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kumimoji="1" lang="ja-JP" altLang="en-US"/>
            </a:p>
          </p:txBody>
        </p:sp>
        <p:sp>
          <p:nvSpPr>
            <p:cNvPr id="9" name="テキスト ボックス 8"/>
            <p:cNvSpPr txBox="1"/>
            <p:nvPr/>
          </p:nvSpPr>
          <p:spPr>
            <a:xfrm>
              <a:off x="538389" y="3931362"/>
              <a:ext cx="1261884" cy="307777"/>
            </a:xfrm>
            <a:prstGeom prst="rect">
              <a:avLst/>
            </a:prstGeom>
            <a:noFill/>
          </p:spPr>
          <p:txBody>
            <a:bodyPr wrap="none" rtlCol="0">
              <a:spAutoFit/>
            </a:bodyPr>
            <a:lstStyle/>
            <a:p>
              <a:r>
                <a:rPr kumimoji="1" lang="ja-JP" altLang="en-US" sz="1400" dirty="0" smtClean="0">
                  <a:solidFill>
                    <a:srgbClr val="000090"/>
                  </a:solidFill>
                </a:rPr>
                <a:t>緊急対応会議</a:t>
              </a:r>
              <a:endParaRPr kumimoji="1" lang="ja-JP" altLang="en-US" sz="1400" dirty="0">
                <a:solidFill>
                  <a:srgbClr val="000090"/>
                </a:solidFill>
              </a:endParaRPr>
            </a:p>
          </p:txBody>
        </p:sp>
        <p:cxnSp>
          <p:nvCxnSpPr>
            <p:cNvPr id="10" name="直線コネクタ 9"/>
            <p:cNvCxnSpPr/>
            <p:nvPr/>
          </p:nvCxnSpPr>
          <p:spPr>
            <a:xfrm>
              <a:off x="3418841" y="4107259"/>
              <a:ext cx="1356359" cy="0"/>
            </a:xfrm>
            <a:prstGeom prst="line">
              <a:avLst/>
            </a:prstGeom>
            <a:ln w="19050" cmpd="sng">
              <a:solidFill>
                <a:srgbClr val="000090"/>
              </a:solidFill>
            </a:ln>
          </p:spPr>
          <p:style>
            <a:lnRef idx="2">
              <a:schemeClr val="accent1"/>
            </a:lnRef>
            <a:fillRef idx="0">
              <a:schemeClr val="accent1"/>
            </a:fillRef>
            <a:effectRef idx="1">
              <a:schemeClr val="accent1"/>
            </a:effectRef>
            <a:fontRef idx="minor">
              <a:schemeClr val="tx1"/>
            </a:fontRef>
          </p:style>
        </p:cxnSp>
        <p:cxnSp>
          <p:nvCxnSpPr>
            <p:cNvPr id="11" name="直線コネクタ 10"/>
            <p:cNvCxnSpPr/>
            <p:nvPr/>
          </p:nvCxnSpPr>
          <p:spPr>
            <a:xfrm>
              <a:off x="4195383" y="5018143"/>
              <a:ext cx="2055515" cy="0"/>
            </a:xfrm>
            <a:prstGeom prst="line">
              <a:avLst/>
            </a:prstGeom>
            <a:ln w="19050" cmpd="sng">
              <a:solidFill>
                <a:srgbClr val="FF0000"/>
              </a:solidFill>
            </a:ln>
          </p:spPr>
          <p:style>
            <a:lnRef idx="2">
              <a:schemeClr val="accent1"/>
            </a:lnRef>
            <a:fillRef idx="0">
              <a:schemeClr val="accent1"/>
            </a:fillRef>
            <a:effectRef idx="1">
              <a:schemeClr val="accent1"/>
            </a:effectRef>
            <a:fontRef idx="minor">
              <a:schemeClr val="tx1"/>
            </a:fontRef>
          </p:style>
        </p:cxnSp>
        <p:sp>
          <p:nvSpPr>
            <p:cNvPr id="12" name="左中かっこ 11"/>
            <p:cNvSpPr/>
            <p:nvPr/>
          </p:nvSpPr>
          <p:spPr>
            <a:xfrm>
              <a:off x="4813300" y="3746500"/>
              <a:ext cx="260350" cy="539750"/>
            </a:xfrm>
            <a:prstGeom prst="leftBrace">
              <a:avLst>
                <a:gd name="adj1" fmla="val 5894"/>
                <a:gd name="adj2" fmla="val 50450"/>
              </a:avLst>
            </a:prstGeom>
            <a:ln w="9525" cmpd="sng"/>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a:p>
          </p:txBody>
        </p:sp>
        <p:sp>
          <p:nvSpPr>
            <p:cNvPr id="13" name="左大かっこ 12"/>
            <p:cNvSpPr/>
            <p:nvPr/>
          </p:nvSpPr>
          <p:spPr>
            <a:xfrm>
              <a:off x="3356034" y="4286250"/>
              <a:ext cx="79583" cy="1136648"/>
            </a:xfrm>
            <a:prstGeom prst="leftBracket">
              <a:avLst/>
            </a:prstGeom>
            <a:ln w="12700" cmpd="sng"/>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a:p>
          </p:txBody>
        </p:sp>
      </p:grpSp>
      <p:grpSp>
        <p:nvGrpSpPr>
          <p:cNvPr id="14" name="図形グループ 13"/>
          <p:cNvGrpSpPr/>
          <p:nvPr/>
        </p:nvGrpSpPr>
        <p:grpSpPr>
          <a:xfrm>
            <a:off x="538389" y="5599103"/>
            <a:ext cx="7945211" cy="969496"/>
            <a:chOff x="538389" y="5566817"/>
            <a:chExt cx="7945211" cy="969496"/>
          </a:xfrm>
        </p:grpSpPr>
        <p:cxnSp>
          <p:nvCxnSpPr>
            <p:cNvPr id="15" name="直線コネクタ 14"/>
            <p:cNvCxnSpPr/>
            <p:nvPr/>
          </p:nvCxnSpPr>
          <p:spPr>
            <a:xfrm>
              <a:off x="1320603" y="5806339"/>
              <a:ext cx="865448" cy="0"/>
            </a:xfrm>
            <a:prstGeom prst="line">
              <a:avLst/>
            </a:prstGeom>
          </p:spPr>
          <p:style>
            <a:lnRef idx="2">
              <a:schemeClr val="accent1"/>
            </a:lnRef>
            <a:fillRef idx="0">
              <a:schemeClr val="accent1"/>
            </a:fillRef>
            <a:effectRef idx="1">
              <a:schemeClr val="accent1"/>
            </a:effectRef>
            <a:fontRef idx="minor">
              <a:schemeClr val="tx1"/>
            </a:fontRef>
          </p:style>
        </p:cxnSp>
        <p:sp>
          <p:nvSpPr>
            <p:cNvPr id="16" name="正方形/長方形 15"/>
            <p:cNvSpPr/>
            <p:nvPr/>
          </p:nvSpPr>
          <p:spPr>
            <a:xfrm>
              <a:off x="538389" y="5648029"/>
              <a:ext cx="1432088" cy="307777"/>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a:p>
          </p:txBody>
        </p:sp>
        <p:sp>
          <p:nvSpPr>
            <p:cNvPr id="17" name="テキスト ボックス 16"/>
            <p:cNvSpPr txBox="1"/>
            <p:nvPr/>
          </p:nvSpPr>
          <p:spPr>
            <a:xfrm>
              <a:off x="538389" y="5648029"/>
              <a:ext cx="1441420" cy="307777"/>
            </a:xfrm>
            <a:prstGeom prst="rect">
              <a:avLst/>
            </a:prstGeom>
            <a:noFill/>
          </p:spPr>
          <p:txBody>
            <a:bodyPr wrap="none" rtlCol="0">
              <a:spAutoFit/>
            </a:bodyPr>
            <a:lstStyle/>
            <a:p>
              <a:r>
                <a:rPr kumimoji="1" lang="ja-JP" altLang="en-US" sz="1400" dirty="0" smtClean="0">
                  <a:solidFill>
                    <a:srgbClr val="000090"/>
                  </a:solidFill>
                </a:rPr>
                <a:t>院内調査委員会</a:t>
              </a:r>
              <a:endParaRPr kumimoji="1" lang="ja-JP" altLang="en-US" sz="1400" dirty="0">
                <a:solidFill>
                  <a:srgbClr val="FF0000"/>
                </a:solidFill>
              </a:endParaRPr>
            </a:p>
          </p:txBody>
        </p:sp>
        <p:sp>
          <p:nvSpPr>
            <p:cNvPr id="18" name="テキスト ボックス 17"/>
            <p:cNvSpPr txBox="1"/>
            <p:nvPr/>
          </p:nvSpPr>
          <p:spPr>
            <a:xfrm>
              <a:off x="2200284" y="5566817"/>
              <a:ext cx="6283316" cy="969496"/>
            </a:xfrm>
            <a:prstGeom prst="rect">
              <a:avLst/>
            </a:prstGeom>
            <a:noFill/>
          </p:spPr>
          <p:txBody>
            <a:bodyPr wrap="square" rtlCol="0">
              <a:spAutoFit/>
            </a:bodyPr>
            <a:lstStyle/>
            <a:p>
              <a:pPr marL="171450" indent="-171450">
                <a:buClr>
                  <a:schemeClr val="tx1"/>
                </a:buClr>
                <a:buFont typeface="Arial"/>
                <a:buChar char="•"/>
              </a:pPr>
              <a:r>
                <a:rPr lang="ja-JP" altLang="en-US" sz="1400" dirty="0"/>
                <a:t>委員</a:t>
              </a:r>
              <a:r>
                <a:rPr kumimoji="1" lang="ja-JP" altLang="en-US" sz="1400" dirty="0" smtClean="0"/>
                <a:t>構成；</a:t>
              </a:r>
              <a:r>
                <a:rPr kumimoji="1" lang="en-US" altLang="ja-JP" sz="1400" dirty="0" smtClean="0"/>
                <a:t> </a:t>
              </a:r>
              <a:r>
                <a:rPr kumimoji="1" lang="ja-JP" altLang="en-US" sz="1400" dirty="0" smtClean="0"/>
                <a:t>　外部専門家</a:t>
              </a:r>
              <a:r>
                <a:rPr kumimoji="1" lang="en-US" altLang="ja-JP" sz="1400" dirty="0" smtClean="0"/>
                <a:t>(</a:t>
              </a:r>
              <a:r>
                <a:rPr kumimoji="1" lang="ja-JP" altLang="en-US" sz="1400" dirty="0" smtClean="0"/>
                <a:t>支援団体）を入れる</a:t>
              </a:r>
              <a:r>
                <a:rPr kumimoji="1" lang="en-US" altLang="ja-JP" sz="1400" dirty="0" smtClean="0"/>
                <a:t>  </a:t>
              </a:r>
              <a:r>
                <a:rPr kumimoji="1" lang="ja-JP" altLang="en-US" sz="1400" dirty="0" smtClean="0"/>
                <a:t>［義務に近い</a:t>
              </a:r>
              <a:r>
                <a:rPr lang="ja-JP" altLang="en-US" sz="1400" dirty="0" smtClean="0"/>
                <a:t>原則］</a:t>
              </a:r>
              <a:endParaRPr kumimoji="1" lang="en-US" altLang="ja-JP" sz="1400" dirty="0" smtClean="0"/>
            </a:p>
            <a:p>
              <a:pPr marL="171450" indent="-171450">
                <a:lnSpc>
                  <a:spcPct val="140000"/>
                </a:lnSpc>
                <a:buClr>
                  <a:schemeClr val="tx1"/>
                </a:buClr>
                <a:buFont typeface="Arial"/>
                <a:buChar char="•"/>
              </a:pPr>
              <a:r>
                <a:rPr kumimoji="1" lang="ja-JP" altLang="en-US" sz="1200" dirty="0" smtClean="0"/>
                <a:t>開催；　</a:t>
              </a:r>
              <a:r>
                <a:rPr kumimoji="1" lang="en-US" altLang="ja-JP" sz="1200" dirty="0" smtClean="0"/>
                <a:t> 	</a:t>
              </a:r>
              <a:r>
                <a:rPr kumimoji="1" lang="ja-JP" altLang="en-US" sz="1200" dirty="0" smtClean="0"/>
                <a:t>　　</a:t>
              </a:r>
              <a:r>
                <a:rPr kumimoji="1" lang="en-US" altLang="ja-JP" sz="1200" b="1" dirty="0" smtClean="0">
                  <a:solidFill>
                    <a:srgbClr val="000090"/>
                  </a:solidFill>
                </a:rPr>
                <a:t>②</a:t>
              </a:r>
              <a:r>
                <a:rPr kumimoji="1" lang="en-US" altLang="ja-JP" sz="1200" dirty="0" smtClean="0"/>
                <a:t>〜</a:t>
              </a:r>
              <a:r>
                <a:rPr kumimoji="1" lang="en-US" altLang="ja-JP" sz="1200" b="1" dirty="0" smtClean="0">
                  <a:solidFill>
                    <a:srgbClr val="000090"/>
                  </a:solidFill>
                </a:rPr>
                <a:t>③</a:t>
              </a:r>
              <a:r>
                <a:rPr kumimoji="1" lang="ja-JP" altLang="en-US" sz="1200" dirty="0" smtClean="0"/>
                <a:t>回程度</a:t>
              </a:r>
              <a:endParaRPr kumimoji="1" lang="en-US" altLang="ja-JP" sz="1200" dirty="0" smtClean="0"/>
            </a:p>
            <a:p>
              <a:pPr marL="171450" indent="-171450">
                <a:lnSpc>
                  <a:spcPct val="110000"/>
                </a:lnSpc>
                <a:buClr>
                  <a:schemeClr val="tx1"/>
                </a:buClr>
                <a:buFont typeface="Arial"/>
                <a:buChar char="•"/>
              </a:pPr>
              <a:r>
                <a:rPr kumimoji="1" lang="ja-JP" altLang="en-US" sz="1200" dirty="0" smtClean="0"/>
                <a:t>検討内容；</a:t>
              </a:r>
              <a:r>
                <a:rPr kumimoji="1" lang="en-US" altLang="ja-JP" sz="1200" dirty="0" smtClean="0"/>
                <a:t>	</a:t>
              </a:r>
              <a:r>
                <a:rPr kumimoji="1" lang="ja-JP" altLang="en-US" sz="1200" dirty="0" smtClean="0"/>
                <a:t>　　</a:t>
              </a:r>
              <a:r>
                <a:rPr kumimoji="1" lang="en-US" altLang="ja-JP" sz="1200" dirty="0" smtClean="0"/>
                <a:t>ⅰ</a:t>
              </a:r>
              <a:r>
                <a:rPr kumimoji="1" lang="ja-JP" altLang="en-US" sz="1200" dirty="0" smtClean="0"/>
                <a:t>　調査内容の分析</a:t>
              </a:r>
              <a:r>
                <a:rPr kumimoji="1" lang="en-US" altLang="ja-JP" sz="1200" dirty="0" smtClean="0"/>
                <a:t>･</a:t>
              </a:r>
              <a:r>
                <a:rPr kumimoji="1" lang="ja-JP" altLang="en-US" sz="1200" dirty="0" smtClean="0"/>
                <a:t>まとめ、事故の原因究明を行う　（ふり返り調査も）</a:t>
              </a:r>
              <a:endParaRPr kumimoji="1" lang="en-US" altLang="ja-JP" sz="1200" dirty="0" smtClean="0"/>
            </a:p>
            <a:p>
              <a:pPr>
                <a:lnSpc>
                  <a:spcPct val="110000"/>
                </a:lnSpc>
                <a:buClr>
                  <a:schemeClr val="tx1"/>
                </a:buClr>
              </a:pPr>
              <a:r>
                <a:rPr lang="en-US" altLang="ja-JP" sz="1200" dirty="0"/>
                <a:t>	</a:t>
              </a:r>
              <a:r>
                <a:rPr lang="en-US" altLang="ja-JP" sz="1200" dirty="0" smtClean="0"/>
                <a:t>	</a:t>
              </a:r>
              <a:r>
                <a:rPr lang="ja-JP" altLang="en-US" sz="1200" dirty="0" smtClean="0"/>
                <a:t>　　</a:t>
              </a:r>
              <a:r>
                <a:rPr lang="en-US" altLang="ja-JP" sz="1200" dirty="0" smtClean="0"/>
                <a:t>ⅱ</a:t>
              </a:r>
              <a:r>
                <a:rPr lang="ja-JP" altLang="en-US" sz="1200" dirty="0" smtClean="0"/>
                <a:t>　</a:t>
              </a:r>
              <a:r>
                <a:rPr lang="en-US" altLang="ja-JP" sz="1200" dirty="0" smtClean="0"/>
                <a:t>｢</a:t>
              </a:r>
              <a:r>
                <a:rPr lang="ja-JP" altLang="en-US" sz="1200" dirty="0" smtClean="0"/>
                <a:t>院内調査結果報告書</a:t>
              </a:r>
              <a:r>
                <a:rPr lang="en-US" altLang="ja-JP" sz="1200" dirty="0" smtClean="0"/>
                <a:t>｣</a:t>
              </a:r>
              <a:r>
                <a:rPr lang="ja-JP" altLang="en-US" sz="1200" dirty="0" smtClean="0"/>
                <a:t>作成　</a:t>
              </a:r>
              <a:endParaRPr lang="en-US" altLang="ja-JP" sz="1200" dirty="0" smtClean="0"/>
            </a:p>
          </p:txBody>
        </p:sp>
        <p:sp>
          <p:nvSpPr>
            <p:cNvPr id="19" name="左大かっこ 18"/>
            <p:cNvSpPr/>
            <p:nvPr/>
          </p:nvSpPr>
          <p:spPr>
            <a:xfrm>
              <a:off x="2186052" y="5616575"/>
              <a:ext cx="130812" cy="908768"/>
            </a:xfrm>
            <a:prstGeom prst="leftBracket">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a:p>
          </p:txBody>
        </p:sp>
        <p:cxnSp>
          <p:nvCxnSpPr>
            <p:cNvPr id="20" name="直線コネクタ 19"/>
            <p:cNvCxnSpPr/>
            <p:nvPr/>
          </p:nvCxnSpPr>
          <p:spPr>
            <a:xfrm>
              <a:off x="3443403" y="5842285"/>
              <a:ext cx="3918184" cy="0"/>
            </a:xfrm>
            <a:prstGeom prst="line">
              <a:avLst/>
            </a:prstGeom>
            <a:ln w="19050" cmpd="sng">
              <a:solidFill>
                <a:srgbClr val="000090"/>
              </a:solidFill>
            </a:ln>
          </p:spPr>
          <p:style>
            <a:lnRef idx="2">
              <a:schemeClr val="accent1"/>
            </a:lnRef>
            <a:fillRef idx="0">
              <a:schemeClr val="accent1"/>
            </a:fillRef>
            <a:effectRef idx="1">
              <a:schemeClr val="accent1"/>
            </a:effectRef>
            <a:fontRef idx="minor">
              <a:schemeClr val="tx1"/>
            </a:fontRef>
          </p:style>
        </p:cxnSp>
        <p:cxnSp>
          <p:nvCxnSpPr>
            <p:cNvPr id="21" name="直線コネクタ 20"/>
            <p:cNvCxnSpPr/>
            <p:nvPr/>
          </p:nvCxnSpPr>
          <p:spPr>
            <a:xfrm>
              <a:off x="3659966" y="6278025"/>
              <a:ext cx="3118047" cy="0"/>
            </a:xfrm>
            <a:prstGeom prst="line">
              <a:avLst/>
            </a:prstGeom>
            <a:ln w="19050" cmpd="sng">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22" name="直線コネクタ 21"/>
            <p:cNvCxnSpPr/>
            <p:nvPr/>
          </p:nvCxnSpPr>
          <p:spPr>
            <a:xfrm>
              <a:off x="3659966" y="6485570"/>
              <a:ext cx="1816967" cy="0"/>
            </a:xfrm>
            <a:prstGeom prst="line">
              <a:avLst/>
            </a:prstGeom>
            <a:ln w="19050" cmpd="sng">
              <a:solidFill>
                <a:srgbClr val="FF0000"/>
              </a:solidFill>
            </a:ln>
          </p:spPr>
          <p:style>
            <a:lnRef idx="2">
              <a:schemeClr val="accent1"/>
            </a:lnRef>
            <a:fillRef idx="0">
              <a:schemeClr val="accent1"/>
            </a:fillRef>
            <a:effectRef idx="1">
              <a:schemeClr val="accent1"/>
            </a:effectRef>
            <a:fontRef idx="minor">
              <a:schemeClr val="tx1"/>
            </a:fontRef>
          </p:style>
        </p:cxnSp>
        <p:sp>
          <p:nvSpPr>
            <p:cNvPr id="23" name="左大かっこ 22"/>
            <p:cNvSpPr/>
            <p:nvPr/>
          </p:nvSpPr>
          <p:spPr>
            <a:xfrm>
              <a:off x="3356035" y="6091767"/>
              <a:ext cx="83816" cy="433577"/>
            </a:xfrm>
            <a:prstGeom prst="leftBracket">
              <a:avLst/>
            </a:prstGeom>
            <a:ln w="12700" cmpd="sng"/>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a:p>
          </p:txBody>
        </p:sp>
      </p:grpSp>
      <p:sp>
        <p:nvSpPr>
          <p:cNvPr id="95" name="テキスト ボックス 94"/>
          <p:cNvSpPr txBox="1"/>
          <p:nvPr/>
        </p:nvSpPr>
        <p:spPr>
          <a:xfrm>
            <a:off x="1588643" y="304608"/>
            <a:ext cx="6280485" cy="461665"/>
          </a:xfrm>
          <a:prstGeom prst="rect">
            <a:avLst/>
          </a:prstGeom>
          <a:noFill/>
        </p:spPr>
        <p:txBody>
          <a:bodyPr wrap="none" rtlCol="0">
            <a:spAutoFit/>
          </a:bodyPr>
          <a:lstStyle/>
          <a:p>
            <a:r>
              <a:rPr kumimoji="1" lang="en-US" altLang="ja-JP" sz="2400" dirty="0" smtClean="0"/>
              <a:t>｢</a:t>
            </a:r>
            <a:r>
              <a:rPr kumimoji="1" lang="ja-JP" altLang="en-US" sz="2400" dirty="0" smtClean="0"/>
              <a:t>調査</a:t>
            </a:r>
            <a:r>
              <a:rPr kumimoji="1" lang="en-US" altLang="ja-JP" sz="2400" dirty="0" smtClean="0"/>
              <a:t>｣</a:t>
            </a:r>
            <a:r>
              <a:rPr kumimoji="1" lang="ja-JP" altLang="en-US" sz="2400" dirty="0" smtClean="0"/>
              <a:t>の流れ、考え方　</a:t>
            </a:r>
            <a:r>
              <a:rPr kumimoji="1" lang="ja-JP" altLang="en-US" sz="1600" dirty="0" smtClean="0"/>
              <a:t>　［会議</a:t>
            </a:r>
            <a:r>
              <a:rPr lang="ja-JP" altLang="en-US" sz="1600" dirty="0" smtClean="0"/>
              <a:t>・</a:t>
            </a:r>
            <a:r>
              <a:rPr kumimoji="1" lang="ja-JP" altLang="en-US" sz="1600" dirty="0" smtClean="0"/>
              <a:t>院内調査委員会</a:t>
            </a:r>
            <a:r>
              <a:rPr lang="en-US" altLang="ja-JP" sz="1600" dirty="0"/>
              <a:t> </a:t>
            </a:r>
            <a:r>
              <a:rPr lang="ja-JP" altLang="en-US" sz="1600" dirty="0" smtClean="0"/>
              <a:t>と</a:t>
            </a:r>
            <a:r>
              <a:rPr lang="en-US" altLang="ja-JP" sz="1600" dirty="0" smtClean="0"/>
              <a:t> </a:t>
            </a:r>
            <a:r>
              <a:rPr lang="ja-JP" altLang="en-US" sz="1600" dirty="0" smtClean="0"/>
              <a:t>支援］</a:t>
            </a:r>
            <a:endParaRPr kumimoji="1" lang="ja-JP" altLang="en-US" sz="1600" dirty="0"/>
          </a:p>
        </p:txBody>
      </p:sp>
      <p:cxnSp>
        <p:nvCxnSpPr>
          <p:cNvPr id="96" name="直線コネクタ 95"/>
          <p:cNvCxnSpPr/>
          <p:nvPr/>
        </p:nvCxnSpPr>
        <p:spPr>
          <a:xfrm>
            <a:off x="1688414" y="745477"/>
            <a:ext cx="6000441" cy="0"/>
          </a:xfrm>
          <a:prstGeom prst="line">
            <a:avLst/>
          </a:prstGeom>
          <a:ln>
            <a:solidFill>
              <a:srgbClr val="000090"/>
            </a:solidFill>
          </a:ln>
        </p:spPr>
        <p:style>
          <a:lnRef idx="2">
            <a:schemeClr val="accent1"/>
          </a:lnRef>
          <a:fillRef idx="0">
            <a:schemeClr val="accent1"/>
          </a:fillRef>
          <a:effectRef idx="1">
            <a:schemeClr val="accent1"/>
          </a:effectRef>
          <a:fontRef idx="minor">
            <a:schemeClr val="tx1"/>
          </a:fontRef>
        </p:style>
      </p:cxnSp>
      <p:sp>
        <p:nvSpPr>
          <p:cNvPr id="97" name="テキスト ボックス 96"/>
          <p:cNvSpPr txBox="1"/>
          <p:nvPr/>
        </p:nvSpPr>
        <p:spPr>
          <a:xfrm>
            <a:off x="399801" y="900011"/>
            <a:ext cx="2654311" cy="307777"/>
          </a:xfrm>
          <a:prstGeom prst="rect">
            <a:avLst/>
          </a:prstGeom>
          <a:noFill/>
        </p:spPr>
        <p:txBody>
          <a:bodyPr wrap="square" rtlCol="0">
            <a:spAutoFit/>
          </a:bodyPr>
          <a:lstStyle/>
          <a:p>
            <a:r>
              <a:rPr lang="en-US" altLang="ja-JP" sz="1400" dirty="0"/>
              <a:t>【</a:t>
            </a:r>
            <a:r>
              <a:rPr lang="ja-JP" altLang="en-US" sz="1400" dirty="0"/>
              <a:t>当該病院が主体的に行う調査</a:t>
            </a:r>
            <a:r>
              <a:rPr lang="en-US" altLang="ja-JP" sz="1400" dirty="0" smtClean="0"/>
              <a:t>】</a:t>
            </a:r>
            <a:endParaRPr lang="ja-JP" altLang="en-US" sz="1400" dirty="0"/>
          </a:p>
        </p:txBody>
      </p:sp>
      <p:pic>
        <p:nvPicPr>
          <p:cNvPr id="56" name="図 55"/>
          <p:cNvPicPr>
            <a:picLocks noChangeAspect="1"/>
          </p:cNvPicPr>
          <p:nvPr/>
        </p:nvPicPr>
        <p:blipFill>
          <a:blip r:embed="rId2"/>
          <a:stretch>
            <a:fillRect/>
          </a:stretch>
        </p:blipFill>
        <p:spPr>
          <a:xfrm>
            <a:off x="292100" y="1108805"/>
            <a:ext cx="8547100" cy="2197100"/>
          </a:xfrm>
          <a:prstGeom prst="rect">
            <a:avLst/>
          </a:prstGeom>
        </p:spPr>
      </p:pic>
      <p:sp>
        <p:nvSpPr>
          <p:cNvPr id="25" name="フリーフォーム 24"/>
          <p:cNvSpPr/>
          <p:nvPr/>
        </p:nvSpPr>
        <p:spPr>
          <a:xfrm>
            <a:off x="3708400" y="965200"/>
            <a:ext cx="4425950" cy="190500"/>
          </a:xfrm>
          <a:custGeom>
            <a:avLst/>
            <a:gdLst>
              <a:gd name="connsiteX0" fmla="*/ 0 w 4425950"/>
              <a:gd name="connsiteY0" fmla="*/ 184150 h 190500"/>
              <a:gd name="connsiteX1" fmla="*/ 0 w 4425950"/>
              <a:gd name="connsiteY1" fmla="*/ 0 h 190500"/>
              <a:gd name="connsiteX2" fmla="*/ 4419600 w 4425950"/>
              <a:gd name="connsiteY2" fmla="*/ 6350 h 190500"/>
              <a:gd name="connsiteX3" fmla="*/ 4425950 w 4425950"/>
              <a:gd name="connsiteY3" fmla="*/ 190500 h 190500"/>
            </a:gdLst>
            <a:ahLst/>
            <a:cxnLst>
              <a:cxn ang="0">
                <a:pos x="connsiteX0" y="connsiteY0"/>
              </a:cxn>
              <a:cxn ang="0">
                <a:pos x="connsiteX1" y="connsiteY1"/>
              </a:cxn>
              <a:cxn ang="0">
                <a:pos x="connsiteX2" y="connsiteY2"/>
              </a:cxn>
              <a:cxn ang="0">
                <a:pos x="connsiteX3" y="connsiteY3"/>
              </a:cxn>
            </a:cxnLst>
            <a:rect l="l" t="t" r="r" b="b"/>
            <a:pathLst>
              <a:path w="4425950" h="190500">
                <a:moveTo>
                  <a:pt x="0" y="184150"/>
                </a:moveTo>
                <a:lnTo>
                  <a:pt x="0" y="0"/>
                </a:lnTo>
                <a:lnTo>
                  <a:pt x="4419600" y="6350"/>
                </a:lnTo>
                <a:lnTo>
                  <a:pt x="4425950" y="190500"/>
                </a:lnTo>
              </a:path>
            </a:pathLst>
          </a:custGeom>
          <a:noFill/>
          <a:ln w="28575">
            <a:solidFill>
              <a:srgbClr val="7030A0"/>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082048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dissolve">
                                      <p:cBhvr>
                                        <p:cTn id="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rotWithShape="1">
          <a:blip r:embed="rId2"/>
          <a:srcRect l="3348" t="3861" r="2651" b="58669"/>
          <a:stretch/>
        </p:blipFill>
        <p:spPr>
          <a:xfrm>
            <a:off x="243127" y="329987"/>
            <a:ext cx="8731525" cy="2459469"/>
          </a:xfrm>
          <a:prstGeom prst="rect">
            <a:avLst/>
          </a:prstGeom>
        </p:spPr>
      </p:pic>
      <p:sp>
        <p:nvSpPr>
          <p:cNvPr id="7" name="テキスト ボックス 6"/>
          <p:cNvSpPr txBox="1"/>
          <p:nvPr/>
        </p:nvSpPr>
        <p:spPr>
          <a:xfrm>
            <a:off x="1794677" y="312437"/>
            <a:ext cx="5716228" cy="461665"/>
          </a:xfrm>
          <a:prstGeom prst="rect">
            <a:avLst/>
          </a:prstGeom>
        </p:spPr>
        <p:style>
          <a:lnRef idx="1">
            <a:schemeClr val="accent1"/>
          </a:lnRef>
          <a:fillRef idx="2">
            <a:schemeClr val="accent1"/>
          </a:fillRef>
          <a:effectRef idx="1">
            <a:schemeClr val="accent1"/>
          </a:effectRef>
          <a:fontRef idx="minor">
            <a:schemeClr val="dk1"/>
          </a:fontRef>
        </p:style>
        <p:txBody>
          <a:bodyPr wrap="none" rtlCol="0">
            <a:spAutoFit/>
          </a:bodyPr>
          <a:lstStyle/>
          <a:p>
            <a:r>
              <a:rPr kumimoji="1" lang="ja-JP" altLang="en-US" sz="2400" dirty="0" smtClean="0"/>
              <a:t>医療機関から、センターへの調査結果報告</a:t>
            </a:r>
            <a:endParaRPr kumimoji="1" lang="ja-JP" altLang="en-US" sz="2400" dirty="0"/>
          </a:p>
        </p:txBody>
      </p:sp>
      <p:pic>
        <p:nvPicPr>
          <p:cNvPr id="8" name="図 7"/>
          <p:cNvPicPr>
            <a:picLocks noChangeAspect="1"/>
          </p:cNvPicPr>
          <p:nvPr/>
        </p:nvPicPr>
        <p:blipFill rotWithShape="1">
          <a:blip r:embed="rId2"/>
          <a:srcRect l="30755" t="29834" r="3519" b="8537"/>
          <a:stretch/>
        </p:blipFill>
        <p:spPr>
          <a:xfrm>
            <a:off x="236736" y="810957"/>
            <a:ext cx="8709373" cy="5770769"/>
          </a:xfrm>
          <a:prstGeom prst="rect">
            <a:avLst/>
          </a:prstGeom>
        </p:spPr>
      </p:pic>
      <p:sp>
        <p:nvSpPr>
          <p:cNvPr id="4" name="角丸四角形 3"/>
          <p:cNvSpPr/>
          <p:nvPr/>
        </p:nvSpPr>
        <p:spPr>
          <a:xfrm>
            <a:off x="4329796" y="1171937"/>
            <a:ext cx="4490676" cy="442594"/>
          </a:xfrm>
          <a:prstGeom prst="roundRect">
            <a:avLst>
              <a:gd name="adj" fmla="val 4729"/>
            </a:avLst>
          </a:prstGeom>
          <a:noFill/>
          <a:ln w="28575" cmpd="sng">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cxnSp>
        <p:nvCxnSpPr>
          <p:cNvPr id="5" name="直線コネクタ 4"/>
          <p:cNvCxnSpPr/>
          <p:nvPr/>
        </p:nvCxnSpPr>
        <p:spPr>
          <a:xfrm>
            <a:off x="4819616" y="3677496"/>
            <a:ext cx="2691289"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9" name="角丸四角形 8"/>
          <p:cNvSpPr/>
          <p:nvPr/>
        </p:nvSpPr>
        <p:spPr>
          <a:xfrm>
            <a:off x="4331370" y="6117964"/>
            <a:ext cx="4489102" cy="456860"/>
          </a:xfrm>
          <a:prstGeom prst="roundRect">
            <a:avLst>
              <a:gd name="adj" fmla="val 4729"/>
            </a:avLst>
          </a:prstGeom>
          <a:noFill/>
          <a:ln w="28575" cmpd="sng">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 name="左大かっこ 1"/>
          <p:cNvSpPr/>
          <p:nvPr/>
        </p:nvSpPr>
        <p:spPr>
          <a:xfrm>
            <a:off x="4589499" y="3720303"/>
            <a:ext cx="121478" cy="1512939"/>
          </a:xfrm>
          <a:prstGeom prst="leftBracket">
            <a:avLst/>
          </a:prstGeom>
          <a:ln>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a:p>
        </p:txBody>
      </p:sp>
      <p:sp>
        <p:nvSpPr>
          <p:cNvPr id="10" name="円/楕円 9"/>
          <p:cNvSpPr/>
          <p:nvPr/>
        </p:nvSpPr>
        <p:spPr>
          <a:xfrm>
            <a:off x="2920637" y="1329576"/>
            <a:ext cx="625359" cy="349991"/>
          </a:xfrm>
          <a:prstGeom prst="ellipse">
            <a:avLst/>
          </a:prstGeom>
          <a:noFill/>
          <a:ln w="190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1" name="右矢印 10"/>
          <p:cNvSpPr/>
          <p:nvPr/>
        </p:nvSpPr>
        <p:spPr>
          <a:xfrm rot="20527213">
            <a:off x="3949004" y="4350936"/>
            <a:ext cx="600303" cy="221064"/>
          </a:xfrm>
          <a:prstGeom prst="right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59385507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2452903" y="2305997"/>
            <a:ext cx="4086600" cy="1604542"/>
          </a:xfrm>
          <a:prstGeom prst="rect">
            <a:avLst/>
          </a:prstGeom>
          <a:noFill/>
        </p:spPr>
        <p:txBody>
          <a:bodyPr wrap="none" rtlCol="0">
            <a:spAutoFit/>
          </a:bodyPr>
          <a:lstStyle/>
          <a:p>
            <a:pPr>
              <a:lnSpc>
                <a:spcPct val="120000"/>
              </a:lnSpc>
            </a:pPr>
            <a:r>
              <a:rPr kumimoji="1" lang="en-US" altLang="ja-JP" sz="2800" dirty="0" smtClean="0"/>
              <a:t>2-2</a:t>
            </a:r>
            <a:r>
              <a:rPr lang="ja-JP" altLang="en-US" sz="2800" dirty="0" smtClean="0"/>
              <a:t>：</a:t>
            </a:r>
            <a:r>
              <a:rPr lang="en-US" altLang="ja-JP" sz="2800" dirty="0" smtClean="0"/>
              <a:t> </a:t>
            </a:r>
            <a:r>
              <a:rPr lang="ja-JP" altLang="en-US" sz="2800" dirty="0" smtClean="0"/>
              <a:t>「支援団体」について</a:t>
            </a:r>
            <a:endParaRPr lang="en-US" altLang="ja-JP" sz="2800" dirty="0" smtClean="0"/>
          </a:p>
          <a:p>
            <a:pPr>
              <a:lnSpc>
                <a:spcPct val="50000"/>
              </a:lnSpc>
            </a:pPr>
            <a:endParaRPr lang="en-US" altLang="ja-JP" sz="2800" dirty="0" smtClean="0"/>
          </a:p>
          <a:p>
            <a:pPr marL="1257300" lvl="2" indent="-342900">
              <a:lnSpc>
                <a:spcPct val="120000"/>
              </a:lnSpc>
              <a:buFont typeface="Arial"/>
              <a:buChar char="•"/>
            </a:pPr>
            <a:r>
              <a:rPr lang="ja-JP" altLang="en-US" sz="2000" dirty="0" smtClean="0"/>
              <a:t>特に念頭に置くべきこと</a:t>
            </a:r>
            <a:endParaRPr lang="en-US" altLang="ja-JP" sz="2000" dirty="0" smtClean="0"/>
          </a:p>
          <a:p>
            <a:pPr marL="1257300" lvl="2" indent="-342900">
              <a:lnSpc>
                <a:spcPct val="140000"/>
              </a:lnSpc>
              <a:buFont typeface="Arial"/>
              <a:buChar char="•"/>
            </a:pPr>
            <a:r>
              <a:rPr lang="ja-JP" altLang="en-US" sz="2000" dirty="0" smtClean="0"/>
              <a:t>各組織との連携</a:t>
            </a:r>
            <a:endParaRPr lang="en-US" altLang="ja-JP" sz="2000" dirty="0" smtClean="0"/>
          </a:p>
        </p:txBody>
      </p:sp>
    </p:spTree>
    <p:extLst>
      <p:ext uri="{BB962C8B-B14F-4D97-AF65-F5344CB8AC3E}">
        <p14:creationId xmlns:p14="http://schemas.microsoft.com/office/powerpoint/2010/main" val="334832999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正方形/長方形 53"/>
          <p:cNvSpPr/>
          <p:nvPr/>
        </p:nvSpPr>
        <p:spPr>
          <a:xfrm>
            <a:off x="4775294" y="5306673"/>
            <a:ext cx="1295958" cy="838856"/>
          </a:xfrm>
          <a:prstGeom prst="rect">
            <a:avLst/>
          </a:prstGeom>
          <a:solidFill>
            <a:schemeClr val="bg2">
              <a:lumMod val="90000"/>
            </a:schemeClr>
          </a:solidFill>
          <a:ln w="19050" cmpd="sng">
            <a:solidFill>
              <a:schemeClr val="tx1">
                <a:lumMod val="50000"/>
                <a:lumOff val="50000"/>
              </a:schemeClr>
            </a:solidFill>
          </a:ln>
          <a:effectLst>
            <a:outerShdw blurRad="40000" dist="23000" dir="2700000" rotWithShape="0">
              <a:srgbClr val="000000">
                <a:alpha val="64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37" name="二等辺三角形 36"/>
          <p:cNvSpPr/>
          <p:nvPr/>
        </p:nvSpPr>
        <p:spPr>
          <a:xfrm>
            <a:off x="1543577" y="1975951"/>
            <a:ext cx="6260030" cy="2904685"/>
          </a:xfrm>
          <a:prstGeom prst="triangle">
            <a:avLst>
              <a:gd name="adj" fmla="val 49758"/>
            </a:avLst>
          </a:prstGeom>
          <a:noFill/>
          <a:ln w="149225">
            <a:solidFill>
              <a:srgbClr val="B6E657"/>
            </a:solidFill>
            <a:prstDash val="sysDot"/>
          </a:ln>
          <a:effectLst>
            <a:outerShdw blurRad="43180" dist="23000" dir="1320000" rotWithShape="0">
              <a:srgbClr val="000000">
                <a:alpha val="61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5" name="対角する 2 つの角を丸めた四角形 4"/>
          <p:cNvSpPr/>
          <p:nvPr/>
        </p:nvSpPr>
        <p:spPr>
          <a:xfrm>
            <a:off x="3638045" y="3183567"/>
            <a:ext cx="1912966" cy="1448762"/>
          </a:xfrm>
          <a:prstGeom prst="round2DiagRect">
            <a:avLst>
              <a:gd name="adj1" fmla="val 16667"/>
              <a:gd name="adj2" fmla="val 0"/>
            </a:avLst>
          </a:prstGeom>
          <a:solidFill>
            <a:schemeClr val="bg2"/>
          </a:solidFill>
          <a:ln w="57150" cmpd="sng">
            <a:solidFill>
              <a:schemeClr val="tx1">
                <a:lumMod val="65000"/>
                <a:lumOff val="35000"/>
              </a:schemeClr>
            </a:solidFill>
          </a:ln>
          <a:effectLst>
            <a:outerShdw blurRad="46355" dist="50800" dir="2700000" rotWithShape="0">
              <a:schemeClr val="bg1">
                <a:lumMod val="75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6" name="テキスト ボックス 5"/>
          <p:cNvSpPr txBox="1"/>
          <p:nvPr/>
        </p:nvSpPr>
        <p:spPr>
          <a:xfrm>
            <a:off x="3794769" y="3303731"/>
            <a:ext cx="1802903" cy="400110"/>
          </a:xfrm>
          <a:prstGeom prst="rect">
            <a:avLst/>
          </a:prstGeom>
          <a:noFill/>
        </p:spPr>
        <p:txBody>
          <a:bodyPr wrap="square" rtlCol="0">
            <a:spAutoFit/>
          </a:bodyPr>
          <a:lstStyle/>
          <a:p>
            <a:r>
              <a:rPr kumimoji="1" lang="ja-JP" altLang="en-US" sz="2000" dirty="0" smtClean="0"/>
              <a:t>当該医療機関</a:t>
            </a:r>
            <a:endParaRPr kumimoji="1" lang="ja-JP" altLang="en-US" sz="2000" dirty="0"/>
          </a:p>
        </p:txBody>
      </p:sp>
      <p:sp>
        <p:nvSpPr>
          <p:cNvPr id="7" name="直方体 6"/>
          <p:cNvSpPr/>
          <p:nvPr/>
        </p:nvSpPr>
        <p:spPr>
          <a:xfrm>
            <a:off x="3856066" y="3883630"/>
            <a:ext cx="1079366" cy="570231"/>
          </a:xfrm>
          <a:prstGeom prst="cube">
            <a:avLst>
              <a:gd name="adj" fmla="val 27857"/>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ja-JP" altLang="en-US"/>
          </a:p>
        </p:txBody>
      </p:sp>
      <p:sp>
        <p:nvSpPr>
          <p:cNvPr id="8" name="直方体 7"/>
          <p:cNvSpPr/>
          <p:nvPr/>
        </p:nvSpPr>
        <p:spPr>
          <a:xfrm>
            <a:off x="4858730" y="3883630"/>
            <a:ext cx="448038" cy="570231"/>
          </a:xfrm>
          <a:prstGeom prst="cube">
            <a:avLst>
              <a:gd name="adj" fmla="val 36191"/>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a:p>
        </p:txBody>
      </p:sp>
      <p:sp>
        <p:nvSpPr>
          <p:cNvPr id="10" name="テキスト ボックス 9"/>
          <p:cNvSpPr txBox="1"/>
          <p:nvPr/>
        </p:nvSpPr>
        <p:spPr>
          <a:xfrm>
            <a:off x="3815632" y="4034824"/>
            <a:ext cx="1467068" cy="400110"/>
          </a:xfrm>
          <a:prstGeom prst="rect">
            <a:avLst/>
          </a:prstGeom>
          <a:noFill/>
        </p:spPr>
        <p:txBody>
          <a:bodyPr wrap="none" rtlCol="0">
            <a:spAutoFit/>
          </a:bodyPr>
          <a:lstStyle/>
          <a:p>
            <a:r>
              <a:rPr kumimoji="1" lang="ja-JP" altLang="en-US" sz="2000" b="1" dirty="0" smtClean="0">
                <a:effectLst>
                  <a:outerShdw blurRad="44450" dist="12700" dir="3900000" algn="tl" rotWithShape="0">
                    <a:schemeClr val="bg1">
                      <a:alpha val="93000"/>
                    </a:schemeClr>
                  </a:outerShdw>
                </a:effectLst>
              </a:rPr>
              <a:t>院内調査委</a:t>
            </a:r>
            <a:endParaRPr kumimoji="1" lang="ja-JP" altLang="en-US" sz="2000" b="1" dirty="0">
              <a:effectLst>
                <a:outerShdw blurRad="44450" dist="12700" dir="3900000" algn="tl" rotWithShape="0">
                  <a:schemeClr val="bg1">
                    <a:alpha val="93000"/>
                  </a:schemeClr>
                </a:outerShdw>
              </a:effectLst>
            </a:endParaRPr>
          </a:p>
        </p:txBody>
      </p:sp>
      <p:sp>
        <p:nvSpPr>
          <p:cNvPr id="14" name="テキスト ボックス 13"/>
          <p:cNvSpPr txBox="1"/>
          <p:nvPr/>
        </p:nvSpPr>
        <p:spPr>
          <a:xfrm>
            <a:off x="3325292" y="600089"/>
            <a:ext cx="2414844" cy="400110"/>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pPr algn="ctr"/>
            <a:r>
              <a:rPr lang="en-US" altLang="en-US" sz="2000" dirty="0" smtClean="0"/>
              <a:t>新</a:t>
            </a:r>
            <a:r>
              <a:rPr lang="ja-JP" altLang="en-US" sz="2000" dirty="0" smtClean="0"/>
              <a:t>制度における連携</a:t>
            </a:r>
            <a:endParaRPr kumimoji="1" lang="ja-JP" altLang="en-US" sz="2000" dirty="0"/>
          </a:p>
        </p:txBody>
      </p:sp>
      <p:sp>
        <p:nvSpPr>
          <p:cNvPr id="19" name="テキスト ボックス 18"/>
          <p:cNvSpPr txBox="1"/>
          <p:nvPr/>
        </p:nvSpPr>
        <p:spPr>
          <a:xfrm>
            <a:off x="4052433" y="2480170"/>
            <a:ext cx="1261884" cy="523220"/>
          </a:xfrm>
          <a:prstGeom prst="rect">
            <a:avLst/>
          </a:prstGeom>
          <a:noFill/>
          <a:ln>
            <a:noFill/>
          </a:ln>
        </p:spPr>
        <p:txBody>
          <a:bodyPr wrap="none" rtlCol="0">
            <a:spAutoFit/>
          </a:bodyPr>
          <a:lstStyle/>
          <a:p>
            <a:pPr algn="ctr"/>
            <a:r>
              <a:rPr kumimoji="1" lang="en-US" altLang="ja-JP" sz="1400" b="1" dirty="0" smtClean="0">
                <a:solidFill>
                  <a:srgbClr val="004E00"/>
                </a:solidFill>
              </a:rPr>
              <a:t>【</a:t>
            </a:r>
            <a:r>
              <a:rPr kumimoji="1" lang="ja-JP" altLang="en-US" sz="1400" b="1" dirty="0" smtClean="0">
                <a:solidFill>
                  <a:srgbClr val="004E00"/>
                </a:solidFill>
              </a:rPr>
              <a:t>相談</a:t>
            </a:r>
            <a:r>
              <a:rPr kumimoji="1" lang="en-US" altLang="ja-JP" sz="1400" b="1" dirty="0" smtClean="0">
                <a:solidFill>
                  <a:srgbClr val="004E00"/>
                </a:solidFill>
              </a:rPr>
              <a:t>･</a:t>
            </a:r>
            <a:r>
              <a:rPr kumimoji="1" lang="ja-JP" altLang="en-US" sz="1400" b="1" dirty="0" smtClean="0">
                <a:solidFill>
                  <a:srgbClr val="004E00"/>
                </a:solidFill>
              </a:rPr>
              <a:t>助言</a:t>
            </a:r>
            <a:r>
              <a:rPr kumimoji="1" lang="en-US" altLang="ja-JP" sz="1400" b="1" dirty="0" smtClean="0">
                <a:solidFill>
                  <a:srgbClr val="004E00"/>
                </a:solidFill>
              </a:rPr>
              <a:t>】</a:t>
            </a:r>
          </a:p>
          <a:p>
            <a:pPr algn="ctr"/>
            <a:r>
              <a:rPr lang="en-US" altLang="ja-JP" sz="1400" b="1" dirty="0" smtClean="0">
                <a:solidFill>
                  <a:srgbClr val="004E00"/>
                </a:solidFill>
              </a:rPr>
              <a:t>【</a:t>
            </a:r>
            <a:r>
              <a:rPr lang="ja-JP" altLang="en-US" sz="1400" b="1" dirty="0" smtClean="0">
                <a:solidFill>
                  <a:srgbClr val="004E00"/>
                </a:solidFill>
              </a:rPr>
              <a:t>報告の受理</a:t>
            </a:r>
            <a:r>
              <a:rPr lang="en-US" altLang="ja-JP" sz="1400" b="1" dirty="0" smtClean="0">
                <a:solidFill>
                  <a:srgbClr val="004E00"/>
                </a:solidFill>
              </a:rPr>
              <a:t>】</a:t>
            </a:r>
            <a:endParaRPr kumimoji="1" lang="en-US" altLang="ja-JP" sz="1400" b="1" dirty="0" smtClean="0">
              <a:solidFill>
                <a:srgbClr val="004E00"/>
              </a:solidFill>
            </a:endParaRPr>
          </a:p>
        </p:txBody>
      </p:sp>
      <p:sp>
        <p:nvSpPr>
          <p:cNvPr id="30" name="正方形/長方形 29"/>
          <p:cNvSpPr/>
          <p:nvPr/>
        </p:nvSpPr>
        <p:spPr>
          <a:xfrm>
            <a:off x="1008076" y="3232159"/>
            <a:ext cx="1884680" cy="526905"/>
          </a:xfrm>
          <a:prstGeom prst="rect">
            <a:avLst/>
          </a:prstGeom>
          <a:ln>
            <a:solidFill>
              <a:srgbClr val="000090"/>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2800" dirty="0"/>
              <a:t>職能団体</a:t>
            </a:r>
          </a:p>
        </p:txBody>
      </p:sp>
      <p:sp>
        <p:nvSpPr>
          <p:cNvPr id="41" name="テキスト ボックス 40"/>
          <p:cNvSpPr txBox="1"/>
          <p:nvPr/>
        </p:nvSpPr>
        <p:spPr>
          <a:xfrm>
            <a:off x="3751990" y="1646758"/>
            <a:ext cx="1685077" cy="646331"/>
          </a:xfrm>
          <a:prstGeom prst="rect">
            <a:avLst/>
          </a:prstGeom>
          <a:ln>
            <a:solidFill>
              <a:srgbClr val="000090"/>
            </a:solidFill>
          </a:ln>
        </p:spPr>
        <p:style>
          <a:lnRef idx="1">
            <a:schemeClr val="accent3"/>
          </a:lnRef>
          <a:fillRef idx="3">
            <a:schemeClr val="accent3"/>
          </a:fillRef>
          <a:effectRef idx="2">
            <a:schemeClr val="accent3"/>
          </a:effectRef>
          <a:fontRef idx="minor">
            <a:schemeClr val="lt1"/>
          </a:fontRef>
        </p:style>
        <p:txBody>
          <a:bodyPr wrap="none" rtlCol="0">
            <a:spAutoFit/>
          </a:bodyPr>
          <a:lstStyle/>
          <a:p>
            <a:pPr algn="ctr"/>
            <a:r>
              <a:rPr lang="ja-JP" altLang="en-US" dirty="0" smtClean="0">
                <a:solidFill>
                  <a:srgbClr val="000090"/>
                </a:solidFill>
              </a:rPr>
              <a:t>医療事故調査・</a:t>
            </a:r>
            <a:endParaRPr lang="en-US" altLang="ja-JP" dirty="0" smtClean="0">
              <a:solidFill>
                <a:srgbClr val="000090"/>
              </a:solidFill>
            </a:endParaRPr>
          </a:p>
          <a:p>
            <a:pPr algn="ctr"/>
            <a:r>
              <a:rPr lang="ja-JP" altLang="en-US" dirty="0" smtClean="0">
                <a:solidFill>
                  <a:srgbClr val="000090"/>
                </a:solidFill>
              </a:rPr>
              <a:t>支援センター</a:t>
            </a:r>
            <a:endParaRPr lang="en-US" altLang="ja-JP" dirty="0">
              <a:solidFill>
                <a:srgbClr val="000090"/>
              </a:solidFill>
            </a:endParaRPr>
          </a:p>
        </p:txBody>
      </p:sp>
      <p:sp>
        <p:nvSpPr>
          <p:cNvPr id="50" name="正方形/長方形 49"/>
          <p:cNvSpPr/>
          <p:nvPr/>
        </p:nvSpPr>
        <p:spPr>
          <a:xfrm>
            <a:off x="6032517" y="3466243"/>
            <a:ext cx="1915552" cy="526905"/>
          </a:xfrm>
          <a:prstGeom prst="rect">
            <a:avLst/>
          </a:prstGeom>
          <a:ln>
            <a:solidFill>
              <a:srgbClr val="000090"/>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2800" dirty="0"/>
              <a:t>学術団体</a:t>
            </a:r>
          </a:p>
        </p:txBody>
      </p:sp>
      <p:sp>
        <p:nvSpPr>
          <p:cNvPr id="68" name="テキスト ボックス 67"/>
          <p:cNvSpPr txBox="1"/>
          <p:nvPr/>
        </p:nvSpPr>
        <p:spPr>
          <a:xfrm>
            <a:off x="2991173" y="4887533"/>
            <a:ext cx="1107996" cy="369332"/>
          </a:xfrm>
          <a:prstGeom prst="rect">
            <a:avLst/>
          </a:prstGeom>
          <a:ln>
            <a:solidFill>
              <a:srgbClr val="000090"/>
            </a:solidFill>
          </a:ln>
        </p:spPr>
        <p:style>
          <a:lnRef idx="1">
            <a:schemeClr val="accent5"/>
          </a:lnRef>
          <a:fillRef idx="2">
            <a:schemeClr val="accent5"/>
          </a:fillRef>
          <a:effectRef idx="1">
            <a:schemeClr val="accent5"/>
          </a:effectRef>
          <a:fontRef idx="minor">
            <a:schemeClr val="dk1"/>
          </a:fontRef>
        </p:style>
        <p:txBody>
          <a:bodyPr wrap="none" rtlCol="0">
            <a:spAutoFit/>
          </a:bodyPr>
          <a:lstStyle/>
          <a:p>
            <a:r>
              <a:rPr kumimoji="1" lang="ja-JP" altLang="en-US" dirty="0" smtClean="0"/>
              <a:t>病院団体</a:t>
            </a:r>
            <a:endParaRPr kumimoji="1" lang="ja-JP" altLang="en-US" dirty="0"/>
          </a:p>
        </p:txBody>
      </p:sp>
      <p:cxnSp>
        <p:nvCxnSpPr>
          <p:cNvPr id="79" name="直線コネクタ 78"/>
          <p:cNvCxnSpPr/>
          <p:nvPr/>
        </p:nvCxnSpPr>
        <p:spPr>
          <a:xfrm>
            <a:off x="6596380" y="834945"/>
            <a:ext cx="480857"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81" name="テキスト ボックス 80"/>
          <p:cNvSpPr txBox="1"/>
          <p:nvPr/>
        </p:nvSpPr>
        <p:spPr>
          <a:xfrm>
            <a:off x="7035064" y="686713"/>
            <a:ext cx="1842572" cy="461665"/>
          </a:xfrm>
          <a:prstGeom prst="rect">
            <a:avLst/>
          </a:prstGeom>
          <a:noFill/>
        </p:spPr>
        <p:txBody>
          <a:bodyPr wrap="none" rtlCol="0">
            <a:spAutoFit/>
          </a:bodyPr>
          <a:lstStyle/>
          <a:p>
            <a:r>
              <a:rPr kumimoji="1" lang="ja-JP" altLang="en-US" sz="1200" dirty="0" smtClean="0"/>
              <a:t>：</a:t>
            </a:r>
            <a:r>
              <a:rPr kumimoji="1" lang="en-US" altLang="ja-JP" sz="1200" dirty="0" smtClean="0"/>
              <a:t> </a:t>
            </a:r>
            <a:r>
              <a:rPr kumimoji="1" lang="ja-JP" altLang="en-US" sz="1200" dirty="0" smtClean="0"/>
              <a:t>医療事故調査に</a:t>
            </a:r>
            <a:endParaRPr kumimoji="1" lang="en-US" altLang="ja-JP" sz="1200" dirty="0" smtClean="0"/>
          </a:p>
          <a:p>
            <a:r>
              <a:rPr lang="ja-JP" altLang="ja-JP" sz="1200" dirty="0"/>
              <a:t>　</a:t>
            </a:r>
            <a:r>
              <a:rPr lang="ja-JP" altLang="en-US" sz="1200" dirty="0" smtClean="0"/>
              <a:t>　関与の多い職種・</a:t>
            </a:r>
            <a:r>
              <a:rPr kumimoji="1" lang="ja-JP" altLang="en-US" sz="1200" dirty="0" smtClean="0"/>
              <a:t>団体</a:t>
            </a:r>
            <a:endParaRPr kumimoji="1" lang="ja-JP" altLang="en-US" sz="1200" dirty="0"/>
          </a:p>
        </p:txBody>
      </p:sp>
      <p:sp>
        <p:nvSpPr>
          <p:cNvPr id="35" name="テキスト ボックス 34"/>
          <p:cNvSpPr txBox="1"/>
          <p:nvPr/>
        </p:nvSpPr>
        <p:spPr>
          <a:xfrm>
            <a:off x="605211" y="1813517"/>
            <a:ext cx="2339102" cy="738664"/>
          </a:xfrm>
          <a:prstGeom prst="rect">
            <a:avLst/>
          </a:prstGeom>
          <a:noFill/>
          <a:ln w="38100" cmpd="sng">
            <a:solidFill>
              <a:srgbClr val="FF0000"/>
            </a:solidFill>
          </a:ln>
        </p:spPr>
        <p:txBody>
          <a:bodyPr wrap="none" rtlCol="0">
            <a:spAutoFit/>
          </a:bodyPr>
          <a:lstStyle/>
          <a:p>
            <a:pPr algn="ctr"/>
            <a:r>
              <a:rPr kumimoji="1" lang="en-US" altLang="ja-JP" dirty="0" smtClean="0"/>
              <a:t> </a:t>
            </a:r>
            <a:r>
              <a:rPr kumimoji="1" lang="ja-JP" altLang="en-US" dirty="0" smtClean="0"/>
              <a:t>第三者性を持った、</a:t>
            </a:r>
            <a:endParaRPr kumimoji="1" lang="en-US" altLang="ja-JP" dirty="0" smtClean="0"/>
          </a:p>
          <a:p>
            <a:pPr algn="ctr"/>
            <a:r>
              <a:rPr lang="ja-JP" altLang="en-US" sz="2400" dirty="0" smtClean="0"/>
              <a:t>院内</a:t>
            </a:r>
            <a:r>
              <a:rPr kumimoji="1" lang="ja-JP" altLang="en-US" sz="2400" dirty="0" smtClean="0"/>
              <a:t>調査が主体</a:t>
            </a:r>
            <a:endParaRPr kumimoji="1" lang="ja-JP" altLang="en-US" sz="2400" dirty="0"/>
          </a:p>
        </p:txBody>
      </p:sp>
      <p:sp>
        <p:nvSpPr>
          <p:cNvPr id="38" name="テキスト ボックス 37"/>
          <p:cNvSpPr txBox="1"/>
          <p:nvPr/>
        </p:nvSpPr>
        <p:spPr>
          <a:xfrm>
            <a:off x="6138335" y="2055379"/>
            <a:ext cx="1826141" cy="338554"/>
          </a:xfrm>
          <a:prstGeom prst="rect">
            <a:avLst/>
          </a:prstGeom>
          <a:ln>
            <a:solidFill>
              <a:srgbClr val="000090"/>
            </a:solidFill>
          </a:ln>
        </p:spPr>
        <p:style>
          <a:lnRef idx="1">
            <a:schemeClr val="accent5"/>
          </a:lnRef>
          <a:fillRef idx="2">
            <a:schemeClr val="accent5"/>
          </a:fillRef>
          <a:effectRef idx="1">
            <a:schemeClr val="accent5"/>
          </a:effectRef>
          <a:fontRef idx="minor">
            <a:schemeClr val="dk1"/>
          </a:fontRef>
        </p:style>
        <p:txBody>
          <a:bodyPr wrap="none" rtlCol="0">
            <a:spAutoFit/>
          </a:bodyPr>
          <a:lstStyle/>
          <a:p>
            <a:pPr algn="ctr"/>
            <a:r>
              <a:rPr kumimoji="1" lang="ja-JP" altLang="en-US" sz="1600" dirty="0" smtClean="0"/>
              <a:t>医療安全領域団体</a:t>
            </a:r>
            <a:endParaRPr kumimoji="1" lang="en-US" altLang="ja-JP" sz="1600" dirty="0" smtClean="0"/>
          </a:p>
        </p:txBody>
      </p:sp>
      <p:sp>
        <p:nvSpPr>
          <p:cNvPr id="39" name="正方形/長方形 38"/>
          <p:cNvSpPr/>
          <p:nvPr/>
        </p:nvSpPr>
        <p:spPr>
          <a:xfrm>
            <a:off x="6369841" y="2427647"/>
            <a:ext cx="1151105" cy="912011"/>
          </a:xfrm>
          <a:prstGeom prst="rect">
            <a:avLst/>
          </a:prstGeom>
          <a:solidFill>
            <a:srgbClr val="DDD9C3"/>
          </a:solidFill>
          <a:ln w="19050" cmpd="sng">
            <a:solidFill>
              <a:schemeClr val="tx1">
                <a:lumMod val="50000"/>
                <a:lumOff val="50000"/>
              </a:schemeClr>
            </a:solidFill>
          </a:ln>
          <a:effectLst>
            <a:outerShdw blurRad="40000" dist="23000" dir="2700000" rotWithShape="0">
              <a:srgbClr val="000000">
                <a:alpha val="64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40" name="テキスト ボックス 39"/>
          <p:cNvSpPr txBox="1"/>
          <p:nvPr/>
        </p:nvSpPr>
        <p:spPr>
          <a:xfrm>
            <a:off x="6340900" y="2385551"/>
            <a:ext cx="1082348" cy="954107"/>
          </a:xfrm>
          <a:prstGeom prst="rect">
            <a:avLst/>
          </a:prstGeom>
          <a:noFill/>
        </p:spPr>
        <p:txBody>
          <a:bodyPr wrap="none" rtlCol="0">
            <a:spAutoFit/>
          </a:bodyPr>
          <a:lstStyle/>
          <a:p>
            <a:r>
              <a:rPr kumimoji="1" lang="ja-JP" altLang="en-US" sz="1400" dirty="0" smtClean="0"/>
              <a:t>学術団体</a:t>
            </a:r>
            <a:endParaRPr kumimoji="1" lang="en-US" altLang="ja-JP" sz="1400" dirty="0" smtClean="0"/>
          </a:p>
          <a:p>
            <a:r>
              <a:rPr lang="ja-JP" altLang="en-US" sz="1400" dirty="0" smtClean="0"/>
              <a:t>法曹界</a:t>
            </a:r>
            <a:endParaRPr lang="en-US" altLang="ja-JP" sz="1400" dirty="0" smtClean="0"/>
          </a:p>
          <a:p>
            <a:r>
              <a:rPr kumimoji="1" lang="ja-JP" altLang="en-US" sz="1400" dirty="0" smtClean="0"/>
              <a:t>患者の代表</a:t>
            </a:r>
            <a:endParaRPr kumimoji="1" lang="en-US" altLang="ja-JP" sz="1400" dirty="0" smtClean="0"/>
          </a:p>
          <a:p>
            <a:r>
              <a:rPr lang="ja-JP" altLang="en-US" sz="1400" dirty="0" smtClean="0"/>
              <a:t>有識者</a:t>
            </a:r>
            <a:endParaRPr kumimoji="1" lang="ja-JP" altLang="en-US" sz="1400" dirty="0"/>
          </a:p>
        </p:txBody>
      </p:sp>
      <p:sp>
        <p:nvSpPr>
          <p:cNvPr id="43" name="正方形/長方形 42"/>
          <p:cNvSpPr/>
          <p:nvPr/>
        </p:nvSpPr>
        <p:spPr>
          <a:xfrm>
            <a:off x="6199837" y="4049682"/>
            <a:ext cx="2267477" cy="1653009"/>
          </a:xfrm>
          <a:prstGeom prst="rect">
            <a:avLst/>
          </a:prstGeom>
          <a:solidFill>
            <a:schemeClr val="bg2">
              <a:lumMod val="90000"/>
            </a:schemeClr>
          </a:solidFill>
          <a:ln w="19050" cmpd="sng">
            <a:solidFill>
              <a:schemeClr val="tx1">
                <a:lumMod val="50000"/>
                <a:lumOff val="50000"/>
              </a:schemeClr>
            </a:solidFill>
          </a:ln>
          <a:effectLst>
            <a:outerShdw blurRad="40000" dist="23000" dir="2700000" rotWithShape="0">
              <a:srgbClr val="000000">
                <a:alpha val="64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44" name="テキスト ボックス 43"/>
          <p:cNvSpPr txBox="1"/>
          <p:nvPr/>
        </p:nvSpPr>
        <p:spPr>
          <a:xfrm>
            <a:off x="6230804" y="4053987"/>
            <a:ext cx="2236510" cy="1678408"/>
          </a:xfrm>
          <a:prstGeom prst="rect">
            <a:avLst/>
          </a:prstGeom>
          <a:noFill/>
        </p:spPr>
        <p:txBody>
          <a:bodyPr wrap="none" rtlCol="0">
            <a:spAutoFit/>
          </a:bodyPr>
          <a:lstStyle/>
          <a:p>
            <a:r>
              <a:rPr kumimoji="1" lang="ja-JP" altLang="en-US" sz="1600" dirty="0" smtClean="0"/>
              <a:t>日本医学会</a:t>
            </a:r>
            <a:endParaRPr kumimoji="1" lang="en-US" altLang="ja-JP" sz="1600" dirty="0" smtClean="0"/>
          </a:p>
          <a:p>
            <a:pPr>
              <a:lnSpc>
                <a:spcPct val="120000"/>
              </a:lnSpc>
            </a:pPr>
            <a:r>
              <a:rPr lang="ja-JP" altLang="ja-JP" sz="1600" dirty="0"/>
              <a:t>　</a:t>
            </a:r>
            <a:r>
              <a:rPr lang="ja-JP" altLang="en-US" sz="1400" dirty="0" smtClean="0"/>
              <a:t>・基本領域</a:t>
            </a:r>
            <a:r>
              <a:rPr lang="en-US" altLang="ja-JP" sz="1400" dirty="0" smtClean="0"/>
              <a:t>19</a:t>
            </a:r>
          </a:p>
          <a:p>
            <a:r>
              <a:rPr kumimoji="1" lang="ja-JP" altLang="ja-JP" sz="1400" dirty="0"/>
              <a:t>　</a:t>
            </a:r>
            <a:r>
              <a:rPr kumimoji="1" lang="ja-JP" altLang="en-US" sz="1400" dirty="0" smtClean="0"/>
              <a:t>・ｻﾌﾞｽﾍﾟｼｬﾘﾃｨ</a:t>
            </a:r>
            <a:r>
              <a:rPr kumimoji="1" lang="en-US" altLang="ja-JP" sz="1400" dirty="0" smtClean="0"/>
              <a:t>18</a:t>
            </a:r>
          </a:p>
          <a:p>
            <a:r>
              <a:rPr lang="ja-JP" altLang="en-US" sz="1600" dirty="0"/>
              <a:t>日本看護系学会協</a:t>
            </a:r>
            <a:r>
              <a:rPr lang="ja-JP" altLang="en-US" sz="1600" dirty="0" smtClean="0"/>
              <a:t>議会</a:t>
            </a:r>
            <a:endParaRPr lang="en-US" altLang="ja-JP" sz="1600" dirty="0" smtClean="0"/>
          </a:p>
          <a:p>
            <a:pPr>
              <a:lnSpc>
                <a:spcPct val="120000"/>
              </a:lnSpc>
            </a:pPr>
            <a:r>
              <a:rPr lang="ja-JP" altLang="en-US" sz="1600" dirty="0"/>
              <a:t>日本医療</a:t>
            </a:r>
            <a:r>
              <a:rPr lang="ja-JP" altLang="en-US" sz="1600" dirty="0" smtClean="0"/>
              <a:t>薬学会</a:t>
            </a:r>
            <a:endParaRPr lang="en-US" altLang="ja-JP" sz="1600" dirty="0" smtClean="0"/>
          </a:p>
          <a:p>
            <a:pPr>
              <a:lnSpc>
                <a:spcPct val="120000"/>
              </a:lnSpc>
            </a:pPr>
            <a:r>
              <a:rPr lang="ja-JP" altLang="en-US" sz="1600" dirty="0" smtClean="0"/>
              <a:t>日本歯科医学会</a:t>
            </a:r>
            <a:endParaRPr lang="en-US" altLang="ja-JP" sz="1600" dirty="0" smtClean="0"/>
          </a:p>
        </p:txBody>
      </p:sp>
      <p:cxnSp>
        <p:nvCxnSpPr>
          <p:cNvPr id="45" name="直線コネクタ 44"/>
          <p:cNvCxnSpPr/>
          <p:nvPr/>
        </p:nvCxnSpPr>
        <p:spPr>
          <a:xfrm>
            <a:off x="6329661" y="4346934"/>
            <a:ext cx="1003345"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46" name="直線コネクタ 45"/>
          <p:cNvCxnSpPr/>
          <p:nvPr/>
        </p:nvCxnSpPr>
        <p:spPr>
          <a:xfrm>
            <a:off x="6333015" y="5106728"/>
            <a:ext cx="2022704"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47" name="直線コネクタ 46"/>
          <p:cNvCxnSpPr/>
          <p:nvPr/>
        </p:nvCxnSpPr>
        <p:spPr>
          <a:xfrm>
            <a:off x="6320684" y="5393762"/>
            <a:ext cx="1416912"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49" name="正方形/長方形 48"/>
          <p:cNvSpPr/>
          <p:nvPr/>
        </p:nvSpPr>
        <p:spPr>
          <a:xfrm>
            <a:off x="767031" y="3818063"/>
            <a:ext cx="1561548" cy="2400732"/>
          </a:xfrm>
          <a:prstGeom prst="rect">
            <a:avLst/>
          </a:prstGeom>
          <a:solidFill>
            <a:schemeClr val="bg2">
              <a:lumMod val="90000"/>
            </a:schemeClr>
          </a:solidFill>
          <a:ln w="19050" cmpd="sng">
            <a:solidFill>
              <a:schemeClr val="tx1">
                <a:lumMod val="50000"/>
                <a:lumOff val="50000"/>
              </a:schemeClr>
            </a:solidFill>
          </a:ln>
          <a:effectLst>
            <a:outerShdw blurRad="40000" dist="23000" dir="2700000" rotWithShape="0">
              <a:srgbClr val="000000">
                <a:alpha val="64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66" name="テキスト ボックス 65"/>
          <p:cNvSpPr txBox="1"/>
          <p:nvPr/>
        </p:nvSpPr>
        <p:spPr>
          <a:xfrm>
            <a:off x="730061" y="3795379"/>
            <a:ext cx="1659429" cy="2468368"/>
          </a:xfrm>
          <a:prstGeom prst="rect">
            <a:avLst/>
          </a:prstGeom>
          <a:noFill/>
        </p:spPr>
        <p:txBody>
          <a:bodyPr wrap="none" rtlCol="0">
            <a:spAutoFit/>
          </a:bodyPr>
          <a:lstStyle/>
          <a:p>
            <a:r>
              <a:rPr kumimoji="1" lang="ja-JP" altLang="en-US" dirty="0" smtClean="0"/>
              <a:t>日本医師会</a:t>
            </a:r>
            <a:endParaRPr kumimoji="1" lang="en-US" altLang="ja-JP" dirty="0" smtClean="0"/>
          </a:p>
          <a:p>
            <a:pPr>
              <a:lnSpc>
                <a:spcPct val="120000"/>
              </a:lnSpc>
            </a:pPr>
            <a:r>
              <a:rPr lang="ja-JP" altLang="en-US" dirty="0" smtClean="0"/>
              <a:t>日本看護協会</a:t>
            </a:r>
            <a:endParaRPr lang="en-US" altLang="ja-JP" dirty="0" smtClean="0"/>
          </a:p>
          <a:p>
            <a:r>
              <a:rPr lang="ja-JP" altLang="ja-JP" sz="1600" dirty="0"/>
              <a:t>　</a:t>
            </a:r>
            <a:r>
              <a:rPr lang="en-US" altLang="ja-JP" sz="1400" dirty="0" smtClean="0"/>
              <a:t>･</a:t>
            </a:r>
            <a:r>
              <a:rPr lang="ja-JP" altLang="en-US" sz="1400" dirty="0" smtClean="0"/>
              <a:t>医療安全管理者</a:t>
            </a:r>
            <a:endParaRPr lang="en-US" altLang="ja-JP" sz="1400" dirty="0" smtClean="0"/>
          </a:p>
          <a:p>
            <a:r>
              <a:rPr kumimoji="1" lang="ja-JP" altLang="en-US" dirty="0" smtClean="0"/>
              <a:t>日本薬剤師会</a:t>
            </a:r>
            <a:endParaRPr kumimoji="1" lang="en-US" altLang="ja-JP" dirty="0" smtClean="0"/>
          </a:p>
          <a:p>
            <a:r>
              <a:rPr lang="ja-JP" altLang="en-US" dirty="0" smtClean="0"/>
              <a:t>歯科医師会</a:t>
            </a:r>
            <a:endParaRPr lang="en-US" altLang="ja-JP" dirty="0" smtClean="0"/>
          </a:p>
          <a:p>
            <a:r>
              <a:rPr lang="ja-JP" altLang="en-US" dirty="0" smtClean="0"/>
              <a:t>助産師会</a:t>
            </a:r>
          </a:p>
          <a:p>
            <a:pPr>
              <a:lnSpc>
                <a:spcPct val="120000"/>
              </a:lnSpc>
            </a:pPr>
            <a:r>
              <a:rPr kumimoji="1" lang="en-US" altLang="ja-JP" sz="1400" dirty="0" smtClean="0"/>
              <a:t>ME</a:t>
            </a:r>
            <a:r>
              <a:rPr kumimoji="1" lang="ja-JP" altLang="en-US" sz="1400" dirty="0" smtClean="0"/>
              <a:t>、</a:t>
            </a:r>
            <a:r>
              <a:rPr lang="ja-JP" altLang="en-US" sz="1400" dirty="0" smtClean="0"/>
              <a:t>検査技師</a:t>
            </a:r>
            <a:endParaRPr lang="en-US" altLang="ja-JP" sz="1400" dirty="0" smtClean="0"/>
          </a:p>
          <a:p>
            <a:r>
              <a:rPr kumimoji="1" lang="ja-JP" altLang="en-US" sz="1400" dirty="0" smtClean="0"/>
              <a:t>診療情報管理士</a:t>
            </a:r>
            <a:endParaRPr kumimoji="1" lang="en-US" altLang="ja-JP" sz="1400" dirty="0" smtClean="0"/>
          </a:p>
          <a:p>
            <a:r>
              <a:rPr lang="ja-JP" altLang="en-US" sz="1400" dirty="0" smtClean="0"/>
              <a:t>他</a:t>
            </a:r>
            <a:endParaRPr kumimoji="1" lang="ja-JP" altLang="en-US" sz="1400" dirty="0"/>
          </a:p>
        </p:txBody>
      </p:sp>
      <p:cxnSp>
        <p:nvCxnSpPr>
          <p:cNvPr id="71" name="直線コネクタ 70"/>
          <p:cNvCxnSpPr/>
          <p:nvPr/>
        </p:nvCxnSpPr>
        <p:spPr>
          <a:xfrm>
            <a:off x="839728" y="4118874"/>
            <a:ext cx="1109671"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73" name="直線コネクタ 72"/>
          <p:cNvCxnSpPr/>
          <p:nvPr/>
        </p:nvCxnSpPr>
        <p:spPr>
          <a:xfrm>
            <a:off x="819513" y="4953451"/>
            <a:ext cx="1351821"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74" name="直線コネクタ 73"/>
          <p:cNvCxnSpPr/>
          <p:nvPr/>
        </p:nvCxnSpPr>
        <p:spPr>
          <a:xfrm>
            <a:off x="826522" y="4436003"/>
            <a:ext cx="1322726"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33" name="直線コネクタ 32"/>
          <p:cNvCxnSpPr/>
          <p:nvPr/>
        </p:nvCxnSpPr>
        <p:spPr>
          <a:xfrm>
            <a:off x="814305" y="5512209"/>
            <a:ext cx="927487"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51" name="正方形/長方形 50"/>
          <p:cNvSpPr/>
          <p:nvPr/>
        </p:nvSpPr>
        <p:spPr>
          <a:xfrm>
            <a:off x="2455300" y="5289199"/>
            <a:ext cx="2158302" cy="913568"/>
          </a:xfrm>
          <a:prstGeom prst="rect">
            <a:avLst/>
          </a:prstGeom>
          <a:solidFill>
            <a:schemeClr val="bg2">
              <a:lumMod val="90000"/>
            </a:schemeClr>
          </a:solidFill>
          <a:ln w="19050" cmpd="sng">
            <a:solidFill>
              <a:schemeClr val="tx1">
                <a:lumMod val="50000"/>
                <a:lumOff val="50000"/>
              </a:schemeClr>
            </a:solidFill>
          </a:ln>
          <a:effectLst>
            <a:outerShdw blurRad="40000" dist="23000" dir="2700000" rotWithShape="0">
              <a:srgbClr val="000000">
                <a:alpha val="64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69" name="テキスト ボックス 68"/>
          <p:cNvSpPr txBox="1"/>
          <p:nvPr/>
        </p:nvSpPr>
        <p:spPr>
          <a:xfrm>
            <a:off x="2432074" y="5289199"/>
            <a:ext cx="2236510" cy="830997"/>
          </a:xfrm>
          <a:prstGeom prst="rect">
            <a:avLst/>
          </a:prstGeom>
          <a:noFill/>
        </p:spPr>
        <p:txBody>
          <a:bodyPr wrap="none" rtlCol="0">
            <a:spAutoFit/>
          </a:bodyPr>
          <a:lstStyle/>
          <a:p>
            <a:r>
              <a:rPr kumimoji="1" lang="ja-JP" altLang="en-US" sz="1600" dirty="0" smtClean="0"/>
              <a:t>４病協、日病協</a:t>
            </a:r>
            <a:endParaRPr kumimoji="1" lang="en-US" altLang="ja-JP" sz="1600" dirty="0" smtClean="0"/>
          </a:p>
          <a:p>
            <a:r>
              <a:rPr lang="ja-JP" altLang="en-US" sz="1600" dirty="0" smtClean="0"/>
              <a:t>全国自治体病院協議会</a:t>
            </a:r>
            <a:endParaRPr lang="en-US" altLang="ja-JP" sz="1600" dirty="0" smtClean="0"/>
          </a:p>
          <a:p>
            <a:r>
              <a:rPr lang="ja-JP" altLang="en-US" sz="1600" dirty="0" smtClean="0"/>
              <a:t>日赤、厚生連</a:t>
            </a:r>
            <a:r>
              <a:rPr kumimoji="1" lang="ja-JP" altLang="en-US" sz="1600" dirty="0" smtClean="0"/>
              <a:t>、他</a:t>
            </a:r>
            <a:endParaRPr kumimoji="1" lang="ja-JP" altLang="en-US" sz="1600" dirty="0"/>
          </a:p>
        </p:txBody>
      </p:sp>
      <p:grpSp>
        <p:nvGrpSpPr>
          <p:cNvPr id="4" name="図形グループ 3"/>
          <p:cNvGrpSpPr/>
          <p:nvPr/>
        </p:nvGrpSpPr>
        <p:grpSpPr>
          <a:xfrm>
            <a:off x="241743" y="4997469"/>
            <a:ext cx="8682548" cy="1687981"/>
            <a:chOff x="178243" y="5060969"/>
            <a:chExt cx="8682548" cy="1687981"/>
          </a:xfrm>
        </p:grpSpPr>
        <p:sp>
          <p:nvSpPr>
            <p:cNvPr id="2" name="アーチ 1"/>
            <p:cNvSpPr/>
            <p:nvPr/>
          </p:nvSpPr>
          <p:spPr>
            <a:xfrm flipV="1">
              <a:off x="178243" y="5060969"/>
              <a:ext cx="8682548" cy="1667965"/>
            </a:xfrm>
            <a:prstGeom prst="blockArc">
              <a:avLst>
                <a:gd name="adj1" fmla="val 10674404"/>
                <a:gd name="adj2" fmla="val 89532"/>
                <a:gd name="adj3" fmla="val 21936"/>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solidFill>
                  <a:schemeClr val="tx1"/>
                </a:solidFill>
              </a:endParaRPr>
            </a:p>
          </p:txBody>
        </p:sp>
        <p:sp>
          <p:nvSpPr>
            <p:cNvPr id="21" name="テキスト ボックス 20"/>
            <p:cNvSpPr txBox="1"/>
            <p:nvPr/>
          </p:nvSpPr>
          <p:spPr>
            <a:xfrm rot="291526">
              <a:off x="1472193" y="6314049"/>
              <a:ext cx="2260697" cy="307777"/>
            </a:xfrm>
            <a:prstGeom prst="rect">
              <a:avLst/>
            </a:prstGeom>
            <a:noFill/>
          </p:spPr>
          <p:txBody>
            <a:bodyPr wrap="square" rtlCol="0">
              <a:spAutoFit/>
            </a:bodyPr>
            <a:lstStyle/>
            <a:p>
              <a:r>
                <a:rPr kumimoji="1" lang="en-US" altLang="ja-JP" sz="1400" b="1" dirty="0" smtClean="0">
                  <a:solidFill>
                    <a:srgbClr val="FF0000"/>
                  </a:solidFill>
                </a:rPr>
                <a:t>【</a:t>
              </a:r>
              <a:r>
                <a:rPr kumimoji="1" lang="ja-JP" altLang="en-US" sz="1400" b="1" dirty="0" smtClean="0">
                  <a:solidFill>
                    <a:srgbClr val="FF0000"/>
                  </a:solidFill>
                </a:rPr>
                <a:t>情報の収集・調査支援</a:t>
              </a:r>
              <a:r>
                <a:rPr lang="en-US" altLang="ja-JP" sz="1400" b="1" dirty="0" smtClean="0">
                  <a:solidFill>
                    <a:srgbClr val="FF0000"/>
                  </a:solidFill>
                </a:rPr>
                <a:t>】</a:t>
              </a:r>
              <a:endParaRPr kumimoji="1" lang="ja-JP" altLang="en-US" sz="1400" b="1" dirty="0">
                <a:solidFill>
                  <a:srgbClr val="FF0000"/>
                </a:solidFill>
              </a:endParaRPr>
            </a:p>
          </p:txBody>
        </p:sp>
        <p:sp>
          <p:nvSpPr>
            <p:cNvPr id="22" name="テキスト ボックス 21"/>
            <p:cNvSpPr txBox="1"/>
            <p:nvPr/>
          </p:nvSpPr>
          <p:spPr>
            <a:xfrm rot="21279937">
              <a:off x="5625334" y="6295538"/>
              <a:ext cx="2069797" cy="307777"/>
            </a:xfrm>
            <a:prstGeom prst="rect">
              <a:avLst/>
            </a:prstGeom>
            <a:noFill/>
          </p:spPr>
          <p:txBody>
            <a:bodyPr wrap="none" rtlCol="0">
              <a:spAutoFit/>
            </a:bodyPr>
            <a:lstStyle/>
            <a:p>
              <a:r>
                <a:rPr kumimoji="1" lang="en-US" altLang="ja-JP" sz="1400" b="1" dirty="0" smtClean="0">
                  <a:solidFill>
                    <a:srgbClr val="000090"/>
                  </a:solidFill>
                </a:rPr>
                <a:t>【</a:t>
              </a:r>
              <a:r>
                <a:rPr kumimoji="1" lang="ja-JP" altLang="en-US" sz="1400" b="1" dirty="0" smtClean="0">
                  <a:solidFill>
                    <a:srgbClr val="000090"/>
                  </a:solidFill>
                </a:rPr>
                <a:t>分析・</a:t>
              </a:r>
              <a:r>
                <a:rPr lang="ja-JP" altLang="en-US" sz="1400" b="1" dirty="0" smtClean="0">
                  <a:solidFill>
                    <a:srgbClr val="000090"/>
                  </a:solidFill>
                </a:rPr>
                <a:t>報告書作成</a:t>
              </a:r>
              <a:r>
                <a:rPr kumimoji="1" lang="ja-JP" altLang="en-US" sz="1400" b="1" dirty="0" smtClean="0">
                  <a:solidFill>
                    <a:srgbClr val="000090"/>
                  </a:solidFill>
                </a:rPr>
                <a:t>支援</a:t>
              </a:r>
              <a:r>
                <a:rPr kumimoji="1" lang="en-US" altLang="ja-JP" sz="1400" b="1" dirty="0" smtClean="0">
                  <a:solidFill>
                    <a:srgbClr val="000090"/>
                  </a:solidFill>
                </a:rPr>
                <a:t>】</a:t>
              </a:r>
              <a:endParaRPr kumimoji="1" lang="ja-JP" altLang="en-US" sz="1400" b="1" dirty="0">
                <a:solidFill>
                  <a:srgbClr val="000090"/>
                </a:solidFill>
              </a:endParaRPr>
            </a:p>
          </p:txBody>
        </p:sp>
        <p:sp>
          <p:nvSpPr>
            <p:cNvPr id="3" name="テキスト ボックス 2"/>
            <p:cNvSpPr txBox="1"/>
            <p:nvPr/>
          </p:nvSpPr>
          <p:spPr>
            <a:xfrm>
              <a:off x="4079076" y="6348840"/>
              <a:ext cx="1210588" cy="400110"/>
            </a:xfrm>
            <a:prstGeom prst="rect">
              <a:avLst/>
            </a:prstGeom>
            <a:noFill/>
          </p:spPr>
          <p:txBody>
            <a:bodyPr wrap="none" rtlCol="0">
              <a:spAutoFit/>
            </a:bodyPr>
            <a:lstStyle/>
            <a:p>
              <a:r>
                <a:rPr kumimoji="1" lang="ja-JP" altLang="en-US" sz="2000" dirty="0" smtClean="0"/>
                <a:t>支援団体</a:t>
              </a:r>
              <a:endParaRPr kumimoji="1" lang="ja-JP" altLang="en-US" sz="2000" dirty="0"/>
            </a:p>
          </p:txBody>
        </p:sp>
      </p:grpSp>
      <p:sp>
        <p:nvSpPr>
          <p:cNvPr id="48" name="テキスト ボックス 47"/>
          <p:cNvSpPr txBox="1"/>
          <p:nvPr/>
        </p:nvSpPr>
        <p:spPr>
          <a:xfrm>
            <a:off x="5032481" y="4909610"/>
            <a:ext cx="646331" cy="369332"/>
          </a:xfrm>
          <a:prstGeom prst="rect">
            <a:avLst/>
          </a:prstGeom>
          <a:ln>
            <a:solidFill>
              <a:srgbClr val="000090"/>
            </a:solidFill>
          </a:ln>
        </p:spPr>
        <p:style>
          <a:lnRef idx="1">
            <a:schemeClr val="accent5"/>
          </a:lnRef>
          <a:fillRef idx="2">
            <a:schemeClr val="accent5"/>
          </a:fillRef>
          <a:effectRef idx="1">
            <a:schemeClr val="accent5"/>
          </a:effectRef>
          <a:fontRef idx="minor">
            <a:schemeClr val="dk1"/>
          </a:fontRef>
        </p:style>
        <p:txBody>
          <a:bodyPr wrap="none" rtlCol="0">
            <a:spAutoFit/>
          </a:bodyPr>
          <a:lstStyle/>
          <a:p>
            <a:r>
              <a:rPr kumimoji="1" lang="ja-JP" altLang="en-US" dirty="0" smtClean="0"/>
              <a:t>大学</a:t>
            </a:r>
            <a:endParaRPr kumimoji="1" lang="ja-JP" altLang="en-US" dirty="0"/>
          </a:p>
        </p:txBody>
      </p:sp>
      <p:sp>
        <p:nvSpPr>
          <p:cNvPr id="53" name="テキスト ボックス 52"/>
          <p:cNvSpPr txBox="1"/>
          <p:nvPr/>
        </p:nvSpPr>
        <p:spPr>
          <a:xfrm>
            <a:off x="4724408" y="5302080"/>
            <a:ext cx="1346843" cy="830997"/>
          </a:xfrm>
          <a:prstGeom prst="rect">
            <a:avLst/>
          </a:prstGeom>
          <a:noFill/>
        </p:spPr>
        <p:txBody>
          <a:bodyPr wrap="none" rtlCol="0">
            <a:spAutoFit/>
          </a:bodyPr>
          <a:lstStyle/>
          <a:p>
            <a:r>
              <a:rPr lang="ja-JP" altLang="en-US" sz="1600" dirty="0" smtClean="0"/>
              <a:t>公立、私立</a:t>
            </a:r>
            <a:endParaRPr lang="en-US" altLang="ja-JP" sz="1600" dirty="0" smtClean="0"/>
          </a:p>
          <a:p>
            <a:r>
              <a:rPr lang="ja-JP" altLang="en-US" sz="1600" dirty="0" smtClean="0"/>
              <a:t>大学医学部、</a:t>
            </a:r>
            <a:endParaRPr lang="en-US" altLang="ja-JP" sz="1600" dirty="0" smtClean="0"/>
          </a:p>
          <a:p>
            <a:r>
              <a:rPr lang="ja-JP" altLang="en-US" sz="1600" dirty="0" smtClean="0"/>
              <a:t>医科大学</a:t>
            </a:r>
            <a:endParaRPr kumimoji="1" lang="ja-JP" altLang="en-US" sz="1600" dirty="0"/>
          </a:p>
        </p:txBody>
      </p:sp>
    </p:spTree>
    <p:extLst>
      <p:ext uri="{BB962C8B-B14F-4D97-AF65-F5344CB8AC3E}">
        <p14:creationId xmlns:p14="http://schemas.microsoft.com/office/powerpoint/2010/main" val="1074865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正方形/長方形 22"/>
          <p:cNvSpPr/>
          <p:nvPr/>
        </p:nvSpPr>
        <p:spPr>
          <a:xfrm>
            <a:off x="3705452" y="1994526"/>
            <a:ext cx="991705" cy="317674"/>
          </a:xfrm>
          <a:prstGeom prst="rect">
            <a:avLst/>
          </a:prstGeom>
          <a:no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4" name="正方形/長方形 23"/>
          <p:cNvSpPr/>
          <p:nvPr/>
        </p:nvSpPr>
        <p:spPr>
          <a:xfrm>
            <a:off x="5084235" y="1994526"/>
            <a:ext cx="1522225" cy="317674"/>
          </a:xfrm>
          <a:prstGeom prst="rect">
            <a:avLst/>
          </a:prstGeom>
          <a:noFill/>
          <a:ln w="38100" cmpd="sng">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grpSp>
        <p:nvGrpSpPr>
          <p:cNvPr id="8" name="図形グループ 7"/>
          <p:cNvGrpSpPr/>
          <p:nvPr/>
        </p:nvGrpSpPr>
        <p:grpSpPr>
          <a:xfrm>
            <a:off x="4072837" y="2504834"/>
            <a:ext cx="333507" cy="1903303"/>
            <a:chOff x="4072837" y="2261180"/>
            <a:chExt cx="333507" cy="1903303"/>
          </a:xfrm>
        </p:grpSpPr>
        <p:sp>
          <p:nvSpPr>
            <p:cNvPr id="25" name="角丸四角形 24"/>
            <p:cNvSpPr/>
            <p:nvPr/>
          </p:nvSpPr>
          <p:spPr>
            <a:xfrm>
              <a:off x="4075039" y="2261180"/>
              <a:ext cx="331305" cy="1258960"/>
            </a:xfrm>
            <a:prstGeom prst="roundRect">
              <a:avLst/>
            </a:prstGeom>
            <a:noFill/>
            <a:ln w="28575" cmpd="sng">
              <a:solidFill>
                <a:srgbClr val="FF66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6" name="角丸四角形 25"/>
            <p:cNvSpPr/>
            <p:nvPr/>
          </p:nvSpPr>
          <p:spPr>
            <a:xfrm>
              <a:off x="4072837" y="3581414"/>
              <a:ext cx="331305" cy="583069"/>
            </a:xfrm>
            <a:prstGeom prst="roundRect">
              <a:avLst/>
            </a:prstGeom>
            <a:noFill/>
            <a:ln w="12700" cmpd="sng">
              <a:solidFill>
                <a:srgbClr val="FF6600"/>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grpSp>
      <p:sp>
        <p:nvSpPr>
          <p:cNvPr id="27" name="角丸四角形 26"/>
          <p:cNvSpPr/>
          <p:nvPr/>
        </p:nvSpPr>
        <p:spPr>
          <a:xfrm>
            <a:off x="5604320" y="3808740"/>
            <a:ext cx="331305" cy="583069"/>
          </a:xfrm>
          <a:prstGeom prst="roundRect">
            <a:avLst/>
          </a:prstGeom>
          <a:noFill/>
          <a:ln w="28575" cmpd="sng">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8" name="角丸四角形 27"/>
          <p:cNvSpPr/>
          <p:nvPr/>
        </p:nvSpPr>
        <p:spPr>
          <a:xfrm>
            <a:off x="7277654" y="2504833"/>
            <a:ext cx="331305" cy="3092177"/>
          </a:xfrm>
          <a:prstGeom prst="roundRect">
            <a:avLst/>
          </a:prstGeom>
          <a:noFill/>
          <a:ln w="28575" cmpd="sng">
            <a:solidFill>
              <a:srgbClr val="9DBC4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cxnSp>
        <p:nvCxnSpPr>
          <p:cNvPr id="30" name="直線コネクタ 29"/>
          <p:cNvCxnSpPr/>
          <p:nvPr/>
        </p:nvCxnSpPr>
        <p:spPr>
          <a:xfrm>
            <a:off x="618431" y="2292799"/>
            <a:ext cx="2628347"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34" name="直線矢印コネクタ 33"/>
          <p:cNvCxnSpPr/>
          <p:nvPr/>
        </p:nvCxnSpPr>
        <p:spPr>
          <a:xfrm>
            <a:off x="728867" y="2758828"/>
            <a:ext cx="0" cy="1678608"/>
          </a:xfrm>
          <a:prstGeom prst="straightConnector1">
            <a:avLst/>
          </a:prstGeom>
          <a:ln w="57150" cmpd="sng">
            <a:tailEnd type="arrow"/>
          </a:ln>
        </p:spPr>
        <p:style>
          <a:lnRef idx="2">
            <a:schemeClr val="accent1"/>
          </a:lnRef>
          <a:fillRef idx="0">
            <a:schemeClr val="accent1"/>
          </a:fillRef>
          <a:effectRef idx="1">
            <a:schemeClr val="accent1"/>
          </a:effectRef>
          <a:fontRef idx="minor">
            <a:schemeClr val="tx1"/>
          </a:fontRef>
        </p:style>
      </p:cxnSp>
      <p:sp>
        <p:nvSpPr>
          <p:cNvPr id="2" name="正方形/長方形 1"/>
          <p:cNvSpPr/>
          <p:nvPr/>
        </p:nvSpPr>
        <p:spPr>
          <a:xfrm>
            <a:off x="508778" y="1253933"/>
            <a:ext cx="2991480" cy="509943"/>
          </a:xfrm>
          <a:prstGeom prst="rect">
            <a:avLst/>
          </a:prstGeom>
          <a:noFill/>
          <a:ln w="19050">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400" dirty="0">
                <a:solidFill>
                  <a:schemeClr val="tx1"/>
                </a:solidFill>
              </a:rPr>
              <a:t>支援の内容を、時系列順に</a:t>
            </a:r>
            <a:r>
              <a:rPr lang="ja-JP" altLang="en-US" sz="1400" dirty="0" smtClean="0">
                <a:solidFill>
                  <a:schemeClr val="tx1"/>
                </a:solidFill>
              </a:rPr>
              <a:t>、</a:t>
            </a:r>
            <a:endParaRPr lang="en-US" altLang="ja-JP" sz="1400" dirty="0" smtClean="0">
              <a:solidFill>
                <a:schemeClr val="tx1"/>
              </a:solidFill>
            </a:endParaRPr>
          </a:p>
          <a:p>
            <a:pPr algn="ctr"/>
            <a:r>
              <a:rPr lang="ja-JP" altLang="en-US" sz="1400" dirty="0" smtClean="0">
                <a:solidFill>
                  <a:schemeClr val="tx1"/>
                </a:solidFill>
              </a:rPr>
              <a:t>地域</a:t>
            </a:r>
            <a:r>
              <a:rPr lang="ja-JP" altLang="en-US" sz="1400" dirty="0">
                <a:solidFill>
                  <a:schemeClr val="tx1"/>
                </a:solidFill>
              </a:rPr>
              <a:t>・専門医・センターに分けて</a:t>
            </a:r>
            <a:r>
              <a:rPr lang="ja-JP" altLang="en-US" sz="1400" dirty="0" smtClean="0">
                <a:solidFill>
                  <a:schemeClr val="tx1"/>
                </a:solidFill>
              </a:rPr>
              <a:t>表示</a:t>
            </a:r>
            <a:endParaRPr lang="en-US" altLang="ja-JP" sz="1400" dirty="0">
              <a:solidFill>
                <a:schemeClr val="tx1"/>
              </a:solidFill>
            </a:endParaRPr>
          </a:p>
        </p:txBody>
      </p:sp>
      <p:sp>
        <p:nvSpPr>
          <p:cNvPr id="29" name="正方形/長方形 28"/>
          <p:cNvSpPr/>
          <p:nvPr/>
        </p:nvSpPr>
        <p:spPr>
          <a:xfrm>
            <a:off x="6994949" y="2021213"/>
            <a:ext cx="1000531" cy="254000"/>
          </a:xfrm>
          <a:prstGeom prst="rect">
            <a:avLst/>
          </a:prstGeom>
          <a:noFill/>
          <a:ln>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cxnSp>
        <p:nvCxnSpPr>
          <p:cNvPr id="6" name="直線コネクタ 5"/>
          <p:cNvCxnSpPr/>
          <p:nvPr/>
        </p:nvCxnSpPr>
        <p:spPr>
          <a:xfrm>
            <a:off x="3500258" y="2494072"/>
            <a:ext cx="0" cy="2980522"/>
          </a:xfrm>
          <a:prstGeom prst="line">
            <a:avLst/>
          </a:prstGeom>
          <a:ln>
            <a:prstDash val="dash"/>
          </a:ln>
        </p:spPr>
        <p:style>
          <a:lnRef idx="2">
            <a:schemeClr val="accent1"/>
          </a:lnRef>
          <a:fillRef idx="0">
            <a:schemeClr val="accent1"/>
          </a:fillRef>
          <a:effectRef idx="1">
            <a:schemeClr val="accent1"/>
          </a:effectRef>
          <a:fontRef idx="minor">
            <a:schemeClr val="tx1"/>
          </a:fontRef>
        </p:style>
      </p:cxnSp>
      <p:cxnSp>
        <p:nvCxnSpPr>
          <p:cNvPr id="32" name="直線コネクタ 31"/>
          <p:cNvCxnSpPr/>
          <p:nvPr/>
        </p:nvCxnSpPr>
        <p:spPr>
          <a:xfrm>
            <a:off x="4971551" y="2502785"/>
            <a:ext cx="0" cy="2958606"/>
          </a:xfrm>
          <a:prstGeom prst="line">
            <a:avLst/>
          </a:prstGeom>
          <a:ln>
            <a:prstDash val="dash"/>
          </a:ln>
        </p:spPr>
        <p:style>
          <a:lnRef idx="2">
            <a:schemeClr val="accent1"/>
          </a:lnRef>
          <a:fillRef idx="0">
            <a:schemeClr val="accent1"/>
          </a:fillRef>
          <a:effectRef idx="1">
            <a:schemeClr val="accent1"/>
          </a:effectRef>
          <a:fontRef idx="minor">
            <a:schemeClr val="tx1"/>
          </a:fontRef>
        </p:style>
      </p:cxnSp>
      <p:cxnSp>
        <p:nvCxnSpPr>
          <p:cNvPr id="33" name="直線コネクタ 32"/>
          <p:cNvCxnSpPr/>
          <p:nvPr/>
        </p:nvCxnSpPr>
        <p:spPr>
          <a:xfrm>
            <a:off x="6668848" y="2494072"/>
            <a:ext cx="0" cy="2980522"/>
          </a:xfrm>
          <a:prstGeom prst="line">
            <a:avLst/>
          </a:prstGeom>
          <a:ln>
            <a:prstDash val="dash"/>
          </a:ln>
        </p:spPr>
        <p:style>
          <a:lnRef idx="2">
            <a:schemeClr val="accent1"/>
          </a:lnRef>
          <a:fillRef idx="0">
            <a:schemeClr val="accent1"/>
          </a:fillRef>
          <a:effectRef idx="1">
            <a:schemeClr val="accent1"/>
          </a:effectRef>
          <a:fontRef idx="minor">
            <a:schemeClr val="tx1"/>
          </a:fontRef>
        </p:style>
      </p:cxnSp>
      <p:cxnSp>
        <p:nvCxnSpPr>
          <p:cNvPr id="13" name="直線コネクタ 12"/>
          <p:cNvCxnSpPr/>
          <p:nvPr/>
        </p:nvCxnSpPr>
        <p:spPr>
          <a:xfrm>
            <a:off x="3500258" y="4651131"/>
            <a:ext cx="0" cy="273032"/>
          </a:xfrm>
          <a:prstGeom prst="line">
            <a:avLst/>
          </a:prstGeom>
          <a:ln w="5715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1" name="直線コネクタ 30"/>
          <p:cNvCxnSpPr/>
          <p:nvPr/>
        </p:nvCxnSpPr>
        <p:spPr>
          <a:xfrm>
            <a:off x="596339" y="4899595"/>
            <a:ext cx="3158434"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37" name="テキスト ボックス 36"/>
          <p:cNvSpPr txBox="1"/>
          <p:nvPr/>
        </p:nvSpPr>
        <p:spPr>
          <a:xfrm>
            <a:off x="2859179" y="314669"/>
            <a:ext cx="3418123" cy="615553"/>
          </a:xfrm>
          <a:prstGeom prst="rect">
            <a:avLst/>
          </a:prstGeom>
        </p:spPr>
        <p:style>
          <a:lnRef idx="1">
            <a:schemeClr val="accent4"/>
          </a:lnRef>
          <a:fillRef idx="2">
            <a:schemeClr val="accent4"/>
          </a:fillRef>
          <a:effectRef idx="1">
            <a:schemeClr val="accent4"/>
          </a:effectRef>
          <a:fontRef idx="minor">
            <a:schemeClr val="dk1"/>
          </a:fontRef>
        </p:style>
        <p:txBody>
          <a:bodyPr wrap="none" rtlCol="0">
            <a:spAutoFit/>
          </a:bodyPr>
          <a:lstStyle/>
          <a:p>
            <a:r>
              <a:rPr lang="ja-JP" altLang="en-US" sz="1600" dirty="0"/>
              <a:t>「院内事故調査」に</a:t>
            </a:r>
            <a:r>
              <a:rPr lang="ja-JP" altLang="en-US" sz="1600" dirty="0" smtClean="0"/>
              <a:t>係わる</a:t>
            </a:r>
            <a:endParaRPr kumimoji="1" lang="en-US" altLang="ja-JP" sz="1600" dirty="0" smtClean="0"/>
          </a:p>
          <a:p>
            <a:r>
              <a:rPr kumimoji="1" lang="ja-JP" altLang="en-US" dirty="0" smtClean="0"/>
              <a:t>　　　　「支援団体」による支援</a:t>
            </a:r>
            <a:r>
              <a:rPr lang="ja-JP" altLang="en-US" dirty="0" smtClean="0"/>
              <a:t>／２</a:t>
            </a:r>
            <a:r>
              <a:rPr kumimoji="1" lang="en-US" altLang="ja-JP" dirty="0" smtClean="0"/>
              <a:t> </a:t>
            </a:r>
            <a:endParaRPr kumimoji="1" lang="ja-JP" altLang="en-US" dirty="0"/>
          </a:p>
        </p:txBody>
      </p:sp>
      <p:sp>
        <p:nvSpPr>
          <p:cNvPr id="4" name="正方形/長方形 3"/>
          <p:cNvSpPr/>
          <p:nvPr/>
        </p:nvSpPr>
        <p:spPr>
          <a:xfrm>
            <a:off x="397561" y="1957539"/>
            <a:ext cx="8370956" cy="3772315"/>
          </a:xfrm>
          <a:prstGeom prst="rect">
            <a:avLst/>
          </a:prstGeom>
        </p:spPr>
        <p:txBody>
          <a:bodyPr wrap="square">
            <a:spAutoFit/>
          </a:bodyPr>
          <a:lstStyle/>
          <a:p>
            <a:r>
              <a:rPr lang="ja-JP" altLang="en-US" dirty="0"/>
              <a:t>　</a:t>
            </a:r>
            <a:r>
              <a:rPr lang="ja-JP" altLang="en-US" sz="1600" dirty="0" smtClean="0"/>
              <a:t>発生</a:t>
            </a:r>
            <a:r>
              <a:rPr lang="ja-JP" altLang="en-US" sz="1600" dirty="0"/>
              <a:t>から調査完了までの流れ　　 </a:t>
            </a:r>
            <a:r>
              <a:rPr lang="ja-JP" altLang="en-US" sz="1600" dirty="0" smtClean="0"/>
              <a:t>　　地域主体</a:t>
            </a:r>
            <a:r>
              <a:rPr lang="ja-JP" altLang="en-US" sz="1600" dirty="0"/>
              <a:t>　</a:t>
            </a:r>
            <a:r>
              <a:rPr lang="en-US" altLang="ja-JP" sz="1600" dirty="0" smtClean="0"/>
              <a:t>      </a:t>
            </a:r>
            <a:r>
              <a:rPr lang="ja-JP" altLang="en-US" sz="1600" dirty="0" smtClean="0"/>
              <a:t>   領域専門医主体</a:t>
            </a:r>
            <a:r>
              <a:rPr lang="ja-JP" altLang="en-US" sz="1600" dirty="0"/>
              <a:t>　　  </a:t>
            </a:r>
            <a:r>
              <a:rPr lang="en-US" altLang="ja-JP" sz="1600" dirty="0"/>
              <a:t> </a:t>
            </a:r>
            <a:r>
              <a:rPr lang="ja-JP" altLang="en-US" sz="1600" dirty="0" smtClean="0"/>
              <a:t>  ｾﾝﾀｰ助言</a:t>
            </a:r>
            <a:endParaRPr lang="en-US" altLang="ja-JP" sz="1600" dirty="0" smtClean="0"/>
          </a:p>
          <a:p>
            <a:pPr>
              <a:lnSpc>
                <a:spcPct val="110000"/>
              </a:lnSpc>
            </a:pPr>
            <a:endParaRPr lang="ja-JP" altLang="en-US" sz="1400" dirty="0"/>
          </a:p>
          <a:p>
            <a:pPr>
              <a:lnSpc>
                <a:spcPct val="120000"/>
              </a:lnSpc>
            </a:pPr>
            <a:r>
              <a:rPr lang="ja-JP" altLang="en-US" sz="1400" dirty="0"/>
              <a:t>　　　　❶ </a:t>
            </a:r>
            <a:r>
              <a:rPr lang="ja-JP" altLang="en-US" sz="1600" dirty="0"/>
              <a:t>｢事故の判断｣の相談：</a:t>
            </a:r>
            <a:r>
              <a:rPr lang="ja-JP" altLang="en-US" sz="1400" dirty="0"/>
              <a:t>	</a:t>
            </a:r>
            <a:r>
              <a:rPr lang="en-US" altLang="ja-JP" sz="1400" dirty="0" smtClean="0"/>
              <a:t>		</a:t>
            </a:r>
            <a:r>
              <a:rPr lang="en-US" altLang="ja-JP" sz="1400" dirty="0"/>
              <a:t>◎</a:t>
            </a:r>
            <a:r>
              <a:rPr lang="ja-JP" altLang="en-US" sz="1400" dirty="0"/>
              <a:t>		</a:t>
            </a:r>
            <a:r>
              <a:rPr lang="en-US" altLang="ja-JP" sz="1400" dirty="0" smtClean="0"/>
              <a:t>	</a:t>
            </a:r>
            <a:r>
              <a:rPr lang="ja-JP" altLang="en-US" sz="1400" dirty="0" smtClean="0"/>
              <a:t>　</a:t>
            </a:r>
            <a:r>
              <a:rPr lang="en-US" altLang="ja-JP" sz="1400" dirty="0" smtClean="0"/>
              <a:t> </a:t>
            </a:r>
            <a:r>
              <a:rPr lang="ja-JP" altLang="en-US" sz="1400" dirty="0" smtClean="0"/>
              <a:t>X</a:t>
            </a:r>
            <a:r>
              <a:rPr lang="ja-JP" altLang="en-US" sz="1400" dirty="0"/>
              <a:t>		</a:t>
            </a:r>
            <a:r>
              <a:rPr lang="en-US" altLang="ja-JP" sz="1400" dirty="0" smtClean="0"/>
              <a:t>		◎</a:t>
            </a:r>
          </a:p>
          <a:p>
            <a:pPr>
              <a:lnSpc>
                <a:spcPct val="120000"/>
              </a:lnSpc>
            </a:pPr>
            <a:r>
              <a:rPr lang="ja-JP" altLang="en-US" sz="1400" dirty="0"/>
              <a:t>　　　　❷ </a:t>
            </a:r>
            <a:r>
              <a:rPr lang="ja-JP" altLang="en-US" sz="1600" dirty="0"/>
              <a:t>解剖･Aiの施行支援：	</a:t>
            </a:r>
            <a:r>
              <a:rPr lang="ja-JP" altLang="en-US" sz="1400" dirty="0"/>
              <a:t>	</a:t>
            </a:r>
            <a:r>
              <a:rPr lang="en-US" altLang="ja-JP" sz="1400" dirty="0" smtClean="0"/>
              <a:t>	◎</a:t>
            </a:r>
            <a:r>
              <a:rPr lang="ja-JP" altLang="en-US" sz="1400" dirty="0"/>
              <a:t>		</a:t>
            </a:r>
            <a:r>
              <a:rPr lang="en-US" altLang="ja-JP" sz="1400" dirty="0" smtClean="0"/>
              <a:t>	</a:t>
            </a:r>
            <a:r>
              <a:rPr lang="ja-JP" altLang="en-US" sz="1400" dirty="0" smtClean="0"/>
              <a:t>　</a:t>
            </a:r>
            <a:r>
              <a:rPr lang="en-US" altLang="ja-JP" sz="1400" dirty="0" smtClean="0"/>
              <a:t> </a:t>
            </a:r>
            <a:r>
              <a:rPr lang="ja-JP" altLang="en-US" sz="1400" dirty="0" smtClean="0"/>
              <a:t>X</a:t>
            </a:r>
            <a:r>
              <a:rPr lang="ja-JP" altLang="en-US" sz="1400" dirty="0"/>
              <a:t>		</a:t>
            </a:r>
            <a:r>
              <a:rPr lang="en-US" altLang="ja-JP" sz="1400" dirty="0" smtClean="0"/>
              <a:t>		</a:t>
            </a:r>
            <a:r>
              <a:rPr lang="ja-JP" altLang="en-US" sz="1400" dirty="0" smtClean="0"/>
              <a:t>〇</a:t>
            </a:r>
            <a:endParaRPr lang="ja-JP" altLang="en-US" sz="1400" dirty="0"/>
          </a:p>
          <a:p>
            <a:pPr>
              <a:lnSpc>
                <a:spcPct val="120000"/>
              </a:lnSpc>
            </a:pPr>
            <a:r>
              <a:rPr lang="ja-JP" altLang="en-US" sz="1400" dirty="0"/>
              <a:t>　　　　❸ </a:t>
            </a:r>
            <a:r>
              <a:rPr lang="ja-JP" altLang="en-US" sz="1600" dirty="0"/>
              <a:t>調査委員会の設置･運営：	</a:t>
            </a:r>
            <a:r>
              <a:rPr lang="en-US" altLang="ja-JP" sz="1400" dirty="0" smtClean="0"/>
              <a:t>	</a:t>
            </a:r>
            <a:r>
              <a:rPr lang="ja-JP" altLang="en-US" sz="1400" dirty="0" smtClean="0"/>
              <a:t>◎</a:t>
            </a:r>
            <a:r>
              <a:rPr lang="ja-JP" altLang="en-US" sz="1400" dirty="0"/>
              <a:t>		</a:t>
            </a:r>
            <a:r>
              <a:rPr lang="en-US" altLang="ja-JP" sz="1400" dirty="0" smtClean="0"/>
              <a:t>	</a:t>
            </a:r>
            <a:r>
              <a:rPr lang="ja-JP" altLang="en-US" sz="1400" dirty="0" smtClean="0"/>
              <a:t>　</a:t>
            </a:r>
            <a:r>
              <a:rPr lang="en-US" altLang="ja-JP" sz="1400" dirty="0" smtClean="0"/>
              <a:t> </a:t>
            </a:r>
            <a:r>
              <a:rPr lang="ja-JP" altLang="en-US" sz="1400" dirty="0" smtClean="0"/>
              <a:t>X</a:t>
            </a:r>
            <a:r>
              <a:rPr lang="ja-JP" altLang="en-US" sz="1400" dirty="0"/>
              <a:t>		</a:t>
            </a:r>
            <a:r>
              <a:rPr lang="en-US" altLang="ja-JP" sz="1400" dirty="0" smtClean="0"/>
              <a:t>		</a:t>
            </a:r>
            <a:r>
              <a:rPr lang="ja-JP" altLang="en-US" sz="1400" dirty="0" smtClean="0"/>
              <a:t>〇</a:t>
            </a:r>
            <a:endParaRPr lang="ja-JP" altLang="en-US" sz="1400" dirty="0"/>
          </a:p>
          <a:p>
            <a:pPr>
              <a:lnSpc>
                <a:spcPct val="120000"/>
              </a:lnSpc>
            </a:pPr>
            <a:r>
              <a:rPr lang="ja-JP" altLang="en-US" sz="1400" dirty="0"/>
              <a:t>　　　　❹ </a:t>
            </a:r>
            <a:r>
              <a:rPr lang="ja-JP" altLang="en-US" sz="1600" dirty="0"/>
              <a:t>事故の情報の収集･整理：	</a:t>
            </a:r>
            <a:r>
              <a:rPr lang="en-US" altLang="ja-JP" sz="1400" dirty="0" smtClean="0"/>
              <a:t>	</a:t>
            </a:r>
            <a:r>
              <a:rPr lang="ja-JP" altLang="en-US" sz="1400" dirty="0" smtClean="0"/>
              <a:t>◎</a:t>
            </a:r>
            <a:r>
              <a:rPr lang="ja-JP" altLang="en-US" sz="1400" dirty="0"/>
              <a:t>		</a:t>
            </a:r>
            <a:r>
              <a:rPr lang="en-US" altLang="ja-JP" sz="1400" dirty="0" smtClean="0"/>
              <a:t>	</a:t>
            </a:r>
            <a:r>
              <a:rPr lang="ja-JP" altLang="en-US" sz="1400" dirty="0" smtClean="0"/>
              <a:t>　</a:t>
            </a:r>
            <a:r>
              <a:rPr lang="en-US" altLang="ja-JP" sz="1400" dirty="0" smtClean="0"/>
              <a:t> </a:t>
            </a:r>
            <a:r>
              <a:rPr lang="ja-JP" altLang="en-US" sz="1400" dirty="0" smtClean="0"/>
              <a:t>X</a:t>
            </a:r>
            <a:r>
              <a:rPr lang="ja-JP" altLang="en-US" sz="1400" dirty="0"/>
              <a:t>		</a:t>
            </a:r>
            <a:r>
              <a:rPr lang="en-US" altLang="ja-JP" sz="1400" dirty="0" smtClean="0"/>
              <a:t>		</a:t>
            </a:r>
            <a:r>
              <a:rPr lang="ja-JP" altLang="en-US" sz="1400" dirty="0" smtClean="0"/>
              <a:t>〇</a:t>
            </a:r>
            <a:endParaRPr lang="ja-JP" altLang="en-US" sz="1400" dirty="0"/>
          </a:p>
          <a:p>
            <a:pPr>
              <a:lnSpc>
                <a:spcPct val="50000"/>
              </a:lnSpc>
            </a:pPr>
            <a:endParaRPr lang="ja-JP" altLang="en-US" sz="1400" dirty="0"/>
          </a:p>
          <a:p>
            <a:pPr>
              <a:lnSpc>
                <a:spcPct val="120000"/>
              </a:lnSpc>
            </a:pPr>
            <a:r>
              <a:rPr lang="ja-JP" altLang="en-US" sz="1400" dirty="0"/>
              <a:t>　　　　❺ </a:t>
            </a:r>
            <a:r>
              <a:rPr lang="ja-JP" altLang="en-US" sz="1600" dirty="0"/>
              <a:t>専門家の派遣：</a:t>
            </a:r>
            <a:r>
              <a:rPr lang="ja-JP" altLang="en-US" sz="1400" dirty="0"/>
              <a:t>		</a:t>
            </a:r>
            <a:r>
              <a:rPr lang="en-US" altLang="ja-JP" sz="1400" dirty="0" smtClean="0"/>
              <a:t>		</a:t>
            </a:r>
            <a:r>
              <a:rPr lang="ja-JP" altLang="en-US" sz="1400" dirty="0" smtClean="0"/>
              <a:t>〇</a:t>
            </a:r>
            <a:r>
              <a:rPr lang="ja-JP" altLang="en-US" sz="1400" dirty="0"/>
              <a:t>		</a:t>
            </a:r>
            <a:r>
              <a:rPr lang="en-US" altLang="ja-JP" sz="1400" dirty="0" smtClean="0"/>
              <a:t>	</a:t>
            </a:r>
            <a:r>
              <a:rPr lang="ja-JP" altLang="en-US" sz="1400" dirty="0" smtClean="0"/>
              <a:t>　</a:t>
            </a:r>
            <a:r>
              <a:rPr lang="en-US" altLang="ja-JP" sz="1400" dirty="0" smtClean="0"/>
              <a:t> </a:t>
            </a:r>
            <a:r>
              <a:rPr lang="ja-JP" altLang="en-US" sz="1400" dirty="0" smtClean="0"/>
              <a:t>◎</a:t>
            </a:r>
            <a:r>
              <a:rPr lang="ja-JP" altLang="en-US" sz="1400" dirty="0"/>
              <a:t>		</a:t>
            </a:r>
            <a:r>
              <a:rPr lang="en-US" altLang="ja-JP" sz="1400" dirty="0" smtClean="0"/>
              <a:t>		△</a:t>
            </a:r>
          </a:p>
          <a:p>
            <a:pPr>
              <a:lnSpc>
                <a:spcPct val="120000"/>
              </a:lnSpc>
            </a:pPr>
            <a:r>
              <a:rPr lang="ja-JP" altLang="en-US" sz="1400" dirty="0"/>
              <a:t>　　　　❻ </a:t>
            </a:r>
            <a:r>
              <a:rPr lang="ja-JP" altLang="en-US" sz="1600" dirty="0"/>
              <a:t>報告書</a:t>
            </a:r>
            <a:r>
              <a:rPr lang="ja-JP" altLang="en-US" sz="1600" dirty="0" smtClean="0"/>
              <a:t>記載・まとめ：</a:t>
            </a:r>
            <a:r>
              <a:rPr lang="ja-JP" altLang="en-US" sz="1600" dirty="0"/>
              <a:t>　</a:t>
            </a:r>
            <a:r>
              <a:rPr lang="ja-JP" altLang="en-US" sz="1400" dirty="0"/>
              <a:t>　		</a:t>
            </a:r>
            <a:r>
              <a:rPr lang="en-US" altLang="ja-JP" sz="1400" dirty="0" smtClean="0"/>
              <a:t>	◎</a:t>
            </a:r>
            <a:r>
              <a:rPr lang="ja-JP" altLang="en-US" sz="1400" dirty="0"/>
              <a:t>		</a:t>
            </a:r>
            <a:r>
              <a:rPr lang="en-US" altLang="ja-JP" sz="1400" dirty="0" smtClean="0"/>
              <a:t>	</a:t>
            </a:r>
            <a:r>
              <a:rPr lang="ja-JP" altLang="en-US" sz="1400" dirty="0" smtClean="0"/>
              <a:t>　</a:t>
            </a:r>
            <a:r>
              <a:rPr lang="en-US" altLang="ja-JP" sz="1400" dirty="0" smtClean="0"/>
              <a:t> </a:t>
            </a:r>
            <a:r>
              <a:rPr lang="ja-JP" altLang="en-US" sz="1400" dirty="0" smtClean="0"/>
              <a:t>◎</a:t>
            </a:r>
            <a:r>
              <a:rPr lang="ja-JP" altLang="en-US" sz="1400" dirty="0"/>
              <a:t>		</a:t>
            </a:r>
            <a:r>
              <a:rPr lang="en-US" altLang="ja-JP" sz="1400" dirty="0" smtClean="0"/>
              <a:t>		△</a:t>
            </a:r>
          </a:p>
          <a:p>
            <a:pPr>
              <a:lnSpc>
                <a:spcPct val="120000"/>
              </a:lnSpc>
            </a:pPr>
            <a:endParaRPr lang="ja-JP" altLang="en-US" sz="1400" dirty="0"/>
          </a:p>
          <a:p>
            <a:pPr>
              <a:lnSpc>
                <a:spcPct val="120000"/>
              </a:lnSpc>
            </a:pPr>
            <a:r>
              <a:rPr lang="ja-JP" altLang="en-US" sz="1400" dirty="0"/>
              <a:t>　</a:t>
            </a:r>
            <a:r>
              <a:rPr lang="ja-JP" altLang="en-US" sz="1400" dirty="0" smtClean="0"/>
              <a:t>時系列</a:t>
            </a:r>
            <a:r>
              <a:rPr lang="ja-JP" altLang="en-US" sz="1400" dirty="0"/>
              <a:t>と関係なく､恒常的に行われる支援</a:t>
            </a:r>
          </a:p>
          <a:p>
            <a:pPr>
              <a:lnSpc>
                <a:spcPct val="120000"/>
              </a:lnSpc>
            </a:pPr>
            <a:r>
              <a:rPr lang="ja-JP" altLang="en-US" sz="1400" dirty="0"/>
              <a:t>　　　　〇 制度の相談：	　　　　　	</a:t>
            </a:r>
            <a:r>
              <a:rPr lang="en-US" altLang="ja-JP" sz="1400" dirty="0" smtClean="0"/>
              <a:t>		</a:t>
            </a:r>
            <a:r>
              <a:rPr lang="ja-JP" altLang="en-US" sz="1400" dirty="0" smtClean="0"/>
              <a:t>〇</a:t>
            </a:r>
            <a:r>
              <a:rPr lang="ja-JP" altLang="en-US" sz="1400" dirty="0"/>
              <a:t>		</a:t>
            </a:r>
            <a:r>
              <a:rPr lang="en-US" altLang="ja-JP" sz="1400" dirty="0" smtClean="0"/>
              <a:t>	</a:t>
            </a:r>
            <a:r>
              <a:rPr lang="ja-JP" altLang="en-US" sz="1400" dirty="0" smtClean="0"/>
              <a:t>　</a:t>
            </a:r>
            <a:r>
              <a:rPr lang="en-US" altLang="ja-JP" sz="1400" dirty="0" smtClean="0"/>
              <a:t> </a:t>
            </a:r>
            <a:r>
              <a:rPr lang="ja-JP" altLang="en-US" sz="1400" dirty="0" smtClean="0"/>
              <a:t>X</a:t>
            </a:r>
            <a:r>
              <a:rPr lang="ja-JP" altLang="en-US" sz="1400" dirty="0"/>
              <a:t>		</a:t>
            </a:r>
            <a:r>
              <a:rPr lang="en-US" altLang="ja-JP" sz="1400" dirty="0" smtClean="0"/>
              <a:t>		</a:t>
            </a:r>
            <a:r>
              <a:rPr lang="ja-JP" altLang="en-US" sz="1400" dirty="0" smtClean="0"/>
              <a:t>◎</a:t>
            </a:r>
            <a:endParaRPr lang="ja-JP" altLang="en-US" sz="1400" dirty="0"/>
          </a:p>
          <a:p>
            <a:pPr>
              <a:lnSpc>
                <a:spcPct val="120000"/>
              </a:lnSpc>
            </a:pPr>
            <a:r>
              <a:rPr lang="ja-JP" altLang="en-US" sz="1400" dirty="0"/>
              <a:t>　　　　〇 調査手法の相談：		</a:t>
            </a:r>
            <a:r>
              <a:rPr lang="en-US" altLang="ja-JP" sz="1400" dirty="0" smtClean="0"/>
              <a:t>		</a:t>
            </a:r>
            <a:r>
              <a:rPr lang="ja-JP" altLang="en-US" sz="1400" dirty="0" smtClean="0"/>
              <a:t>◎</a:t>
            </a:r>
            <a:r>
              <a:rPr lang="ja-JP" altLang="en-US" sz="1400" dirty="0"/>
              <a:t>		</a:t>
            </a:r>
            <a:r>
              <a:rPr lang="en-US" altLang="ja-JP" sz="1400" dirty="0" smtClean="0"/>
              <a:t>	</a:t>
            </a:r>
            <a:r>
              <a:rPr lang="ja-JP" altLang="en-US" sz="1400" dirty="0" smtClean="0"/>
              <a:t>　</a:t>
            </a:r>
            <a:r>
              <a:rPr lang="en-US" altLang="ja-JP" sz="1400" dirty="0" smtClean="0"/>
              <a:t> </a:t>
            </a:r>
            <a:r>
              <a:rPr lang="ja-JP" altLang="en-US" sz="1400" dirty="0" smtClean="0"/>
              <a:t>X</a:t>
            </a:r>
            <a:r>
              <a:rPr lang="ja-JP" altLang="en-US" sz="1400" dirty="0"/>
              <a:t>		</a:t>
            </a:r>
            <a:r>
              <a:rPr lang="en-US" altLang="ja-JP" sz="1400" dirty="0" smtClean="0"/>
              <a:t>		</a:t>
            </a:r>
            <a:r>
              <a:rPr lang="ja-JP" altLang="en-US" sz="1400" dirty="0" smtClean="0"/>
              <a:t>〇</a:t>
            </a:r>
            <a:endParaRPr lang="ja-JP" altLang="en-US" sz="1400" dirty="0"/>
          </a:p>
          <a:p>
            <a:pPr>
              <a:lnSpc>
                <a:spcPct val="120000"/>
              </a:lnSpc>
            </a:pPr>
            <a:r>
              <a:rPr lang="ja-JP" altLang="en-US" sz="1400" dirty="0"/>
              <a:t>			　</a:t>
            </a:r>
          </a:p>
        </p:txBody>
      </p:sp>
      <p:grpSp>
        <p:nvGrpSpPr>
          <p:cNvPr id="53" name="図形グループ 52"/>
          <p:cNvGrpSpPr/>
          <p:nvPr/>
        </p:nvGrpSpPr>
        <p:grpSpPr>
          <a:xfrm>
            <a:off x="5105214" y="5979166"/>
            <a:ext cx="1338828" cy="649489"/>
            <a:chOff x="5142204" y="5979166"/>
            <a:chExt cx="1338828" cy="649489"/>
          </a:xfrm>
        </p:grpSpPr>
        <p:sp>
          <p:nvSpPr>
            <p:cNvPr id="3" name="テキスト ボックス 2"/>
            <p:cNvSpPr txBox="1"/>
            <p:nvPr/>
          </p:nvSpPr>
          <p:spPr>
            <a:xfrm>
              <a:off x="5142204" y="6259323"/>
              <a:ext cx="1338828" cy="369332"/>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r>
                <a:rPr kumimoji="1" lang="ja-JP" altLang="en-US" b="1" dirty="0" smtClean="0">
                  <a:solidFill>
                    <a:srgbClr val="000090"/>
                  </a:solidFill>
                </a:rPr>
                <a:t>客観性重要</a:t>
              </a:r>
              <a:endParaRPr kumimoji="1" lang="ja-JP" altLang="en-US" b="1" dirty="0">
                <a:solidFill>
                  <a:srgbClr val="000090"/>
                </a:solidFill>
              </a:endParaRPr>
            </a:p>
          </p:txBody>
        </p:sp>
        <p:sp>
          <p:nvSpPr>
            <p:cNvPr id="10" name="下矢印 9"/>
            <p:cNvSpPr/>
            <p:nvPr/>
          </p:nvSpPr>
          <p:spPr>
            <a:xfrm>
              <a:off x="5635260" y="5979166"/>
              <a:ext cx="259682" cy="259468"/>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grpSp>
      <p:sp>
        <p:nvSpPr>
          <p:cNvPr id="5" name="左中かっこ 4"/>
          <p:cNvSpPr/>
          <p:nvPr/>
        </p:nvSpPr>
        <p:spPr>
          <a:xfrm rot="5400000">
            <a:off x="4981028" y="269719"/>
            <a:ext cx="270020" cy="3105620"/>
          </a:xfrm>
          <a:prstGeom prst="leftBrace">
            <a:avLst>
              <a:gd name="adj1" fmla="val 33418"/>
              <a:gd name="adj2" fmla="val 50000"/>
            </a:avLst>
          </a:prstGeom>
          <a:ln w="22225">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a:p>
        </p:txBody>
      </p:sp>
      <p:sp>
        <p:nvSpPr>
          <p:cNvPr id="11" name="正方形/長方形 10"/>
          <p:cNvSpPr/>
          <p:nvPr/>
        </p:nvSpPr>
        <p:spPr>
          <a:xfrm>
            <a:off x="4260858" y="1268760"/>
            <a:ext cx="1711968" cy="391347"/>
          </a:xfrm>
          <a:prstGeom prst="rect">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endParaRPr kumimoji="1" lang="ja-JP" altLang="en-US"/>
          </a:p>
        </p:txBody>
      </p:sp>
      <p:sp>
        <p:nvSpPr>
          <p:cNvPr id="9" name="テキスト ボックス 8"/>
          <p:cNvSpPr txBox="1"/>
          <p:nvPr/>
        </p:nvSpPr>
        <p:spPr>
          <a:xfrm>
            <a:off x="4263611" y="1277374"/>
            <a:ext cx="1721545" cy="400110"/>
          </a:xfrm>
          <a:prstGeom prst="rect">
            <a:avLst/>
          </a:prstGeom>
          <a:noFill/>
        </p:spPr>
        <p:txBody>
          <a:bodyPr wrap="none" rtlCol="0">
            <a:spAutoFit/>
          </a:bodyPr>
          <a:lstStyle/>
          <a:p>
            <a:r>
              <a:rPr kumimoji="1" lang="ja-JP" altLang="en-US" sz="2000" dirty="0" smtClean="0"/>
              <a:t>支</a:t>
            </a:r>
            <a:r>
              <a:rPr lang="ja-JP" altLang="en-US" sz="2000" dirty="0" smtClean="0"/>
              <a:t>　</a:t>
            </a:r>
            <a:r>
              <a:rPr kumimoji="1" lang="ja-JP" altLang="en-US" sz="2000" dirty="0" smtClean="0"/>
              <a:t>援　団　体</a:t>
            </a:r>
            <a:endParaRPr kumimoji="1" lang="ja-JP" altLang="en-US" sz="2000" dirty="0"/>
          </a:p>
        </p:txBody>
      </p:sp>
      <p:grpSp>
        <p:nvGrpSpPr>
          <p:cNvPr id="15" name="図形グループ 14"/>
          <p:cNvGrpSpPr/>
          <p:nvPr/>
        </p:nvGrpSpPr>
        <p:grpSpPr>
          <a:xfrm>
            <a:off x="4912946" y="5462265"/>
            <a:ext cx="1517964" cy="492443"/>
            <a:chOff x="4912946" y="5462265"/>
            <a:chExt cx="1517964" cy="492443"/>
          </a:xfrm>
        </p:grpSpPr>
        <p:sp>
          <p:nvSpPr>
            <p:cNvPr id="35" name="テキスト ボックス 34"/>
            <p:cNvSpPr txBox="1"/>
            <p:nvPr/>
          </p:nvSpPr>
          <p:spPr>
            <a:xfrm>
              <a:off x="4912946" y="5462265"/>
              <a:ext cx="1517964" cy="492443"/>
            </a:xfrm>
            <a:prstGeom prst="rect">
              <a:avLst/>
            </a:prstGeom>
            <a:noFill/>
          </p:spPr>
          <p:txBody>
            <a:bodyPr wrap="none" rtlCol="0">
              <a:spAutoFit/>
            </a:bodyPr>
            <a:lstStyle/>
            <a:p>
              <a:pPr algn="ctr"/>
              <a:r>
                <a:rPr kumimoji="1" lang="ja-JP" altLang="en-US" sz="1200" b="1" dirty="0" smtClean="0"/>
                <a:t>　調査のまとめ</a:t>
              </a:r>
              <a:endParaRPr kumimoji="1" lang="en-US" altLang="ja-JP" sz="1200" b="1" dirty="0" smtClean="0"/>
            </a:p>
            <a:p>
              <a:pPr algn="ctr">
                <a:lnSpc>
                  <a:spcPct val="120000"/>
                </a:lnSpc>
              </a:pPr>
              <a:r>
                <a:rPr lang="ja-JP" altLang="en-US" sz="1200" b="1" dirty="0" smtClean="0"/>
                <a:t>　［支援＋当該病院］</a:t>
              </a:r>
              <a:endParaRPr kumimoji="1" lang="ja-JP" altLang="en-US" sz="1200" b="1" dirty="0"/>
            </a:p>
          </p:txBody>
        </p:sp>
        <p:cxnSp>
          <p:nvCxnSpPr>
            <p:cNvPr id="50" name="直線コネクタ 49"/>
            <p:cNvCxnSpPr/>
            <p:nvPr/>
          </p:nvCxnSpPr>
          <p:spPr>
            <a:xfrm>
              <a:off x="5187937" y="5901393"/>
              <a:ext cx="307102" cy="0"/>
            </a:xfrm>
            <a:prstGeom prst="line">
              <a:avLst/>
            </a:prstGeom>
            <a:ln>
              <a:solidFill>
                <a:srgbClr val="0000FF"/>
              </a:solidFill>
            </a:ln>
          </p:spPr>
          <p:style>
            <a:lnRef idx="2">
              <a:schemeClr val="accent1"/>
            </a:lnRef>
            <a:fillRef idx="0">
              <a:schemeClr val="accent1"/>
            </a:fillRef>
            <a:effectRef idx="1">
              <a:schemeClr val="accent1"/>
            </a:effectRef>
            <a:fontRef idx="minor">
              <a:schemeClr val="tx1"/>
            </a:fontRef>
          </p:style>
        </p:cxnSp>
      </p:grpSp>
      <p:grpSp>
        <p:nvGrpSpPr>
          <p:cNvPr id="14" name="図形グループ 13"/>
          <p:cNvGrpSpPr/>
          <p:nvPr/>
        </p:nvGrpSpPr>
        <p:grpSpPr>
          <a:xfrm>
            <a:off x="3483523" y="5501017"/>
            <a:ext cx="1415772" cy="461665"/>
            <a:chOff x="3483523" y="5501017"/>
            <a:chExt cx="1415772" cy="461665"/>
          </a:xfrm>
        </p:grpSpPr>
        <p:cxnSp>
          <p:nvCxnSpPr>
            <p:cNvPr id="49" name="直線コネクタ 48"/>
            <p:cNvCxnSpPr/>
            <p:nvPr/>
          </p:nvCxnSpPr>
          <p:spPr>
            <a:xfrm>
              <a:off x="3656132" y="5917721"/>
              <a:ext cx="558159" cy="0"/>
            </a:xfrm>
            <a:prstGeom prst="line">
              <a:avLst/>
            </a:prstGeom>
            <a:ln>
              <a:solidFill>
                <a:srgbClr val="FF6600"/>
              </a:solidFill>
            </a:ln>
          </p:spPr>
          <p:style>
            <a:lnRef idx="2">
              <a:schemeClr val="accent1"/>
            </a:lnRef>
            <a:fillRef idx="0">
              <a:schemeClr val="accent1"/>
            </a:fillRef>
            <a:effectRef idx="1">
              <a:schemeClr val="accent1"/>
            </a:effectRef>
            <a:fontRef idx="minor">
              <a:schemeClr val="tx1"/>
            </a:fontRef>
          </p:style>
        </p:cxnSp>
        <p:sp>
          <p:nvSpPr>
            <p:cNvPr id="7" name="テキスト ボックス 6"/>
            <p:cNvSpPr txBox="1"/>
            <p:nvPr/>
          </p:nvSpPr>
          <p:spPr>
            <a:xfrm>
              <a:off x="3483523" y="5501017"/>
              <a:ext cx="1415772" cy="461665"/>
            </a:xfrm>
            <a:prstGeom prst="rect">
              <a:avLst/>
            </a:prstGeom>
            <a:noFill/>
          </p:spPr>
          <p:txBody>
            <a:bodyPr wrap="none" rtlCol="0">
              <a:spAutoFit/>
            </a:bodyPr>
            <a:lstStyle/>
            <a:p>
              <a:pPr algn="ctr"/>
              <a:r>
                <a:rPr kumimoji="1" lang="ja-JP" altLang="en-US" sz="1200" dirty="0" smtClean="0"/>
                <a:t>初期調査</a:t>
              </a:r>
              <a:endParaRPr kumimoji="1" lang="en-US" altLang="ja-JP" sz="1200" dirty="0" smtClean="0"/>
            </a:p>
            <a:p>
              <a:pPr algn="ctr"/>
              <a:r>
                <a:rPr lang="ja-JP" altLang="en-US" sz="1200" dirty="0" smtClean="0"/>
                <a:t>［当該病院＋支援］</a:t>
              </a:r>
              <a:endParaRPr kumimoji="1" lang="ja-JP" altLang="en-US" sz="1200" dirty="0"/>
            </a:p>
          </p:txBody>
        </p:sp>
      </p:grpSp>
    </p:spTree>
    <p:extLst>
      <p:ext uri="{BB962C8B-B14F-4D97-AF65-F5344CB8AC3E}">
        <p14:creationId xmlns:p14="http://schemas.microsoft.com/office/powerpoint/2010/main" val="3765349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dissolve">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dissolve">
                                      <p:cBhvr>
                                        <p:cTn id="17" dur="500"/>
                                        <p:tgtEl>
                                          <p:spTgt spid="27"/>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dissolve">
                                      <p:cBhvr>
                                        <p:cTn id="22" dur="5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53"/>
                                        </p:tgtEl>
                                        <p:attrNameLst>
                                          <p:attrName>style.visibility</p:attrName>
                                        </p:attrNameLst>
                                      </p:cBhvr>
                                      <p:to>
                                        <p:strVal val="visible"/>
                                      </p:to>
                                    </p:set>
                                    <p:animEffect transition="in" filter="dissolve">
                                      <p:cBhvr>
                                        <p:cTn id="2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6" name="図形グループ 45"/>
          <p:cNvGrpSpPr/>
          <p:nvPr/>
        </p:nvGrpSpPr>
        <p:grpSpPr>
          <a:xfrm>
            <a:off x="150930" y="3548110"/>
            <a:ext cx="1636007" cy="3054513"/>
            <a:chOff x="150930" y="3548110"/>
            <a:chExt cx="1636007" cy="3054513"/>
          </a:xfrm>
        </p:grpSpPr>
        <p:grpSp>
          <p:nvGrpSpPr>
            <p:cNvPr id="2" name="図形グループ 1"/>
            <p:cNvGrpSpPr/>
            <p:nvPr/>
          </p:nvGrpSpPr>
          <p:grpSpPr>
            <a:xfrm>
              <a:off x="150930" y="3862866"/>
              <a:ext cx="1636007" cy="2739757"/>
              <a:chOff x="150930" y="3792474"/>
              <a:chExt cx="1636007" cy="2739757"/>
            </a:xfrm>
          </p:grpSpPr>
          <p:pic>
            <p:nvPicPr>
              <p:cNvPr id="4" name="図 3" descr="89389_600400.jpg"/>
              <p:cNvPicPr>
                <a:picLocks noChangeAspect="1"/>
              </p:cNvPicPr>
              <p:nvPr/>
            </p:nvPicPr>
            <p:blipFill rotWithShape="1">
              <a:blip r:embed="rId2">
                <a:extLst>
                  <a:ext uri="{BEBA8EAE-BF5A-486C-A8C5-ECC9F3942E4B}">
                    <a14:imgProps xmlns:a14="http://schemas.microsoft.com/office/drawing/2010/main">
                      <a14:imgLayer r:embed="rId3">
                        <a14:imgEffect>
                          <a14:saturation sat="117000"/>
                        </a14:imgEffect>
                        <a14:imgEffect>
                          <a14:brightnessContrast contrast="7000"/>
                        </a14:imgEffect>
                      </a14:imgLayer>
                    </a14:imgProps>
                  </a:ext>
                  <a:ext uri="{28A0092B-C50C-407E-A947-70E740481C1C}">
                    <a14:useLocalDpi xmlns:a14="http://schemas.microsoft.com/office/drawing/2010/main" val="0"/>
                  </a:ext>
                </a:extLst>
              </a:blip>
              <a:srcRect l="8203" t="16082" r="21583" b="5529"/>
              <a:stretch/>
            </p:blipFill>
            <p:spPr>
              <a:xfrm>
                <a:off x="150930" y="3792474"/>
                <a:ext cx="1636007" cy="2739757"/>
              </a:xfrm>
              <a:prstGeom prst="rect">
                <a:avLst/>
              </a:prstGeom>
            </p:spPr>
          </p:pic>
          <p:grpSp>
            <p:nvGrpSpPr>
              <p:cNvPr id="34" name="図形グループ 33"/>
              <p:cNvGrpSpPr/>
              <p:nvPr/>
            </p:nvGrpSpPr>
            <p:grpSpPr>
              <a:xfrm>
                <a:off x="150930" y="4481024"/>
                <a:ext cx="492443" cy="276999"/>
                <a:chOff x="710081" y="1802401"/>
                <a:chExt cx="492443" cy="276999"/>
              </a:xfrm>
            </p:grpSpPr>
            <p:sp>
              <p:nvSpPr>
                <p:cNvPr id="33" name="角丸四角形 32"/>
                <p:cNvSpPr/>
                <p:nvPr/>
              </p:nvSpPr>
              <p:spPr>
                <a:xfrm>
                  <a:off x="740633" y="1823478"/>
                  <a:ext cx="423534" cy="251689"/>
                </a:xfrm>
                <a:prstGeom prst="roundRect">
                  <a:avLst/>
                </a:prstGeom>
                <a:ln>
                  <a:solidFill>
                    <a:srgbClr val="000090"/>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a:p>
              </p:txBody>
            </p:sp>
            <p:sp>
              <p:nvSpPr>
                <p:cNvPr id="30" name="テキスト ボックス 29"/>
                <p:cNvSpPr txBox="1"/>
                <p:nvPr/>
              </p:nvSpPr>
              <p:spPr>
                <a:xfrm>
                  <a:off x="710081" y="1802401"/>
                  <a:ext cx="492443" cy="276999"/>
                </a:xfrm>
                <a:prstGeom prst="rect">
                  <a:avLst/>
                </a:prstGeom>
                <a:noFill/>
              </p:spPr>
              <p:txBody>
                <a:bodyPr wrap="none" rtlCol="0">
                  <a:spAutoFit/>
                </a:bodyPr>
                <a:lstStyle/>
                <a:p>
                  <a:r>
                    <a:rPr kumimoji="1" lang="ja-JP" altLang="en-US" sz="1200" dirty="0" smtClean="0"/>
                    <a:t>支援</a:t>
                  </a:r>
                  <a:endParaRPr kumimoji="1" lang="ja-JP" altLang="en-US" sz="1200" dirty="0"/>
                </a:p>
              </p:txBody>
            </p:sp>
          </p:grpSp>
          <p:grpSp>
            <p:nvGrpSpPr>
              <p:cNvPr id="39" name="図形グループ 38"/>
              <p:cNvGrpSpPr/>
              <p:nvPr/>
            </p:nvGrpSpPr>
            <p:grpSpPr>
              <a:xfrm>
                <a:off x="825999" y="5600257"/>
                <a:ext cx="800219" cy="276999"/>
                <a:chOff x="710081" y="1106019"/>
                <a:chExt cx="800219" cy="276999"/>
              </a:xfrm>
            </p:grpSpPr>
            <p:sp>
              <p:nvSpPr>
                <p:cNvPr id="38" name="対角する 2 つの角を丸めた四角形 37"/>
                <p:cNvSpPr/>
                <p:nvPr/>
              </p:nvSpPr>
              <p:spPr>
                <a:xfrm>
                  <a:off x="744866" y="1130241"/>
                  <a:ext cx="703427" cy="248544"/>
                </a:xfrm>
                <a:prstGeom prst="round2DiagRect">
                  <a:avLst>
                    <a:gd name="adj1" fmla="val 23480"/>
                    <a:gd name="adj2" fmla="val 0"/>
                  </a:avLst>
                </a:prstGeom>
                <a:solidFill>
                  <a:schemeClr val="bg1">
                    <a:lumMod val="85000"/>
                  </a:schemeClr>
                </a:solidFill>
                <a:ln w="19050" cmpd="sng">
                  <a:solidFill>
                    <a:schemeClr val="tx1">
                      <a:lumMod val="65000"/>
                      <a:lumOff val="3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3" name="テキスト ボックス 12"/>
                <p:cNvSpPr txBox="1"/>
                <p:nvPr/>
              </p:nvSpPr>
              <p:spPr>
                <a:xfrm>
                  <a:off x="710081" y="1106019"/>
                  <a:ext cx="800219" cy="276999"/>
                </a:xfrm>
                <a:prstGeom prst="rect">
                  <a:avLst/>
                </a:prstGeom>
                <a:noFill/>
              </p:spPr>
              <p:txBody>
                <a:bodyPr wrap="none" rtlCol="0">
                  <a:spAutoFit/>
                </a:bodyPr>
                <a:lstStyle/>
                <a:p>
                  <a:r>
                    <a:rPr kumimoji="1" lang="ja-JP" altLang="en-US" sz="1200" dirty="0" smtClean="0"/>
                    <a:t>医療機関</a:t>
                  </a:r>
                  <a:endParaRPr kumimoji="1" lang="ja-JP" altLang="en-US" sz="1200" dirty="0"/>
                </a:p>
              </p:txBody>
            </p:sp>
          </p:grpSp>
        </p:grpSp>
        <p:sp>
          <p:nvSpPr>
            <p:cNvPr id="41" name="テキスト ボックス 40"/>
            <p:cNvSpPr txBox="1"/>
            <p:nvPr/>
          </p:nvSpPr>
          <p:spPr>
            <a:xfrm>
              <a:off x="172483" y="3548110"/>
              <a:ext cx="1498427" cy="369332"/>
            </a:xfrm>
            <a:prstGeom prst="rect">
              <a:avLst/>
            </a:prstGeom>
            <a:noFill/>
          </p:spPr>
          <p:txBody>
            <a:bodyPr wrap="none" rtlCol="0">
              <a:spAutoFit/>
            </a:bodyPr>
            <a:lstStyle/>
            <a:p>
              <a:r>
                <a:rPr kumimoji="1" lang="ja-JP" altLang="en-US" dirty="0" smtClean="0">
                  <a:solidFill>
                    <a:schemeClr val="accent3">
                      <a:lumMod val="50000"/>
                    </a:schemeClr>
                  </a:solidFill>
                </a:rPr>
                <a:t>［寄り添い型］</a:t>
              </a:r>
              <a:endParaRPr kumimoji="1" lang="ja-JP" altLang="en-US" dirty="0">
                <a:solidFill>
                  <a:schemeClr val="accent3">
                    <a:lumMod val="50000"/>
                  </a:schemeClr>
                </a:solidFill>
              </a:endParaRPr>
            </a:p>
          </p:txBody>
        </p:sp>
      </p:grpSp>
      <p:grpSp>
        <p:nvGrpSpPr>
          <p:cNvPr id="49" name="図形グループ 48"/>
          <p:cNvGrpSpPr/>
          <p:nvPr/>
        </p:nvGrpSpPr>
        <p:grpSpPr>
          <a:xfrm>
            <a:off x="7204812" y="3548110"/>
            <a:ext cx="1786028" cy="3054513"/>
            <a:chOff x="7204812" y="3548110"/>
            <a:chExt cx="1786028" cy="3054513"/>
          </a:xfrm>
        </p:grpSpPr>
        <p:grpSp>
          <p:nvGrpSpPr>
            <p:cNvPr id="45" name="図形グループ 44"/>
            <p:cNvGrpSpPr/>
            <p:nvPr/>
          </p:nvGrpSpPr>
          <p:grpSpPr>
            <a:xfrm>
              <a:off x="7204812" y="3862866"/>
              <a:ext cx="1786028" cy="2739757"/>
              <a:chOff x="7204812" y="3690876"/>
              <a:chExt cx="1786028" cy="2739757"/>
            </a:xfrm>
          </p:grpSpPr>
          <p:pic>
            <p:nvPicPr>
              <p:cNvPr id="3" name="図 2" descr="P2014032203681_gibbs-ns-big.jpg"/>
              <p:cNvPicPr>
                <a:picLocks noChangeAspect="1"/>
              </p:cNvPicPr>
              <p:nvPr/>
            </p:nvPicPr>
            <p:blipFill rotWithShape="1">
              <a:blip r:embed="rId4">
                <a:extLst>
                  <a:ext uri="{28A0092B-C50C-407E-A947-70E740481C1C}">
                    <a14:useLocalDpi xmlns:a14="http://schemas.microsoft.com/office/drawing/2010/main" val="0"/>
                  </a:ext>
                </a:extLst>
              </a:blip>
              <a:srcRect l="32054" r="7501" b="24148"/>
              <a:stretch/>
            </p:blipFill>
            <p:spPr>
              <a:xfrm>
                <a:off x="7204812" y="3690876"/>
                <a:ext cx="1786028" cy="2739757"/>
              </a:xfrm>
              <a:prstGeom prst="rect">
                <a:avLst/>
              </a:prstGeom>
            </p:spPr>
          </p:pic>
          <p:grpSp>
            <p:nvGrpSpPr>
              <p:cNvPr id="60" name="図形グループ 59"/>
              <p:cNvGrpSpPr/>
              <p:nvPr/>
            </p:nvGrpSpPr>
            <p:grpSpPr>
              <a:xfrm>
                <a:off x="8199170" y="3796477"/>
                <a:ext cx="492443" cy="276999"/>
                <a:chOff x="710081" y="1802401"/>
                <a:chExt cx="492443" cy="276999"/>
              </a:xfrm>
            </p:grpSpPr>
            <p:sp>
              <p:nvSpPr>
                <p:cNvPr id="65" name="角丸四角形 64"/>
                <p:cNvSpPr/>
                <p:nvPr/>
              </p:nvSpPr>
              <p:spPr>
                <a:xfrm>
                  <a:off x="740633" y="1823478"/>
                  <a:ext cx="423534" cy="251689"/>
                </a:xfrm>
                <a:prstGeom prst="roundRect">
                  <a:avLst/>
                </a:prstGeom>
                <a:ln>
                  <a:solidFill>
                    <a:srgbClr val="000090"/>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a:p>
              </p:txBody>
            </p:sp>
            <p:sp>
              <p:nvSpPr>
                <p:cNvPr id="66" name="テキスト ボックス 65"/>
                <p:cNvSpPr txBox="1"/>
                <p:nvPr/>
              </p:nvSpPr>
              <p:spPr>
                <a:xfrm>
                  <a:off x="710081" y="1802401"/>
                  <a:ext cx="492443" cy="276999"/>
                </a:xfrm>
                <a:prstGeom prst="rect">
                  <a:avLst/>
                </a:prstGeom>
                <a:noFill/>
              </p:spPr>
              <p:txBody>
                <a:bodyPr wrap="none" rtlCol="0">
                  <a:spAutoFit/>
                </a:bodyPr>
                <a:lstStyle/>
                <a:p>
                  <a:r>
                    <a:rPr kumimoji="1" lang="ja-JP" altLang="en-US" sz="1200" dirty="0" smtClean="0"/>
                    <a:t>支援</a:t>
                  </a:r>
                  <a:endParaRPr kumimoji="1" lang="ja-JP" altLang="en-US" sz="1200" dirty="0"/>
                </a:p>
              </p:txBody>
            </p:sp>
          </p:grpSp>
          <p:grpSp>
            <p:nvGrpSpPr>
              <p:cNvPr id="67" name="図形グループ 66"/>
              <p:cNvGrpSpPr/>
              <p:nvPr/>
            </p:nvGrpSpPr>
            <p:grpSpPr>
              <a:xfrm>
                <a:off x="7498338" y="5539988"/>
                <a:ext cx="800219" cy="276999"/>
                <a:chOff x="710081" y="1106019"/>
                <a:chExt cx="800219" cy="276999"/>
              </a:xfrm>
            </p:grpSpPr>
            <p:sp>
              <p:nvSpPr>
                <p:cNvPr id="68" name="対角する 2 つの角を丸めた四角形 67"/>
                <p:cNvSpPr/>
                <p:nvPr/>
              </p:nvSpPr>
              <p:spPr>
                <a:xfrm>
                  <a:off x="744866" y="1130241"/>
                  <a:ext cx="703427" cy="248544"/>
                </a:xfrm>
                <a:prstGeom prst="round2DiagRect">
                  <a:avLst>
                    <a:gd name="adj1" fmla="val 23480"/>
                    <a:gd name="adj2" fmla="val 0"/>
                  </a:avLst>
                </a:prstGeom>
                <a:solidFill>
                  <a:schemeClr val="bg1">
                    <a:lumMod val="85000"/>
                  </a:schemeClr>
                </a:solidFill>
                <a:ln w="19050" cmpd="sng">
                  <a:solidFill>
                    <a:schemeClr val="tx1">
                      <a:lumMod val="65000"/>
                      <a:lumOff val="3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69" name="テキスト ボックス 68"/>
                <p:cNvSpPr txBox="1"/>
                <p:nvPr/>
              </p:nvSpPr>
              <p:spPr>
                <a:xfrm>
                  <a:off x="710081" y="1106019"/>
                  <a:ext cx="800219" cy="276999"/>
                </a:xfrm>
                <a:prstGeom prst="rect">
                  <a:avLst/>
                </a:prstGeom>
                <a:noFill/>
              </p:spPr>
              <p:txBody>
                <a:bodyPr wrap="none" rtlCol="0">
                  <a:spAutoFit/>
                </a:bodyPr>
                <a:lstStyle/>
                <a:p>
                  <a:r>
                    <a:rPr kumimoji="1" lang="ja-JP" altLang="en-US" sz="1200" dirty="0" smtClean="0"/>
                    <a:t>医療機関</a:t>
                  </a:r>
                  <a:endParaRPr kumimoji="1" lang="ja-JP" altLang="en-US" sz="1200" dirty="0"/>
                </a:p>
              </p:txBody>
            </p:sp>
          </p:grpSp>
        </p:grpSp>
        <p:sp>
          <p:nvSpPr>
            <p:cNvPr id="44" name="テキスト ボックス 43"/>
            <p:cNvSpPr txBox="1"/>
            <p:nvPr/>
          </p:nvSpPr>
          <p:spPr>
            <a:xfrm>
              <a:off x="7508179" y="3548110"/>
              <a:ext cx="1338828" cy="369332"/>
            </a:xfrm>
            <a:prstGeom prst="rect">
              <a:avLst/>
            </a:prstGeom>
            <a:noFill/>
          </p:spPr>
          <p:txBody>
            <a:bodyPr wrap="none" rtlCol="0">
              <a:spAutoFit/>
            </a:bodyPr>
            <a:lstStyle/>
            <a:p>
              <a:r>
                <a:rPr kumimoji="1" lang="ja-JP" altLang="en-US" dirty="0" smtClean="0">
                  <a:solidFill>
                    <a:srgbClr val="660066"/>
                  </a:solidFill>
                </a:rPr>
                <a:t>［第三者型］</a:t>
              </a:r>
              <a:endParaRPr kumimoji="1" lang="ja-JP" altLang="en-US" dirty="0">
                <a:solidFill>
                  <a:srgbClr val="660066"/>
                </a:solidFill>
              </a:endParaRPr>
            </a:p>
          </p:txBody>
        </p:sp>
      </p:grpSp>
      <p:sp>
        <p:nvSpPr>
          <p:cNvPr id="6" name="対角する 2 つの角を丸めた四角形 5"/>
          <p:cNvSpPr/>
          <p:nvPr/>
        </p:nvSpPr>
        <p:spPr>
          <a:xfrm>
            <a:off x="3460617" y="2662293"/>
            <a:ext cx="2409807" cy="1825039"/>
          </a:xfrm>
          <a:prstGeom prst="round2DiagRect">
            <a:avLst>
              <a:gd name="adj1" fmla="val 16667"/>
              <a:gd name="adj2" fmla="val 0"/>
            </a:avLst>
          </a:prstGeom>
          <a:solidFill>
            <a:srgbClr val="F2F2F2"/>
          </a:solidFill>
          <a:ln w="57150" cmpd="sng">
            <a:solidFill>
              <a:schemeClr val="tx1">
                <a:lumMod val="65000"/>
                <a:lumOff val="35000"/>
              </a:schemeClr>
            </a:solidFill>
          </a:ln>
          <a:effectLst>
            <a:outerShdw blurRad="46355" dist="50800" dir="2700000" rotWithShape="0">
              <a:schemeClr val="bg1">
                <a:lumMod val="75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7" name="テキスト ボックス 6"/>
          <p:cNvSpPr txBox="1"/>
          <p:nvPr/>
        </p:nvSpPr>
        <p:spPr>
          <a:xfrm>
            <a:off x="3938892" y="2666999"/>
            <a:ext cx="1522107" cy="338554"/>
          </a:xfrm>
          <a:prstGeom prst="rect">
            <a:avLst/>
          </a:prstGeom>
          <a:noFill/>
        </p:spPr>
        <p:txBody>
          <a:bodyPr wrap="square" rtlCol="0">
            <a:spAutoFit/>
          </a:bodyPr>
          <a:lstStyle/>
          <a:p>
            <a:r>
              <a:rPr kumimoji="1" lang="ja-JP" altLang="en-US" sz="1600" dirty="0" smtClean="0"/>
              <a:t>当該医療機関</a:t>
            </a:r>
            <a:endParaRPr kumimoji="1" lang="ja-JP" altLang="en-US" sz="1600" dirty="0"/>
          </a:p>
        </p:txBody>
      </p:sp>
      <p:sp>
        <p:nvSpPr>
          <p:cNvPr id="8" name="直方体 7"/>
          <p:cNvSpPr/>
          <p:nvPr/>
        </p:nvSpPr>
        <p:spPr>
          <a:xfrm>
            <a:off x="3721100" y="3340100"/>
            <a:ext cx="1346200" cy="711200"/>
          </a:xfrm>
          <a:prstGeom prst="cube">
            <a:avLst>
              <a:gd name="adj" fmla="val 27857"/>
            </a:avLst>
          </a:prstGeom>
          <a:ln>
            <a:solidFill>
              <a:srgbClr val="660066"/>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ja-JP" altLang="en-US"/>
          </a:p>
        </p:txBody>
      </p:sp>
      <p:sp>
        <p:nvSpPr>
          <p:cNvPr id="9" name="直方体 8"/>
          <p:cNvSpPr/>
          <p:nvPr/>
        </p:nvSpPr>
        <p:spPr>
          <a:xfrm>
            <a:off x="4953000" y="3340100"/>
            <a:ext cx="558799" cy="711200"/>
          </a:xfrm>
          <a:prstGeom prst="cube">
            <a:avLst>
              <a:gd name="adj" fmla="val 36191"/>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a:p>
        </p:txBody>
      </p:sp>
      <p:sp>
        <p:nvSpPr>
          <p:cNvPr id="10" name="テキスト ボックス 9"/>
          <p:cNvSpPr txBox="1"/>
          <p:nvPr/>
        </p:nvSpPr>
        <p:spPr>
          <a:xfrm>
            <a:off x="4505325" y="2956277"/>
            <a:ext cx="1043876" cy="253916"/>
          </a:xfrm>
          <a:prstGeom prst="rect">
            <a:avLst/>
          </a:prstGeom>
          <a:noFill/>
        </p:spPr>
        <p:txBody>
          <a:bodyPr wrap="none" rtlCol="0">
            <a:spAutoFit/>
          </a:bodyPr>
          <a:lstStyle/>
          <a:p>
            <a:r>
              <a:rPr kumimoji="1" lang="ja-JP" altLang="en-US" sz="1050" dirty="0" smtClean="0"/>
              <a:t>院長、　担当医</a:t>
            </a:r>
            <a:endParaRPr kumimoji="1" lang="ja-JP" altLang="en-US" sz="1050" dirty="0"/>
          </a:p>
        </p:txBody>
      </p:sp>
      <p:sp>
        <p:nvSpPr>
          <p:cNvPr id="11" name="テキスト ボックス 10"/>
          <p:cNvSpPr txBox="1"/>
          <p:nvPr/>
        </p:nvSpPr>
        <p:spPr>
          <a:xfrm>
            <a:off x="3691947" y="3539903"/>
            <a:ext cx="1723549" cy="461665"/>
          </a:xfrm>
          <a:prstGeom prst="rect">
            <a:avLst/>
          </a:prstGeom>
          <a:noFill/>
        </p:spPr>
        <p:txBody>
          <a:bodyPr wrap="none" rtlCol="0">
            <a:spAutoFit/>
          </a:bodyPr>
          <a:lstStyle/>
          <a:p>
            <a:r>
              <a:rPr kumimoji="1" lang="ja-JP" altLang="en-US" sz="2400" dirty="0" smtClean="0">
                <a:effectLst>
                  <a:outerShdw blurRad="44450" dist="12700" dir="3900000" algn="tl" rotWithShape="0">
                    <a:schemeClr val="bg1">
                      <a:alpha val="93000"/>
                    </a:schemeClr>
                  </a:outerShdw>
                </a:effectLst>
              </a:rPr>
              <a:t>院内調査委</a:t>
            </a:r>
            <a:endParaRPr kumimoji="1" lang="ja-JP" altLang="en-US" sz="2400" dirty="0">
              <a:effectLst>
                <a:outerShdw blurRad="44450" dist="12700" dir="3900000" algn="tl" rotWithShape="0">
                  <a:schemeClr val="bg1">
                    <a:alpha val="93000"/>
                  </a:schemeClr>
                </a:outerShdw>
              </a:effectLst>
            </a:endParaRPr>
          </a:p>
        </p:txBody>
      </p:sp>
      <p:cxnSp>
        <p:nvCxnSpPr>
          <p:cNvPr id="12" name="直線矢印コネクタ 11"/>
          <p:cNvCxnSpPr/>
          <p:nvPr/>
        </p:nvCxnSpPr>
        <p:spPr>
          <a:xfrm flipV="1">
            <a:off x="4351472" y="4080933"/>
            <a:ext cx="30028" cy="320081"/>
          </a:xfrm>
          <a:prstGeom prst="straightConnector1">
            <a:avLst/>
          </a:prstGeom>
          <a:ln w="73025">
            <a:solidFill>
              <a:srgbClr val="000090"/>
            </a:solidFill>
            <a:tailEnd type="arrow"/>
          </a:ln>
        </p:spPr>
        <p:style>
          <a:lnRef idx="2">
            <a:schemeClr val="accent1"/>
          </a:lnRef>
          <a:fillRef idx="0">
            <a:schemeClr val="accent1"/>
          </a:fillRef>
          <a:effectRef idx="1">
            <a:schemeClr val="accent1"/>
          </a:effectRef>
          <a:fontRef idx="minor">
            <a:schemeClr val="tx1"/>
          </a:fontRef>
        </p:style>
      </p:cxnSp>
      <p:sp>
        <p:nvSpPr>
          <p:cNvPr id="14" name="フリーフォーム 13"/>
          <p:cNvSpPr/>
          <p:nvPr/>
        </p:nvSpPr>
        <p:spPr>
          <a:xfrm>
            <a:off x="1989239" y="1520485"/>
            <a:ext cx="4989930" cy="4472203"/>
          </a:xfrm>
          <a:custGeom>
            <a:avLst/>
            <a:gdLst>
              <a:gd name="connsiteX0" fmla="*/ 2967386 w 5827946"/>
              <a:gd name="connsiteY0" fmla="*/ 0 h 4831166"/>
              <a:gd name="connsiteX1" fmla="*/ 0 w 5827946"/>
              <a:gd name="connsiteY1" fmla="*/ 1234499 h 4831166"/>
              <a:gd name="connsiteX2" fmla="*/ 0 w 5827946"/>
              <a:gd name="connsiteY2" fmla="*/ 3810330 h 4831166"/>
              <a:gd name="connsiteX3" fmla="*/ 2955516 w 5827946"/>
              <a:gd name="connsiteY3" fmla="*/ 4831166 h 4831166"/>
              <a:gd name="connsiteX4" fmla="*/ 5827946 w 5827946"/>
              <a:gd name="connsiteY4" fmla="*/ 3798460 h 4831166"/>
              <a:gd name="connsiteX5" fmla="*/ 5816076 w 5827946"/>
              <a:gd name="connsiteY5" fmla="*/ 1234499 h 4831166"/>
              <a:gd name="connsiteX6" fmla="*/ 2967386 w 5827946"/>
              <a:gd name="connsiteY6" fmla="*/ 0 h 4831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27946" h="4831166">
                <a:moveTo>
                  <a:pt x="2967386" y="0"/>
                </a:moveTo>
                <a:lnTo>
                  <a:pt x="0" y="1234499"/>
                </a:lnTo>
                <a:lnTo>
                  <a:pt x="0" y="3810330"/>
                </a:lnTo>
                <a:lnTo>
                  <a:pt x="2955516" y="4831166"/>
                </a:lnTo>
                <a:lnTo>
                  <a:pt x="5827946" y="3798460"/>
                </a:lnTo>
                <a:cubicBezTo>
                  <a:pt x="5823989" y="2943806"/>
                  <a:pt x="5820033" y="2089153"/>
                  <a:pt x="5816076" y="1234499"/>
                </a:cubicBezTo>
                <a:lnTo>
                  <a:pt x="2967386" y="0"/>
                </a:lnTo>
                <a:close/>
              </a:path>
            </a:pathLst>
          </a:custGeom>
          <a:noFill/>
          <a:ln w="155575">
            <a:solidFill>
              <a:srgbClr val="B1B101"/>
            </a:solidFill>
            <a:prstDash val="solid"/>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7" name="角丸四角形 16"/>
          <p:cNvSpPr/>
          <p:nvPr/>
        </p:nvSpPr>
        <p:spPr>
          <a:xfrm>
            <a:off x="1352479" y="2428625"/>
            <a:ext cx="1496959" cy="365375"/>
          </a:xfrm>
          <a:prstGeom prst="roundRect">
            <a:avLst>
              <a:gd name="adj" fmla="val 14980"/>
            </a:avLst>
          </a:prstGeom>
          <a:ln/>
        </p:spPr>
        <p:style>
          <a:lnRef idx="1">
            <a:schemeClr val="accent3"/>
          </a:lnRef>
          <a:fillRef idx="3">
            <a:schemeClr val="accent3"/>
          </a:fillRef>
          <a:effectRef idx="2">
            <a:schemeClr val="accent3"/>
          </a:effectRef>
          <a:fontRef idx="minor">
            <a:schemeClr val="lt1"/>
          </a:fontRef>
        </p:style>
        <p:txBody>
          <a:bodyPr rtlCol="0" anchor="ctr"/>
          <a:lstStyle/>
          <a:p>
            <a:pPr algn="ctr"/>
            <a:endParaRPr kumimoji="1" lang="ja-JP" altLang="en-US"/>
          </a:p>
        </p:txBody>
      </p:sp>
      <p:sp>
        <p:nvSpPr>
          <p:cNvPr id="18" name="テキスト ボックス 17"/>
          <p:cNvSpPr txBox="1"/>
          <p:nvPr/>
        </p:nvSpPr>
        <p:spPr>
          <a:xfrm>
            <a:off x="1444060" y="2431064"/>
            <a:ext cx="1269097" cy="338554"/>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none" rtlCol="0">
            <a:spAutoFit/>
          </a:bodyPr>
          <a:lstStyle/>
          <a:p>
            <a:pPr algn="ctr"/>
            <a:r>
              <a:rPr lang="ja-JP" altLang="en-US" sz="1600" dirty="0" smtClean="0"/>
              <a:t>ブロック担当</a:t>
            </a:r>
            <a:endParaRPr kumimoji="1" lang="ja-JP" altLang="en-US" sz="1600" dirty="0"/>
          </a:p>
        </p:txBody>
      </p:sp>
      <p:cxnSp>
        <p:nvCxnSpPr>
          <p:cNvPr id="19" name="直線矢印コネクタ 18"/>
          <p:cNvCxnSpPr/>
          <p:nvPr/>
        </p:nvCxnSpPr>
        <p:spPr>
          <a:xfrm flipV="1">
            <a:off x="3652557" y="2145995"/>
            <a:ext cx="245" cy="423313"/>
          </a:xfrm>
          <a:prstGeom prst="straightConnector1">
            <a:avLst/>
          </a:prstGeom>
          <a:ln w="28575" cmpd="sng">
            <a:solidFill>
              <a:srgbClr val="008000"/>
            </a:solidFill>
            <a:headEnd type="arrow"/>
            <a:tailEnd type="arrow"/>
          </a:ln>
        </p:spPr>
        <p:style>
          <a:lnRef idx="2">
            <a:schemeClr val="accent1"/>
          </a:lnRef>
          <a:fillRef idx="0">
            <a:schemeClr val="accent1"/>
          </a:fillRef>
          <a:effectRef idx="1">
            <a:schemeClr val="accent1"/>
          </a:effectRef>
          <a:fontRef idx="minor">
            <a:schemeClr val="tx1"/>
          </a:fontRef>
        </p:style>
      </p:cxnSp>
      <p:sp>
        <p:nvSpPr>
          <p:cNvPr id="20" name="テキスト ボックス 19"/>
          <p:cNvSpPr txBox="1"/>
          <p:nvPr/>
        </p:nvSpPr>
        <p:spPr>
          <a:xfrm>
            <a:off x="2056345" y="3470908"/>
            <a:ext cx="1467068" cy="400110"/>
          </a:xfrm>
          <a:prstGeom prst="rect">
            <a:avLst/>
          </a:prstGeom>
          <a:noFill/>
          <a:ln>
            <a:noFill/>
          </a:ln>
        </p:spPr>
        <p:txBody>
          <a:bodyPr wrap="none" rtlCol="0">
            <a:spAutoFit/>
          </a:bodyPr>
          <a:lstStyle/>
          <a:p>
            <a:r>
              <a:rPr kumimoji="1" lang="en-US" altLang="ja-JP" sz="2000" dirty="0" smtClean="0">
                <a:solidFill>
                  <a:srgbClr val="004E00"/>
                </a:solidFill>
              </a:rPr>
              <a:t>【</a:t>
            </a:r>
            <a:r>
              <a:rPr kumimoji="1" lang="ja-JP" altLang="en-US" sz="2000" dirty="0" smtClean="0">
                <a:solidFill>
                  <a:srgbClr val="004E00"/>
                </a:solidFill>
              </a:rPr>
              <a:t>相談支援</a:t>
            </a:r>
            <a:r>
              <a:rPr kumimoji="1" lang="en-US" altLang="ja-JP" sz="2000" dirty="0" smtClean="0">
                <a:solidFill>
                  <a:srgbClr val="004E00"/>
                </a:solidFill>
              </a:rPr>
              <a:t>】</a:t>
            </a:r>
            <a:endParaRPr kumimoji="1" lang="ja-JP" altLang="en-US" sz="2000" dirty="0">
              <a:solidFill>
                <a:srgbClr val="004E00"/>
              </a:solidFill>
            </a:endParaRPr>
          </a:p>
        </p:txBody>
      </p:sp>
      <p:sp>
        <p:nvSpPr>
          <p:cNvPr id="21" name="円弧 20"/>
          <p:cNvSpPr/>
          <p:nvPr/>
        </p:nvSpPr>
        <p:spPr>
          <a:xfrm>
            <a:off x="3592388" y="4252177"/>
            <a:ext cx="4325397" cy="1628969"/>
          </a:xfrm>
          <a:prstGeom prst="arc">
            <a:avLst>
              <a:gd name="adj1" fmla="val 9226090"/>
              <a:gd name="adj2" fmla="val 11278861"/>
            </a:avLst>
          </a:prstGeom>
          <a:ln w="57150" cmpd="sng">
            <a:solidFill>
              <a:srgbClr val="FF0000"/>
            </a:solidFill>
            <a:headEnd type="none"/>
            <a:tailEnd type="none"/>
          </a:ln>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a:p>
        </p:txBody>
      </p:sp>
      <p:sp>
        <p:nvSpPr>
          <p:cNvPr id="23" name="テキスト ボックス 22"/>
          <p:cNvSpPr txBox="1"/>
          <p:nvPr/>
        </p:nvSpPr>
        <p:spPr>
          <a:xfrm>
            <a:off x="5672660" y="5710007"/>
            <a:ext cx="1560644" cy="651460"/>
          </a:xfrm>
          <a:prstGeom prst="rect">
            <a:avLst/>
          </a:prstGeom>
          <a:noFill/>
        </p:spPr>
        <p:txBody>
          <a:bodyPr wrap="none" rtlCol="0">
            <a:spAutoFit/>
          </a:bodyPr>
          <a:lstStyle/>
          <a:p>
            <a:pPr algn="ctr"/>
            <a:r>
              <a:rPr kumimoji="1" lang="en-US" altLang="ja-JP" sz="2000" dirty="0" smtClean="0">
                <a:solidFill>
                  <a:srgbClr val="000090"/>
                </a:solidFill>
              </a:rPr>
              <a:t>【</a:t>
            </a:r>
            <a:r>
              <a:rPr lang="ja-JP" altLang="en-US" sz="2000" dirty="0" smtClean="0">
                <a:solidFill>
                  <a:srgbClr val="000090"/>
                </a:solidFill>
              </a:rPr>
              <a:t>分析</a:t>
            </a:r>
            <a:r>
              <a:rPr kumimoji="1" lang="ja-JP" altLang="en-US" sz="2000" dirty="0" smtClean="0">
                <a:solidFill>
                  <a:srgbClr val="000090"/>
                </a:solidFill>
              </a:rPr>
              <a:t>支援</a:t>
            </a:r>
            <a:r>
              <a:rPr kumimoji="1" lang="en-US" altLang="ja-JP" sz="2000" dirty="0" smtClean="0">
                <a:solidFill>
                  <a:srgbClr val="000090"/>
                </a:solidFill>
              </a:rPr>
              <a:t>】</a:t>
            </a:r>
          </a:p>
          <a:p>
            <a:pPr algn="ctr">
              <a:lnSpc>
                <a:spcPct val="120000"/>
              </a:lnSpc>
            </a:pPr>
            <a:r>
              <a:rPr lang="ja-JP" altLang="en-US" sz="1400" dirty="0" smtClean="0">
                <a:solidFill>
                  <a:srgbClr val="000090"/>
                </a:solidFill>
              </a:rPr>
              <a:t>専門性、第三者性</a:t>
            </a:r>
            <a:endParaRPr kumimoji="1" lang="ja-JP" altLang="en-US" sz="1400" dirty="0">
              <a:solidFill>
                <a:srgbClr val="000090"/>
              </a:solidFill>
            </a:endParaRPr>
          </a:p>
        </p:txBody>
      </p:sp>
      <p:sp>
        <p:nvSpPr>
          <p:cNvPr id="24" name="円弧 23"/>
          <p:cNvSpPr/>
          <p:nvPr/>
        </p:nvSpPr>
        <p:spPr>
          <a:xfrm>
            <a:off x="861815" y="2730500"/>
            <a:ext cx="3152418" cy="2569633"/>
          </a:xfrm>
          <a:prstGeom prst="arc">
            <a:avLst>
              <a:gd name="adj1" fmla="val 192182"/>
              <a:gd name="adj2" fmla="val 5808370"/>
            </a:avLst>
          </a:prstGeom>
          <a:ln w="57150" cmpd="sng">
            <a:solidFill>
              <a:srgbClr val="FF0000"/>
            </a:solidFill>
            <a:headEnd type="arrow"/>
            <a:tailEnd type="none"/>
          </a:ln>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a:p>
        </p:txBody>
      </p:sp>
      <p:sp>
        <p:nvSpPr>
          <p:cNvPr id="25" name="円弧 24"/>
          <p:cNvSpPr/>
          <p:nvPr/>
        </p:nvSpPr>
        <p:spPr>
          <a:xfrm rot="4926689">
            <a:off x="3909398" y="3905369"/>
            <a:ext cx="2656757" cy="1851011"/>
          </a:xfrm>
          <a:prstGeom prst="arc">
            <a:avLst>
              <a:gd name="adj1" fmla="val 1120148"/>
              <a:gd name="adj2" fmla="val 7370495"/>
            </a:avLst>
          </a:prstGeom>
          <a:ln>
            <a:solidFill>
              <a:srgbClr val="00009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a:p>
        </p:txBody>
      </p:sp>
      <p:sp>
        <p:nvSpPr>
          <p:cNvPr id="26" name="上矢印 25"/>
          <p:cNvSpPr/>
          <p:nvPr/>
        </p:nvSpPr>
        <p:spPr>
          <a:xfrm>
            <a:off x="4718091" y="1887920"/>
            <a:ext cx="339725" cy="692150"/>
          </a:xfrm>
          <a:prstGeom prst="upArrow">
            <a:avLst>
              <a:gd name="adj1" fmla="val 34615"/>
              <a:gd name="adj2" fmla="val 50000"/>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7" name="テキスト ボックス 26"/>
          <p:cNvSpPr txBox="1"/>
          <p:nvPr/>
        </p:nvSpPr>
        <p:spPr>
          <a:xfrm>
            <a:off x="4914698" y="2146817"/>
            <a:ext cx="902811" cy="523220"/>
          </a:xfrm>
          <a:prstGeom prst="rect">
            <a:avLst/>
          </a:prstGeom>
          <a:noFill/>
        </p:spPr>
        <p:txBody>
          <a:bodyPr wrap="none" rtlCol="0">
            <a:spAutoFit/>
          </a:bodyPr>
          <a:lstStyle/>
          <a:p>
            <a:pPr algn="ctr"/>
            <a:r>
              <a:rPr kumimoji="1" lang="ja-JP" altLang="en-US" sz="1400" dirty="0" smtClean="0"/>
              <a:t>調査結果</a:t>
            </a:r>
            <a:endParaRPr kumimoji="1" lang="en-US" altLang="ja-JP" sz="1400" dirty="0" smtClean="0"/>
          </a:p>
          <a:p>
            <a:pPr algn="ctr"/>
            <a:r>
              <a:rPr kumimoji="1" lang="ja-JP" altLang="en-US" sz="1400" dirty="0" smtClean="0"/>
              <a:t>報告</a:t>
            </a:r>
            <a:endParaRPr kumimoji="1" lang="ja-JP" altLang="en-US" sz="1400" dirty="0"/>
          </a:p>
        </p:txBody>
      </p:sp>
      <p:sp>
        <p:nvSpPr>
          <p:cNvPr id="28" name="テキスト ボックス 27"/>
          <p:cNvSpPr txBox="1"/>
          <p:nvPr/>
        </p:nvSpPr>
        <p:spPr>
          <a:xfrm>
            <a:off x="5990830" y="879170"/>
            <a:ext cx="2993127" cy="860748"/>
          </a:xfrm>
          <a:prstGeom prst="rect">
            <a:avLst/>
          </a:prstGeom>
          <a:noFill/>
          <a:ln>
            <a:solidFill>
              <a:schemeClr val="tx1">
                <a:lumMod val="65000"/>
                <a:lumOff val="35000"/>
              </a:schemeClr>
            </a:solidFill>
          </a:ln>
        </p:spPr>
        <p:txBody>
          <a:bodyPr wrap="none" rtlCol="0">
            <a:spAutoFit/>
          </a:bodyPr>
          <a:lstStyle/>
          <a:p>
            <a:pPr>
              <a:lnSpc>
                <a:spcPct val="120000"/>
              </a:lnSpc>
            </a:pPr>
            <a:r>
              <a:rPr kumimoji="1" lang="en-US" altLang="ja-JP" sz="1400" dirty="0" smtClean="0"/>
              <a:t>【</a:t>
            </a:r>
            <a:r>
              <a:rPr kumimoji="1" lang="ja-JP" altLang="en-US" sz="1400" dirty="0" smtClean="0"/>
              <a:t>相談支援</a:t>
            </a:r>
            <a:r>
              <a:rPr kumimoji="1" lang="en-US" altLang="ja-JP" sz="1400" dirty="0" smtClean="0"/>
              <a:t>】</a:t>
            </a:r>
            <a:r>
              <a:rPr kumimoji="1" lang="ja-JP" altLang="en-US" sz="1400" dirty="0" smtClean="0"/>
              <a:t>：</a:t>
            </a:r>
            <a:r>
              <a:rPr kumimoji="1" lang="en-US" altLang="ja-JP" sz="1400" dirty="0" smtClean="0"/>
              <a:t> </a:t>
            </a:r>
            <a:r>
              <a:rPr kumimoji="1" lang="ja-JP" altLang="en-US" sz="1400" dirty="0" smtClean="0"/>
              <a:t>適応</a:t>
            </a:r>
            <a:r>
              <a:rPr kumimoji="1" lang="en-US" altLang="ja-JP" sz="1400" dirty="0" smtClean="0"/>
              <a:t>､</a:t>
            </a:r>
            <a:r>
              <a:rPr kumimoji="1" lang="ja-JP" altLang="en-US" sz="1400" dirty="0" smtClean="0"/>
              <a:t>対応の相談支援</a:t>
            </a:r>
            <a:endParaRPr kumimoji="1" lang="en-US" altLang="ja-JP" sz="1400" dirty="0" smtClean="0"/>
          </a:p>
          <a:p>
            <a:pPr>
              <a:lnSpc>
                <a:spcPct val="120000"/>
              </a:lnSpc>
            </a:pPr>
            <a:r>
              <a:rPr lang="en-US" altLang="ja-JP" sz="1400" dirty="0" smtClean="0"/>
              <a:t>【</a:t>
            </a:r>
            <a:r>
              <a:rPr lang="ja-JP" altLang="en-US" sz="1400" dirty="0" smtClean="0"/>
              <a:t>調査支援</a:t>
            </a:r>
            <a:r>
              <a:rPr lang="en-US" altLang="ja-JP" sz="1400" dirty="0" smtClean="0"/>
              <a:t>】</a:t>
            </a:r>
            <a:r>
              <a:rPr lang="ja-JP" altLang="en-US" sz="1400" dirty="0" smtClean="0"/>
              <a:t>：</a:t>
            </a:r>
            <a:r>
              <a:rPr lang="en-US" altLang="ja-JP" sz="1400" dirty="0" smtClean="0"/>
              <a:t> </a:t>
            </a:r>
            <a:r>
              <a:rPr lang="ja-JP" altLang="en-US" sz="1400" dirty="0" smtClean="0"/>
              <a:t>具体的調査の支援</a:t>
            </a:r>
            <a:endParaRPr lang="en-US" altLang="ja-JP" sz="1400" dirty="0" smtClean="0"/>
          </a:p>
          <a:p>
            <a:pPr>
              <a:lnSpc>
                <a:spcPct val="120000"/>
              </a:lnSpc>
            </a:pPr>
            <a:r>
              <a:rPr kumimoji="1" lang="en-US" altLang="ja-JP" sz="1400" dirty="0" smtClean="0"/>
              <a:t>【</a:t>
            </a:r>
            <a:r>
              <a:rPr lang="ja-JP" altLang="en-US" sz="1400" dirty="0" smtClean="0"/>
              <a:t>分析</a:t>
            </a:r>
            <a:r>
              <a:rPr kumimoji="1" lang="ja-JP" altLang="en-US" sz="1400" dirty="0" smtClean="0"/>
              <a:t>支援</a:t>
            </a:r>
            <a:r>
              <a:rPr kumimoji="1" lang="en-US" altLang="ja-JP" sz="1400" dirty="0" smtClean="0"/>
              <a:t>】</a:t>
            </a:r>
            <a:r>
              <a:rPr kumimoji="1" lang="ja-JP" altLang="en-US" sz="1400" dirty="0" smtClean="0"/>
              <a:t>：</a:t>
            </a:r>
            <a:r>
              <a:rPr kumimoji="1" lang="en-US" altLang="ja-JP" sz="1400" dirty="0" smtClean="0"/>
              <a:t> </a:t>
            </a:r>
            <a:r>
              <a:rPr kumimoji="1" lang="ja-JP" altLang="en-US" sz="1400" dirty="0" smtClean="0"/>
              <a:t>専門的評価の支援</a:t>
            </a:r>
            <a:endParaRPr kumimoji="1" lang="ja-JP" altLang="en-US" sz="1400" dirty="0"/>
          </a:p>
        </p:txBody>
      </p:sp>
      <p:sp>
        <p:nvSpPr>
          <p:cNvPr id="29" name="円弧 28"/>
          <p:cNvSpPr/>
          <p:nvPr/>
        </p:nvSpPr>
        <p:spPr>
          <a:xfrm>
            <a:off x="885555" y="2671150"/>
            <a:ext cx="3152418" cy="2624750"/>
          </a:xfrm>
          <a:prstGeom prst="arc">
            <a:avLst>
              <a:gd name="adj1" fmla="val 578905"/>
              <a:gd name="adj2" fmla="val 6017790"/>
            </a:avLst>
          </a:prstGeom>
          <a:ln w="76200" cmpd="sng">
            <a:solidFill>
              <a:srgbClr val="FF0000"/>
            </a:solidFill>
            <a:headEnd type="none"/>
            <a:tailEnd type="none"/>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a:p>
        </p:txBody>
      </p:sp>
      <p:sp>
        <p:nvSpPr>
          <p:cNvPr id="35" name="テキスト ボックス 34"/>
          <p:cNvSpPr txBox="1"/>
          <p:nvPr/>
        </p:nvSpPr>
        <p:spPr>
          <a:xfrm rot="20315486">
            <a:off x="2959236" y="1908998"/>
            <a:ext cx="658899" cy="369332"/>
          </a:xfrm>
          <a:prstGeom prst="rect">
            <a:avLst/>
          </a:prstGeom>
          <a:noFill/>
        </p:spPr>
        <p:txBody>
          <a:bodyPr wrap="square" rtlCol="0">
            <a:spAutoFit/>
          </a:bodyPr>
          <a:lstStyle/>
          <a:p>
            <a:r>
              <a:rPr kumimoji="1" lang="ja-JP" altLang="en-US" dirty="0" smtClean="0"/>
              <a:t>連携</a:t>
            </a:r>
            <a:endParaRPr kumimoji="1" lang="ja-JP" altLang="en-US" dirty="0"/>
          </a:p>
        </p:txBody>
      </p:sp>
      <p:cxnSp>
        <p:nvCxnSpPr>
          <p:cNvPr id="36" name="直線矢印コネクタ 35"/>
          <p:cNvCxnSpPr/>
          <p:nvPr/>
        </p:nvCxnSpPr>
        <p:spPr>
          <a:xfrm flipV="1">
            <a:off x="4220439" y="1900055"/>
            <a:ext cx="0" cy="685519"/>
          </a:xfrm>
          <a:prstGeom prst="straightConnector1">
            <a:avLst/>
          </a:prstGeom>
          <a:ln w="57150" cmpd="sng">
            <a:solidFill>
              <a:srgbClr val="FF00FF"/>
            </a:solidFill>
            <a:tailEnd type="arrow"/>
          </a:ln>
          <a:effectLst>
            <a:outerShdw blurRad="40000" dist="20000" dir="5400000" rotWithShape="0">
              <a:srgbClr val="000000">
                <a:alpha val="75000"/>
              </a:srgbClr>
            </a:outerShdw>
          </a:effectLst>
        </p:spPr>
        <p:style>
          <a:lnRef idx="2">
            <a:schemeClr val="accent1"/>
          </a:lnRef>
          <a:fillRef idx="0">
            <a:schemeClr val="accent1"/>
          </a:fillRef>
          <a:effectRef idx="1">
            <a:schemeClr val="accent1"/>
          </a:effectRef>
          <a:fontRef idx="minor">
            <a:schemeClr val="tx1"/>
          </a:fontRef>
        </p:style>
      </p:cxnSp>
      <p:sp>
        <p:nvSpPr>
          <p:cNvPr id="37" name="テキスト ボックス 36"/>
          <p:cNvSpPr txBox="1"/>
          <p:nvPr/>
        </p:nvSpPr>
        <p:spPr>
          <a:xfrm>
            <a:off x="4220439" y="2146817"/>
            <a:ext cx="543739" cy="523220"/>
          </a:xfrm>
          <a:prstGeom prst="rect">
            <a:avLst/>
          </a:prstGeom>
          <a:noFill/>
        </p:spPr>
        <p:txBody>
          <a:bodyPr wrap="none" rtlCol="0">
            <a:spAutoFit/>
          </a:bodyPr>
          <a:lstStyle/>
          <a:p>
            <a:r>
              <a:rPr kumimoji="1" lang="ja-JP" altLang="en-US" sz="1400" dirty="0" smtClean="0"/>
              <a:t>発生</a:t>
            </a:r>
            <a:endParaRPr kumimoji="1" lang="en-US" altLang="ja-JP" sz="1400" dirty="0" smtClean="0"/>
          </a:p>
          <a:p>
            <a:r>
              <a:rPr lang="ja-JP" altLang="en-US" sz="1400" dirty="0" smtClean="0"/>
              <a:t>報告</a:t>
            </a:r>
            <a:endParaRPr kumimoji="1" lang="ja-JP" altLang="en-US" sz="1400" dirty="0"/>
          </a:p>
        </p:txBody>
      </p:sp>
      <p:sp>
        <p:nvSpPr>
          <p:cNvPr id="42" name="テキスト ボックス 41"/>
          <p:cNvSpPr txBox="1"/>
          <p:nvPr/>
        </p:nvSpPr>
        <p:spPr>
          <a:xfrm>
            <a:off x="3930053" y="1324809"/>
            <a:ext cx="1137248" cy="462437"/>
          </a:xfrm>
          <a:prstGeom prst="rect">
            <a:avLst/>
          </a:prstGeom>
          <a:ln>
            <a:solidFill>
              <a:srgbClr val="008000"/>
            </a:solidFill>
          </a:ln>
        </p:spPr>
        <p:style>
          <a:lnRef idx="1">
            <a:schemeClr val="accent3"/>
          </a:lnRef>
          <a:fillRef idx="3">
            <a:schemeClr val="accent3"/>
          </a:fillRef>
          <a:effectRef idx="2">
            <a:schemeClr val="accent3"/>
          </a:effectRef>
          <a:fontRef idx="minor">
            <a:schemeClr val="lt1"/>
          </a:fontRef>
        </p:style>
        <p:txBody>
          <a:bodyPr wrap="square" rtlCol="0">
            <a:spAutoFit/>
          </a:bodyPr>
          <a:lstStyle/>
          <a:p>
            <a:pPr algn="ctr"/>
            <a:endParaRPr kumimoji="1" lang="ja-JP" altLang="en-US" sz="1400" dirty="0"/>
          </a:p>
        </p:txBody>
      </p:sp>
      <p:sp>
        <p:nvSpPr>
          <p:cNvPr id="43" name="テキスト ボックス 42"/>
          <p:cNvSpPr txBox="1"/>
          <p:nvPr/>
        </p:nvSpPr>
        <p:spPr>
          <a:xfrm>
            <a:off x="3957615" y="1351136"/>
            <a:ext cx="1083349" cy="400110"/>
          </a:xfrm>
          <a:prstGeom prst="rect">
            <a:avLst/>
          </a:prstGeom>
          <a:noFill/>
        </p:spPr>
        <p:txBody>
          <a:bodyPr wrap="none" rtlCol="0">
            <a:spAutoFit/>
          </a:bodyPr>
          <a:lstStyle/>
          <a:p>
            <a:pPr algn="ctr"/>
            <a:r>
              <a:rPr lang="ja-JP" altLang="en-US" sz="2000" dirty="0" smtClean="0"/>
              <a:t>センター</a:t>
            </a:r>
            <a:endParaRPr lang="en-US" altLang="ja-JP" sz="2000" dirty="0"/>
          </a:p>
        </p:txBody>
      </p:sp>
      <p:sp>
        <p:nvSpPr>
          <p:cNvPr id="47" name="正方形/長方形 46"/>
          <p:cNvSpPr/>
          <p:nvPr/>
        </p:nvSpPr>
        <p:spPr>
          <a:xfrm>
            <a:off x="3660863" y="5653602"/>
            <a:ext cx="2016036" cy="936942"/>
          </a:xfrm>
          <a:prstGeom prst="rect">
            <a:avLst/>
          </a:prstGeom>
          <a:ln>
            <a:solidFill>
              <a:srgbClr val="000090"/>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a:p>
        </p:txBody>
      </p:sp>
      <p:sp>
        <p:nvSpPr>
          <p:cNvPr id="48" name="テキスト ボックス 47"/>
          <p:cNvSpPr txBox="1"/>
          <p:nvPr/>
        </p:nvSpPr>
        <p:spPr>
          <a:xfrm>
            <a:off x="3804251" y="5778305"/>
            <a:ext cx="1695496" cy="792525"/>
          </a:xfrm>
          <a:prstGeom prst="rect">
            <a:avLst/>
          </a:prstGeom>
          <a:noFill/>
        </p:spPr>
        <p:txBody>
          <a:bodyPr wrap="none" rtlCol="0">
            <a:spAutoFit/>
          </a:bodyPr>
          <a:lstStyle/>
          <a:p>
            <a:r>
              <a:rPr lang="ja-JP" altLang="en-US" sz="1400" dirty="0" smtClean="0"/>
              <a:t>県</a:t>
            </a:r>
            <a:r>
              <a:rPr kumimoji="1" lang="ja-JP" altLang="en-US" sz="1400" dirty="0" smtClean="0"/>
              <a:t>内</a:t>
            </a:r>
            <a:endParaRPr kumimoji="1" lang="en-US" altLang="ja-JP" sz="1400" dirty="0" smtClean="0"/>
          </a:p>
          <a:p>
            <a:r>
              <a:rPr kumimoji="1" lang="en-US" altLang="ja-JP" dirty="0" smtClean="0"/>
              <a:t> </a:t>
            </a:r>
            <a:r>
              <a:rPr kumimoji="1" lang="ja-JP" altLang="en-US" dirty="0" smtClean="0"/>
              <a:t>　　基幹病院</a:t>
            </a:r>
            <a:endParaRPr kumimoji="1" lang="en-US" altLang="ja-JP" dirty="0" smtClean="0"/>
          </a:p>
          <a:p>
            <a:pPr>
              <a:lnSpc>
                <a:spcPct val="70000"/>
              </a:lnSpc>
            </a:pPr>
            <a:r>
              <a:rPr lang="ja-JP" altLang="ja-JP" dirty="0"/>
              <a:t>　</a:t>
            </a:r>
            <a:r>
              <a:rPr lang="ja-JP" altLang="en-US" dirty="0" smtClean="0"/>
              <a:t>　　　</a:t>
            </a:r>
            <a:r>
              <a:rPr lang="ja-JP" altLang="en-US" sz="1400" dirty="0" smtClean="0"/>
              <a:t>（病院団体）</a:t>
            </a:r>
            <a:endParaRPr kumimoji="1" lang="ja-JP" altLang="en-US" dirty="0"/>
          </a:p>
        </p:txBody>
      </p:sp>
      <p:sp>
        <p:nvSpPr>
          <p:cNvPr id="62" name="円弧 61"/>
          <p:cNvSpPr/>
          <p:nvPr/>
        </p:nvSpPr>
        <p:spPr>
          <a:xfrm flipV="1">
            <a:off x="3588857" y="442601"/>
            <a:ext cx="3435263" cy="4857531"/>
          </a:xfrm>
          <a:prstGeom prst="arc">
            <a:avLst>
              <a:gd name="adj1" fmla="val 16654692"/>
              <a:gd name="adj2" fmla="val 312693"/>
            </a:avLst>
          </a:prstGeom>
          <a:ln w="63500" cmpd="sng">
            <a:solidFill>
              <a:srgbClr val="00009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a:p>
        </p:txBody>
      </p:sp>
      <p:sp>
        <p:nvSpPr>
          <p:cNvPr id="63" name="円弧 62"/>
          <p:cNvSpPr/>
          <p:nvPr/>
        </p:nvSpPr>
        <p:spPr>
          <a:xfrm rot="19994535">
            <a:off x="4078371" y="1696192"/>
            <a:ext cx="6506052" cy="3121219"/>
          </a:xfrm>
          <a:prstGeom prst="arc">
            <a:avLst>
              <a:gd name="adj1" fmla="val 7674511"/>
              <a:gd name="adj2" fmla="val 11339148"/>
            </a:avLst>
          </a:prstGeom>
          <a:ln w="73025" cmpd="sng">
            <a:solidFill>
              <a:srgbClr val="000090"/>
            </a:solidFill>
            <a:headEnd type="none"/>
            <a:tailEnd type="none"/>
          </a:ln>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a:p>
        </p:txBody>
      </p:sp>
      <p:grpSp>
        <p:nvGrpSpPr>
          <p:cNvPr id="51" name="図形グループ 50"/>
          <p:cNvGrpSpPr/>
          <p:nvPr/>
        </p:nvGrpSpPr>
        <p:grpSpPr>
          <a:xfrm>
            <a:off x="6267189" y="2156974"/>
            <a:ext cx="1679681" cy="1049424"/>
            <a:chOff x="6879889" y="3103992"/>
            <a:chExt cx="1679681" cy="1049424"/>
          </a:xfrm>
        </p:grpSpPr>
        <p:sp>
          <p:nvSpPr>
            <p:cNvPr id="52" name="正方形/長方形 51"/>
            <p:cNvSpPr/>
            <p:nvPr/>
          </p:nvSpPr>
          <p:spPr>
            <a:xfrm>
              <a:off x="6879889" y="3103992"/>
              <a:ext cx="1654892" cy="1049424"/>
            </a:xfrm>
            <a:prstGeom prst="rect">
              <a:avLst/>
            </a:prstGeom>
            <a:ln>
              <a:solidFill>
                <a:srgbClr val="000090"/>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a:p>
          </p:txBody>
        </p:sp>
        <p:sp>
          <p:nvSpPr>
            <p:cNvPr id="53" name="テキスト ボックス 52"/>
            <p:cNvSpPr txBox="1"/>
            <p:nvPr/>
          </p:nvSpPr>
          <p:spPr>
            <a:xfrm>
              <a:off x="6887317" y="3157970"/>
              <a:ext cx="1672253" cy="369332"/>
            </a:xfrm>
            <a:prstGeom prst="rect">
              <a:avLst/>
            </a:prstGeom>
            <a:noFill/>
          </p:spPr>
          <p:txBody>
            <a:bodyPr wrap="none" rtlCol="0">
              <a:spAutoFit/>
            </a:bodyPr>
            <a:lstStyle/>
            <a:p>
              <a:r>
                <a:rPr kumimoji="1" lang="ja-JP" altLang="en-US" dirty="0" smtClean="0"/>
                <a:t>関連学会</a:t>
              </a:r>
              <a:r>
                <a:rPr kumimoji="1" lang="en-US" altLang="ja-JP" dirty="0" smtClean="0"/>
                <a:t>･</a:t>
              </a:r>
              <a:r>
                <a:rPr kumimoji="1" lang="ja-JP" altLang="en-US" dirty="0" smtClean="0"/>
                <a:t>団体</a:t>
              </a:r>
              <a:endParaRPr kumimoji="1" lang="ja-JP" altLang="en-US" dirty="0"/>
            </a:p>
          </p:txBody>
        </p:sp>
        <p:sp>
          <p:nvSpPr>
            <p:cNvPr id="54" name="角丸四角形 53"/>
            <p:cNvSpPr/>
            <p:nvPr/>
          </p:nvSpPr>
          <p:spPr>
            <a:xfrm>
              <a:off x="7150286" y="3560999"/>
              <a:ext cx="1111203" cy="523766"/>
            </a:xfrm>
            <a:prstGeom prst="roundRect">
              <a:avLst>
                <a:gd name="adj" fmla="val 25682"/>
              </a:avLst>
            </a:prstGeom>
            <a:ln w="38100" cmpd="sng">
              <a:solidFill>
                <a:srgbClr val="004E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55" name="テキスト ボックス 54"/>
            <p:cNvSpPr txBox="1"/>
            <p:nvPr/>
          </p:nvSpPr>
          <p:spPr>
            <a:xfrm>
              <a:off x="7128344" y="3572450"/>
              <a:ext cx="1168754" cy="523220"/>
            </a:xfrm>
            <a:prstGeom prst="rect">
              <a:avLst/>
            </a:prstGeom>
            <a:noFill/>
          </p:spPr>
          <p:txBody>
            <a:bodyPr wrap="square" rtlCol="0">
              <a:spAutoFit/>
            </a:bodyPr>
            <a:lstStyle/>
            <a:p>
              <a:pPr algn="ctr"/>
              <a:r>
                <a:rPr kumimoji="1" lang="ja-JP" altLang="en-US" sz="1400" dirty="0" smtClean="0"/>
                <a:t>学会登録</a:t>
              </a:r>
              <a:endParaRPr kumimoji="1" lang="en-US" altLang="ja-JP" sz="1400" dirty="0" smtClean="0"/>
            </a:p>
            <a:p>
              <a:pPr algn="ctr"/>
              <a:r>
                <a:rPr lang="ja-JP" altLang="en-US" sz="1400" dirty="0" smtClean="0"/>
                <a:t>専門</a:t>
              </a:r>
              <a:r>
                <a:rPr kumimoji="1" lang="ja-JP" altLang="en-US" sz="1400" dirty="0" smtClean="0"/>
                <a:t>医</a:t>
              </a:r>
              <a:endParaRPr kumimoji="1" lang="en-US" altLang="ja-JP" sz="1400" dirty="0" smtClean="0"/>
            </a:p>
          </p:txBody>
        </p:sp>
      </p:grpSp>
      <p:sp>
        <p:nvSpPr>
          <p:cNvPr id="57" name="正方形/長方形 56"/>
          <p:cNvSpPr/>
          <p:nvPr/>
        </p:nvSpPr>
        <p:spPr>
          <a:xfrm>
            <a:off x="5518158" y="4704604"/>
            <a:ext cx="1947051" cy="860406"/>
          </a:xfrm>
          <a:prstGeom prst="rect">
            <a:avLst/>
          </a:prstGeom>
          <a:ln>
            <a:solidFill>
              <a:srgbClr val="000090"/>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a:p>
        </p:txBody>
      </p:sp>
      <p:sp>
        <p:nvSpPr>
          <p:cNvPr id="58" name="テキスト ボックス 57"/>
          <p:cNvSpPr txBox="1"/>
          <p:nvPr/>
        </p:nvSpPr>
        <p:spPr>
          <a:xfrm>
            <a:off x="5717493" y="4846385"/>
            <a:ext cx="1620042" cy="584776"/>
          </a:xfrm>
          <a:prstGeom prst="rect">
            <a:avLst/>
          </a:prstGeom>
          <a:noFill/>
        </p:spPr>
        <p:txBody>
          <a:bodyPr wrap="none" rtlCol="0">
            <a:spAutoFit/>
          </a:bodyPr>
          <a:lstStyle/>
          <a:p>
            <a:r>
              <a:rPr kumimoji="1" lang="ja-JP" altLang="en-US" sz="1400" dirty="0" smtClean="0"/>
              <a:t>県内、ブロック内</a:t>
            </a:r>
            <a:endParaRPr kumimoji="1" lang="en-US" altLang="ja-JP" sz="1400" dirty="0" smtClean="0"/>
          </a:p>
          <a:p>
            <a:r>
              <a:rPr kumimoji="1" lang="en-US" altLang="ja-JP" dirty="0" smtClean="0"/>
              <a:t> </a:t>
            </a:r>
            <a:r>
              <a:rPr kumimoji="1" lang="ja-JP" altLang="en-US" dirty="0" smtClean="0"/>
              <a:t>　　　大学病院</a:t>
            </a:r>
            <a:endParaRPr kumimoji="1" lang="ja-JP" altLang="en-US" dirty="0"/>
          </a:p>
        </p:txBody>
      </p:sp>
      <p:sp>
        <p:nvSpPr>
          <p:cNvPr id="22" name="テキスト ボックス 21"/>
          <p:cNvSpPr txBox="1"/>
          <p:nvPr/>
        </p:nvSpPr>
        <p:spPr>
          <a:xfrm>
            <a:off x="1705904" y="5710007"/>
            <a:ext cx="1980029" cy="651460"/>
          </a:xfrm>
          <a:prstGeom prst="rect">
            <a:avLst/>
          </a:prstGeom>
          <a:noFill/>
        </p:spPr>
        <p:txBody>
          <a:bodyPr wrap="none" rtlCol="0">
            <a:spAutoFit/>
          </a:bodyPr>
          <a:lstStyle/>
          <a:p>
            <a:pPr algn="ctr"/>
            <a:r>
              <a:rPr kumimoji="1" lang="en-US" altLang="ja-JP" sz="2000" dirty="0" smtClean="0">
                <a:solidFill>
                  <a:srgbClr val="FF0000"/>
                </a:solidFill>
              </a:rPr>
              <a:t>【</a:t>
            </a:r>
            <a:r>
              <a:rPr kumimoji="1" lang="ja-JP" altLang="en-US" sz="2000" dirty="0" smtClean="0">
                <a:solidFill>
                  <a:srgbClr val="FF0000"/>
                </a:solidFill>
              </a:rPr>
              <a:t>初期調査支援</a:t>
            </a:r>
            <a:r>
              <a:rPr lang="en-US" altLang="ja-JP" sz="2000" dirty="0" smtClean="0">
                <a:solidFill>
                  <a:srgbClr val="FF0000"/>
                </a:solidFill>
              </a:rPr>
              <a:t>】</a:t>
            </a:r>
          </a:p>
          <a:p>
            <a:pPr algn="ctr">
              <a:lnSpc>
                <a:spcPct val="120000"/>
              </a:lnSpc>
            </a:pPr>
            <a:r>
              <a:rPr kumimoji="1" lang="ja-JP" altLang="en-US" sz="1400" dirty="0" smtClean="0">
                <a:solidFill>
                  <a:srgbClr val="FF0000"/>
                </a:solidFill>
              </a:rPr>
              <a:t>記録の収集、調査運営</a:t>
            </a:r>
            <a:endParaRPr kumimoji="1" lang="ja-JP" altLang="en-US" sz="1400" dirty="0">
              <a:solidFill>
                <a:srgbClr val="FF0000"/>
              </a:solidFill>
            </a:endParaRPr>
          </a:p>
        </p:txBody>
      </p:sp>
      <p:sp>
        <p:nvSpPr>
          <p:cNvPr id="64" name="円弧 63"/>
          <p:cNvSpPr/>
          <p:nvPr/>
        </p:nvSpPr>
        <p:spPr>
          <a:xfrm rot="20175619">
            <a:off x="1903504" y="3999704"/>
            <a:ext cx="2409519" cy="1816140"/>
          </a:xfrm>
          <a:prstGeom prst="arc">
            <a:avLst>
              <a:gd name="adj1" fmla="val 13879810"/>
              <a:gd name="adj2" fmla="val 18532367"/>
            </a:avLst>
          </a:prstGeom>
          <a:ln w="38100" cmpd="sng">
            <a:solidFill>
              <a:srgbClr val="008000"/>
            </a:solidFill>
            <a:headEnd type="arrow"/>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a:p>
        </p:txBody>
      </p:sp>
      <p:sp>
        <p:nvSpPr>
          <p:cNvPr id="15" name="テキスト ボックス 14"/>
          <p:cNvSpPr txBox="1"/>
          <p:nvPr/>
        </p:nvSpPr>
        <p:spPr>
          <a:xfrm>
            <a:off x="2365925" y="338389"/>
            <a:ext cx="4370908" cy="461665"/>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pPr algn="ctr"/>
            <a:r>
              <a:rPr kumimoji="1" lang="ja-JP" altLang="en-US" sz="2400" dirty="0" smtClean="0"/>
              <a:t>「支援団体」、念頭に置くべきこと</a:t>
            </a:r>
            <a:endParaRPr kumimoji="1" lang="ja-JP" altLang="en-US" sz="2400" dirty="0"/>
          </a:p>
        </p:txBody>
      </p:sp>
      <p:sp>
        <p:nvSpPr>
          <p:cNvPr id="31" name="正方形/長方形 30"/>
          <p:cNvSpPr/>
          <p:nvPr/>
        </p:nvSpPr>
        <p:spPr>
          <a:xfrm>
            <a:off x="1592604" y="4577604"/>
            <a:ext cx="1672615" cy="802888"/>
          </a:xfrm>
          <a:prstGeom prst="rect">
            <a:avLst/>
          </a:prstGeom>
          <a:ln w="9525" cmpd="sng">
            <a:solidFill>
              <a:srgbClr val="000090"/>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a:p>
        </p:txBody>
      </p:sp>
      <p:sp>
        <p:nvSpPr>
          <p:cNvPr id="32" name="テキスト ボックス 31"/>
          <p:cNvSpPr txBox="1"/>
          <p:nvPr/>
        </p:nvSpPr>
        <p:spPr>
          <a:xfrm>
            <a:off x="1765550" y="4768657"/>
            <a:ext cx="1338828" cy="369332"/>
          </a:xfrm>
          <a:prstGeom prst="rect">
            <a:avLst/>
          </a:prstGeom>
          <a:noFill/>
        </p:spPr>
        <p:txBody>
          <a:bodyPr wrap="none" rtlCol="0">
            <a:spAutoFit/>
          </a:bodyPr>
          <a:lstStyle/>
          <a:p>
            <a:r>
              <a:rPr kumimoji="1" lang="ja-JP" altLang="en-US" dirty="0" smtClean="0"/>
              <a:t>地域医師会</a:t>
            </a:r>
            <a:endParaRPr kumimoji="1" lang="ja-JP" altLang="en-US" dirty="0"/>
          </a:p>
        </p:txBody>
      </p:sp>
      <p:sp>
        <p:nvSpPr>
          <p:cNvPr id="5" name="テキスト ボックス 4"/>
          <p:cNvSpPr txBox="1"/>
          <p:nvPr/>
        </p:nvSpPr>
        <p:spPr>
          <a:xfrm>
            <a:off x="3642667" y="2362260"/>
            <a:ext cx="543739" cy="307777"/>
          </a:xfrm>
          <a:prstGeom prst="rect">
            <a:avLst/>
          </a:prstGeom>
          <a:noFill/>
        </p:spPr>
        <p:txBody>
          <a:bodyPr wrap="none" rtlCol="0">
            <a:spAutoFit/>
          </a:bodyPr>
          <a:lstStyle/>
          <a:p>
            <a:r>
              <a:rPr kumimoji="1" lang="ja-JP" altLang="en-US" sz="1400" dirty="0" smtClean="0"/>
              <a:t>相談</a:t>
            </a:r>
            <a:endParaRPr kumimoji="1" lang="ja-JP" altLang="en-US" sz="1400" dirty="0"/>
          </a:p>
        </p:txBody>
      </p:sp>
    </p:spTree>
    <p:extLst>
      <p:ext uri="{BB962C8B-B14F-4D97-AF65-F5344CB8AC3E}">
        <p14:creationId xmlns:p14="http://schemas.microsoft.com/office/powerpoint/2010/main" val="2982492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dissolve">
                                      <p:cBhvr>
                                        <p:cTn id="7" dur="500"/>
                                        <p:tgtEl>
                                          <p:spTgt spid="46"/>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49"/>
                                        </p:tgtEl>
                                        <p:attrNameLst>
                                          <p:attrName>style.visibility</p:attrName>
                                        </p:attrNameLst>
                                      </p:cBhvr>
                                      <p:to>
                                        <p:strVal val="visible"/>
                                      </p:to>
                                    </p:set>
                                    <p:animEffect transition="in" filter="dissolve">
                                      <p:cBhvr>
                                        <p:cTn id="12"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4" name="図形グループ 63"/>
          <p:cNvGrpSpPr/>
          <p:nvPr/>
        </p:nvGrpSpPr>
        <p:grpSpPr>
          <a:xfrm>
            <a:off x="6439863" y="1867565"/>
            <a:ext cx="1124799" cy="3919160"/>
            <a:chOff x="6439863" y="1867565"/>
            <a:chExt cx="1124799" cy="3919160"/>
          </a:xfrm>
        </p:grpSpPr>
        <p:sp>
          <p:nvSpPr>
            <p:cNvPr id="56" name="円弧 55"/>
            <p:cNvSpPr/>
            <p:nvPr/>
          </p:nvSpPr>
          <p:spPr>
            <a:xfrm>
              <a:off x="6881051" y="1867565"/>
              <a:ext cx="683611" cy="3499345"/>
            </a:xfrm>
            <a:prstGeom prst="arc">
              <a:avLst>
                <a:gd name="adj1" fmla="val 16425342"/>
                <a:gd name="adj2" fmla="val 5095983"/>
              </a:avLst>
            </a:prstGeom>
            <a:ln w="38100" cmpd="sng">
              <a:headEnd type="arrow"/>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a:p>
          </p:txBody>
        </p:sp>
        <p:sp>
          <p:nvSpPr>
            <p:cNvPr id="57" name="円弧 56"/>
            <p:cNvSpPr/>
            <p:nvPr/>
          </p:nvSpPr>
          <p:spPr>
            <a:xfrm rot="21301766">
              <a:off x="6439863" y="3647503"/>
              <a:ext cx="696999" cy="2139222"/>
            </a:xfrm>
            <a:prstGeom prst="arc">
              <a:avLst>
                <a:gd name="adj1" fmla="val 16517057"/>
                <a:gd name="adj2" fmla="val 3695939"/>
              </a:avLst>
            </a:prstGeom>
            <a:ln w="38100" cmpd="sng">
              <a:headEnd type="arrow"/>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a:p>
          </p:txBody>
        </p:sp>
      </p:grpSp>
      <p:grpSp>
        <p:nvGrpSpPr>
          <p:cNvPr id="43" name="図形グループ 42"/>
          <p:cNvGrpSpPr/>
          <p:nvPr/>
        </p:nvGrpSpPr>
        <p:grpSpPr>
          <a:xfrm>
            <a:off x="2934276" y="4944808"/>
            <a:ext cx="1912966" cy="1514433"/>
            <a:chOff x="2934276" y="4944808"/>
            <a:chExt cx="1912966" cy="1514433"/>
          </a:xfrm>
        </p:grpSpPr>
        <p:sp>
          <p:nvSpPr>
            <p:cNvPr id="3" name="対角する 2 つの角を丸めた四角形 2"/>
            <p:cNvSpPr/>
            <p:nvPr/>
          </p:nvSpPr>
          <p:spPr>
            <a:xfrm>
              <a:off x="2934276" y="4944808"/>
              <a:ext cx="1912966" cy="1269225"/>
            </a:xfrm>
            <a:prstGeom prst="round2DiagRect">
              <a:avLst>
                <a:gd name="adj1" fmla="val 16667"/>
                <a:gd name="adj2" fmla="val 0"/>
              </a:avLst>
            </a:prstGeom>
            <a:solidFill>
              <a:schemeClr val="bg2"/>
            </a:solidFill>
            <a:ln w="28575" cmpd="sng">
              <a:solidFill>
                <a:schemeClr val="tx1">
                  <a:lumMod val="65000"/>
                  <a:lumOff val="35000"/>
                </a:schemeClr>
              </a:solidFill>
            </a:ln>
            <a:effectLst>
              <a:outerShdw blurRad="46355" dist="50800" dir="2700000" rotWithShape="0">
                <a:schemeClr val="bg1">
                  <a:lumMod val="75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4" name="テキスト ボックス 3"/>
            <p:cNvSpPr txBox="1"/>
            <p:nvPr/>
          </p:nvSpPr>
          <p:spPr>
            <a:xfrm>
              <a:off x="3195103" y="5648988"/>
              <a:ext cx="1286199" cy="584776"/>
            </a:xfrm>
            <a:prstGeom prst="rect">
              <a:avLst/>
            </a:prstGeom>
            <a:noFill/>
          </p:spPr>
          <p:txBody>
            <a:bodyPr wrap="square" rtlCol="0">
              <a:spAutoFit/>
            </a:bodyPr>
            <a:lstStyle/>
            <a:p>
              <a:pPr algn="ctr"/>
              <a:r>
                <a:rPr kumimoji="1" lang="ja-JP" altLang="en-US" sz="1600" dirty="0" smtClean="0"/>
                <a:t>当該</a:t>
              </a:r>
              <a:endParaRPr kumimoji="1" lang="en-US" altLang="ja-JP" sz="1600" dirty="0" smtClean="0"/>
            </a:p>
            <a:p>
              <a:pPr algn="ctr"/>
              <a:r>
                <a:rPr kumimoji="1" lang="ja-JP" altLang="en-US" sz="1600" dirty="0" smtClean="0"/>
                <a:t>医療機関</a:t>
              </a:r>
              <a:endParaRPr kumimoji="1" lang="ja-JP" altLang="en-US" sz="1600" dirty="0"/>
            </a:p>
          </p:txBody>
        </p:sp>
        <p:sp>
          <p:nvSpPr>
            <p:cNvPr id="9" name="テキスト ボックス 8"/>
            <p:cNvSpPr txBox="1"/>
            <p:nvPr/>
          </p:nvSpPr>
          <p:spPr>
            <a:xfrm>
              <a:off x="3519604" y="6213020"/>
              <a:ext cx="1326004" cy="246221"/>
            </a:xfrm>
            <a:prstGeom prst="rect">
              <a:avLst/>
            </a:prstGeom>
            <a:noFill/>
          </p:spPr>
          <p:txBody>
            <a:bodyPr wrap="none" rtlCol="0">
              <a:spAutoFit/>
            </a:bodyPr>
            <a:lstStyle/>
            <a:p>
              <a:r>
                <a:rPr kumimoji="1" lang="ja-JP" altLang="en-US" sz="1000" dirty="0" smtClean="0"/>
                <a:t>一般市中病院を想定</a:t>
              </a:r>
              <a:endParaRPr kumimoji="1" lang="ja-JP" altLang="en-US" sz="1000" dirty="0"/>
            </a:p>
          </p:txBody>
        </p:sp>
        <p:sp>
          <p:nvSpPr>
            <p:cNvPr id="62" name="テキスト ボックス 61"/>
            <p:cNvSpPr txBox="1"/>
            <p:nvPr/>
          </p:nvSpPr>
          <p:spPr>
            <a:xfrm>
              <a:off x="3089075" y="5605655"/>
              <a:ext cx="1566054" cy="646331"/>
            </a:xfrm>
            <a:prstGeom prst="rect">
              <a:avLst/>
            </a:prstGeom>
            <a:noFill/>
          </p:spPr>
          <p:txBody>
            <a:bodyPr wrap="none" rtlCol="0">
              <a:spAutoFit/>
            </a:bodyPr>
            <a:lstStyle/>
            <a:p>
              <a:r>
                <a:rPr lang="ja-JP" altLang="en-US" sz="3600" dirty="0" smtClean="0"/>
                <a:t>［</a:t>
              </a:r>
              <a:r>
                <a:rPr kumimoji="1" lang="ja-JP" altLang="en-US" sz="3600" dirty="0" smtClean="0"/>
                <a:t>　　　</a:t>
              </a:r>
              <a:r>
                <a:rPr lang="ja-JP" altLang="en-US" sz="3600" dirty="0" smtClean="0"/>
                <a:t>］</a:t>
              </a:r>
              <a:endParaRPr kumimoji="1" lang="ja-JP" altLang="en-US" sz="3600" dirty="0"/>
            </a:p>
          </p:txBody>
        </p:sp>
        <p:sp>
          <p:nvSpPr>
            <p:cNvPr id="40" name="テキスト ボックス 39"/>
            <p:cNvSpPr txBox="1"/>
            <p:nvPr/>
          </p:nvSpPr>
          <p:spPr>
            <a:xfrm>
              <a:off x="3883426" y="5475708"/>
              <a:ext cx="646331" cy="276999"/>
            </a:xfrm>
            <a:prstGeom prst="rect">
              <a:avLst/>
            </a:prstGeom>
            <a:noFill/>
          </p:spPr>
          <p:txBody>
            <a:bodyPr wrap="none" rtlCol="0">
              <a:spAutoFit/>
            </a:bodyPr>
            <a:lstStyle/>
            <a:p>
              <a:r>
                <a:rPr lang="ja-JP" altLang="en-US" sz="1200" dirty="0" smtClean="0"/>
                <a:t>院内委</a:t>
              </a:r>
              <a:endParaRPr lang="ja-JP" altLang="en-US" sz="1200" dirty="0"/>
            </a:p>
          </p:txBody>
        </p:sp>
      </p:grpSp>
      <p:grpSp>
        <p:nvGrpSpPr>
          <p:cNvPr id="51" name="図形グループ 50"/>
          <p:cNvGrpSpPr/>
          <p:nvPr/>
        </p:nvGrpSpPr>
        <p:grpSpPr>
          <a:xfrm>
            <a:off x="4104883" y="1079027"/>
            <a:ext cx="4311901" cy="2609156"/>
            <a:chOff x="4104883" y="1079027"/>
            <a:chExt cx="4311901" cy="2609156"/>
          </a:xfrm>
        </p:grpSpPr>
        <p:sp>
          <p:nvSpPr>
            <p:cNvPr id="26" name="正方形/長方形 25"/>
            <p:cNvSpPr/>
            <p:nvPr/>
          </p:nvSpPr>
          <p:spPr>
            <a:xfrm>
              <a:off x="4104883" y="1717616"/>
              <a:ext cx="3024493" cy="204475"/>
            </a:xfrm>
            <a:prstGeom prst="rect">
              <a:avLst/>
            </a:prstGeom>
            <a:pattFill prst="wdUpDiag">
              <a:fgClr>
                <a:schemeClr val="accent5">
                  <a:lumMod val="75000"/>
                </a:schemeClr>
              </a:fgClr>
              <a:bgClr>
                <a:prstClr val="white"/>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7" name="正方形/長方形 16"/>
            <p:cNvSpPr/>
            <p:nvPr/>
          </p:nvSpPr>
          <p:spPr>
            <a:xfrm>
              <a:off x="4962479" y="1574535"/>
              <a:ext cx="1490784" cy="593427"/>
            </a:xfrm>
            <a:prstGeom prst="rect">
              <a:avLst/>
            </a:prstGeom>
            <a:ln>
              <a:solidFill>
                <a:schemeClr val="accent1">
                  <a:lumMod val="50000"/>
                </a:schemeClr>
              </a:solidFill>
            </a:ln>
          </p:spPr>
          <p:style>
            <a:lnRef idx="1">
              <a:schemeClr val="accent5"/>
            </a:lnRef>
            <a:fillRef idx="2">
              <a:schemeClr val="accent5"/>
            </a:fillRef>
            <a:effectRef idx="1">
              <a:schemeClr val="accent5"/>
            </a:effectRef>
            <a:fontRef idx="minor">
              <a:schemeClr val="dk1"/>
            </a:fontRef>
          </p:style>
          <p:txBody>
            <a:bodyPr rtlCol="0" anchor="t"/>
            <a:lstStyle/>
            <a:p>
              <a:pPr algn="ctr"/>
              <a:r>
                <a:rPr kumimoji="1" lang="ja-JP" altLang="en-US" sz="1600" dirty="0" smtClean="0"/>
                <a:t>医会、地方会、</a:t>
              </a:r>
              <a:endParaRPr kumimoji="1" lang="en-US" altLang="ja-JP" sz="1600" dirty="0" smtClean="0"/>
            </a:p>
            <a:p>
              <a:pPr algn="ctr"/>
              <a:r>
                <a:rPr lang="ja-JP" altLang="en-US" sz="1600" dirty="0" smtClean="0"/>
                <a:t>分科会、等</a:t>
              </a:r>
              <a:endParaRPr kumimoji="1" lang="ja-JP" altLang="en-US" sz="1600" dirty="0"/>
            </a:p>
          </p:txBody>
        </p:sp>
        <p:sp>
          <p:nvSpPr>
            <p:cNvPr id="18" name="正方形/長方形 17"/>
            <p:cNvSpPr/>
            <p:nvPr/>
          </p:nvSpPr>
          <p:spPr>
            <a:xfrm>
              <a:off x="6926000" y="1364718"/>
              <a:ext cx="1490784" cy="593427"/>
            </a:xfrm>
            <a:prstGeom prst="rect">
              <a:avLst/>
            </a:prstGeom>
            <a:ln>
              <a:solidFill>
                <a:schemeClr val="accent1">
                  <a:lumMod val="50000"/>
                </a:schemeClr>
              </a:solidFill>
            </a:ln>
          </p:spPr>
          <p:style>
            <a:lnRef idx="1">
              <a:schemeClr val="accent5"/>
            </a:lnRef>
            <a:fillRef idx="2">
              <a:schemeClr val="accent5"/>
            </a:fillRef>
            <a:effectRef idx="1">
              <a:schemeClr val="accent5"/>
            </a:effectRef>
            <a:fontRef idx="minor">
              <a:schemeClr val="dk1"/>
            </a:fontRef>
          </p:style>
          <p:txBody>
            <a:bodyPr rtlCol="0" anchor="ctr"/>
            <a:lstStyle/>
            <a:p>
              <a:pPr algn="ctr"/>
              <a:r>
                <a:rPr kumimoji="1" lang="ja-JP" altLang="en-US" sz="1600" dirty="0" smtClean="0"/>
                <a:t>専門学会</a:t>
              </a:r>
              <a:endParaRPr kumimoji="1" lang="ja-JP" altLang="en-US" sz="1600" dirty="0"/>
            </a:p>
          </p:txBody>
        </p:sp>
        <p:sp>
          <p:nvSpPr>
            <p:cNvPr id="24" name="正方形/長方形 23"/>
            <p:cNvSpPr/>
            <p:nvPr/>
          </p:nvSpPr>
          <p:spPr>
            <a:xfrm>
              <a:off x="5437293" y="3246416"/>
              <a:ext cx="1398983" cy="441767"/>
            </a:xfrm>
            <a:prstGeom prst="rect">
              <a:avLst/>
            </a:prstGeom>
          </p:spPr>
          <p:style>
            <a:lnRef idx="1">
              <a:schemeClr val="accent4"/>
            </a:lnRef>
            <a:fillRef idx="2">
              <a:schemeClr val="accent4"/>
            </a:fillRef>
            <a:effectRef idx="1">
              <a:schemeClr val="accent4"/>
            </a:effectRef>
            <a:fontRef idx="minor">
              <a:schemeClr val="dk1"/>
            </a:fontRef>
          </p:style>
          <p:txBody>
            <a:bodyPr rtlCol="0" anchor="t"/>
            <a:lstStyle/>
            <a:p>
              <a:pPr algn="ctr"/>
              <a:r>
                <a:rPr lang="ja-JP" altLang="en-US" sz="1400" dirty="0" smtClean="0"/>
                <a:t>他の職能団体</a:t>
              </a:r>
              <a:endParaRPr lang="en-US" altLang="ja-JP" sz="1400" dirty="0" smtClean="0"/>
            </a:p>
            <a:p>
              <a:pPr algn="ctr"/>
              <a:r>
                <a:rPr kumimoji="1" lang="ja-JP" altLang="en-US" sz="1000" dirty="0" smtClean="0"/>
                <a:t>看護、薬剤、ＭＥ、等</a:t>
              </a:r>
              <a:endParaRPr kumimoji="1" lang="ja-JP" altLang="en-US" sz="1000" dirty="0"/>
            </a:p>
          </p:txBody>
        </p:sp>
        <p:sp>
          <p:nvSpPr>
            <p:cNvPr id="25" name="テキスト ボックス 24"/>
            <p:cNvSpPr txBox="1"/>
            <p:nvPr/>
          </p:nvSpPr>
          <p:spPr>
            <a:xfrm>
              <a:off x="4842043" y="1278423"/>
              <a:ext cx="1340584" cy="307777"/>
            </a:xfrm>
            <a:prstGeom prst="rect">
              <a:avLst/>
            </a:prstGeom>
            <a:noFill/>
          </p:spPr>
          <p:txBody>
            <a:bodyPr wrap="square" rtlCol="0">
              <a:spAutoFit/>
            </a:bodyPr>
            <a:lstStyle/>
            <a:p>
              <a:r>
                <a:rPr kumimoji="1" lang="en-US" altLang="ja-JP" sz="1400" dirty="0" smtClean="0"/>
                <a:t>【</a:t>
              </a:r>
              <a:r>
                <a:rPr kumimoji="1" lang="ja-JP" altLang="en-US" sz="1400" dirty="0" smtClean="0"/>
                <a:t>地域・広域</a:t>
              </a:r>
              <a:r>
                <a:rPr kumimoji="1" lang="en-US" altLang="ja-JP" sz="1400" dirty="0" smtClean="0"/>
                <a:t>】</a:t>
              </a:r>
              <a:r>
                <a:rPr kumimoji="1" lang="ja-JP" altLang="en-US" sz="1400" dirty="0" smtClean="0"/>
                <a:t>　　　　　　　　　　　　　　　　　　　　　　</a:t>
              </a:r>
              <a:r>
                <a:rPr kumimoji="1" lang="en-US" altLang="ja-JP" sz="1400" dirty="0" smtClean="0"/>
                <a:t>	</a:t>
              </a:r>
              <a:endParaRPr kumimoji="1" lang="ja-JP" altLang="en-US" sz="1400" dirty="0"/>
            </a:p>
          </p:txBody>
        </p:sp>
        <p:sp>
          <p:nvSpPr>
            <p:cNvPr id="47" name="テキスト ボックス 46"/>
            <p:cNvSpPr txBox="1"/>
            <p:nvPr/>
          </p:nvSpPr>
          <p:spPr>
            <a:xfrm>
              <a:off x="6819442" y="1079027"/>
              <a:ext cx="723275" cy="307777"/>
            </a:xfrm>
            <a:prstGeom prst="rect">
              <a:avLst/>
            </a:prstGeom>
            <a:noFill/>
          </p:spPr>
          <p:txBody>
            <a:bodyPr wrap="none" rtlCol="0">
              <a:spAutoFit/>
            </a:bodyPr>
            <a:lstStyle/>
            <a:p>
              <a:r>
                <a:rPr lang="en-US" altLang="ja-JP" sz="1400" dirty="0" smtClean="0"/>
                <a:t>【</a:t>
              </a:r>
              <a:r>
                <a:rPr lang="ja-JP" altLang="en-US" sz="1400" dirty="0"/>
                <a:t>全国</a:t>
              </a:r>
              <a:r>
                <a:rPr lang="en-US" altLang="ja-JP" sz="1400" dirty="0" smtClean="0"/>
                <a:t>】</a:t>
              </a:r>
              <a:endParaRPr lang="ja-JP" altLang="en-US" sz="1400" dirty="0"/>
            </a:p>
          </p:txBody>
        </p:sp>
      </p:grpSp>
      <p:grpSp>
        <p:nvGrpSpPr>
          <p:cNvPr id="45" name="図形グループ 44"/>
          <p:cNvGrpSpPr/>
          <p:nvPr/>
        </p:nvGrpSpPr>
        <p:grpSpPr>
          <a:xfrm>
            <a:off x="2863811" y="3481492"/>
            <a:ext cx="1298530" cy="1491690"/>
            <a:chOff x="2863811" y="3481492"/>
            <a:chExt cx="1298530" cy="1491690"/>
          </a:xfrm>
        </p:grpSpPr>
        <p:sp>
          <p:nvSpPr>
            <p:cNvPr id="27" name="下矢印 26"/>
            <p:cNvSpPr/>
            <p:nvPr/>
          </p:nvSpPr>
          <p:spPr>
            <a:xfrm rot="20382304">
              <a:off x="3221394" y="3481492"/>
              <a:ext cx="477964" cy="1491690"/>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60" name="角丸四角形 59"/>
            <p:cNvSpPr/>
            <p:nvPr/>
          </p:nvSpPr>
          <p:spPr>
            <a:xfrm>
              <a:off x="2863811" y="4221903"/>
              <a:ext cx="1298530" cy="320261"/>
            </a:xfrm>
            <a:prstGeom prst="roundRect">
              <a:avLst/>
            </a:prstGeom>
            <a:ln w="19050" cmpd="sng">
              <a:solidFill>
                <a:srgbClr val="FF0000"/>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dirty="0" smtClean="0">
                  <a:solidFill>
                    <a:schemeClr val="tx1"/>
                  </a:solidFill>
                </a:rPr>
                <a:t>指導・支援</a:t>
              </a:r>
              <a:endParaRPr kumimoji="1" lang="ja-JP" altLang="en-US" dirty="0">
                <a:solidFill>
                  <a:schemeClr val="tx1"/>
                </a:solidFill>
              </a:endParaRPr>
            </a:p>
          </p:txBody>
        </p:sp>
      </p:grpSp>
      <p:sp>
        <p:nvSpPr>
          <p:cNvPr id="30" name="正方形/長方形 29"/>
          <p:cNvSpPr/>
          <p:nvPr/>
        </p:nvSpPr>
        <p:spPr>
          <a:xfrm rot="4200136">
            <a:off x="305597" y="2271300"/>
            <a:ext cx="1693080" cy="255273"/>
          </a:xfrm>
          <a:prstGeom prst="rect">
            <a:avLst/>
          </a:prstGeom>
          <a:pattFill prst="wdDnDiag">
            <a:fgClr>
              <a:schemeClr val="accent6"/>
            </a:fgClr>
            <a:bgClr>
              <a:prstClr val="white"/>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6" name="直方体 15"/>
          <p:cNvSpPr/>
          <p:nvPr/>
        </p:nvSpPr>
        <p:spPr>
          <a:xfrm>
            <a:off x="843293" y="2304044"/>
            <a:ext cx="1205388" cy="1080807"/>
          </a:xfrm>
          <a:prstGeom prst="cube">
            <a:avLst>
              <a:gd name="adj" fmla="val 8180"/>
            </a:avLst>
          </a:prstGeom>
          <a:ln w="19050" cmpd="sng">
            <a:solidFill>
              <a:schemeClr val="bg2">
                <a:lumMod val="25000"/>
              </a:schemeClr>
            </a:solidFill>
          </a:ln>
        </p:spPr>
        <p:style>
          <a:lnRef idx="1">
            <a:schemeClr val="accent6"/>
          </a:lnRef>
          <a:fillRef idx="2">
            <a:schemeClr val="accent6"/>
          </a:fillRef>
          <a:effectRef idx="1">
            <a:schemeClr val="accent6"/>
          </a:effectRef>
          <a:fontRef idx="minor">
            <a:schemeClr val="dk1"/>
          </a:fontRef>
        </p:style>
        <p:txBody>
          <a:bodyPr rtlCol="0" anchor="b"/>
          <a:lstStyle/>
          <a:p>
            <a:pPr algn="ctr"/>
            <a:r>
              <a:rPr lang="ja-JP" altLang="en-US" dirty="0" smtClean="0"/>
              <a:t>都道府県</a:t>
            </a:r>
            <a:endParaRPr lang="en-US" altLang="ja-JP" dirty="0" smtClean="0"/>
          </a:p>
          <a:p>
            <a:pPr algn="ctr"/>
            <a:r>
              <a:rPr lang="ja-JP" altLang="en-US" dirty="0" smtClean="0"/>
              <a:t>医師会</a:t>
            </a:r>
            <a:endParaRPr lang="ja-JP" altLang="en-US" dirty="0"/>
          </a:p>
        </p:txBody>
      </p:sp>
      <p:sp>
        <p:nvSpPr>
          <p:cNvPr id="13" name="直方体 12"/>
          <p:cNvSpPr/>
          <p:nvPr/>
        </p:nvSpPr>
        <p:spPr>
          <a:xfrm>
            <a:off x="1983521" y="2292029"/>
            <a:ext cx="1696604" cy="1549196"/>
          </a:xfrm>
          <a:prstGeom prst="cube">
            <a:avLst>
              <a:gd name="adj" fmla="val 6590"/>
            </a:avLst>
          </a:prstGeom>
          <a:ln w="28575" cmpd="sng">
            <a:solidFill>
              <a:schemeClr val="accent2"/>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ja-JP" altLang="en-US"/>
          </a:p>
        </p:txBody>
      </p:sp>
      <p:sp>
        <p:nvSpPr>
          <p:cNvPr id="15" name="直方体 14"/>
          <p:cNvSpPr/>
          <p:nvPr/>
        </p:nvSpPr>
        <p:spPr>
          <a:xfrm>
            <a:off x="2842181" y="1643442"/>
            <a:ext cx="1532537" cy="634950"/>
          </a:xfrm>
          <a:prstGeom prst="cube">
            <a:avLst>
              <a:gd name="adj" fmla="val 11441"/>
            </a:avLst>
          </a:prstGeom>
          <a:ln w="19050" cmpd="sng">
            <a:solidFill>
              <a:schemeClr val="accent1">
                <a:lumMod val="50000"/>
              </a:schemeClr>
            </a:solidFill>
          </a:ln>
        </p:spPr>
        <p:style>
          <a:lnRef idx="1">
            <a:schemeClr val="accent5"/>
          </a:lnRef>
          <a:fillRef idx="2">
            <a:schemeClr val="accent5"/>
          </a:fillRef>
          <a:effectRef idx="1">
            <a:schemeClr val="accent5"/>
          </a:effectRef>
          <a:fontRef idx="minor">
            <a:schemeClr val="dk1"/>
          </a:fontRef>
        </p:style>
        <p:txBody>
          <a:bodyPr rtlCol="0" anchor="t"/>
          <a:lstStyle/>
          <a:p>
            <a:pPr algn="ctr"/>
            <a:r>
              <a:rPr lang="ja-JP" altLang="en-US" sz="1600" dirty="0"/>
              <a:t>大学医学部</a:t>
            </a:r>
            <a:endParaRPr lang="en-US" altLang="ja-JP" sz="1600" dirty="0"/>
          </a:p>
          <a:p>
            <a:pPr algn="ctr"/>
            <a:r>
              <a:rPr lang="ja-JP" altLang="en-US" sz="1600" dirty="0"/>
              <a:t>基幹病院</a:t>
            </a:r>
          </a:p>
        </p:txBody>
      </p:sp>
      <p:sp>
        <p:nvSpPr>
          <p:cNvPr id="11" name="角丸四角形 10"/>
          <p:cNvSpPr/>
          <p:nvPr/>
        </p:nvSpPr>
        <p:spPr>
          <a:xfrm>
            <a:off x="6583667" y="5233773"/>
            <a:ext cx="1743508" cy="606282"/>
          </a:xfrm>
          <a:prstGeom prst="roundRect">
            <a:avLst/>
          </a:prstGeom>
          <a:ln w="28575" cmpd="sng">
            <a:solidFill>
              <a:srgbClr val="408000"/>
            </a:solidFill>
          </a:ln>
        </p:spPr>
        <p:style>
          <a:lnRef idx="1">
            <a:schemeClr val="accent3"/>
          </a:lnRef>
          <a:fillRef idx="3">
            <a:schemeClr val="accent3"/>
          </a:fillRef>
          <a:effectRef idx="2">
            <a:schemeClr val="accent3"/>
          </a:effectRef>
          <a:fontRef idx="minor">
            <a:schemeClr val="lt1"/>
          </a:fontRef>
        </p:style>
        <p:txBody>
          <a:bodyPr rtlCol="0" anchor="b"/>
          <a:lstStyle/>
          <a:p>
            <a:pPr algn="ctr"/>
            <a:r>
              <a:rPr kumimoji="1" lang="ja-JP" altLang="en-US" sz="1600" dirty="0" smtClean="0">
                <a:solidFill>
                  <a:schemeClr val="tx1"/>
                </a:solidFill>
              </a:rPr>
              <a:t>調査</a:t>
            </a:r>
            <a:r>
              <a:rPr kumimoji="1" lang="en-US" altLang="ja-JP" sz="1600" dirty="0" smtClean="0">
                <a:solidFill>
                  <a:schemeClr val="tx1"/>
                </a:solidFill>
              </a:rPr>
              <a:t>･</a:t>
            </a:r>
            <a:r>
              <a:rPr kumimoji="1" lang="ja-JP" altLang="en-US" sz="1600" dirty="0" smtClean="0">
                <a:solidFill>
                  <a:schemeClr val="tx1"/>
                </a:solidFill>
              </a:rPr>
              <a:t>支援</a:t>
            </a:r>
            <a:endParaRPr kumimoji="1" lang="en-US" altLang="ja-JP" sz="1600" dirty="0" smtClean="0">
              <a:solidFill>
                <a:schemeClr val="tx1"/>
              </a:solidFill>
            </a:endParaRPr>
          </a:p>
          <a:p>
            <a:pPr algn="ctr">
              <a:lnSpc>
                <a:spcPct val="80000"/>
              </a:lnSpc>
            </a:pPr>
            <a:r>
              <a:rPr kumimoji="1" lang="ja-JP" altLang="en-US" sz="1600" dirty="0" smtClean="0">
                <a:solidFill>
                  <a:schemeClr val="tx1"/>
                </a:solidFill>
              </a:rPr>
              <a:t>センター</a:t>
            </a:r>
            <a:endParaRPr kumimoji="1" lang="ja-JP" altLang="en-US" sz="1600" dirty="0">
              <a:solidFill>
                <a:schemeClr val="tx1"/>
              </a:solidFill>
            </a:endParaRPr>
          </a:p>
        </p:txBody>
      </p:sp>
      <p:sp>
        <p:nvSpPr>
          <p:cNvPr id="14" name="テキスト ボックス 13"/>
          <p:cNvSpPr txBox="1"/>
          <p:nvPr/>
        </p:nvSpPr>
        <p:spPr>
          <a:xfrm>
            <a:off x="2248428" y="3205565"/>
            <a:ext cx="1107996" cy="646331"/>
          </a:xfrm>
          <a:prstGeom prst="rect">
            <a:avLst/>
          </a:prstGeom>
          <a:noFill/>
        </p:spPr>
        <p:txBody>
          <a:bodyPr wrap="none" rtlCol="0">
            <a:spAutoFit/>
          </a:bodyPr>
          <a:lstStyle/>
          <a:p>
            <a:pPr algn="ctr"/>
            <a:r>
              <a:rPr kumimoji="1" lang="ja-JP" altLang="en-US" dirty="0" smtClean="0"/>
              <a:t>支援団体</a:t>
            </a:r>
            <a:endParaRPr kumimoji="1" lang="en-US" altLang="ja-JP" dirty="0" smtClean="0"/>
          </a:p>
          <a:p>
            <a:pPr algn="ctr"/>
            <a:r>
              <a:rPr kumimoji="1" lang="ja-JP" altLang="en-US" dirty="0" smtClean="0"/>
              <a:t>協議会</a:t>
            </a:r>
            <a:endParaRPr kumimoji="1" lang="ja-JP" altLang="en-US" dirty="0"/>
          </a:p>
        </p:txBody>
      </p:sp>
      <p:sp>
        <p:nvSpPr>
          <p:cNvPr id="28" name="円弧 27"/>
          <p:cNvSpPr/>
          <p:nvPr/>
        </p:nvSpPr>
        <p:spPr>
          <a:xfrm rot="476185">
            <a:off x="110562" y="3378702"/>
            <a:ext cx="6816734" cy="3128897"/>
          </a:xfrm>
          <a:prstGeom prst="arc">
            <a:avLst>
              <a:gd name="adj1" fmla="val 15962768"/>
              <a:gd name="adj2" fmla="val 21410772"/>
            </a:avLst>
          </a:prstGeom>
          <a:ln w="57150" cmpd="sng">
            <a:solidFill>
              <a:srgbClr val="27C60A"/>
            </a:solidFill>
            <a:headEnd type="arrow"/>
            <a:tailEnd type="arrow"/>
          </a:ln>
          <a:effectLst>
            <a:outerShdw blurRad="40000" dist="45339" dir="7380000" sx="101000" sy="101000" rotWithShape="0">
              <a:schemeClr val="tx1">
                <a:lumMod val="65000"/>
                <a:lumOff val="35000"/>
                <a:alpha val="90000"/>
              </a:schemeClr>
            </a:outerShdw>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a:p>
        </p:txBody>
      </p:sp>
      <p:sp>
        <p:nvSpPr>
          <p:cNvPr id="29" name="正方形/長方形 28"/>
          <p:cNvSpPr/>
          <p:nvPr/>
        </p:nvSpPr>
        <p:spPr>
          <a:xfrm>
            <a:off x="484265" y="1364718"/>
            <a:ext cx="1016582" cy="608046"/>
          </a:xfrm>
          <a:prstGeom prst="rect">
            <a:avLst/>
          </a:prstGeom>
          <a:ln>
            <a:solidFill>
              <a:schemeClr val="bg2">
                <a:lumMod val="25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ja-JP" altLang="en-US" dirty="0" smtClean="0"/>
              <a:t>日本</a:t>
            </a:r>
            <a:endParaRPr kumimoji="1" lang="en-US" altLang="ja-JP" dirty="0" smtClean="0"/>
          </a:p>
          <a:p>
            <a:pPr algn="ctr"/>
            <a:r>
              <a:rPr kumimoji="1" lang="ja-JP" altLang="en-US" dirty="0" smtClean="0"/>
              <a:t>医師会</a:t>
            </a:r>
            <a:endParaRPr kumimoji="1" lang="ja-JP" altLang="en-US" dirty="0"/>
          </a:p>
        </p:txBody>
      </p:sp>
      <p:sp>
        <p:nvSpPr>
          <p:cNvPr id="7" name="角丸四角形 6"/>
          <p:cNvSpPr/>
          <p:nvPr/>
        </p:nvSpPr>
        <p:spPr>
          <a:xfrm>
            <a:off x="6314620" y="4413053"/>
            <a:ext cx="1272818" cy="320261"/>
          </a:xfrm>
          <a:prstGeom prst="roundRect">
            <a:avLst/>
          </a:prstGeom>
          <a:ln w="19050" cmpd="sng">
            <a:solidFill>
              <a:srgbClr val="FF0000"/>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dirty="0" smtClean="0">
                <a:solidFill>
                  <a:schemeClr val="tx1"/>
                </a:solidFill>
              </a:rPr>
              <a:t>連</a:t>
            </a:r>
            <a:r>
              <a:rPr kumimoji="1" lang="en-US" altLang="ja-JP" dirty="0" smtClean="0">
                <a:solidFill>
                  <a:schemeClr val="tx1"/>
                </a:solidFill>
              </a:rPr>
              <a:t> </a:t>
            </a:r>
            <a:r>
              <a:rPr kumimoji="1" lang="ja-JP" altLang="en-US" dirty="0" smtClean="0">
                <a:solidFill>
                  <a:schemeClr val="tx1"/>
                </a:solidFill>
              </a:rPr>
              <a:t>携</a:t>
            </a:r>
            <a:endParaRPr kumimoji="1" lang="ja-JP" altLang="en-US" dirty="0">
              <a:solidFill>
                <a:schemeClr val="tx1"/>
              </a:solidFill>
            </a:endParaRPr>
          </a:p>
        </p:txBody>
      </p:sp>
      <p:sp>
        <p:nvSpPr>
          <p:cNvPr id="10" name="テキスト ボックス 9"/>
          <p:cNvSpPr txBox="1"/>
          <p:nvPr/>
        </p:nvSpPr>
        <p:spPr>
          <a:xfrm>
            <a:off x="1994564" y="2369330"/>
            <a:ext cx="1645503" cy="738664"/>
          </a:xfrm>
          <a:prstGeom prst="rect">
            <a:avLst/>
          </a:prstGeom>
          <a:noFill/>
        </p:spPr>
        <p:txBody>
          <a:bodyPr wrap="none" rtlCol="0">
            <a:spAutoFit/>
          </a:bodyPr>
          <a:lstStyle/>
          <a:p>
            <a:r>
              <a:rPr kumimoji="1" lang="ja-JP" altLang="en-US" sz="1400" dirty="0" smtClean="0"/>
              <a:t>医師会</a:t>
            </a:r>
            <a:r>
              <a:rPr kumimoji="1" lang="en-US" altLang="ja-JP" sz="1400" dirty="0" smtClean="0"/>
              <a:t>､</a:t>
            </a:r>
            <a:r>
              <a:rPr kumimoji="1" lang="ja-JP" altLang="en-US" sz="1400" dirty="0" smtClean="0"/>
              <a:t>大学病院</a:t>
            </a:r>
            <a:r>
              <a:rPr kumimoji="1" lang="en-US" altLang="ja-JP" sz="1400" dirty="0" smtClean="0"/>
              <a:t>､</a:t>
            </a:r>
          </a:p>
          <a:p>
            <a:r>
              <a:rPr lang="ja-JP" altLang="en-US" sz="1400" dirty="0" smtClean="0"/>
              <a:t>基幹病院の</a:t>
            </a:r>
            <a:endParaRPr lang="en-US" altLang="ja-JP" sz="1400" dirty="0" smtClean="0"/>
          </a:p>
          <a:p>
            <a:r>
              <a:rPr kumimoji="1" lang="ja-JP" altLang="en-US" sz="1400" dirty="0" smtClean="0"/>
              <a:t>医療安全担当医師</a:t>
            </a:r>
            <a:endParaRPr kumimoji="1" lang="ja-JP" altLang="en-US" sz="1400" dirty="0"/>
          </a:p>
        </p:txBody>
      </p:sp>
      <p:sp>
        <p:nvSpPr>
          <p:cNvPr id="12" name="テキスト ボックス 11"/>
          <p:cNvSpPr txBox="1"/>
          <p:nvPr/>
        </p:nvSpPr>
        <p:spPr>
          <a:xfrm>
            <a:off x="1809605" y="386527"/>
            <a:ext cx="5733661" cy="369332"/>
          </a:xfrm>
          <a:prstGeom prst="rect">
            <a:avLst/>
          </a:prstGeom>
          <a:noFill/>
        </p:spPr>
        <p:txBody>
          <a:bodyPr wrap="none" rtlCol="0">
            <a:spAutoFit/>
          </a:bodyPr>
          <a:lstStyle/>
          <a:p>
            <a:r>
              <a:rPr kumimoji="1" lang="en-US" altLang="ja-JP" dirty="0" smtClean="0"/>
              <a:t>｢</a:t>
            </a:r>
            <a:r>
              <a:rPr kumimoji="1" lang="ja-JP" altLang="en-US" dirty="0" smtClean="0"/>
              <a:t>院内事故調査</a:t>
            </a:r>
            <a:r>
              <a:rPr kumimoji="1" lang="en-US" altLang="ja-JP" dirty="0" smtClean="0"/>
              <a:t>｣</a:t>
            </a:r>
            <a:r>
              <a:rPr kumimoji="1" lang="ja-JP" altLang="en-US" dirty="0" smtClean="0"/>
              <a:t>の際、支援団体から見た各組織との関係</a:t>
            </a:r>
            <a:endParaRPr kumimoji="1" lang="ja-JP" altLang="en-US" dirty="0"/>
          </a:p>
        </p:txBody>
      </p:sp>
      <p:cxnSp>
        <p:nvCxnSpPr>
          <p:cNvPr id="35" name="直線コネクタ 34"/>
          <p:cNvCxnSpPr/>
          <p:nvPr/>
        </p:nvCxnSpPr>
        <p:spPr>
          <a:xfrm>
            <a:off x="1863434" y="755859"/>
            <a:ext cx="5679832"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36" name="テキスト ボックス 35"/>
          <p:cNvSpPr txBox="1"/>
          <p:nvPr/>
        </p:nvSpPr>
        <p:spPr>
          <a:xfrm>
            <a:off x="397568" y="1038087"/>
            <a:ext cx="806172" cy="307777"/>
          </a:xfrm>
          <a:prstGeom prst="rect">
            <a:avLst/>
          </a:prstGeom>
          <a:noFill/>
        </p:spPr>
        <p:txBody>
          <a:bodyPr wrap="square" rtlCol="0">
            <a:spAutoFit/>
          </a:bodyPr>
          <a:lstStyle/>
          <a:p>
            <a:r>
              <a:rPr lang="en-US" altLang="ja-JP" sz="1400" dirty="0"/>
              <a:t>【</a:t>
            </a:r>
            <a:r>
              <a:rPr lang="ja-JP" altLang="en-US" sz="1400" dirty="0"/>
              <a:t>全国</a:t>
            </a:r>
            <a:r>
              <a:rPr lang="en-US" altLang="ja-JP" sz="1400" dirty="0" smtClean="0"/>
              <a:t>】</a:t>
            </a:r>
            <a:r>
              <a:rPr lang="ja-JP" altLang="en-US" sz="1400" dirty="0" smtClean="0"/>
              <a:t>　　　</a:t>
            </a:r>
            <a:endParaRPr kumimoji="1" lang="ja-JP" altLang="en-US" sz="1400" dirty="0"/>
          </a:p>
        </p:txBody>
      </p:sp>
      <p:sp>
        <p:nvSpPr>
          <p:cNvPr id="38" name="テキスト ボックス 37"/>
          <p:cNvSpPr txBox="1"/>
          <p:nvPr/>
        </p:nvSpPr>
        <p:spPr>
          <a:xfrm>
            <a:off x="6626459" y="5201709"/>
            <a:ext cx="1706717" cy="646331"/>
          </a:xfrm>
          <a:prstGeom prst="rect">
            <a:avLst/>
          </a:prstGeom>
          <a:noFill/>
        </p:spPr>
        <p:txBody>
          <a:bodyPr wrap="none" rtlCol="0">
            <a:spAutoFit/>
          </a:bodyPr>
          <a:lstStyle/>
          <a:p>
            <a:r>
              <a:rPr lang="ja-JP" altLang="en-US" sz="3600" dirty="0" smtClean="0"/>
              <a:t>［</a:t>
            </a:r>
            <a:r>
              <a:rPr kumimoji="1" lang="ja-JP" altLang="en-US" sz="3600" dirty="0" smtClean="0"/>
              <a:t>　　　</a:t>
            </a:r>
            <a:r>
              <a:rPr kumimoji="1" lang="en-US" altLang="ja-JP" sz="3600" dirty="0" smtClean="0"/>
              <a:t> </a:t>
            </a:r>
            <a:r>
              <a:rPr kumimoji="1" lang="ja-JP" altLang="en-US" sz="3600" dirty="0" smtClean="0"/>
              <a:t>］</a:t>
            </a:r>
            <a:endParaRPr kumimoji="1" lang="ja-JP" altLang="en-US" sz="3600" dirty="0"/>
          </a:p>
        </p:txBody>
      </p:sp>
      <p:sp>
        <p:nvSpPr>
          <p:cNvPr id="61" name="テキスト ボックス 60"/>
          <p:cNvSpPr txBox="1"/>
          <p:nvPr/>
        </p:nvSpPr>
        <p:spPr>
          <a:xfrm>
            <a:off x="1954486" y="3195361"/>
            <a:ext cx="1706717" cy="646331"/>
          </a:xfrm>
          <a:prstGeom prst="rect">
            <a:avLst/>
          </a:prstGeom>
          <a:noFill/>
        </p:spPr>
        <p:txBody>
          <a:bodyPr wrap="none" rtlCol="0">
            <a:spAutoFit/>
          </a:bodyPr>
          <a:lstStyle/>
          <a:p>
            <a:r>
              <a:rPr lang="ja-JP" altLang="en-US" sz="3600" dirty="0" smtClean="0"/>
              <a:t>［</a:t>
            </a:r>
            <a:r>
              <a:rPr kumimoji="1" lang="ja-JP" altLang="en-US" sz="3600" dirty="0" smtClean="0"/>
              <a:t>　　　</a:t>
            </a:r>
            <a:r>
              <a:rPr kumimoji="1" lang="en-US" altLang="ja-JP" sz="3600" dirty="0" smtClean="0"/>
              <a:t> </a:t>
            </a:r>
            <a:r>
              <a:rPr kumimoji="1" lang="ja-JP" altLang="en-US" sz="3600" dirty="0" smtClean="0"/>
              <a:t>］</a:t>
            </a:r>
            <a:endParaRPr kumimoji="1" lang="ja-JP" altLang="en-US" sz="3600" dirty="0"/>
          </a:p>
        </p:txBody>
      </p:sp>
      <p:sp>
        <p:nvSpPr>
          <p:cNvPr id="39" name="テキスト ボックス 38"/>
          <p:cNvSpPr txBox="1"/>
          <p:nvPr/>
        </p:nvSpPr>
        <p:spPr>
          <a:xfrm>
            <a:off x="7631061" y="4936413"/>
            <a:ext cx="723275" cy="307777"/>
          </a:xfrm>
          <a:prstGeom prst="rect">
            <a:avLst/>
          </a:prstGeom>
          <a:noFill/>
        </p:spPr>
        <p:txBody>
          <a:bodyPr wrap="none" rtlCol="0">
            <a:spAutoFit/>
          </a:bodyPr>
          <a:lstStyle/>
          <a:p>
            <a:r>
              <a:rPr lang="en-US" altLang="ja-JP" sz="1400" dirty="0"/>
              <a:t>【</a:t>
            </a:r>
            <a:r>
              <a:rPr lang="ja-JP" altLang="en-US" sz="1400" dirty="0"/>
              <a:t>全国</a:t>
            </a:r>
            <a:r>
              <a:rPr lang="en-US" altLang="ja-JP" sz="1400" dirty="0" smtClean="0"/>
              <a:t>】</a:t>
            </a:r>
            <a:endParaRPr lang="ja-JP" altLang="en-US" sz="1400" dirty="0"/>
          </a:p>
        </p:txBody>
      </p:sp>
      <p:grpSp>
        <p:nvGrpSpPr>
          <p:cNvPr id="34" name="図形グループ 33"/>
          <p:cNvGrpSpPr/>
          <p:nvPr/>
        </p:nvGrpSpPr>
        <p:grpSpPr>
          <a:xfrm>
            <a:off x="1029306" y="1918122"/>
            <a:ext cx="7683819" cy="2037728"/>
            <a:chOff x="1029306" y="2061681"/>
            <a:chExt cx="7683819" cy="2037728"/>
          </a:xfrm>
        </p:grpSpPr>
        <p:sp>
          <p:nvSpPr>
            <p:cNvPr id="19" name="テキスト ボックス 18"/>
            <p:cNvSpPr txBox="1"/>
            <p:nvPr/>
          </p:nvSpPr>
          <p:spPr>
            <a:xfrm>
              <a:off x="3830485" y="2406652"/>
              <a:ext cx="751528" cy="276999"/>
            </a:xfrm>
            <a:prstGeom prst="rect">
              <a:avLst/>
            </a:prstGeom>
            <a:noFill/>
          </p:spPr>
          <p:txBody>
            <a:bodyPr wrap="none" rtlCol="0">
              <a:spAutoFit/>
            </a:bodyPr>
            <a:lstStyle/>
            <a:p>
              <a:r>
                <a:rPr kumimoji="1" lang="ja-JP" altLang="en-US" sz="1200" dirty="0" smtClean="0"/>
                <a:t>専門医１</a:t>
              </a:r>
              <a:endParaRPr kumimoji="1" lang="ja-JP" altLang="en-US" sz="1200" dirty="0"/>
            </a:p>
          </p:txBody>
        </p:sp>
        <p:sp>
          <p:nvSpPr>
            <p:cNvPr id="20" name="テキスト ボックス 19"/>
            <p:cNvSpPr txBox="1"/>
            <p:nvPr/>
          </p:nvSpPr>
          <p:spPr>
            <a:xfrm>
              <a:off x="7751338" y="2086405"/>
              <a:ext cx="751528" cy="276999"/>
            </a:xfrm>
            <a:prstGeom prst="rect">
              <a:avLst/>
            </a:prstGeom>
            <a:noFill/>
          </p:spPr>
          <p:txBody>
            <a:bodyPr wrap="none" rtlCol="0">
              <a:spAutoFit/>
            </a:bodyPr>
            <a:lstStyle/>
            <a:p>
              <a:r>
                <a:rPr kumimoji="1" lang="ja-JP" altLang="en-US" sz="1200" dirty="0" smtClean="0"/>
                <a:t>専門医３</a:t>
              </a:r>
              <a:endParaRPr kumimoji="1" lang="ja-JP" altLang="en-US" sz="1200" dirty="0"/>
            </a:p>
          </p:txBody>
        </p:sp>
        <p:sp>
          <p:nvSpPr>
            <p:cNvPr id="21" name="テキスト ボックス 20"/>
            <p:cNvSpPr txBox="1"/>
            <p:nvPr/>
          </p:nvSpPr>
          <p:spPr>
            <a:xfrm>
              <a:off x="5789544" y="2296222"/>
              <a:ext cx="751528" cy="276999"/>
            </a:xfrm>
            <a:prstGeom prst="rect">
              <a:avLst/>
            </a:prstGeom>
            <a:noFill/>
          </p:spPr>
          <p:txBody>
            <a:bodyPr wrap="none" rtlCol="0">
              <a:spAutoFit/>
            </a:bodyPr>
            <a:lstStyle/>
            <a:p>
              <a:r>
                <a:rPr kumimoji="1" lang="ja-JP" altLang="en-US" sz="1200" dirty="0" smtClean="0"/>
                <a:t>専門医２</a:t>
              </a:r>
              <a:endParaRPr kumimoji="1" lang="ja-JP" altLang="en-US" sz="1200" dirty="0"/>
            </a:p>
          </p:txBody>
        </p:sp>
        <p:sp>
          <p:nvSpPr>
            <p:cNvPr id="22" name="テキスト ボックス 21"/>
            <p:cNvSpPr txBox="1"/>
            <p:nvPr/>
          </p:nvSpPr>
          <p:spPr>
            <a:xfrm>
              <a:off x="5866316" y="3813156"/>
              <a:ext cx="646331" cy="276999"/>
            </a:xfrm>
            <a:prstGeom prst="rect">
              <a:avLst/>
            </a:prstGeom>
            <a:noFill/>
          </p:spPr>
          <p:txBody>
            <a:bodyPr wrap="none" rtlCol="0">
              <a:spAutoFit/>
            </a:bodyPr>
            <a:lstStyle/>
            <a:p>
              <a:r>
                <a:rPr kumimoji="1" lang="ja-JP" altLang="en-US" sz="1200" dirty="0" smtClean="0"/>
                <a:t>専門家</a:t>
              </a:r>
              <a:endParaRPr kumimoji="1" lang="ja-JP" altLang="en-US" sz="1200" dirty="0"/>
            </a:p>
          </p:txBody>
        </p:sp>
        <p:sp>
          <p:nvSpPr>
            <p:cNvPr id="23" name="テキスト ボックス 22"/>
            <p:cNvSpPr txBox="1"/>
            <p:nvPr/>
          </p:nvSpPr>
          <p:spPr>
            <a:xfrm>
              <a:off x="1029306" y="3537464"/>
              <a:ext cx="800219" cy="276999"/>
            </a:xfrm>
            <a:prstGeom prst="rect">
              <a:avLst/>
            </a:prstGeom>
            <a:noFill/>
          </p:spPr>
          <p:txBody>
            <a:bodyPr wrap="none" rtlCol="0">
              <a:spAutoFit/>
            </a:bodyPr>
            <a:lstStyle/>
            <a:p>
              <a:r>
                <a:rPr lang="ja-JP" altLang="en-US" sz="1200" dirty="0" smtClean="0"/>
                <a:t>担当委員</a:t>
              </a:r>
              <a:endParaRPr kumimoji="1" lang="ja-JP" altLang="en-US" sz="1200" dirty="0"/>
            </a:p>
          </p:txBody>
        </p:sp>
        <p:sp>
          <p:nvSpPr>
            <p:cNvPr id="49" name="テキスト ボックス 48"/>
            <p:cNvSpPr txBox="1"/>
            <p:nvPr/>
          </p:nvSpPr>
          <p:spPr>
            <a:xfrm>
              <a:off x="1675186" y="3506207"/>
              <a:ext cx="364202" cy="307777"/>
            </a:xfrm>
            <a:prstGeom prst="rect">
              <a:avLst/>
            </a:prstGeom>
            <a:noFill/>
          </p:spPr>
          <p:txBody>
            <a:bodyPr wrap="none" rtlCol="0">
              <a:spAutoFit/>
            </a:bodyPr>
            <a:lstStyle/>
            <a:p>
              <a:r>
                <a:rPr kumimoji="1" lang="en-US" altLang="ja-JP" sz="1400" dirty="0" smtClean="0">
                  <a:solidFill>
                    <a:srgbClr val="0000FF"/>
                  </a:solidFill>
                </a:rPr>
                <a:t>★</a:t>
              </a:r>
              <a:endParaRPr kumimoji="1" lang="ja-JP" altLang="en-US" sz="1400" dirty="0">
                <a:solidFill>
                  <a:srgbClr val="0000FF"/>
                </a:solidFill>
              </a:endParaRPr>
            </a:p>
          </p:txBody>
        </p:sp>
        <p:sp>
          <p:nvSpPr>
            <p:cNvPr id="52" name="テキスト ボックス 51"/>
            <p:cNvSpPr txBox="1"/>
            <p:nvPr/>
          </p:nvSpPr>
          <p:spPr>
            <a:xfrm>
              <a:off x="6367167" y="2274622"/>
              <a:ext cx="364202" cy="307777"/>
            </a:xfrm>
            <a:prstGeom prst="rect">
              <a:avLst/>
            </a:prstGeom>
            <a:noFill/>
          </p:spPr>
          <p:txBody>
            <a:bodyPr wrap="none" rtlCol="0">
              <a:spAutoFit/>
            </a:bodyPr>
            <a:lstStyle/>
            <a:p>
              <a:r>
                <a:rPr kumimoji="1" lang="en-US" altLang="ja-JP" sz="1400" dirty="0" smtClean="0">
                  <a:solidFill>
                    <a:srgbClr val="0000FF"/>
                  </a:solidFill>
                </a:rPr>
                <a:t>★</a:t>
              </a:r>
              <a:endParaRPr kumimoji="1" lang="ja-JP" altLang="en-US" sz="1400" dirty="0">
                <a:solidFill>
                  <a:srgbClr val="0000FF"/>
                </a:solidFill>
              </a:endParaRPr>
            </a:p>
          </p:txBody>
        </p:sp>
        <p:sp>
          <p:nvSpPr>
            <p:cNvPr id="53" name="テキスト ボックス 52"/>
            <p:cNvSpPr txBox="1"/>
            <p:nvPr/>
          </p:nvSpPr>
          <p:spPr>
            <a:xfrm>
              <a:off x="4375869" y="2385052"/>
              <a:ext cx="364202" cy="307777"/>
            </a:xfrm>
            <a:prstGeom prst="rect">
              <a:avLst/>
            </a:prstGeom>
            <a:noFill/>
          </p:spPr>
          <p:txBody>
            <a:bodyPr wrap="none" rtlCol="0">
              <a:spAutoFit/>
            </a:bodyPr>
            <a:lstStyle/>
            <a:p>
              <a:r>
                <a:rPr kumimoji="1" lang="en-US" altLang="ja-JP" sz="1400" dirty="0" smtClean="0">
                  <a:solidFill>
                    <a:srgbClr val="0000FF"/>
                  </a:solidFill>
                </a:rPr>
                <a:t>★</a:t>
              </a:r>
              <a:endParaRPr kumimoji="1" lang="ja-JP" altLang="en-US" sz="1400" dirty="0">
                <a:solidFill>
                  <a:srgbClr val="0000FF"/>
                </a:solidFill>
              </a:endParaRPr>
            </a:p>
          </p:txBody>
        </p:sp>
        <p:sp>
          <p:nvSpPr>
            <p:cNvPr id="55" name="テキスト ボックス 54"/>
            <p:cNvSpPr txBox="1"/>
            <p:nvPr/>
          </p:nvSpPr>
          <p:spPr>
            <a:xfrm>
              <a:off x="6393654" y="3791632"/>
              <a:ext cx="364202" cy="307777"/>
            </a:xfrm>
            <a:prstGeom prst="rect">
              <a:avLst/>
            </a:prstGeom>
            <a:noFill/>
          </p:spPr>
          <p:txBody>
            <a:bodyPr wrap="none" rtlCol="0">
              <a:spAutoFit/>
            </a:bodyPr>
            <a:lstStyle/>
            <a:p>
              <a:r>
                <a:rPr kumimoji="1" lang="en-US" altLang="ja-JP" sz="1400" dirty="0" smtClean="0">
                  <a:solidFill>
                    <a:srgbClr val="0000FF"/>
                  </a:solidFill>
                </a:rPr>
                <a:t>★</a:t>
              </a:r>
              <a:endParaRPr kumimoji="1" lang="ja-JP" altLang="en-US" sz="1400" dirty="0">
                <a:solidFill>
                  <a:srgbClr val="0000FF"/>
                </a:solidFill>
              </a:endParaRPr>
            </a:p>
          </p:txBody>
        </p:sp>
        <p:sp>
          <p:nvSpPr>
            <p:cNvPr id="63" name="テキスト ボックス 62"/>
            <p:cNvSpPr txBox="1"/>
            <p:nvPr/>
          </p:nvSpPr>
          <p:spPr>
            <a:xfrm>
              <a:off x="8348923" y="2061681"/>
              <a:ext cx="364202" cy="307777"/>
            </a:xfrm>
            <a:prstGeom prst="rect">
              <a:avLst/>
            </a:prstGeom>
            <a:noFill/>
          </p:spPr>
          <p:txBody>
            <a:bodyPr wrap="none" rtlCol="0">
              <a:spAutoFit/>
            </a:bodyPr>
            <a:lstStyle/>
            <a:p>
              <a:r>
                <a:rPr kumimoji="1" lang="en-US" altLang="ja-JP" sz="1400" dirty="0" smtClean="0">
                  <a:solidFill>
                    <a:schemeClr val="tx2">
                      <a:lumMod val="40000"/>
                      <a:lumOff val="60000"/>
                    </a:schemeClr>
                  </a:solidFill>
                </a:rPr>
                <a:t>★</a:t>
              </a:r>
              <a:endParaRPr kumimoji="1" lang="ja-JP" altLang="en-US" sz="1400" dirty="0">
                <a:solidFill>
                  <a:schemeClr val="tx2">
                    <a:lumMod val="40000"/>
                    <a:lumOff val="60000"/>
                  </a:schemeClr>
                </a:solidFill>
              </a:endParaRPr>
            </a:p>
          </p:txBody>
        </p:sp>
      </p:grpSp>
      <p:sp>
        <p:nvSpPr>
          <p:cNvPr id="32" name="テキスト ボックス 31"/>
          <p:cNvSpPr txBox="1"/>
          <p:nvPr/>
        </p:nvSpPr>
        <p:spPr>
          <a:xfrm>
            <a:off x="2140536" y="1603960"/>
            <a:ext cx="723275" cy="307777"/>
          </a:xfrm>
          <a:prstGeom prst="rect">
            <a:avLst/>
          </a:prstGeom>
          <a:noFill/>
        </p:spPr>
        <p:txBody>
          <a:bodyPr wrap="none" rtlCol="0">
            <a:spAutoFit/>
          </a:bodyPr>
          <a:lstStyle/>
          <a:p>
            <a:r>
              <a:rPr lang="en-US" altLang="ja-JP" sz="1400" dirty="0"/>
              <a:t>【</a:t>
            </a:r>
            <a:r>
              <a:rPr lang="ja-JP" altLang="en-US" sz="1400" dirty="0"/>
              <a:t>地域</a:t>
            </a:r>
            <a:r>
              <a:rPr lang="en-US" altLang="ja-JP" sz="1400" dirty="0"/>
              <a:t>】</a:t>
            </a:r>
            <a:endParaRPr kumimoji="1" lang="ja-JP" altLang="en-US" sz="1400" dirty="0"/>
          </a:p>
        </p:txBody>
      </p:sp>
      <p:grpSp>
        <p:nvGrpSpPr>
          <p:cNvPr id="33" name="図形グループ 32"/>
          <p:cNvGrpSpPr/>
          <p:nvPr/>
        </p:nvGrpSpPr>
        <p:grpSpPr>
          <a:xfrm>
            <a:off x="2017021" y="2659930"/>
            <a:ext cx="4069070" cy="461665"/>
            <a:chOff x="2017021" y="2659930"/>
            <a:chExt cx="4069070" cy="461665"/>
          </a:xfrm>
        </p:grpSpPr>
        <p:sp>
          <p:nvSpPr>
            <p:cNvPr id="59" name="テキスト ボックス 58"/>
            <p:cNvSpPr txBox="1"/>
            <p:nvPr/>
          </p:nvSpPr>
          <p:spPr>
            <a:xfrm>
              <a:off x="4313485" y="2693059"/>
              <a:ext cx="415498" cy="369332"/>
            </a:xfrm>
            <a:prstGeom prst="rect">
              <a:avLst/>
            </a:prstGeom>
            <a:noFill/>
          </p:spPr>
          <p:txBody>
            <a:bodyPr wrap="none" rtlCol="0">
              <a:spAutoFit/>
            </a:bodyPr>
            <a:lstStyle/>
            <a:p>
              <a:r>
                <a:rPr kumimoji="1" lang="en-US" altLang="ja-JP" dirty="0" smtClean="0">
                  <a:solidFill>
                    <a:srgbClr val="0000FF"/>
                  </a:solidFill>
                </a:rPr>
                <a:t>★</a:t>
              </a:r>
              <a:endParaRPr kumimoji="1" lang="ja-JP" altLang="en-US" dirty="0">
                <a:solidFill>
                  <a:srgbClr val="0000FF"/>
                </a:solidFill>
              </a:endParaRPr>
            </a:p>
          </p:txBody>
        </p:sp>
        <p:sp>
          <p:nvSpPr>
            <p:cNvPr id="2" name="テキスト ボックス 1"/>
            <p:cNvSpPr txBox="1"/>
            <p:nvPr/>
          </p:nvSpPr>
          <p:spPr>
            <a:xfrm>
              <a:off x="4547560" y="2659930"/>
              <a:ext cx="1538531" cy="461665"/>
            </a:xfrm>
            <a:prstGeom prst="rect">
              <a:avLst/>
            </a:prstGeom>
            <a:noFill/>
          </p:spPr>
          <p:txBody>
            <a:bodyPr wrap="square" rtlCol="0">
              <a:spAutoFit/>
            </a:bodyPr>
            <a:lstStyle/>
            <a:p>
              <a:r>
                <a:rPr kumimoji="1" lang="ja-JP" altLang="en-US" sz="1200" dirty="0" smtClean="0"/>
                <a:t>委員派遣依頼</a:t>
              </a:r>
              <a:endParaRPr kumimoji="1" lang="en-US" altLang="ja-JP" sz="1200" dirty="0" smtClean="0"/>
            </a:p>
            <a:p>
              <a:r>
                <a:rPr lang="ja-JP" altLang="en-US" sz="1200" dirty="0" smtClean="0"/>
                <a:t>（当該組織窓口へ）</a:t>
              </a:r>
              <a:endParaRPr kumimoji="1" lang="ja-JP" altLang="en-US" sz="1200" dirty="0"/>
            </a:p>
          </p:txBody>
        </p:sp>
        <p:sp>
          <p:nvSpPr>
            <p:cNvPr id="58" name="円弧 57"/>
            <p:cNvSpPr/>
            <p:nvPr/>
          </p:nvSpPr>
          <p:spPr>
            <a:xfrm flipV="1">
              <a:off x="2017021" y="2675971"/>
              <a:ext cx="2574317" cy="381586"/>
            </a:xfrm>
            <a:prstGeom prst="arc">
              <a:avLst>
                <a:gd name="adj1" fmla="val 19785118"/>
                <a:gd name="adj2" fmla="val 21231301"/>
              </a:avLst>
            </a:prstGeom>
            <a:ln w="38100" cmpd="sng">
              <a:solidFill>
                <a:srgbClr val="0000FF"/>
              </a:solidFill>
              <a:headEnd type="none"/>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a:p>
          </p:txBody>
        </p:sp>
      </p:grpSp>
      <p:grpSp>
        <p:nvGrpSpPr>
          <p:cNvPr id="37" name="図形グループ 36"/>
          <p:cNvGrpSpPr/>
          <p:nvPr/>
        </p:nvGrpSpPr>
        <p:grpSpPr>
          <a:xfrm>
            <a:off x="3016394" y="5034432"/>
            <a:ext cx="853075" cy="784810"/>
            <a:chOff x="3010690" y="5024894"/>
            <a:chExt cx="853075" cy="784810"/>
          </a:xfrm>
        </p:grpSpPr>
        <p:sp>
          <p:nvSpPr>
            <p:cNvPr id="5" name="直方体 4"/>
            <p:cNvSpPr/>
            <p:nvPr/>
          </p:nvSpPr>
          <p:spPr>
            <a:xfrm>
              <a:off x="3168297" y="5024894"/>
              <a:ext cx="695468" cy="494914"/>
            </a:xfrm>
            <a:prstGeom prst="cube">
              <a:avLst>
                <a:gd name="adj" fmla="val 27857"/>
              </a:avLst>
            </a:prstGeom>
            <a:ln w="12700" cmpd="sng">
              <a:solidFill>
                <a:srgbClr val="FF0000"/>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ja-JP" altLang="en-US"/>
            </a:p>
          </p:txBody>
        </p:sp>
        <p:sp>
          <p:nvSpPr>
            <p:cNvPr id="48" name="テキスト ボックス 47"/>
            <p:cNvSpPr txBox="1"/>
            <p:nvPr/>
          </p:nvSpPr>
          <p:spPr>
            <a:xfrm>
              <a:off x="3277354" y="5483599"/>
              <a:ext cx="492443" cy="276999"/>
            </a:xfrm>
            <a:prstGeom prst="rect">
              <a:avLst/>
            </a:prstGeom>
            <a:noFill/>
          </p:spPr>
          <p:txBody>
            <a:bodyPr wrap="none" rtlCol="0">
              <a:spAutoFit/>
            </a:bodyPr>
            <a:lstStyle/>
            <a:p>
              <a:r>
                <a:rPr kumimoji="1" lang="ja-JP" altLang="en-US" sz="1200" dirty="0" smtClean="0"/>
                <a:t>院外　　　</a:t>
              </a:r>
              <a:endParaRPr kumimoji="1" lang="ja-JP" altLang="en-US" sz="1200" dirty="0"/>
            </a:p>
          </p:txBody>
        </p:sp>
        <p:sp>
          <p:nvSpPr>
            <p:cNvPr id="54" name="テキスト ボックス 53"/>
            <p:cNvSpPr txBox="1"/>
            <p:nvPr/>
          </p:nvSpPr>
          <p:spPr>
            <a:xfrm>
              <a:off x="3010690" y="5440372"/>
              <a:ext cx="415498" cy="369332"/>
            </a:xfrm>
            <a:prstGeom prst="rect">
              <a:avLst/>
            </a:prstGeom>
            <a:noFill/>
          </p:spPr>
          <p:txBody>
            <a:bodyPr wrap="none" rtlCol="0">
              <a:spAutoFit/>
            </a:bodyPr>
            <a:lstStyle/>
            <a:p>
              <a:r>
                <a:rPr kumimoji="1" lang="en-US" altLang="ja-JP" dirty="0" smtClean="0">
                  <a:solidFill>
                    <a:srgbClr val="0000FF"/>
                  </a:solidFill>
                </a:rPr>
                <a:t>★</a:t>
              </a:r>
              <a:endParaRPr kumimoji="1" lang="ja-JP" altLang="en-US" dirty="0">
                <a:solidFill>
                  <a:srgbClr val="0000FF"/>
                </a:solidFill>
              </a:endParaRPr>
            </a:p>
          </p:txBody>
        </p:sp>
      </p:grpSp>
      <p:sp>
        <p:nvSpPr>
          <p:cNvPr id="6" name="直方体 5"/>
          <p:cNvSpPr/>
          <p:nvPr/>
        </p:nvSpPr>
        <p:spPr>
          <a:xfrm>
            <a:off x="3795410" y="5024932"/>
            <a:ext cx="735622" cy="486409"/>
          </a:xfrm>
          <a:prstGeom prst="cube">
            <a:avLst>
              <a:gd name="adj" fmla="val 28642"/>
            </a:avLst>
          </a:prstGeom>
          <a:ln>
            <a:solidFill>
              <a:srgbClr val="000090"/>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a:p>
        </p:txBody>
      </p:sp>
      <p:sp>
        <p:nvSpPr>
          <p:cNvPr id="8" name="テキスト ボックス 7"/>
          <p:cNvSpPr txBox="1"/>
          <p:nvPr/>
        </p:nvSpPr>
        <p:spPr>
          <a:xfrm>
            <a:off x="3181923" y="5160014"/>
            <a:ext cx="1249060" cy="369332"/>
          </a:xfrm>
          <a:prstGeom prst="rect">
            <a:avLst/>
          </a:prstGeom>
          <a:noFill/>
        </p:spPr>
        <p:txBody>
          <a:bodyPr wrap="none" rtlCol="0">
            <a:spAutoFit/>
          </a:bodyPr>
          <a:lstStyle/>
          <a:p>
            <a:r>
              <a:rPr kumimoji="1" lang="ja-JP" altLang="en-US" spc="-150" dirty="0" smtClean="0">
                <a:effectLst>
                  <a:outerShdw blurRad="34925" dist="50800" dir="10800000" sx="102000" sy="102000" algn="tl" rotWithShape="0">
                    <a:schemeClr val="bg1">
                      <a:alpha val="98000"/>
                    </a:schemeClr>
                  </a:outerShdw>
                </a:effectLst>
              </a:rPr>
              <a:t>院内調査委</a:t>
            </a:r>
            <a:endParaRPr kumimoji="1" lang="ja-JP" altLang="en-US" spc="-150" dirty="0">
              <a:effectLst>
                <a:outerShdw blurRad="34925" dist="50800" dir="10800000" sx="102000" sy="102000" algn="tl" rotWithShape="0">
                  <a:schemeClr val="bg1">
                    <a:alpha val="98000"/>
                  </a:schemeClr>
                </a:outerShdw>
              </a:effectLst>
            </a:endParaRPr>
          </a:p>
        </p:txBody>
      </p:sp>
      <p:sp>
        <p:nvSpPr>
          <p:cNvPr id="66" name="テキスト ボックス 65"/>
          <p:cNvSpPr txBox="1"/>
          <p:nvPr/>
        </p:nvSpPr>
        <p:spPr>
          <a:xfrm>
            <a:off x="5444571" y="5180851"/>
            <a:ext cx="827170" cy="830997"/>
          </a:xfrm>
          <a:prstGeom prst="rect">
            <a:avLst/>
          </a:prstGeom>
          <a:noFill/>
        </p:spPr>
        <p:txBody>
          <a:bodyPr wrap="none" rtlCol="0">
            <a:spAutoFit/>
          </a:bodyPr>
          <a:lstStyle/>
          <a:p>
            <a:r>
              <a:rPr kumimoji="1" lang="ja-JP" altLang="en-US" sz="1600" dirty="0" smtClean="0"/>
              <a:t>相談</a:t>
            </a:r>
            <a:r>
              <a:rPr kumimoji="1" lang="en-US" altLang="ja-JP" sz="1600" dirty="0" smtClean="0"/>
              <a:t> →</a:t>
            </a:r>
          </a:p>
          <a:p>
            <a:r>
              <a:rPr lang="ja-JP" altLang="en-US" sz="1600" dirty="0" smtClean="0"/>
              <a:t>報告</a:t>
            </a:r>
            <a:r>
              <a:rPr lang="en-US" altLang="ja-JP" sz="1600" dirty="0" smtClean="0"/>
              <a:t> →</a:t>
            </a:r>
          </a:p>
          <a:p>
            <a:r>
              <a:rPr kumimoji="1" lang="en-US" altLang="ja-JP" sz="1600" dirty="0" smtClean="0"/>
              <a:t>← </a:t>
            </a:r>
            <a:r>
              <a:rPr kumimoji="1" lang="ja-JP" altLang="en-US" sz="1600" dirty="0" smtClean="0"/>
              <a:t>助言</a:t>
            </a:r>
            <a:endParaRPr kumimoji="1" lang="ja-JP" altLang="en-US" sz="1600" dirty="0"/>
          </a:p>
        </p:txBody>
      </p:sp>
      <p:grpSp>
        <p:nvGrpSpPr>
          <p:cNvPr id="75" name="図形グループ 74"/>
          <p:cNvGrpSpPr/>
          <p:nvPr/>
        </p:nvGrpSpPr>
        <p:grpSpPr>
          <a:xfrm>
            <a:off x="606270" y="1078171"/>
            <a:ext cx="6490759" cy="5473545"/>
            <a:chOff x="606270" y="1078171"/>
            <a:chExt cx="6490759" cy="5473545"/>
          </a:xfrm>
        </p:grpSpPr>
        <p:sp>
          <p:nvSpPr>
            <p:cNvPr id="65" name="フリーフォーム 64"/>
            <p:cNvSpPr/>
            <p:nvPr/>
          </p:nvSpPr>
          <p:spPr>
            <a:xfrm>
              <a:off x="606270" y="1078171"/>
              <a:ext cx="6490759" cy="5473545"/>
            </a:xfrm>
            <a:custGeom>
              <a:avLst/>
              <a:gdLst>
                <a:gd name="connsiteX0" fmla="*/ 3358339 w 6490759"/>
                <a:gd name="connsiteY0" fmla="*/ 4090 h 5473545"/>
                <a:gd name="connsiteX1" fmla="*/ 4374339 w 6490759"/>
                <a:gd name="connsiteY1" fmla="*/ 26177 h 5473545"/>
                <a:gd name="connsiteX2" fmla="*/ 5313034 w 6490759"/>
                <a:gd name="connsiteY2" fmla="*/ 103481 h 5473545"/>
                <a:gd name="connsiteX3" fmla="*/ 5931469 w 6490759"/>
                <a:gd name="connsiteY3" fmla="*/ 313307 h 5473545"/>
                <a:gd name="connsiteX4" fmla="*/ 6108165 w 6490759"/>
                <a:gd name="connsiteY4" fmla="*/ 799220 h 5473545"/>
                <a:gd name="connsiteX5" fmla="*/ 6240687 w 6490759"/>
                <a:gd name="connsiteY5" fmla="*/ 1274090 h 5473545"/>
                <a:gd name="connsiteX6" fmla="*/ 6351121 w 6490759"/>
                <a:gd name="connsiteY6" fmla="*/ 1815220 h 5473545"/>
                <a:gd name="connsiteX7" fmla="*/ 6483643 w 6490759"/>
                <a:gd name="connsiteY7" fmla="*/ 2588264 h 5473545"/>
                <a:gd name="connsiteX8" fmla="*/ 6450513 w 6490759"/>
                <a:gd name="connsiteY8" fmla="*/ 2787046 h 5473545"/>
                <a:gd name="connsiteX9" fmla="*/ 6262773 w 6490759"/>
                <a:gd name="connsiteY9" fmla="*/ 3018959 h 5473545"/>
                <a:gd name="connsiteX10" fmla="*/ 5975643 w 6490759"/>
                <a:gd name="connsiteY10" fmla="*/ 3151481 h 5473545"/>
                <a:gd name="connsiteX11" fmla="*/ 5136339 w 6490759"/>
                <a:gd name="connsiteY11" fmla="*/ 3295046 h 5473545"/>
                <a:gd name="connsiteX12" fmla="*/ 4838165 w 6490759"/>
                <a:gd name="connsiteY12" fmla="*/ 3493829 h 5473545"/>
                <a:gd name="connsiteX13" fmla="*/ 4749817 w 6490759"/>
                <a:gd name="connsiteY13" fmla="*/ 3560090 h 5473545"/>
                <a:gd name="connsiteX14" fmla="*/ 4606252 w 6490759"/>
                <a:gd name="connsiteY14" fmla="*/ 3747829 h 5473545"/>
                <a:gd name="connsiteX15" fmla="*/ 4539991 w 6490759"/>
                <a:gd name="connsiteY15" fmla="*/ 3935568 h 5473545"/>
                <a:gd name="connsiteX16" fmla="*/ 4517904 w 6490759"/>
                <a:gd name="connsiteY16" fmla="*/ 4377307 h 5473545"/>
                <a:gd name="connsiteX17" fmla="*/ 4484773 w 6490759"/>
                <a:gd name="connsiteY17" fmla="*/ 4863220 h 5473545"/>
                <a:gd name="connsiteX18" fmla="*/ 4429556 w 6490759"/>
                <a:gd name="connsiteY18" fmla="*/ 5227655 h 5473545"/>
                <a:gd name="connsiteX19" fmla="*/ 4252860 w 6490759"/>
                <a:gd name="connsiteY19" fmla="*/ 5437481 h 5473545"/>
                <a:gd name="connsiteX20" fmla="*/ 3612339 w 6490759"/>
                <a:gd name="connsiteY20" fmla="*/ 5470612 h 5473545"/>
                <a:gd name="connsiteX21" fmla="*/ 2894513 w 6490759"/>
                <a:gd name="connsiteY21" fmla="*/ 5404351 h 5473545"/>
                <a:gd name="connsiteX22" fmla="*/ 2165643 w 6490759"/>
                <a:gd name="connsiteY22" fmla="*/ 5161394 h 5473545"/>
                <a:gd name="connsiteX23" fmla="*/ 1458860 w 6490759"/>
                <a:gd name="connsiteY23" fmla="*/ 4288959 h 5473545"/>
                <a:gd name="connsiteX24" fmla="*/ 674773 w 6490759"/>
                <a:gd name="connsiteY24" fmla="*/ 3416525 h 5473545"/>
                <a:gd name="connsiteX25" fmla="*/ 122600 w 6490759"/>
                <a:gd name="connsiteY25" fmla="*/ 2555133 h 5473545"/>
                <a:gd name="connsiteX26" fmla="*/ 1121 w 6490759"/>
                <a:gd name="connsiteY26" fmla="*/ 2069220 h 5473545"/>
                <a:gd name="connsiteX27" fmla="*/ 67382 w 6490759"/>
                <a:gd name="connsiteY27" fmla="*/ 1494959 h 5473545"/>
                <a:gd name="connsiteX28" fmla="*/ 155730 w 6490759"/>
                <a:gd name="connsiteY28" fmla="*/ 1218872 h 5473545"/>
                <a:gd name="connsiteX29" fmla="*/ 398687 w 6490759"/>
                <a:gd name="connsiteY29" fmla="*/ 1075307 h 5473545"/>
                <a:gd name="connsiteX30" fmla="*/ 983991 w 6490759"/>
                <a:gd name="connsiteY30" fmla="*/ 1009046 h 5473545"/>
                <a:gd name="connsiteX31" fmla="*/ 1403643 w 6490759"/>
                <a:gd name="connsiteY31" fmla="*/ 843394 h 5473545"/>
                <a:gd name="connsiteX32" fmla="*/ 1955817 w 6490759"/>
                <a:gd name="connsiteY32" fmla="*/ 445829 h 5473545"/>
                <a:gd name="connsiteX33" fmla="*/ 2574252 w 6490759"/>
                <a:gd name="connsiteY33" fmla="*/ 147655 h 5473545"/>
                <a:gd name="connsiteX34" fmla="*/ 2905556 w 6490759"/>
                <a:gd name="connsiteY34" fmla="*/ 59307 h 5473545"/>
                <a:gd name="connsiteX35" fmla="*/ 3115382 w 6490759"/>
                <a:gd name="connsiteY35" fmla="*/ 4090 h 5473545"/>
                <a:gd name="connsiteX36" fmla="*/ 3479817 w 6490759"/>
                <a:gd name="connsiteY36" fmla="*/ 4090 h 5473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6490759" h="5473545">
                  <a:moveTo>
                    <a:pt x="3358339" y="4090"/>
                  </a:moveTo>
                  <a:cubicBezTo>
                    <a:pt x="3703448" y="6851"/>
                    <a:pt x="4048557" y="9612"/>
                    <a:pt x="4374339" y="26177"/>
                  </a:cubicBezTo>
                  <a:cubicBezTo>
                    <a:pt x="4700121" y="42742"/>
                    <a:pt x="5053512" y="55626"/>
                    <a:pt x="5313034" y="103481"/>
                  </a:cubicBezTo>
                  <a:cubicBezTo>
                    <a:pt x="5572556" y="151336"/>
                    <a:pt x="5798947" y="197351"/>
                    <a:pt x="5931469" y="313307"/>
                  </a:cubicBezTo>
                  <a:cubicBezTo>
                    <a:pt x="6063991" y="429263"/>
                    <a:pt x="6056629" y="639090"/>
                    <a:pt x="6108165" y="799220"/>
                  </a:cubicBezTo>
                  <a:cubicBezTo>
                    <a:pt x="6159701" y="959350"/>
                    <a:pt x="6200194" y="1104757"/>
                    <a:pt x="6240687" y="1274090"/>
                  </a:cubicBezTo>
                  <a:cubicBezTo>
                    <a:pt x="6281180" y="1443423"/>
                    <a:pt x="6310628" y="1596191"/>
                    <a:pt x="6351121" y="1815220"/>
                  </a:cubicBezTo>
                  <a:cubicBezTo>
                    <a:pt x="6391614" y="2034249"/>
                    <a:pt x="6467078" y="2426293"/>
                    <a:pt x="6483643" y="2588264"/>
                  </a:cubicBezTo>
                  <a:cubicBezTo>
                    <a:pt x="6500208" y="2750235"/>
                    <a:pt x="6487325" y="2715264"/>
                    <a:pt x="6450513" y="2787046"/>
                  </a:cubicBezTo>
                  <a:cubicBezTo>
                    <a:pt x="6413701" y="2858828"/>
                    <a:pt x="6341918" y="2958220"/>
                    <a:pt x="6262773" y="3018959"/>
                  </a:cubicBezTo>
                  <a:cubicBezTo>
                    <a:pt x="6183628" y="3079698"/>
                    <a:pt x="6163382" y="3105467"/>
                    <a:pt x="5975643" y="3151481"/>
                  </a:cubicBezTo>
                  <a:cubicBezTo>
                    <a:pt x="5787904" y="3197495"/>
                    <a:pt x="5325919" y="3237988"/>
                    <a:pt x="5136339" y="3295046"/>
                  </a:cubicBezTo>
                  <a:cubicBezTo>
                    <a:pt x="4946759" y="3352104"/>
                    <a:pt x="4902585" y="3449655"/>
                    <a:pt x="4838165" y="3493829"/>
                  </a:cubicBezTo>
                  <a:cubicBezTo>
                    <a:pt x="4773745" y="3538003"/>
                    <a:pt x="4788469" y="3517757"/>
                    <a:pt x="4749817" y="3560090"/>
                  </a:cubicBezTo>
                  <a:cubicBezTo>
                    <a:pt x="4711165" y="3602423"/>
                    <a:pt x="4641223" y="3685249"/>
                    <a:pt x="4606252" y="3747829"/>
                  </a:cubicBezTo>
                  <a:cubicBezTo>
                    <a:pt x="4571281" y="3810409"/>
                    <a:pt x="4554716" y="3830655"/>
                    <a:pt x="4539991" y="3935568"/>
                  </a:cubicBezTo>
                  <a:cubicBezTo>
                    <a:pt x="4525266" y="4040481"/>
                    <a:pt x="4527107" y="4222698"/>
                    <a:pt x="4517904" y="4377307"/>
                  </a:cubicBezTo>
                  <a:cubicBezTo>
                    <a:pt x="4508701" y="4531916"/>
                    <a:pt x="4499498" y="4721495"/>
                    <a:pt x="4484773" y="4863220"/>
                  </a:cubicBezTo>
                  <a:cubicBezTo>
                    <a:pt x="4470048" y="5004945"/>
                    <a:pt x="4468208" y="5131945"/>
                    <a:pt x="4429556" y="5227655"/>
                  </a:cubicBezTo>
                  <a:cubicBezTo>
                    <a:pt x="4390904" y="5323365"/>
                    <a:pt x="4389063" y="5396988"/>
                    <a:pt x="4252860" y="5437481"/>
                  </a:cubicBezTo>
                  <a:cubicBezTo>
                    <a:pt x="4116657" y="5477974"/>
                    <a:pt x="3838730" y="5476134"/>
                    <a:pt x="3612339" y="5470612"/>
                  </a:cubicBezTo>
                  <a:cubicBezTo>
                    <a:pt x="3385948" y="5465090"/>
                    <a:pt x="3135629" y="5455887"/>
                    <a:pt x="2894513" y="5404351"/>
                  </a:cubicBezTo>
                  <a:cubicBezTo>
                    <a:pt x="2653397" y="5352815"/>
                    <a:pt x="2404918" y="5347293"/>
                    <a:pt x="2165643" y="5161394"/>
                  </a:cubicBezTo>
                  <a:cubicBezTo>
                    <a:pt x="1926368" y="4975495"/>
                    <a:pt x="1707338" y="4579770"/>
                    <a:pt x="1458860" y="4288959"/>
                  </a:cubicBezTo>
                  <a:cubicBezTo>
                    <a:pt x="1210382" y="3998148"/>
                    <a:pt x="897483" y="3705496"/>
                    <a:pt x="674773" y="3416525"/>
                  </a:cubicBezTo>
                  <a:cubicBezTo>
                    <a:pt x="452063" y="3127554"/>
                    <a:pt x="234875" y="2779684"/>
                    <a:pt x="122600" y="2555133"/>
                  </a:cubicBezTo>
                  <a:cubicBezTo>
                    <a:pt x="10325" y="2330582"/>
                    <a:pt x="10324" y="2245916"/>
                    <a:pt x="1121" y="2069220"/>
                  </a:cubicBezTo>
                  <a:cubicBezTo>
                    <a:pt x="-8082" y="1892524"/>
                    <a:pt x="41614" y="1636684"/>
                    <a:pt x="67382" y="1494959"/>
                  </a:cubicBezTo>
                  <a:cubicBezTo>
                    <a:pt x="93150" y="1353234"/>
                    <a:pt x="100512" y="1288814"/>
                    <a:pt x="155730" y="1218872"/>
                  </a:cubicBezTo>
                  <a:cubicBezTo>
                    <a:pt x="210947" y="1148930"/>
                    <a:pt x="260644" y="1110278"/>
                    <a:pt x="398687" y="1075307"/>
                  </a:cubicBezTo>
                  <a:cubicBezTo>
                    <a:pt x="536730" y="1040336"/>
                    <a:pt x="816498" y="1047698"/>
                    <a:pt x="983991" y="1009046"/>
                  </a:cubicBezTo>
                  <a:cubicBezTo>
                    <a:pt x="1151484" y="970394"/>
                    <a:pt x="1241672" y="937264"/>
                    <a:pt x="1403643" y="843394"/>
                  </a:cubicBezTo>
                  <a:cubicBezTo>
                    <a:pt x="1565614" y="749524"/>
                    <a:pt x="1760716" y="561785"/>
                    <a:pt x="1955817" y="445829"/>
                  </a:cubicBezTo>
                  <a:cubicBezTo>
                    <a:pt x="2150918" y="329873"/>
                    <a:pt x="2415962" y="212075"/>
                    <a:pt x="2574252" y="147655"/>
                  </a:cubicBezTo>
                  <a:cubicBezTo>
                    <a:pt x="2732542" y="83235"/>
                    <a:pt x="2905556" y="59307"/>
                    <a:pt x="2905556" y="59307"/>
                  </a:cubicBezTo>
                  <a:cubicBezTo>
                    <a:pt x="2995744" y="35380"/>
                    <a:pt x="3019672" y="13293"/>
                    <a:pt x="3115382" y="4090"/>
                  </a:cubicBezTo>
                  <a:cubicBezTo>
                    <a:pt x="3211092" y="-5113"/>
                    <a:pt x="3479817" y="4090"/>
                    <a:pt x="3479817" y="4090"/>
                  </a:cubicBezTo>
                </a:path>
              </a:pathLst>
            </a:custGeom>
            <a:ln w="12700" cmpd="sng">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a:p>
          </p:txBody>
        </p:sp>
        <p:grpSp>
          <p:nvGrpSpPr>
            <p:cNvPr id="73" name="図形グループ 72"/>
            <p:cNvGrpSpPr/>
            <p:nvPr/>
          </p:nvGrpSpPr>
          <p:grpSpPr>
            <a:xfrm>
              <a:off x="1357361" y="4912337"/>
              <a:ext cx="902811" cy="307777"/>
              <a:chOff x="586366" y="5680174"/>
              <a:chExt cx="902811" cy="307777"/>
            </a:xfrm>
          </p:grpSpPr>
          <p:sp>
            <p:nvSpPr>
              <p:cNvPr id="70" name="角丸四角形 69"/>
              <p:cNvSpPr/>
              <p:nvPr/>
            </p:nvSpPr>
            <p:spPr>
              <a:xfrm>
                <a:off x="639233" y="5722846"/>
                <a:ext cx="783167" cy="234418"/>
              </a:xfrm>
              <a:prstGeom prst="roundRect">
                <a:avLst/>
              </a:prstGeom>
              <a:solidFill>
                <a:schemeClr val="bg1"/>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71" name="テキスト ボックス 70"/>
              <p:cNvSpPr txBox="1"/>
              <p:nvPr/>
            </p:nvSpPr>
            <p:spPr>
              <a:xfrm>
                <a:off x="586366" y="5680174"/>
                <a:ext cx="902811" cy="307777"/>
              </a:xfrm>
              <a:prstGeom prst="rect">
                <a:avLst/>
              </a:prstGeom>
              <a:noFill/>
            </p:spPr>
            <p:txBody>
              <a:bodyPr wrap="none" rtlCol="0">
                <a:spAutoFit/>
              </a:bodyPr>
              <a:lstStyle/>
              <a:p>
                <a:r>
                  <a:rPr lang="ja-JP" altLang="en-US" sz="1400" dirty="0" smtClean="0"/>
                  <a:t>事故対応</a:t>
                </a:r>
                <a:endParaRPr kumimoji="1" lang="ja-JP" altLang="en-US" sz="1400" dirty="0"/>
              </a:p>
            </p:txBody>
          </p:sp>
        </p:grpSp>
      </p:grpSp>
      <p:sp>
        <p:nvSpPr>
          <p:cNvPr id="31" name="テキスト ボックス 30"/>
          <p:cNvSpPr txBox="1"/>
          <p:nvPr/>
        </p:nvSpPr>
        <p:spPr>
          <a:xfrm>
            <a:off x="386522" y="5289830"/>
            <a:ext cx="1133644" cy="1200329"/>
          </a:xfrm>
          <a:prstGeom prst="rect">
            <a:avLst/>
          </a:prstGeom>
          <a:noFill/>
          <a:ln>
            <a:solidFill>
              <a:schemeClr val="bg2">
                <a:lumMod val="25000"/>
              </a:schemeClr>
            </a:solidFill>
          </a:ln>
        </p:spPr>
        <p:txBody>
          <a:bodyPr wrap="none" rtlCol="0">
            <a:spAutoFit/>
          </a:bodyPr>
          <a:lstStyle/>
          <a:p>
            <a:r>
              <a:rPr kumimoji="1" lang="ja-JP" altLang="en-US" sz="1200" dirty="0" smtClean="0"/>
              <a:t>関係組織：</a:t>
            </a:r>
            <a:endParaRPr kumimoji="1" lang="en-US" altLang="ja-JP" sz="1200" dirty="0" smtClean="0"/>
          </a:p>
          <a:p>
            <a:r>
              <a:rPr lang="ja-JP" altLang="en-US" sz="1200" dirty="0" smtClean="0"/>
              <a:t>　・医師会</a:t>
            </a:r>
            <a:endParaRPr lang="en-US" altLang="ja-JP" sz="1200" dirty="0" smtClean="0"/>
          </a:p>
          <a:p>
            <a:r>
              <a:rPr kumimoji="1" lang="ja-JP" altLang="en-US" sz="1200" dirty="0" smtClean="0"/>
              <a:t>　・大学医学部</a:t>
            </a:r>
            <a:endParaRPr kumimoji="1" lang="en-US" altLang="ja-JP" sz="1200" dirty="0" smtClean="0"/>
          </a:p>
          <a:p>
            <a:r>
              <a:rPr lang="ja-JP" altLang="en-US" sz="1200" dirty="0" smtClean="0"/>
              <a:t>　・医学会</a:t>
            </a:r>
            <a:endParaRPr lang="en-US" altLang="ja-JP" sz="1200" dirty="0" smtClean="0"/>
          </a:p>
          <a:p>
            <a:r>
              <a:rPr kumimoji="1" lang="ja-JP" altLang="en-US" sz="1200" dirty="0" smtClean="0"/>
              <a:t>　・専門医機構</a:t>
            </a:r>
            <a:endParaRPr kumimoji="1" lang="en-US" altLang="ja-JP" sz="1200" dirty="0" smtClean="0"/>
          </a:p>
          <a:p>
            <a:r>
              <a:rPr lang="ja-JP" altLang="en-US" sz="1200" dirty="0" smtClean="0"/>
              <a:t>　・（病院団体）</a:t>
            </a:r>
            <a:endParaRPr kumimoji="1" lang="ja-JP" altLang="en-US" sz="1200" dirty="0"/>
          </a:p>
        </p:txBody>
      </p:sp>
      <p:grpSp>
        <p:nvGrpSpPr>
          <p:cNvPr id="46" name="図形グループ 45"/>
          <p:cNvGrpSpPr/>
          <p:nvPr/>
        </p:nvGrpSpPr>
        <p:grpSpPr>
          <a:xfrm>
            <a:off x="3795410" y="4542164"/>
            <a:ext cx="1372937" cy="426400"/>
            <a:chOff x="3795410" y="4542164"/>
            <a:chExt cx="1372937" cy="426400"/>
          </a:xfrm>
        </p:grpSpPr>
        <p:sp>
          <p:nvSpPr>
            <p:cNvPr id="42" name="爆発 2 41"/>
            <p:cNvSpPr/>
            <p:nvPr/>
          </p:nvSpPr>
          <p:spPr>
            <a:xfrm>
              <a:off x="3795410" y="4542164"/>
              <a:ext cx="1372937" cy="426400"/>
            </a:xfrm>
            <a:prstGeom prst="irregularSeal2">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kumimoji="1" lang="ja-JP" altLang="en-US" sz="1200" dirty="0"/>
            </a:p>
          </p:txBody>
        </p:sp>
        <p:sp>
          <p:nvSpPr>
            <p:cNvPr id="44" name="テキスト ボックス 43"/>
            <p:cNvSpPr txBox="1"/>
            <p:nvPr/>
          </p:nvSpPr>
          <p:spPr>
            <a:xfrm>
              <a:off x="3979577" y="4604560"/>
              <a:ext cx="902811" cy="307777"/>
            </a:xfrm>
            <a:prstGeom prst="rect">
              <a:avLst/>
            </a:prstGeom>
            <a:noFill/>
          </p:spPr>
          <p:txBody>
            <a:bodyPr wrap="none" rtlCol="0">
              <a:spAutoFit/>
            </a:bodyPr>
            <a:lstStyle/>
            <a:p>
              <a:r>
                <a:rPr kumimoji="1" lang="ja-JP" altLang="en-US" sz="1400" dirty="0" smtClean="0"/>
                <a:t>事故発生</a:t>
              </a:r>
              <a:endParaRPr kumimoji="1" lang="ja-JP" altLang="en-US" sz="1400" dirty="0"/>
            </a:p>
          </p:txBody>
        </p:sp>
      </p:grpSp>
      <p:grpSp>
        <p:nvGrpSpPr>
          <p:cNvPr id="67" name="図形グループ 66"/>
          <p:cNvGrpSpPr/>
          <p:nvPr/>
        </p:nvGrpSpPr>
        <p:grpSpPr>
          <a:xfrm>
            <a:off x="457002" y="1297048"/>
            <a:ext cx="4417399" cy="3091605"/>
            <a:chOff x="457002" y="1297048"/>
            <a:chExt cx="4417399" cy="3091605"/>
          </a:xfrm>
        </p:grpSpPr>
        <p:grpSp>
          <p:nvGrpSpPr>
            <p:cNvPr id="74" name="図形グループ 73"/>
            <p:cNvGrpSpPr/>
            <p:nvPr/>
          </p:nvGrpSpPr>
          <p:grpSpPr>
            <a:xfrm>
              <a:off x="457002" y="1502007"/>
              <a:ext cx="4417399" cy="2886646"/>
              <a:chOff x="457002" y="1502007"/>
              <a:chExt cx="4417399" cy="2886646"/>
            </a:xfrm>
          </p:grpSpPr>
          <p:sp>
            <p:nvSpPr>
              <p:cNvPr id="50" name="円/楕円 49"/>
              <p:cNvSpPr/>
              <p:nvPr/>
            </p:nvSpPr>
            <p:spPr>
              <a:xfrm rot="20534099">
                <a:off x="457002" y="1502007"/>
                <a:ext cx="4417399" cy="2617159"/>
              </a:xfrm>
              <a:prstGeom prst="ellipse">
                <a:avLst/>
              </a:prstGeom>
              <a:noFill/>
              <a:ln w="28575" cmpd="sng">
                <a:solidFill>
                  <a:srgbClr val="00009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grpSp>
            <p:nvGrpSpPr>
              <p:cNvPr id="72" name="図形グループ 71"/>
              <p:cNvGrpSpPr/>
              <p:nvPr/>
            </p:nvGrpSpPr>
            <p:grpSpPr>
              <a:xfrm>
                <a:off x="1767518" y="4080876"/>
                <a:ext cx="543739" cy="307777"/>
                <a:chOff x="823624" y="4963351"/>
                <a:chExt cx="543739" cy="307777"/>
              </a:xfrm>
            </p:grpSpPr>
            <p:sp>
              <p:nvSpPr>
                <p:cNvPr id="68" name="角丸四角形 67"/>
                <p:cNvSpPr/>
                <p:nvPr/>
              </p:nvSpPr>
              <p:spPr>
                <a:xfrm>
                  <a:off x="843293" y="5009772"/>
                  <a:ext cx="502907" cy="234418"/>
                </a:xfrm>
                <a:prstGeom prst="roundRect">
                  <a:avLst/>
                </a:prstGeom>
                <a:solidFill>
                  <a:schemeClr val="bg1"/>
                </a:solidFill>
                <a:ln>
                  <a:solidFill>
                    <a:srgbClr val="00009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69" name="テキスト ボックス 68"/>
                <p:cNvSpPr txBox="1"/>
                <p:nvPr/>
              </p:nvSpPr>
              <p:spPr>
                <a:xfrm>
                  <a:off x="823624" y="4963351"/>
                  <a:ext cx="543739" cy="307777"/>
                </a:xfrm>
                <a:prstGeom prst="rect">
                  <a:avLst/>
                </a:prstGeom>
                <a:noFill/>
              </p:spPr>
              <p:txBody>
                <a:bodyPr wrap="none" rtlCol="0">
                  <a:spAutoFit/>
                </a:bodyPr>
                <a:lstStyle/>
                <a:p>
                  <a:r>
                    <a:rPr kumimoji="1" lang="ja-JP" altLang="en-US" sz="1400" dirty="0" smtClean="0"/>
                    <a:t>平時</a:t>
                  </a:r>
                  <a:endParaRPr kumimoji="1" lang="ja-JP" altLang="en-US" sz="1400" dirty="0"/>
                </a:p>
              </p:txBody>
            </p:sp>
          </p:grpSp>
        </p:grpSp>
        <p:sp>
          <p:nvSpPr>
            <p:cNvPr id="41" name="テキスト ボックス 40"/>
            <p:cNvSpPr txBox="1"/>
            <p:nvPr/>
          </p:nvSpPr>
          <p:spPr>
            <a:xfrm>
              <a:off x="1889456" y="1297048"/>
              <a:ext cx="415498" cy="369332"/>
            </a:xfrm>
            <a:prstGeom prst="rect">
              <a:avLst/>
            </a:prstGeom>
            <a:noFill/>
          </p:spPr>
          <p:txBody>
            <a:bodyPr wrap="none" rtlCol="0">
              <a:spAutoFit/>
            </a:bodyPr>
            <a:lstStyle/>
            <a:p>
              <a:r>
                <a:rPr kumimoji="1" lang="ja-JP" altLang="en-US" smtClean="0">
                  <a:solidFill>
                    <a:srgbClr val="FF0000"/>
                  </a:solidFill>
                </a:rPr>
                <a:t>★</a:t>
              </a:r>
              <a:endParaRPr kumimoji="1" lang="ja-JP" altLang="en-US" dirty="0">
                <a:solidFill>
                  <a:srgbClr val="FF0000"/>
                </a:solidFill>
              </a:endParaRPr>
            </a:p>
          </p:txBody>
        </p:sp>
      </p:grpSp>
    </p:spTree>
    <p:extLst>
      <p:ext uri="{BB962C8B-B14F-4D97-AF65-F5344CB8AC3E}">
        <p14:creationId xmlns:p14="http://schemas.microsoft.com/office/powerpoint/2010/main" val="1880974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dissolve">
                                      <p:cBhvr>
                                        <p:cTn id="7" dur="500"/>
                                        <p:tgtEl>
                                          <p:spTgt spid="67"/>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46"/>
                                        </p:tgtEl>
                                        <p:attrNameLst>
                                          <p:attrName>style.visibility</p:attrName>
                                        </p:attrNameLst>
                                      </p:cBhvr>
                                      <p:to>
                                        <p:strVal val="visible"/>
                                      </p:to>
                                    </p:set>
                                    <p:animEffect transition="in" filter="dissolve">
                                      <p:cBhvr>
                                        <p:cTn id="12" dur="500"/>
                                        <p:tgtEl>
                                          <p:spTgt spid="46"/>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xit" presetSubtype="0" fill="hold" nodeType="clickEffect">
                                  <p:stCondLst>
                                    <p:cond delay="0"/>
                                  </p:stCondLst>
                                  <p:childTnLst>
                                    <p:animEffect transition="out" filter="dissolve">
                                      <p:cBhvr>
                                        <p:cTn id="16" dur="500"/>
                                        <p:tgtEl>
                                          <p:spTgt spid="67"/>
                                        </p:tgtEl>
                                      </p:cBhvr>
                                    </p:animEffect>
                                    <p:set>
                                      <p:cBhvr>
                                        <p:cTn id="17" dur="1" fill="hold">
                                          <p:stCondLst>
                                            <p:cond delay="499"/>
                                          </p:stCondLst>
                                        </p:cTn>
                                        <p:tgtEl>
                                          <p:spTgt spid="67"/>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45"/>
                                        </p:tgtEl>
                                        <p:attrNameLst>
                                          <p:attrName>style.visibility</p:attrName>
                                        </p:attrNameLst>
                                      </p:cBhvr>
                                      <p:to>
                                        <p:strVal val="visible"/>
                                      </p:to>
                                    </p:set>
                                    <p:animEffect transition="in" filter="dissolve">
                                      <p:cBhvr>
                                        <p:cTn id="22" dur="500"/>
                                        <p:tgtEl>
                                          <p:spTgt spid="45"/>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dissolve">
                                      <p:cBhvr>
                                        <p:cTn id="27" dur="500"/>
                                        <p:tgtEl>
                                          <p:spTgt spid="66"/>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33"/>
                                        </p:tgtEl>
                                        <p:attrNameLst>
                                          <p:attrName>style.visibility</p:attrName>
                                        </p:attrNameLst>
                                      </p:cBhvr>
                                      <p:to>
                                        <p:strVal val="visible"/>
                                      </p:to>
                                    </p:set>
                                    <p:animEffect transition="in" filter="dissolve">
                                      <p:cBhvr>
                                        <p:cTn id="32" dur="500"/>
                                        <p:tgtEl>
                                          <p:spTgt spid="33"/>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nodeType="clickEffect">
                                  <p:stCondLst>
                                    <p:cond delay="0"/>
                                  </p:stCondLst>
                                  <p:childTnLst>
                                    <p:set>
                                      <p:cBhvr>
                                        <p:cTn id="36" dur="1" fill="hold">
                                          <p:stCondLst>
                                            <p:cond delay="0"/>
                                          </p:stCondLst>
                                        </p:cTn>
                                        <p:tgtEl>
                                          <p:spTgt spid="51"/>
                                        </p:tgtEl>
                                        <p:attrNameLst>
                                          <p:attrName>style.visibility</p:attrName>
                                        </p:attrNameLst>
                                      </p:cBhvr>
                                      <p:to>
                                        <p:strVal val="visible"/>
                                      </p:to>
                                    </p:set>
                                    <p:animEffect transition="in" filter="dissolve">
                                      <p:cBhvr>
                                        <p:cTn id="37" dur="500"/>
                                        <p:tgtEl>
                                          <p:spTgt spid="51"/>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nodeType="clickEffect">
                                  <p:stCondLst>
                                    <p:cond delay="0"/>
                                  </p:stCondLst>
                                  <p:childTnLst>
                                    <p:set>
                                      <p:cBhvr>
                                        <p:cTn id="41" dur="1" fill="hold">
                                          <p:stCondLst>
                                            <p:cond delay="0"/>
                                          </p:stCondLst>
                                        </p:cTn>
                                        <p:tgtEl>
                                          <p:spTgt spid="64"/>
                                        </p:tgtEl>
                                        <p:attrNameLst>
                                          <p:attrName>style.visibility</p:attrName>
                                        </p:attrNameLst>
                                      </p:cBhvr>
                                      <p:to>
                                        <p:strVal val="visible"/>
                                      </p:to>
                                    </p:set>
                                    <p:animEffect transition="in" filter="dissolve">
                                      <p:cBhvr>
                                        <p:cTn id="42" dur="500"/>
                                        <p:tgtEl>
                                          <p:spTgt spid="64"/>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nodeType="clickEffect">
                                  <p:stCondLst>
                                    <p:cond delay="0"/>
                                  </p:stCondLst>
                                  <p:childTnLst>
                                    <p:set>
                                      <p:cBhvr>
                                        <p:cTn id="46" dur="1" fill="hold">
                                          <p:stCondLst>
                                            <p:cond delay="0"/>
                                          </p:stCondLst>
                                        </p:cTn>
                                        <p:tgtEl>
                                          <p:spTgt spid="34"/>
                                        </p:tgtEl>
                                        <p:attrNameLst>
                                          <p:attrName>style.visibility</p:attrName>
                                        </p:attrNameLst>
                                      </p:cBhvr>
                                      <p:to>
                                        <p:strVal val="visible"/>
                                      </p:to>
                                    </p:set>
                                    <p:animEffect transition="in" filter="dissolve">
                                      <p:cBhvr>
                                        <p:cTn id="47" dur="500"/>
                                        <p:tgtEl>
                                          <p:spTgt spid="34"/>
                                        </p:tgtEl>
                                      </p:cBhvr>
                                    </p:animEffect>
                                  </p:childTnLst>
                                </p:cTn>
                              </p:par>
                            </p:childTnLst>
                          </p:cTn>
                        </p:par>
                      </p:childTnLst>
                    </p:cTn>
                  </p:par>
                  <p:par>
                    <p:cTn id="48" fill="hold">
                      <p:stCondLst>
                        <p:cond delay="indefinite"/>
                      </p:stCondLst>
                      <p:childTnLst>
                        <p:par>
                          <p:cTn id="49" fill="hold">
                            <p:stCondLst>
                              <p:cond delay="0"/>
                            </p:stCondLst>
                            <p:childTnLst>
                              <p:par>
                                <p:cTn id="50" presetID="9" presetClass="entr" presetSubtype="0" fill="hold" nodeType="clickEffect">
                                  <p:stCondLst>
                                    <p:cond delay="0"/>
                                  </p:stCondLst>
                                  <p:childTnLst>
                                    <p:set>
                                      <p:cBhvr>
                                        <p:cTn id="51" dur="1" fill="hold">
                                          <p:stCondLst>
                                            <p:cond delay="0"/>
                                          </p:stCondLst>
                                        </p:cTn>
                                        <p:tgtEl>
                                          <p:spTgt spid="37"/>
                                        </p:tgtEl>
                                        <p:attrNameLst>
                                          <p:attrName>style.visibility</p:attrName>
                                        </p:attrNameLst>
                                      </p:cBhvr>
                                      <p:to>
                                        <p:strVal val="visible"/>
                                      </p:to>
                                    </p:set>
                                    <p:animEffect transition="in" filter="dissolve">
                                      <p:cBhvr>
                                        <p:cTn id="52" dur="500"/>
                                        <p:tgtEl>
                                          <p:spTgt spid="37"/>
                                        </p:tgtEl>
                                      </p:cBhvr>
                                    </p:animEffect>
                                  </p:childTnLst>
                                </p:cTn>
                              </p:par>
                            </p:childTnLst>
                          </p:cTn>
                        </p:par>
                      </p:childTnLst>
                    </p:cTn>
                  </p:par>
                  <p:par>
                    <p:cTn id="53" fill="hold">
                      <p:stCondLst>
                        <p:cond delay="indefinite"/>
                      </p:stCondLst>
                      <p:childTnLst>
                        <p:par>
                          <p:cTn id="54" fill="hold">
                            <p:stCondLst>
                              <p:cond delay="0"/>
                            </p:stCondLst>
                            <p:childTnLst>
                              <p:par>
                                <p:cTn id="55" presetID="9" presetClass="entr" presetSubtype="0" fill="hold" grpId="0" nodeType="click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dissolve">
                                      <p:cBhvr>
                                        <p:cTn id="57" dur="500"/>
                                        <p:tgtEl>
                                          <p:spTgt spid="8"/>
                                        </p:tgtEl>
                                      </p:cBhvr>
                                    </p:animEffect>
                                  </p:childTnLst>
                                </p:cTn>
                              </p:par>
                            </p:childTnLst>
                          </p:cTn>
                        </p:par>
                      </p:childTnLst>
                    </p:cTn>
                  </p:par>
                  <p:par>
                    <p:cTn id="58" fill="hold">
                      <p:stCondLst>
                        <p:cond delay="indefinite"/>
                      </p:stCondLst>
                      <p:childTnLst>
                        <p:par>
                          <p:cTn id="59" fill="hold">
                            <p:stCondLst>
                              <p:cond delay="0"/>
                            </p:stCondLst>
                            <p:childTnLst>
                              <p:par>
                                <p:cTn id="60" presetID="9" presetClass="entr" presetSubtype="0" fill="hold" nodeType="clickEffect">
                                  <p:stCondLst>
                                    <p:cond delay="0"/>
                                  </p:stCondLst>
                                  <p:childTnLst>
                                    <p:set>
                                      <p:cBhvr>
                                        <p:cTn id="61" dur="1" fill="hold">
                                          <p:stCondLst>
                                            <p:cond delay="0"/>
                                          </p:stCondLst>
                                        </p:cTn>
                                        <p:tgtEl>
                                          <p:spTgt spid="75"/>
                                        </p:tgtEl>
                                        <p:attrNameLst>
                                          <p:attrName>style.visibility</p:attrName>
                                        </p:attrNameLst>
                                      </p:cBhvr>
                                      <p:to>
                                        <p:strVal val="visible"/>
                                      </p:to>
                                    </p:set>
                                    <p:animEffect transition="in" filter="dissolve">
                                      <p:cBhvr>
                                        <p:cTn id="62"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1529050" y="2055741"/>
            <a:ext cx="6537968" cy="2968505"/>
          </a:xfrm>
          <a:prstGeom prst="rect">
            <a:avLst/>
          </a:prstGeom>
          <a:noFill/>
        </p:spPr>
        <p:txBody>
          <a:bodyPr wrap="none" rtlCol="0">
            <a:spAutoFit/>
          </a:bodyPr>
          <a:lstStyle/>
          <a:p>
            <a:pPr>
              <a:lnSpc>
                <a:spcPct val="150000"/>
              </a:lnSpc>
            </a:pPr>
            <a:r>
              <a:rPr lang="en-US" altLang="ja-JP" dirty="0" smtClean="0"/>
              <a:t>Ⅰ</a:t>
            </a:r>
            <a:r>
              <a:rPr kumimoji="1" lang="ja-JP" altLang="en-US" dirty="0" smtClean="0"/>
              <a:t>．「医療事故調査制度」成立までの経緯、本制度の</a:t>
            </a:r>
            <a:r>
              <a:rPr lang="ja-JP" altLang="en-US" dirty="0" smtClean="0"/>
              <a:t>理念・考え方</a:t>
            </a:r>
            <a:endParaRPr lang="en-US" altLang="ja-JP" dirty="0" smtClean="0"/>
          </a:p>
          <a:p>
            <a:pPr>
              <a:lnSpc>
                <a:spcPct val="110000"/>
              </a:lnSpc>
            </a:pPr>
            <a:endParaRPr lang="en-US" altLang="ja-JP" dirty="0"/>
          </a:p>
          <a:p>
            <a:pPr>
              <a:lnSpc>
                <a:spcPct val="150000"/>
              </a:lnSpc>
            </a:pPr>
            <a:r>
              <a:rPr lang="en-US" altLang="ja-JP" dirty="0" smtClean="0"/>
              <a:t>Ⅱ</a:t>
            </a:r>
            <a:r>
              <a:rPr kumimoji="1" lang="ja-JP" altLang="en-US" dirty="0" smtClean="0"/>
              <a:t>．医療事故調査制度の要点</a:t>
            </a:r>
            <a:r>
              <a:rPr lang="ja-JP" altLang="en-US" sz="1400" dirty="0" smtClean="0"/>
              <a:t>、開始後の状況を含め</a:t>
            </a:r>
            <a:endParaRPr kumimoji="1" lang="en-US" altLang="ja-JP" sz="1400" dirty="0" smtClean="0"/>
          </a:p>
          <a:p>
            <a:pPr>
              <a:lnSpc>
                <a:spcPct val="150000"/>
              </a:lnSpc>
            </a:pPr>
            <a:r>
              <a:rPr kumimoji="1" lang="en-US" altLang="ja-JP" dirty="0" smtClean="0"/>
              <a:t>		2-1</a:t>
            </a:r>
            <a:r>
              <a:rPr kumimoji="1" lang="ja-JP" altLang="en-US" dirty="0" smtClean="0"/>
              <a:t>：　</a:t>
            </a:r>
            <a:r>
              <a:rPr lang="ja-JP" altLang="en-US" dirty="0" smtClean="0"/>
              <a:t>「</a:t>
            </a:r>
            <a:r>
              <a:rPr kumimoji="1" lang="ja-JP" altLang="en-US" dirty="0" smtClean="0"/>
              <a:t>医療事故」の定義・判断から、</a:t>
            </a:r>
            <a:r>
              <a:rPr kumimoji="1" lang="en-US" altLang="ja-JP" dirty="0" smtClean="0"/>
              <a:t>｢</a:t>
            </a:r>
            <a:r>
              <a:rPr kumimoji="1" lang="ja-JP" altLang="en-US" dirty="0" smtClean="0"/>
              <a:t>院内事故調査」へ</a:t>
            </a:r>
            <a:endParaRPr kumimoji="1" lang="en-US" altLang="ja-JP" dirty="0" smtClean="0"/>
          </a:p>
          <a:p>
            <a:pPr>
              <a:lnSpc>
                <a:spcPct val="110000"/>
              </a:lnSpc>
            </a:pPr>
            <a:r>
              <a:rPr lang="en-US" altLang="ja-JP" dirty="0"/>
              <a:t>	</a:t>
            </a:r>
            <a:r>
              <a:rPr lang="en-US" altLang="ja-JP" dirty="0" smtClean="0"/>
              <a:t>	2-2</a:t>
            </a:r>
            <a:r>
              <a:rPr lang="ja-JP" altLang="en-US" dirty="0" smtClean="0"/>
              <a:t>：</a:t>
            </a:r>
            <a:r>
              <a:rPr lang="ja-JP" altLang="en-US" dirty="0"/>
              <a:t>　「支援団体</a:t>
            </a:r>
            <a:r>
              <a:rPr lang="ja-JP" altLang="en-US" dirty="0" smtClean="0"/>
              <a:t>」について、念頭に置くべきこと</a:t>
            </a:r>
            <a:endParaRPr lang="en-US" altLang="ja-JP" dirty="0" smtClean="0"/>
          </a:p>
          <a:p>
            <a:pPr>
              <a:lnSpc>
                <a:spcPct val="110000"/>
              </a:lnSpc>
            </a:pPr>
            <a:r>
              <a:rPr lang="en-US" altLang="ja-JP" dirty="0" smtClean="0"/>
              <a:t>		2-3</a:t>
            </a:r>
            <a:r>
              <a:rPr lang="ja-JP" altLang="en-US" dirty="0" smtClean="0"/>
              <a:t>；　「医療事故調査・支援センター」につて</a:t>
            </a:r>
            <a:endParaRPr lang="en-US" altLang="ja-JP" dirty="0" smtClean="0"/>
          </a:p>
          <a:p>
            <a:pPr>
              <a:lnSpc>
                <a:spcPct val="110000"/>
              </a:lnSpc>
            </a:pPr>
            <a:endParaRPr lang="en-US" altLang="ja-JP" dirty="0"/>
          </a:p>
          <a:p>
            <a:pPr>
              <a:lnSpc>
                <a:spcPct val="110000"/>
              </a:lnSpc>
            </a:pPr>
            <a:r>
              <a:rPr lang="en-US" altLang="ja-JP" dirty="0" smtClean="0"/>
              <a:t>Ⅲ</a:t>
            </a:r>
            <a:r>
              <a:rPr lang="ja-JP" altLang="en-US" dirty="0" smtClean="0"/>
              <a:t>．医療法施行規則の一部改正について</a:t>
            </a:r>
            <a:endParaRPr lang="en-US" altLang="ja-JP" dirty="0" smtClean="0"/>
          </a:p>
        </p:txBody>
      </p:sp>
      <p:sp>
        <p:nvSpPr>
          <p:cNvPr id="4" name="テキスト ボックス 3"/>
          <p:cNvSpPr txBox="1"/>
          <p:nvPr/>
        </p:nvSpPr>
        <p:spPr>
          <a:xfrm>
            <a:off x="3239156" y="1019496"/>
            <a:ext cx="2811587" cy="461665"/>
          </a:xfrm>
          <a:prstGeom prst="rect">
            <a:avLst/>
          </a:prstGeom>
        </p:spPr>
        <p:style>
          <a:lnRef idx="1">
            <a:schemeClr val="accent3"/>
          </a:lnRef>
          <a:fillRef idx="2">
            <a:schemeClr val="accent3"/>
          </a:fillRef>
          <a:effectRef idx="1">
            <a:schemeClr val="accent3"/>
          </a:effectRef>
          <a:fontRef idx="minor">
            <a:schemeClr val="dk1"/>
          </a:fontRef>
        </p:style>
        <p:txBody>
          <a:bodyPr wrap="none" rtlCol="0">
            <a:spAutoFit/>
          </a:bodyPr>
          <a:lstStyle/>
          <a:p>
            <a:r>
              <a:rPr kumimoji="1" lang="ja-JP" altLang="en-US" sz="2400" dirty="0" smtClean="0"/>
              <a:t>本日お話しする内容</a:t>
            </a:r>
            <a:endParaRPr kumimoji="1" lang="ja-JP" altLang="en-US" sz="2400" dirty="0"/>
          </a:p>
        </p:txBody>
      </p:sp>
    </p:spTree>
    <p:extLst>
      <p:ext uri="{BB962C8B-B14F-4D97-AF65-F5344CB8AC3E}">
        <p14:creationId xmlns:p14="http://schemas.microsoft.com/office/powerpoint/2010/main" val="370580275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384100" y="3392812"/>
            <a:ext cx="7484224" cy="2964914"/>
          </a:xfrm>
          <a:prstGeom prst="rect">
            <a:avLst/>
          </a:prstGeom>
          <a:noFill/>
        </p:spPr>
        <p:txBody>
          <a:bodyPr wrap="square" rtlCol="0">
            <a:spAutoFit/>
          </a:bodyPr>
          <a:lstStyle/>
          <a:p>
            <a:pPr>
              <a:lnSpc>
                <a:spcPts val="2500"/>
              </a:lnSpc>
            </a:pPr>
            <a:r>
              <a:rPr lang="ja-JP" altLang="en-US" sz="1600" dirty="0" smtClean="0"/>
              <a:t>①病院等が行った医療事故調査結果の報告により</a:t>
            </a:r>
            <a:r>
              <a:rPr lang="ja-JP" altLang="en-US" sz="1600" dirty="0" smtClean="0">
                <a:solidFill>
                  <a:srgbClr val="FF0000"/>
                </a:solidFill>
              </a:rPr>
              <a:t>収集した情報の整理及び分析</a:t>
            </a:r>
            <a:endParaRPr lang="en-US" altLang="ja-JP" sz="1600" dirty="0">
              <a:solidFill>
                <a:srgbClr val="FF0000"/>
              </a:solidFill>
            </a:endParaRPr>
          </a:p>
          <a:p>
            <a:pPr>
              <a:lnSpc>
                <a:spcPts val="2500"/>
              </a:lnSpc>
            </a:pPr>
            <a:r>
              <a:rPr lang="ja-JP" altLang="en-US" sz="1600" dirty="0"/>
              <a:t>②報告をした病院等の管理者に</a:t>
            </a:r>
            <a:r>
              <a:rPr lang="ja-JP" altLang="en-US" sz="1600" dirty="0" smtClean="0"/>
              <a:t>対し、情報</a:t>
            </a:r>
            <a:r>
              <a:rPr lang="ja-JP" altLang="en-US" sz="1600" dirty="0"/>
              <a:t>の整理及び</a:t>
            </a:r>
            <a:r>
              <a:rPr lang="ja-JP" altLang="en-US" sz="1600" dirty="0" smtClean="0"/>
              <a:t>分析</a:t>
            </a:r>
            <a:r>
              <a:rPr lang="ja-JP" altLang="en-US" sz="1600" dirty="0" smtClean="0">
                <a:solidFill>
                  <a:srgbClr val="FF0000"/>
                </a:solidFill>
              </a:rPr>
              <a:t>結果</a:t>
            </a:r>
            <a:r>
              <a:rPr lang="ja-JP" altLang="en-US" sz="1600" dirty="0">
                <a:solidFill>
                  <a:srgbClr val="FF0000"/>
                </a:solidFill>
              </a:rPr>
              <a:t>の</a:t>
            </a:r>
            <a:r>
              <a:rPr lang="ja-JP" altLang="en-US" sz="1600" dirty="0" smtClean="0">
                <a:solidFill>
                  <a:srgbClr val="FF0000"/>
                </a:solidFill>
              </a:rPr>
              <a:t>報告</a:t>
            </a:r>
          </a:p>
          <a:p>
            <a:pPr>
              <a:lnSpc>
                <a:spcPts val="2500"/>
              </a:lnSpc>
              <a:spcBef>
                <a:spcPts val="1200"/>
              </a:spcBef>
            </a:pPr>
            <a:r>
              <a:rPr lang="ja-JP" altLang="en-US" sz="1600" dirty="0" smtClean="0"/>
              <a:t>③</a:t>
            </a:r>
            <a:r>
              <a:rPr lang="ja-JP" altLang="en-US" sz="1600" dirty="0"/>
              <a:t>医療事故が発生した</a:t>
            </a:r>
            <a:r>
              <a:rPr lang="ja-JP" altLang="en-US" sz="1600" dirty="0" smtClean="0"/>
              <a:t>病院等の管理者又は遺族から、当該事故について調査の</a:t>
            </a:r>
            <a:endParaRPr lang="en-US" altLang="ja-JP" sz="1600" dirty="0" smtClean="0"/>
          </a:p>
          <a:p>
            <a:pPr>
              <a:lnSpc>
                <a:spcPts val="2500"/>
              </a:lnSpc>
            </a:pPr>
            <a:r>
              <a:rPr lang="ja-JP" altLang="en-US" sz="1600" dirty="0"/>
              <a:t>　</a:t>
            </a:r>
            <a:r>
              <a:rPr lang="ja-JP" altLang="en-US" sz="1600" dirty="0" smtClean="0"/>
              <a:t>依頼があつたときは、</a:t>
            </a:r>
            <a:r>
              <a:rPr lang="ja-JP" altLang="en-US" sz="1600" dirty="0" smtClean="0">
                <a:solidFill>
                  <a:srgbClr val="FF0000"/>
                </a:solidFill>
              </a:rPr>
              <a:t>必要な調査</a:t>
            </a:r>
            <a:r>
              <a:rPr lang="ja-JP" altLang="en-US" sz="1600" dirty="0" smtClean="0"/>
              <a:t>を行い、その結果を管理者及び遺族に報告する</a:t>
            </a:r>
            <a:endParaRPr lang="en-US" altLang="ja-JP" sz="1600" dirty="0"/>
          </a:p>
          <a:p>
            <a:pPr>
              <a:lnSpc>
                <a:spcPts val="2500"/>
              </a:lnSpc>
              <a:spcBef>
                <a:spcPts val="1200"/>
              </a:spcBef>
            </a:pPr>
            <a:r>
              <a:rPr lang="ja-JP" altLang="en-US" sz="1600" dirty="0" smtClean="0"/>
              <a:t>④</a:t>
            </a:r>
            <a:r>
              <a:rPr lang="ja-JP" altLang="en-US" sz="1600" dirty="0"/>
              <a:t>医療事故調査</a:t>
            </a:r>
            <a:r>
              <a:rPr lang="ja-JP" altLang="en-US" sz="1600" dirty="0" smtClean="0"/>
              <a:t>に従事する者に対し医療事故調査の知識</a:t>
            </a:r>
            <a:r>
              <a:rPr lang="ja-JP" altLang="en-US" sz="1600" dirty="0"/>
              <a:t>及び</a:t>
            </a:r>
            <a:r>
              <a:rPr lang="ja-JP" altLang="en-US" sz="1600" dirty="0" smtClean="0"/>
              <a:t>技能に関する</a:t>
            </a:r>
            <a:r>
              <a:rPr lang="ja-JP" altLang="en-US" sz="1600" dirty="0" smtClean="0">
                <a:solidFill>
                  <a:srgbClr val="FF0000"/>
                </a:solidFill>
              </a:rPr>
              <a:t>研修</a:t>
            </a:r>
          </a:p>
          <a:p>
            <a:pPr>
              <a:lnSpc>
                <a:spcPts val="2500"/>
              </a:lnSpc>
            </a:pPr>
            <a:r>
              <a:rPr lang="ja-JP" altLang="en-US" sz="1600" dirty="0" smtClean="0"/>
              <a:t>⑤医療事故調査の実施に関する</a:t>
            </a:r>
            <a:r>
              <a:rPr lang="ja-JP" altLang="en-US" sz="1600" dirty="0" smtClean="0">
                <a:solidFill>
                  <a:srgbClr val="FF0000"/>
                </a:solidFill>
              </a:rPr>
              <a:t>相談に応じ、</a:t>
            </a:r>
            <a:r>
              <a:rPr lang="ja-JP" altLang="en-US" sz="1600" dirty="0" smtClean="0"/>
              <a:t>必要な</a:t>
            </a:r>
            <a:r>
              <a:rPr lang="ja-JP" altLang="en-US" sz="1600" dirty="0" smtClean="0">
                <a:solidFill>
                  <a:srgbClr val="FF0000"/>
                </a:solidFill>
              </a:rPr>
              <a:t>情報の提供及び支援</a:t>
            </a:r>
            <a:endParaRPr lang="en-US" altLang="ja-JP" sz="1600" dirty="0">
              <a:solidFill>
                <a:srgbClr val="FF0000"/>
              </a:solidFill>
            </a:endParaRPr>
          </a:p>
          <a:p>
            <a:pPr>
              <a:lnSpc>
                <a:spcPts val="2500"/>
              </a:lnSpc>
            </a:pPr>
            <a:r>
              <a:rPr lang="ja-JP" altLang="en-US" sz="1600" dirty="0" smtClean="0"/>
              <a:t>⑥</a:t>
            </a:r>
            <a:r>
              <a:rPr lang="ja-JP" altLang="en-US" sz="1600" dirty="0"/>
              <a:t>医療事故の再発防止に関する</a:t>
            </a:r>
            <a:r>
              <a:rPr lang="ja-JP" altLang="en-US" sz="1600" dirty="0">
                <a:solidFill>
                  <a:srgbClr val="FF0000"/>
                </a:solidFill>
              </a:rPr>
              <a:t>普及</a:t>
            </a:r>
            <a:r>
              <a:rPr lang="ja-JP" altLang="en-US" sz="1600" dirty="0" smtClean="0">
                <a:solidFill>
                  <a:srgbClr val="FF0000"/>
                </a:solidFill>
              </a:rPr>
              <a:t>啓発</a:t>
            </a:r>
            <a:endParaRPr lang="en-US" altLang="ja-JP" sz="1600" dirty="0" smtClean="0">
              <a:solidFill>
                <a:srgbClr val="FF0000"/>
              </a:solidFill>
            </a:endParaRPr>
          </a:p>
          <a:p>
            <a:pPr>
              <a:lnSpc>
                <a:spcPts val="2500"/>
              </a:lnSpc>
            </a:pPr>
            <a:r>
              <a:rPr lang="ja-JP" altLang="en-US" sz="1600" dirty="0" smtClean="0"/>
              <a:t>⑦医療の安全の確保を図るために必要な業務を行う。</a:t>
            </a:r>
            <a:endParaRPr kumimoji="1" lang="en-US" altLang="ja-JP" sz="1600" dirty="0" smtClean="0"/>
          </a:p>
        </p:txBody>
      </p:sp>
      <p:sp>
        <p:nvSpPr>
          <p:cNvPr id="4" name="テキスト ボックス 3"/>
          <p:cNvSpPr txBox="1"/>
          <p:nvPr/>
        </p:nvSpPr>
        <p:spPr>
          <a:xfrm>
            <a:off x="384100" y="2825084"/>
            <a:ext cx="2947720" cy="400110"/>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kumimoji="1" lang="ja-JP" altLang="en-US" sz="2000" dirty="0" smtClean="0"/>
              <a:t>医療法</a:t>
            </a:r>
            <a:r>
              <a:rPr kumimoji="1" lang="en-US" altLang="ja-JP" sz="2000" dirty="0" smtClean="0"/>
              <a:t> </a:t>
            </a:r>
            <a:r>
              <a:rPr kumimoji="1" lang="ja-JP" altLang="en-US" sz="2000" dirty="0" smtClean="0"/>
              <a:t>第６条</a:t>
            </a:r>
            <a:r>
              <a:rPr kumimoji="1" lang="en-US" altLang="ja-JP" sz="2000" dirty="0" smtClean="0"/>
              <a:t>16(</a:t>
            </a:r>
            <a:r>
              <a:rPr kumimoji="1" lang="ja-JP" altLang="en-US" sz="2000" dirty="0" smtClean="0"/>
              <a:t>抜粋</a:t>
            </a:r>
            <a:r>
              <a:rPr kumimoji="1" lang="en-US" altLang="ja-JP" sz="2000" dirty="0" smtClean="0"/>
              <a:t>)</a:t>
            </a:r>
            <a:endParaRPr kumimoji="1" lang="ja-JP" altLang="en-US" sz="2000" dirty="0"/>
          </a:p>
        </p:txBody>
      </p:sp>
      <p:sp>
        <p:nvSpPr>
          <p:cNvPr id="7" name="正方形/長方形 6"/>
          <p:cNvSpPr/>
          <p:nvPr/>
        </p:nvSpPr>
        <p:spPr>
          <a:xfrm>
            <a:off x="251520" y="260648"/>
            <a:ext cx="8568952" cy="62646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正方形/長方形 4"/>
          <p:cNvSpPr/>
          <p:nvPr/>
        </p:nvSpPr>
        <p:spPr>
          <a:xfrm>
            <a:off x="1661651" y="1219582"/>
            <a:ext cx="5748689" cy="1126462"/>
          </a:xfrm>
          <a:prstGeom prst="rect">
            <a:avLst/>
          </a:prstGeom>
        </p:spPr>
        <p:txBody>
          <a:bodyPr wrap="none">
            <a:spAutoFit/>
          </a:bodyPr>
          <a:lstStyle/>
          <a:p>
            <a:pPr algn="ctr">
              <a:lnSpc>
                <a:spcPct val="120000"/>
              </a:lnSpc>
            </a:pPr>
            <a:r>
              <a:rPr lang="en-US" altLang="ja-JP" sz="2800" dirty="0">
                <a:solidFill>
                  <a:srgbClr val="000000"/>
                </a:solidFill>
              </a:rPr>
              <a:t>2-3</a:t>
            </a:r>
            <a:r>
              <a:rPr lang="ja-JP" altLang="en-US" sz="2800" dirty="0">
                <a:solidFill>
                  <a:srgbClr val="000000"/>
                </a:solidFill>
              </a:rPr>
              <a:t>：　「医療事故調査・支援センター</a:t>
            </a:r>
            <a:r>
              <a:rPr lang="ja-JP" altLang="en-US" sz="2800" dirty="0" smtClean="0">
                <a:solidFill>
                  <a:srgbClr val="000000"/>
                </a:solidFill>
              </a:rPr>
              <a:t>」</a:t>
            </a:r>
            <a:endParaRPr lang="en-US" altLang="ja-JP" sz="2800" dirty="0" smtClean="0">
              <a:solidFill>
                <a:srgbClr val="000000"/>
              </a:solidFill>
            </a:endParaRPr>
          </a:p>
          <a:p>
            <a:pPr algn="ctr">
              <a:lnSpc>
                <a:spcPct val="120000"/>
              </a:lnSpc>
            </a:pPr>
            <a:r>
              <a:rPr lang="ja-JP" altLang="en-US" sz="2800" dirty="0" smtClean="0">
                <a:solidFill>
                  <a:srgbClr val="000000"/>
                </a:solidFill>
              </a:rPr>
              <a:t>について</a:t>
            </a:r>
            <a:endParaRPr lang="en-US" altLang="ja-JP" sz="2800" dirty="0">
              <a:solidFill>
                <a:srgbClr val="000000"/>
              </a:solidFill>
            </a:endParaRPr>
          </a:p>
        </p:txBody>
      </p:sp>
      <p:sp>
        <p:nvSpPr>
          <p:cNvPr id="8" name="テキスト ボックス 7"/>
          <p:cNvSpPr txBox="1"/>
          <p:nvPr/>
        </p:nvSpPr>
        <p:spPr>
          <a:xfrm>
            <a:off x="7620002" y="3581654"/>
            <a:ext cx="954107" cy="276999"/>
          </a:xfrm>
          <a:prstGeom prst="rect">
            <a:avLst/>
          </a:prstGeom>
          <a:noFill/>
        </p:spPr>
        <p:txBody>
          <a:bodyPr wrap="none" rtlCol="0">
            <a:spAutoFit/>
          </a:bodyPr>
          <a:lstStyle/>
          <a:p>
            <a:r>
              <a:rPr kumimoji="1" lang="ja-JP" altLang="en-US" sz="1200" dirty="0" smtClean="0">
                <a:solidFill>
                  <a:srgbClr val="002060"/>
                </a:solidFill>
              </a:rPr>
              <a:t>再発防止策</a:t>
            </a:r>
            <a:endParaRPr kumimoji="1" lang="ja-JP" altLang="en-US" sz="1200" dirty="0">
              <a:solidFill>
                <a:srgbClr val="002060"/>
              </a:solidFill>
            </a:endParaRPr>
          </a:p>
        </p:txBody>
      </p:sp>
      <p:sp>
        <p:nvSpPr>
          <p:cNvPr id="11" name="テキスト ボックス 10"/>
          <p:cNvSpPr txBox="1"/>
          <p:nvPr/>
        </p:nvSpPr>
        <p:spPr>
          <a:xfrm>
            <a:off x="7620002" y="4412482"/>
            <a:ext cx="1032655" cy="276999"/>
          </a:xfrm>
          <a:prstGeom prst="rect">
            <a:avLst/>
          </a:prstGeom>
          <a:noFill/>
        </p:spPr>
        <p:txBody>
          <a:bodyPr wrap="none" rtlCol="0">
            <a:spAutoFit/>
          </a:bodyPr>
          <a:lstStyle/>
          <a:p>
            <a:r>
              <a:rPr kumimoji="1" lang="ja-JP" altLang="en-US" sz="1200" dirty="0" smtClean="0">
                <a:solidFill>
                  <a:srgbClr val="002060"/>
                </a:solidFill>
              </a:rPr>
              <a:t>センター調査</a:t>
            </a:r>
            <a:endParaRPr kumimoji="1" lang="ja-JP" altLang="en-US" sz="1200" dirty="0">
              <a:solidFill>
                <a:srgbClr val="002060"/>
              </a:solidFill>
            </a:endParaRPr>
          </a:p>
        </p:txBody>
      </p:sp>
      <p:sp>
        <p:nvSpPr>
          <p:cNvPr id="12" name="テキスト ボックス 11"/>
          <p:cNvSpPr txBox="1"/>
          <p:nvPr/>
        </p:nvSpPr>
        <p:spPr>
          <a:xfrm>
            <a:off x="7620002" y="5377121"/>
            <a:ext cx="492443" cy="276999"/>
          </a:xfrm>
          <a:prstGeom prst="rect">
            <a:avLst/>
          </a:prstGeom>
          <a:noFill/>
        </p:spPr>
        <p:txBody>
          <a:bodyPr wrap="none" rtlCol="0">
            <a:spAutoFit/>
          </a:bodyPr>
          <a:lstStyle/>
          <a:p>
            <a:r>
              <a:rPr kumimoji="1" lang="ja-JP" altLang="en-US" sz="1200" dirty="0" smtClean="0">
                <a:solidFill>
                  <a:srgbClr val="002060"/>
                </a:solidFill>
              </a:rPr>
              <a:t>相談</a:t>
            </a:r>
            <a:endParaRPr kumimoji="1" lang="ja-JP" altLang="en-US" sz="1200" dirty="0">
              <a:solidFill>
                <a:srgbClr val="002060"/>
              </a:solidFill>
            </a:endParaRPr>
          </a:p>
        </p:txBody>
      </p:sp>
      <p:sp>
        <p:nvSpPr>
          <p:cNvPr id="13" name="右大かっこ 12"/>
          <p:cNvSpPr/>
          <p:nvPr/>
        </p:nvSpPr>
        <p:spPr>
          <a:xfrm>
            <a:off x="7469441" y="3392812"/>
            <a:ext cx="150561" cy="608917"/>
          </a:xfrm>
          <a:prstGeom prst="rightBracket">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a:p>
        </p:txBody>
      </p:sp>
      <p:sp>
        <p:nvSpPr>
          <p:cNvPr id="14" name="右大かっこ 13"/>
          <p:cNvSpPr/>
          <p:nvPr/>
        </p:nvSpPr>
        <p:spPr>
          <a:xfrm>
            <a:off x="7464527" y="4281329"/>
            <a:ext cx="155475" cy="545171"/>
          </a:xfrm>
          <a:prstGeom prst="rightBracket">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a:p>
        </p:txBody>
      </p:sp>
      <p:sp>
        <p:nvSpPr>
          <p:cNvPr id="16" name="右大かっこ 15"/>
          <p:cNvSpPr/>
          <p:nvPr/>
        </p:nvSpPr>
        <p:spPr>
          <a:xfrm>
            <a:off x="7469441" y="5397795"/>
            <a:ext cx="150561" cy="236833"/>
          </a:xfrm>
          <a:prstGeom prst="rightBracket">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a:p>
        </p:txBody>
      </p:sp>
      <p:sp>
        <p:nvSpPr>
          <p:cNvPr id="17" name="右大かっこ 16"/>
          <p:cNvSpPr/>
          <p:nvPr/>
        </p:nvSpPr>
        <p:spPr>
          <a:xfrm>
            <a:off x="7469441" y="5075275"/>
            <a:ext cx="150561" cy="236833"/>
          </a:xfrm>
          <a:prstGeom prst="rightBracket">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a:p>
        </p:txBody>
      </p:sp>
      <p:sp>
        <p:nvSpPr>
          <p:cNvPr id="18" name="右大かっこ 17"/>
          <p:cNvSpPr/>
          <p:nvPr/>
        </p:nvSpPr>
        <p:spPr>
          <a:xfrm>
            <a:off x="7469441" y="5707913"/>
            <a:ext cx="150561" cy="236833"/>
          </a:xfrm>
          <a:prstGeom prst="rightBracket">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a:p>
        </p:txBody>
      </p:sp>
      <p:sp>
        <p:nvSpPr>
          <p:cNvPr id="19" name="テキスト ボックス 18"/>
          <p:cNvSpPr txBox="1"/>
          <p:nvPr/>
        </p:nvSpPr>
        <p:spPr>
          <a:xfrm>
            <a:off x="7622622" y="5054011"/>
            <a:ext cx="492443" cy="276999"/>
          </a:xfrm>
          <a:prstGeom prst="rect">
            <a:avLst/>
          </a:prstGeom>
          <a:noFill/>
        </p:spPr>
        <p:txBody>
          <a:bodyPr wrap="none" rtlCol="0">
            <a:spAutoFit/>
          </a:bodyPr>
          <a:lstStyle/>
          <a:p>
            <a:r>
              <a:rPr lang="ja-JP" altLang="en-US" sz="1200" dirty="0" smtClean="0">
                <a:solidFill>
                  <a:srgbClr val="002060"/>
                </a:solidFill>
              </a:rPr>
              <a:t>研修</a:t>
            </a:r>
            <a:endParaRPr kumimoji="1" lang="ja-JP" altLang="en-US" sz="1200" dirty="0">
              <a:solidFill>
                <a:srgbClr val="002060"/>
              </a:solidFill>
            </a:endParaRPr>
          </a:p>
        </p:txBody>
      </p:sp>
      <p:sp>
        <p:nvSpPr>
          <p:cNvPr id="20" name="テキスト ボックス 19"/>
          <p:cNvSpPr txBox="1"/>
          <p:nvPr/>
        </p:nvSpPr>
        <p:spPr>
          <a:xfrm>
            <a:off x="7622621" y="5681333"/>
            <a:ext cx="800219" cy="276999"/>
          </a:xfrm>
          <a:prstGeom prst="rect">
            <a:avLst/>
          </a:prstGeom>
          <a:noFill/>
        </p:spPr>
        <p:txBody>
          <a:bodyPr wrap="none" rtlCol="0">
            <a:spAutoFit/>
          </a:bodyPr>
          <a:lstStyle/>
          <a:p>
            <a:r>
              <a:rPr lang="ja-JP" altLang="en-US" sz="1200" smtClean="0">
                <a:solidFill>
                  <a:srgbClr val="002060"/>
                </a:solidFill>
              </a:rPr>
              <a:t>普及啓発</a:t>
            </a:r>
            <a:endParaRPr kumimoji="1" lang="ja-JP" altLang="en-US" sz="1200" dirty="0">
              <a:solidFill>
                <a:srgbClr val="002060"/>
              </a:solidFill>
            </a:endParaRPr>
          </a:p>
        </p:txBody>
      </p:sp>
    </p:spTree>
    <p:extLst>
      <p:ext uri="{BB962C8B-B14F-4D97-AF65-F5344CB8AC3E}">
        <p14:creationId xmlns:p14="http://schemas.microsoft.com/office/powerpoint/2010/main" val="199868032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1572614" y="530207"/>
            <a:ext cx="5841262" cy="461665"/>
          </a:xfrm>
          <a:prstGeom prst="rect">
            <a:avLst/>
          </a:prstGeom>
          <a:noFill/>
          <a:ln>
            <a:noFill/>
          </a:ln>
        </p:spPr>
        <p:style>
          <a:lnRef idx="1">
            <a:schemeClr val="accent2"/>
          </a:lnRef>
          <a:fillRef idx="3">
            <a:schemeClr val="accent2"/>
          </a:fillRef>
          <a:effectRef idx="2">
            <a:schemeClr val="accent2"/>
          </a:effectRef>
          <a:fontRef idx="minor">
            <a:schemeClr val="lt1"/>
          </a:fontRef>
        </p:style>
        <p:txBody>
          <a:bodyPr wrap="none" rtlCol="0">
            <a:spAutoFit/>
          </a:bodyPr>
          <a:lstStyle/>
          <a:p>
            <a:r>
              <a:rPr kumimoji="1" lang="ja-JP" altLang="en-US" sz="2400" dirty="0" smtClean="0">
                <a:solidFill>
                  <a:srgbClr val="000000"/>
                </a:solidFill>
              </a:rPr>
              <a:t>院内調査報告について</a:t>
            </a:r>
            <a:r>
              <a:rPr kumimoji="1" lang="en-US" altLang="ja-JP" sz="2400" dirty="0" smtClean="0">
                <a:solidFill>
                  <a:srgbClr val="000000"/>
                </a:solidFill>
              </a:rPr>
              <a:t> </a:t>
            </a:r>
            <a:r>
              <a:rPr kumimoji="1" lang="ja-JP" altLang="en-US" dirty="0" smtClean="0">
                <a:solidFill>
                  <a:srgbClr val="000000"/>
                </a:solidFill>
              </a:rPr>
              <a:t>／</a:t>
            </a:r>
            <a:r>
              <a:rPr kumimoji="1" lang="en-US" altLang="ja-JP" dirty="0" smtClean="0">
                <a:solidFill>
                  <a:srgbClr val="000000"/>
                </a:solidFill>
              </a:rPr>
              <a:t> </a:t>
            </a:r>
            <a:r>
              <a:rPr kumimoji="1" lang="ja-JP" altLang="en-US" dirty="0" smtClean="0">
                <a:solidFill>
                  <a:srgbClr val="000000"/>
                </a:solidFill>
              </a:rPr>
              <a:t>制度</a:t>
            </a:r>
            <a:r>
              <a:rPr lang="ja-JP" altLang="en-US" dirty="0" smtClean="0">
                <a:solidFill>
                  <a:srgbClr val="000000"/>
                </a:solidFill>
              </a:rPr>
              <a:t>開始後の報告から</a:t>
            </a:r>
            <a:endParaRPr kumimoji="1" lang="ja-JP" altLang="en-US" dirty="0">
              <a:solidFill>
                <a:srgbClr val="000000"/>
              </a:solidFill>
            </a:endParaRPr>
          </a:p>
        </p:txBody>
      </p:sp>
      <p:sp>
        <p:nvSpPr>
          <p:cNvPr id="4" name="テキスト ボックス 3"/>
          <p:cNvSpPr txBox="1"/>
          <p:nvPr/>
        </p:nvSpPr>
        <p:spPr>
          <a:xfrm>
            <a:off x="473475" y="1135272"/>
            <a:ext cx="8201284" cy="4909036"/>
          </a:xfrm>
          <a:prstGeom prst="rect">
            <a:avLst/>
          </a:prstGeom>
          <a:noFill/>
        </p:spPr>
        <p:txBody>
          <a:bodyPr wrap="none" rtlCol="0">
            <a:spAutoFit/>
          </a:bodyPr>
          <a:lstStyle/>
          <a:p>
            <a:r>
              <a:rPr kumimoji="1" lang="ja-JP" altLang="en-US" sz="2000" dirty="0" smtClean="0"/>
              <a:t>１．報告書受理</a:t>
            </a:r>
            <a:endParaRPr kumimoji="1" lang="en-US" altLang="ja-JP" sz="2000" dirty="0" smtClean="0"/>
          </a:p>
          <a:p>
            <a:pPr marL="800100" lvl="1" indent="-342900">
              <a:buFont typeface="Wingdings" charset="2"/>
              <a:buChar char="l"/>
            </a:pPr>
            <a:r>
              <a:rPr lang="ja-JP" altLang="en-US" sz="2000" dirty="0" smtClean="0"/>
              <a:t>報告件数：</a:t>
            </a:r>
            <a:r>
              <a:rPr lang="en-US" altLang="ja-JP" sz="2000" dirty="0" smtClean="0"/>
              <a:t> 			</a:t>
            </a:r>
          </a:p>
          <a:p>
            <a:r>
              <a:rPr lang="en-US" altLang="ja-JP" sz="2000" dirty="0"/>
              <a:t>	</a:t>
            </a:r>
            <a:r>
              <a:rPr lang="en-US" altLang="ja-JP" sz="2000" dirty="0" smtClean="0"/>
              <a:t>		</a:t>
            </a:r>
            <a:r>
              <a:rPr lang="ja-JP" altLang="en-US" sz="2000" dirty="0" smtClean="0"/>
              <a:t>７８ 件</a:t>
            </a:r>
            <a:r>
              <a:rPr lang="en-US" altLang="ja-JP" sz="2000" dirty="0" smtClean="0"/>
              <a:t> </a:t>
            </a:r>
            <a:r>
              <a:rPr lang="ja-JP" altLang="en-US" sz="2000" dirty="0" smtClean="0"/>
              <a:t>／８ヶ月</a:t>
            </a:r>
            <a:r>
              <a:rPr lang="en-US" altLang="ja-JP" sz="2000" dirty="0" smtClean="0"/>
              <a:t> </a:t>
            </a:r>
          </a:p>
          <a:p>
            <a:r>
              <a:rPr lang="en-US" altLang="ja-JP" sz="2000" dirty="0" smtClean="0"/>
              <a:t>  							</a:t>
            </a:r>
            <a:r>
              <a:rPr lang="ja-JP" altLang="en-US" sz="2000" dirty="0" smtClean="0"/>
              <a:t>　</a:t>
            </a:r>
            <a:endParaRPr lang="en-US" altLang="ja-JP" sz="2000" dirty="0"/>
          </a:p>
          <a:p>
            <a:pPr>
              <a:lnSpc>
                <a:spcPct val="140000"/>
              </a:lnSpc>
            </a:pPr>
            <a:endParaRPr lang="en-US" altLang="ja-JP" sz="2000" dirty="0" smtClean="0"/>
          </a:p>
          <a:p>
            <a:pPr>
              <a:lnSpc>
                <a:spcPct val="120000"/>
              </a:lnSpc>
            </a:pPr>
            <a:r>
              <a:rPr lang="ja-JP" altLang="en-US" sz="2000" dirty="0" smtClean="0"/>
              <a:t>２．</a:t>
            </a:r>
            <a:r>
              <a:rPr lang="en-US" altLang="ja-JP" sz="2000" dirty="0" smtClean="0"/>
              <a:t>《</a:t>
            </a:r>
            <a:r>
              <a:rPr lang="ja-JP" altLang="en-US" sz="2000" dirty="0" smtClean="0"/>
              <a:t>通知</a:t>
            </a:r>
            <a:r>
              <a:rPr lang="en-US" altLang="ja-JP" sz="2000" dirty="0" smtClean="0"/>
              <a:t>》</a:t>
            </a:r>
            <a:r>
              <a:rPr lang="ja-JP" altLang="en-US" sz="2000" dirty="0" smtClean="0"/>
              <a:t>：報告内容</a:t>
            </a:r>
            <a:r>
              <a:rPr lang="en-US" altLang="ja-JP" sz="2000" dirty="0" smtClean="0"/>
              <a:t> </a:t>
            </a:r>
            <a:r>
              <a:rPr lang="ja-JP" altLang="en-US" sz="1400" dirty="0" smtClean="0"/>
              <a:t>［医療事故調査の項目、手法及び結果］</a:t>
            </a:r>
            <a:r>
              <a:rPr lang="ja-JP" altLang="en-US" sz="1400" dirty="0"/>
              <a:t>　</a:t>
            </a:r>
            <a:r>
              <a:rPr lang="ja-JP" altLang="en-US" sz="2000" dirty="0" smtClean="0"/>
              <a:t>への対応；</a:t>
            </a:r>
            <a:endParaRPr lang="en-US" altLang="ja-JP" sz="1400" dirty="0" smtClean="0"/>
          </a:p>
          <a:p>
            <a:pPr>
              <a:lnSpc>
                <a:spcPct val="140000"/>
              </a:lnSpc>
              <a:spcBef>
                <a:spcPts val="600"/>
              </a:spcBef>
            </a:pPr>
            <a:r>
              <a:rPr lang="ja-JP" altLang="en-US" sz="1600" dirty="0" smtClean="0"/>
              <a:t>　　［通知の項目］</a:t>
            </a:r>
            <a:r>
              <a:rPr lang="en-US" altLang="ja-JP" sz="1600" dirty="0" smtClean="0"/>
              <a:t>						</a:t>
            </a:r>
            <a:r>
              <a:rPr lang="ja-JP" altLang="en-US" sz="1600" dirty="0" smtClean="0"/>
              <a:t>　　　［報告書で、目立った点］</a:t>
            </a:r>
            <a:endParaRPr lang="en-US" altLang="ja-JP" sz="1600" dirty="0" smtClean="0"/>
          </a:p>
          <a:p>
            <a:pPr marL="742950" lvl="1" indent="-285750">
              <a:lnSpc>
                <a:spcPct val="140000"/>
              </a:lnSpc>
              <a:buFont typeface="Wingdings" charset="2"/>
              <a:buChar char="l"/>
            </a:pPr>
            <a:r>
              <a:rPr lang="ja-JP" altLang="en-US" sz="1600" dirty="0" smtClean="0"/>
              <a:t>調査</a:t>
            </a:r>
            <a:r>
              <a:rPr lang="ja-JP" altLang="en-US" sz="1600" dirty="0"/>
              <a:t>の概要（調査項目、調査の手法</a:t>
            </a:r>
            <a:r>
              <a:rPr lang="ja-JP" altLang="en-US" sz="1600" dirty="0" smtClean="0"/>
              <a:t>）</a:t>
            </a:r>
            <a:r>
              <a:rPr lang="en-US" altLang="ja-JP" sz="1600" dirty="0" smtClean="0"/>
              <a:t>		</a:t>
            </a:r>
            <a:r>
              <a:rPr lang="ja-JP" altLang="en-US" sz="1600" dirty="0" smtClean="0"/>
              <a:t>＊委員会構成に関する記載がない</a:t>
            </a:r>
            <a:endParaRPr lang="en-US" altLang="ja-JP" sz="1600" dirty="0" smtClean="0"/>
          </a:p>
          <a:p>
            <a:pPr marL="742950" lvl="1" indent="-285750">
              <a:lnSpc>
                <a:spcPct val="140000"/>
              </a:lnSpc>
              <a:buFont typeface="Wingdings" charset="2"/>
              <a:buChar char="l"/>
            </a:pPr>
            <a:r>
              <a:rPr lang="ja-JP" altLang="en-US" sz="1600" dirty="0" smtClean="0"/>
              <a:t>臨床経過（客観的事実の経過）</a:t>
            </a:r>
            <a:r>
              <a:rPr lang="en-US" altLang="ja-JP" sz="1600" dirty="0"/>
              <a:t>		</a:t>
            </a:r>
            <a:r>
              <a:rPr lang="en-US" altLang="ja-JP" sz="1600" dirty="0" smtClean="0"/>
              <a:t>	</a:t>
            </a:r>
            <a:r>
              <a:rPr lang="ja-JP" altLang="en-US" sz="1600" dirty="0" smtClean="0"/>
              <a:t>＊事故</a:t>
            </a:r>
            <a:r>
              <a:rPr lang="ja-JP" altLang="en-US" sz="1600" dirty="0"/>
              <a:t>原因の背景の記載なし</a:t>
            </a:r>
            <a:endParaRPr lang="en-US" altLang="ja-JP" sz="1600" dirty="0"/>
          </a:p>
          <a:p>
            <a:pPr>
              <a:lnSpc>
                <a:spcPct val="90000"/>
              </a:lnSpc>
            </a:pPr>
            <a:r>
              <a:rPr lang="en-US" altLang="ja-JP" sz="1600" dirty="0"/>
              <a:t>											</a:t>
            </a:r>
            <a:r>
              <a:rPr lang="ja-JP" altLang="en-US" sz="1400" dirty="0"/>
              <a:t>（システム、構造に関する</a:t>
            </a:r>
            <a:r>
              <a:rPr lang="ja-JP" altLang="en-US" sz="1400" dirty="0" smtClean="0"/>
              <a:t>考察がない）</a:t>
            </a:r>
            <a:endParaRPr lang="en-US" altLang="ja-JP" sz="1400" dirty="0"/>
          </a:p>
          <a:p>
            <a:pPr marL="742950" lvl="1" indent="-285750">
              <a:lnSpc>
                <a:spcPct val="140000"/>
              </a:lnSpc>
              <a:buFont typeface="Wingdings" charset="2"/>
              <a:buChar char="l"/>
            </a:pPr>
            <a:r>
              <a:rPr lang="ja-JP" altLang="en-US" sz="1600" dirty="0" smtClean="0"/>
              <a:t>原因</a:t>
            </a:r>
            <a:r>
              <a:rPr lang="ja-JP" altLang="en-US" sz="1600" dirty="0"/>
              <a:t>を明らかにするための調査の</a:t>
            </a:r>
            <a:r>
              <a:rPr lang="ja-JP" altLang="en-US" sz="1600" dirty="0" smtClean="0"/>
              <a:t>結果</a:t>
            </a:r>
            <a:r>
              <a:rPr lang="en-US" altLang="ja-JP" sz="1600" dirty="0" smtClean="0"/>
              <a:t>		</a:t>
            </a:r>
            <a:r>
              <a:rPr lang="ja-JP" altLang="en-US" sz="1600" dirty="0" smtClean="0"/>
              <a:t>＊</a:t>
            </a:r>
            <a:r>
              <a:rPr lang="en-US" altLang="ja-JP" sz="1600" dirty="0" smtClean="0"/>
              <a:t>｢</a:t>
            </a:r>
            <a:r>
              <a:rPr lang="ja-JP" altLang="en-US" sz="1600" dirty="0" smtClean="0"/>
              <a:t>死因</a:t>
            </a:r>
            <a:r>
              <a:rPr lang="en-US" altLang="ja-JP" sz="1600" dirty="0" smtClean="0"/>
              <a:t>｣</a:t>
            </a:r>
            <a:r>
              <a:rPr lang="ja-JP" altLang="en-US" sz="1600" dirty="0" smtClean="0"/>
              <a:t>の検討がされていない</a:t>
            </a:r>
            <a:endParaRPr lang="en-US" altLang="ja-JP" sz="1600" dirty="0"/>
          </a:p>
          <a:p>
            <a:pPr marL="742950" lvl="1" indent="-285750">
              <a:lnSpc>
                <a:spcPct val="120000"/>
              </a:lnSpc>
              <a:buFont typeface="Wingdings" charset="2"/>
              <a:buChar char="l"/>
            </a:pPr>
            <a:r>
              <a:rPr lang="ja-JP" altLang="en-US" sz="1600" dirty="0" smtClean="0"/>
              <a:t>再発</a:t>
            </a:r>
            <a:r>
              <a:rPr lang="ja-JP" altLang="en-US" sz="1600" dirty="0"/>
              <a:t>防止策の検討（</a:t>
            </a:r>
            <a:r>
              <a:rPr lang="ja-JP" altLang="en-US" sz="1600" dirty="0" smtClean="0"/>
              <a:t>検討した場合）</a:t>
            </a:r>
            <a:r>
              <a:rPr lang="en-US" altLang="ja-JP" sz="1600" dirty="0" smtClean="0"/>
              <a:t>		</a:t>
            </a:r>
            <a:r>
              <a:rPr lang="ja-JP" altLang="en-US" sz="1400" dirty="0" smtClean="0"/>
              <a:t>＊</a:t>
            </a:r>
            <a:r>
              <a:rPr lang="ja-JP" altLang="en-US" sz="1400" dirty="0"/>
              <a:t>発生したことの裏返しに止まっている</a:t>
            </a:r>
            <a:endParaRPr lang="en-US" altLang="ja-JP" sz="1400" dirty="0"/>
          </a:p>
          <a:p>
            <a:pPr>
              <a:lnSpc>
                <a:spcPct val="80000"/>
              </a:lnSpc>
            </a:pPr>
            <a:r>
              <a:rPr lang="en-US" altLang="ja-JP" sz="1400" dirty="0" smtClean="0"/>
              <a:t>											</a:t>
            </a:r>
            <a:r>
              <a:rPr lang="ja-JP" altLang="en-US" sz="1400" dirty="0" smtClean="0"/>
              <a:t>（</a:t>
            </a:r>
            <a:r>
              <a:rPr lang="ja-JP" altLang="en-US" sz="1400" dirty="0"/>
              <a:t>例：発生した</a:t>
            </a:r>
            <a:r>
              <a:rPr lang="en-US" altLang="ja-JP" sz="1400" dirty="0"/>
              <a:t>△△</a:t>
            </a:r>
            <a:r>
              <a:rPr lang="ja-JP" altLang="en-US" sz="1400" dirty="0"/>
              <a:t>に気をつける）</a:t>
            </a:r>
            <a:endParaRPr lang="en-US" altLang="ja-JP" sz="1400" dirty="0"/>
          </a:p>
          <a:p>
            <a:pPr marL="742950" lvl="1" indent="-285750">
              <a:lnSpc>
                <a:spcPct val="140000"/>
              </a:lnSpc>
              <a:buFont typeface="Wingdings" charset="2"/>
              <a:buChar char="l"/>
            </a:pPr>
            <a:r>
              <a:rPr lang="ja-JP" altLang="en-US" sz="1600" dirty="0" smtClean="0"/>
              <a:t>医療</a:t>
            </a:r>
            <a:r>
              <a:rPr lang="ja-JP" altLang="en-US" sz="1600" dirty="0"/>
              <a:t>従事者、遺族の</a:t>
            </a:r>
            <a:r>
              <a:rPr lang="ja-JP" altLang="en-US" sz="1600" dirty="0" smtClean="0"/>
              <a:t>意見</a:t>
            </a:r>
            <a:r>
              <a:rPr lang="en-US" altLang="ja-JP" sz="1600" dirty="0" smtClean="0"/>
              <a:t>				</a:t>
            </a:r>
            <a:r>
              <a:rPr lang="ja-JP" altLang="en-US" sz="1600" dirty="0" smtClean="0"/>
              <a:t>＊記載なしが多い</a:t>
            </a:r>
            <a:endParaRPr lang="en-US" altLang="ja-JP" sz="1600" dirty="0"/>
          </a:p>
          <a:p>
            <a:pPr>
              <a:lnSpc>
                <a:spcPct val="120000"/>
              </a:lnSpc>
            </a:pPr>
            <a:endParaRPr lang="en-US" altLang="ja-JP" sz="1600" dirty="0" smtClean="0"/>
          </a:p>
        </p:txBody>
      </p:sp>
      <p:cxnSp>
        <p:nvCxnSpPr>
          <p:cNvPr id="5" name="直線コネクタ 4"/>
          <p:cNvCxnSpPr/>
          <p:nvPr/>
        </p:nvCxnSpPr>
        <p:spPr>
          <a:xfrm>
            <a:off x="1918594" y="2111778"/>
            <a:ext cx="1658003"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7" name="直線コネクタ 6"/>
          <p:cNvCxnSpPr/>
          <p:nvPr/>
        </p:nvCxnSpPr>
        <p:spPr>
          <a:xfrm>
            <a:off x="1651994" y="969192"/>
            <a:ext cx="5594034" cy="0"/>
          </a:xfrm>
          <a:prstGeom prst="line">
            <a:avLst/>
          </a:prstGeom>
          <a:ln>
            <a:solidFill>
              <a:srgbClr val="000090"/>
            </a:solidFill>
          </a:ln>
        </p:spPr>
        <p:style>
          <a:lnRef idx="2">
            <a:schemeClr val="accent1"/>
          </a:lnRef>
          <a:fillRef idx="0">
            <a:schemeClr val="accent1"/>
          </a:fillRef>
          <a:effectRef idx="1">
            <a:schemeClr val="accent1"/>
          </a:effectRef>
          <a:fontRef idx="minor">
            <a:schemeClr val="tx1"/>
          </a:fontRef>
        </p:style>
      </p:cxnSp>
      <p:sp>
        <p:nvSpPr>
          <p:cNvPr id="11" name="正方形/長方形 10"/>
          <p:cNvSpPr/>
          <p:nvPr/>
        </p:nvSpPr>
        <p:spPr>
          <a:xfrm>
            <a:off x="801003" y="3262701"/>
            <a:ext cx="3880389" cy="2452299"/>
          </a:xfrm>
          <a:prstGeom prst="rect">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2" name="正方形/長方形 11"/>
          <p:cNvSpPr/>
          <p:nvPr/>
        </p:nvSpPr>
        <p:spPr>
          <a:xfrm>
            <a:off x="4998343" y="3262701"/>
            <a:ext cx="3633936" cy="2452299"/>
          </a:xfrm>
          <a:prstGeom prst="rect">
            <a:avLst/>
          </a:prstGeom>
          <a:noFill/>
          <a:ln w="19050">
            <a:solidFill>
              <a:srgbClr val="00B0F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3" name="右矢印 12"/>
          <p:cNvSpPr/>
          <p:nvPr/>
        </p:nvSpPr>
        <p:spPr>
          <a:xfrm>
            <a:off x="4556143" y="4196158"/>
            <a:ext cx="460985" cy="362887"/>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6" name="テキスト ボックス 5"/>
          <p:cNvSpPr txBox="1"/>
          <p:nvPr/>
        </p:nvSpPr>
        <p:spPr>
          <a:xfrm rot="21003349">
            <a:off x="3850639" y="5662205"/>
            <a:ext cx="4644421" cy="369332"/>
          </a:xfrm>
          <a:prstGeom prst="rect">
            <a:avLst/>
          </a:prstGeom>
          <a:ln/>
        </p:spPr>
        <p:style>
          <a:lnRef idx="1">
            <a:schemeClr val="accent6"/>
          </a:lnRef>
          <a:fillRef idx="3">
            <a:schemeClr val="accent6"/>
          </a:fillRef>
          <a:effectRef idx="2">
            <a:schemeClr val="accent6"/>
          </a:effectRef>
          <a:fontRef idx="minor">
            <a:schemeClr val="lt1"/>
          </a:fontRef>
        </p:style>
        <p:txBody>
          <a:bodyPr wrap="none" rtlCol="0">
            <a:spAutoFit/>
          </a:bodyPr>
          <a:lstStyle/>
          <a:p>
            <a:r>
              <a:rPr kumimoji="1" lang="ja-JP" altLang="en-US" dirty="0" smtClean="0">
                <a:solidFill>
                  <a:srgbClr val="000000"/>
                </a:solidFill>
              </a:rPr>
              <a:t>センターでの、集計・分析に役立つ内容を期待</a:t>
            </a:r>
            <a:r>
              <a:rPr kumimoji="1" lang="en-US" altLang="ja-JP" dirty="0" smtClean="0">
                <a:solidFill>
                  <a:srgbClr val="000000"/>
                </a:solidFill>
              </a:rPr>
              <a:t> </a:t>
            </a:r>
            <a:endParaRPr kumimoji="1" lang="ja-JP" altLang="en-US" dirty="0">
              <a:solidFill>
                <a:srgbClr val="000000"/>
              </a:solidFill>
            </a:endParaRPr>
          </a:p>
        </p:txBody>
      </p:sp>
      <p:sp>
        <p:nvSpPr>
          <p:cNvPr id="15" name="テキスト ボックス 14"/>
          <p:cNvSpPr txBox="1"/>
          <p:nvPr/>
        </p:nvSpPr>
        <p:spPr>
          <a:xfrm>
            <a:off x="4922063" y="1346345"/>
            <a:ext cx="611065" cy="1449628"/>
          </a:xfrm>
          <a:prstGeom prst="rect">
            <a:avLst/>
          </a:prstGeom>
          <a:noFill/>
        </p:spPr>
        <p:txBody>
          <a:bodyPr wrap="none" rtlCol="0">
            <a:spAutoFit/>
          </a:bodyPr>
          <a:lstStyle/>
          <a:p>
            <a:pPr>
              <a:lnSpc>
                <a:spcPct val="90000"/>
              </a:lnSpc>
            </a:pPr>
            <a:r>
              <a:rPr kumimoji="1" lang="ja-JP" altLang="en-US" sz="1400" dirty="0" smtClean="0"/>
              <a:t>１１月</a:t>
            </a:r>
            <a:endParaRPr kumimoji="1" lang="en-US" altLang="ja-JP" sz="1400" dirty="0" smtClean="0"/>
          </a:p>
          <a:p>
            <a:pPr>
              <a:lnSpc>
                <a:spcPct val="90000"/>
              </a:lnSpc>
            </a:pPr>
            <a:r>
              <a:rPr lang="ja-JP" altLang="en-US" sz="1400" dirty="0" smtClean="0"/>
              <a:t>１２月</a:t>
            </a:r>
            <a:endParaRPr lang="en-US" altLang="ja-JP" sz="1400" dirty="0" smtClean="0"/>
          </a:p>
          <a:p>
            <a:pPr>
              <a:lnSpc>
                <a:spcPct val="90000"/>
              </a:lnSpc>
            </a:pPr>
            <a:r>
              <a:rPr kumimoji="1" lang="ja-JP" altLang="en-US" sz="1400" dirty="0" smtClean="0"/>
              <a:t>　１月</a:t>
            </a:r>
            <a:endParaRPr kumimoji="1" lang="en-US" altLang="ja-JP" sz="1400" dirty="0" smtClean="0"/>
          </a:p>
          <a:p>
            <a:pPr>
              <a:lnSpc>
                <a:spcPct val="90000"/>
              </a:lnSpc>
            </a:pPr>
            <a:r>
              <a:rPr lang="ja-JP" altLang="en-US" sz="1400" dirty="0" smtClean="0"/>
              <a:t>　２月</a:t>
            </a:r>
            <a:endParaRPr lang="en-US" altLang="ja-JP" sz="1400" dirty="0" smtClean="0"/>
          </a:p>
          <a:p>
            <a:pPr>
              <a:lnSpc>
                <a:spcPct val="90000"/>
              </a:lnSpc>
            </a:pPr>
            <a:r>
              <a:rPr kumimoji="1" lang="ja-JP" altLang="en-US" sz="1400" dirty="0" smtClean="0"/>
              <a:t>　</a:t>
            </a:r>
            <a:r>
              <a:rPr lang="ja-JP" altLang="en-US" sz="1400" dirty="0" smtClean="0"/>
              <a:t>３</a:t>
            </a:r>
            <a:r>
              <a:rPr kumimoji="1" lang="ja-JP" altLang="en-US" sz="1400" dirty="0" smtClean="0"/>
              <a:t>月</a:t>
            </a:r>
            <a:endParaRPr kumimoji="1" lang="en-US" altLang="ja-JP" sz="1400" dirty="0" smtClean="0"/>
          </a:p>
          <a:p>
            <a:pPr>
              <a:lnSpc>
                <a:spcPct val="90000"/>
              </a:lnSpc>
            </a:pPr>
            <a:r>
              <a:rPr lang="ja-JP" altLang="en-US" sz="1400" dirty="0" smtClean="0"/>
              <a:t>　４月</a:t>
            </a:r>
            <a:endParaRPr lang="en-US" altLang="ja-JP" sz="1400" dirty="0" smtClean="0"/>
          </a:p>
          <a:p>
            <a:pPr>
              <a:lnSpc>
                <a:spcPct val="90000"/>
              </a:lnSpc>
            </a:pPr>
            <a:r>
              <a:rPr kumimoji="1" lang="ja-JP" altLang="en-US" sz="1400" dirty="0"/>
              <a:t>　</a:t>
            </a:r>
            <a:r>
              <a:rPr kumimoji="1" lang="ja-JP" altLang="en-US" sz="1400" dirty="0" smtClean="0"/>
              <a:t>５月</a:t>
            </a:r>
            <a:endParaRPr kumimoji="1" lang="ja-JP" altLang="en-US" sz="1400" dirty="0"/>
          </a:p>
        </p:txBody>
      </p:sp>
      <p:sp>
        <p:nvSpPr>
          <p:cNvPr id="16" name="テキスト ボックス 15"/>
          <p:cNvSpPr txBox="1"/>
          <p:nvPr/>
        </p:nvSpPr>
        <p:spPr>
          <a:xfrm>
            <a:off x="4681392" y="1056746"/>
            <a:ext cx="3122971" cy="307777"/>
          </a:xfrm>
          <a:prstGeom prst="rect">
            <a:avLst/>
          </a:prstGeom>
          <a:noFill/>
        </p:spPr>
        <p:txBody>
          <a:bodyPr wrap="none" rtlCol="0">
            <a:spAutoFit/>
          </a:bodyPr>
          <a:lstStyle/>
          <a:p>
            <a:r>
              <a:rPr kumimoji="1" lang="ja-JP" altLang="en-US" sz="1400" dirty="0" smtClean="0"/>
              <a:t>院内調査結果の報告件数の推移 </a:t>
            </a:r>
            <a:r>
              <a:rPr kumimoji="1" lang="ja-JP" altLang="en-US" sz="1000" dirty="0" smtClean="0"/>
              <a:t>（件数</a:t>
            </a:r>
            <a:r>
              <a:rPr lang="ja-JP" altLang="en-US" sz="1000" dirty="0" smtClean="0"/>
              <a:t>）</a:t>
            </a:r>
            <a:endParaRPr kumimoji="1" lang="en-US" altLang="ja-JP" sz="1000" dirty="0" smtClean="0"/>
          </a:p>
        </p:txBody>
      </p:sp>
      <p:sp>
        <p:nvSpPr>
          <p:cNvPr id="9" name="正方形/長方形 8"/>
          <p:cNvSpPr/>
          <p:nvPr/>
        </p:nvSpPr>
        <p:spPr>
          <a:xfrm>
            <a:off x="7716149" y="2432620"/>
            <a:ext cx="314854" cy="27235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8" name="テキスト ボックス 17"/>
          <p:cNvSpPr txBox="1"/>
          <p:nvPr/>
        </p:nvSpPr>
        <p:spPr>
          <a:xfrm rot="21003349">
            <a:off x="4556004" y="5988151"/>
            <a:ext cx="4263908" cy="369332"/>
          </a:xfrm>
          <a:prstGeom prst="rect">
            <a:avLst/>
          </a:prstGeom>
          <a:ln>
            <a:solidFill>
              <a:srgbClr val="000090"/>
            </a:solidFill>
          </a:ln>
        </p:spPr>
        <p:style>
          <a:lnRef idx="1">
            <a:schemeClr val="accent3"/>
          </a:lnRef>
          <a:fillRef idx="2">
            <a:schemeClr val="accent3"/>
          </a:fillRef>
          <a:effectRef idx="1">
            <a:schemeClr val="accent3"/>
          </a:effectRef>
          <a:fontRef idx="minor">
            <a:schemeClr val="dk1"/>
          </a:fontRef>
        </p:style>
        <p:txBody>
          <a:bodyPr wrap="none" rtlCol="0">
            <a:spAutoFit/>
          </a:bodyPr>
          <a:lstStyle/>
          <a:p>
            <a:r>
              <a:rPr kumimoji="1" lang="ja-JP" altLang="en-US" dirty="0" smtClean="0">
                <a:solidFill>
                  <a:srgbClr val="000000"/>
                </a:solidFill>
              </a:rPr>
              <a:t>標準的な</a:t>
            </a:r>
            <a:r>
              <a:rPr kumimoji="1" lang="en-US" altLang="ja-JP" dirty="0" smtClean="0">
                <a:solidFill>
                  <a:srgbClr val="000000"/>
                </a:solidFill>
              </a:rPr>
              <a:t>｢</a:t>
            </a:r>
            <a:r>
              <a:rPr kumimoji="1" lang="ja-JP" altLang="en-US" dirty="0" smtClean="0">
                <a:solidFill>
                  <a:srgbClr val="000000"/>
                </a:solidFill>
              </a:rPr>
              <a:t>報告書作成マニュアル」必要</a:t>
            </a:r>
            <a:r>
              <a:rPr kumimoji="1" lang="en-US" altLang="ja-JP" dirty="0" smtClean="0">
                <a:solidFill>
                  <a:srgbClr val="000000"/>
                </a:solidFill>
              </a:rPr>
              <a:t> </a:t>
            </a:r>
            <a:r>
              <a:rPr kumimoji="1" lang="ja-JP" altLang="en-US" dirty="0" smtClean="0">
                <a:solidFill>
                  <a:srgbClr val="000000"/>
                </a:solidFill>
              </a:rPr>
              <a:t>！</a:t>
            </a:r>
            <a:endParaRPr kumimoji="1" lang="ja-JP" altLang="en-US" dirty="0">
              <a:solidFill>
                <a:srgbClr val="000000"/>
              </a:solidFill>
            </a:endParaRPr>
          </a:p>
        </p:txBody>
      </p:sp>
      <p:pic>
        <p:nvPicPr>
          <p:cNvPr id="8" name="図 7"/>
          <p:cNvPicPr>
            <a:picLocks noChangeAspect="1"/>
          </p:cNvPicPr>
          <p:nvPr/>
        </p:nvPicPr>
        <p:blipFill rotWithShape="1">
          <a:blip r:embed="rId2"/>
          <a:srcRect b="5826"/>
          <a:stretch/>
        </p:blipFill>
        <p:spPr>
          <a:xfrm>
            <a:off x="5497513" y="1382701"/>
            <a:ext cx="2574605" cy="1378378"/>
          </a:xfrm>
          <a:prstGeom prst="rect">
            <a:avLst/>
          </a:prstGeom>
        </p:spPr>
      </p:pic>
    </p:spTree>
    <p:extLst>
      <p:ext uri="{BB962C8B-B14F-4D97-AF65-F5344CB8AC3E}">
        <p14:creationId xmlns:p14="http://schemas.microsoft.com/office/powerpoint/2010/main" val="179676788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図 11"/>
          <p:cNvPicPr>
            <a:picLocks noChangeAspect="1"/>
          </p:cNvPicPr>
          <p:nvPr/>
        </p:nvPicPr>
        <p:blipFill rotWithShape="1">
          <a:blip r:embed="rId2">
            <a:lum bright="-20000" contrast="20000"/>
            <a:extLst>
              <a:ext uri="{28A0092B-C50C-407E-A947-70E740481C1C}">
                <a14:useLocalDpi xmlns:a14="http://schemas.microsoft.com/office/drawing/2010/main" val="0"/>
              </a:ext>
            </a:extLst>
          </a:blip>
          <a:srcRect l="835" t="16011" r="788" b="12336"/>
          <a:stretch/>
        </p:blipFill>
        <p:spPr>
          <a:xfrm>
            <a:off x="540772" y="578543"/>
            <a:ext cx="8042789" cy="4393469"/>
          </a:xfrm>
          <a:prstGeom prst="rect">
            <a:avLst/>
          </a:prstGeom>
        </p:spPr>
      </p:pic>
      <p:sp>
        <p:nvSpPr>
          <p:cNvPr id="13" name="テキスト ボックス 12"/>
          <p:cNvSpPr txBox="1"/>
          <p:nvPr/>
        </p:nvSpPr>
        <p:spPr>
          <a:xfrm>
            <a:off x="2696600" y="332142"/>
            <a:ext cx="3849131" cy="646331"/>
          </a:xfrm>
          <a:prstGeom prst="rect">
            <a:avLst/>
          </a:prstGeom>
        </p:spPr>
        <p:style>
          <a:lnRef idx="1">
            <a:schemeClr val="accent3"/>
          </a:lnRef>
          <a:fillRef idx="2">
            <a:schemeClr val="accent3"/>
          </a:fillRef>
          <a:effectRef idx="1">
            <a:schemeClr val="accent3"/>
          </a:effectRef>
          <a:fontRef idx="minor">
            <a:schemeClr val="dk1"/>
          </a:fontRef>
        </p:style>
        <p:txBody>
          <a:bodyPr wrap="none" rtlCol="0">
            <a:spAutoFit/>
          </a:bodyPr>
          <a:lstStyle/>
          <a:p>
            <a:pPr algn="ctr"/>
            <a:r>
              <a:rPr kumimoji="1" lang="ja-JP" altLang="en-US" dirty="0" smtClean="0">
                <a:solidFill>
                  <a:srgbClr val="000000"/>
                </a:solidFill>
              </a:rPr>
              <a:t>センターが行う、院内事故調査結果の</a:t>
            </a:r>
            <a:endParaRPr kumimoji="1" lang="en-US" altLang="ja-JP" dirty="0" smtClean="0">
              <a:solidFill>
                <a:srgbClr val="000000"/>
              </a:solidFill>
            </a:endParaRPr>
          </a:p>
          <a:p>
            <a:pPr algn="ctr"/>
            <a:r>
              <a:rPr kumimoji="1" lang="ja-JP" altLang="en-US" dirty="0" smtClean="0">
                <a:solidFill>
                  <a:srgbClr val="000000"/>
                </a:solidFill>
              </a:rPr>
              <a:t>整理・分析</a:t>
            </a:r>
            <a:endParaRPr kumimoji="1" lang="ja-JP" altLang="en-US" dirty="0">
              <a:solidFill>
                <a:srgbClr val="000000"/>
              </a:solidFill>
            </a:endParaRPr>
          </a:p>
        </p:txBody>
      </p:sp>
      <p:sp>
        <p:nvSpPr>
          <p:cNvPr id="15" name="円/楕円 14"/>
          <p:cNvSpPr/>
          <p:nvPr/>
        </p:nvSpPr>
        <p:spPr>
          <a:xfrm>
            <a:off x="735751" y="3103742"/>
            <a:ext cx="1004559" cy="1004559"/>
          </a:xfrm>
          <a:prstGeom prst="ellipse">
            <a:avLst/>
          </a:prstGeom>
          <a:noFill/>
          <a:ln w="28575">
            <a:solidFill>
              <a:schemeClr val="accent3">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6" name="テキスト ボックス 5"/>
          <p:cNvSpPr txBox="1"/>
          <p:nvPr/>
        </p:nvSpPr>
        <p:spPr>
          <a:xfrm>
            <a:off x="720284" y="5281030"/>
            <a:ext cx="7582525" cy="1400383"/>
          </a:xfrm>
          <a:prstGeom prst="rect">
            <a:avLst/>
          </a:prstGeom>
          <a:noFill/>
        </p:spPr>
        <p:txBody>
          <a:bodyPr wrap="none" rtlCol="0">
            <a:spAutoFit/>
          </a:bodyPr>
          <a:lstStyle/>
          <a:p>
            <a:pPr marL="285750" indent="-285750">
              <a:buFont typeface="Wingdings" charset="2"/>
              <a:buChar char="l"/>
            </a:pPr>
            <a:r>
              <a:rPr kumimoji="1" lang="ja-JP" altLang="en-US" dirty="0" smtClean="0"/>
              <a:t>再発防止委員会：</a:t>
            </a:r>
            <a:r>
              <a:rPr kumimoji="1" lang="en-US" altLang="ja-JP" dirty="0" smtClean="0"/>
              <a:t>	</a:t>
            </a:r>
            <a:r>
              <a:rPr kumimoji="1" lang="ja-JP" altLang="en-US" dirty="0" smtClean="0"/>
              <a:t>テーマの決定　</a:t>
            </a:r>
            <a:r>
              <a:rPr lang="ja-JP" altLang="en-US" dirty="0" smtClean="0"/>
              <a:t>・・・・</a:t>
            </a:r>
            <a:r>
              <a:rPr kumimoji="1" lang="ja-JP" altLang="en-US" dirty="0" smtClean="0"/>
              <a:t>　防止策の承認決定</a:t>
            </a:r>
            <a:r>
              <a:rPr kumimoji="1" lang="en-US" altLang="ja-JP" dirty="0" smtClean="0"/>
              <a:t>	</a:t>
            </a:r>
          </a:p>
          <a:p>
            <a:pPr marL="285750" indent="-285750">
              <a:spcBef>
                <a:spcPts val="600"/>
              </a:spcBef>
              <a:buFont typeface="Wingdings" charset="2"/>
              <a:buChar char="l"/>
            </a:pPr>
            <a:r>
              <a:rPr lang="ja-JP" altLang="en-US" dirty="0" smtClean="0"/>
              <a:t>専門分析部会：</a:t>
            </a:r>
            <a:r>
              <a:rPr lang="en-US" altLang="ja-JP" dirty="0" smtClean="0"/>
              <a:t>		</a:t>
            </a:r>
            <a:r>
              <a:rPr lang="ja-JP" altLang="en-US" dirty="0" smtClean="0"/>
              <a:t>テーマ別に整理した報告の分析、再発防止策の作成</a:t>
            </a:r>
            <a:endParaRPr lang="en-US" altLang="ja-JP" dirty="0" smtClean="0"/>
          </a:p>
          <a:p>
            <a:r>
              <a:rPr kumimoji="1" lang="en-US" altLang="ja-JP" sz="1600" dirty="0">
                <a:latin typeface="+mj-ea"/>
                <a:ea typeface="+mj-ea"/>
              </a:rPr>
              <a:t>	</a:t>
            </a:r>
            <a:r>
              <a:rPr kumimoji="1" lang="en-US" altLang="ja-JP" sz="1600" dirty="0" smtClean="0">
                <a:latin typeface="+mj-ea"/>
                <a:ea typeface="+mj-ea"/>
              </a:rPr>
              <a:t>					</a:t>
            </a:r>
            <a:r>
              <a:rPr kumimoji="1" lang="en-US" altLang="ja-JP" sz="1400" dirty="0" smtClean="0">
                <a:latin typeface="+mj-ea"/>
                <a:ea typeface="+mj-ea"/>
              </a:rPr>
              <a:t>ⅰ</a:t>
            </a:r>
            <a:r>
              <a:rPr kumimoji="1" lang="ja-JP" altLang="en-US" sz="1400" dirty="0" smtClean="0">
                <a:latin typeface="+mj-ea"/>
                <a:ea typeface="+mj-ea"/>
              </a:rPr>
              <a:t>．</a:t>
            </a:r>
            <a:r>
              <a:rPr kumimoji="1" lang="en-US" altLang="ja-JP" sz="1400" dirty="0" smtClean="0">
                <a:latin typeface="+mj-ea"/>
                <a:ea typeface="+mj-ea"/>
              </a:rPr>
              <a:t>｢</a:t>
            </a:r>
            <a:r>
              <a:rPr kumimoji="1" lang="ja-JP" altLang="en-US" sz="1400" dirty="0" smtClean="0">
                <a:latin typeface="+mj-ea"/>
                <a:ea typeface="+mj-ea"/>
              </a:rPr>
              <a:t>中心静脈穿刺」事故</a:t>
            </a:r>
            <a:endParaRPr kumimoji="1" lang="en-US" altLang="ja-JP" sz="1400" dirty="0" smtClean="0">
              <a:latin typeface="+mj-ea"/>
              <a:ea typeface="+mj-ea"/>
            </a:endParaRPr>
          </a:p>
          <a:p>
            <a:r>
              <a:rPr lang="en-US" altLang="ja-JP" sz="1400" dirty="0">
                <a:latin typeface="+mj-ea"/>
                <a:ea typeface="+mj-ea"/>
              </a:rPr>
              <a:t>	</a:t>
            </a:r>
            <a:r>
              <a:rPr lang="en-US" altLang="ja-JP" sz="1400" dirty="0" smtClean="0">
                <a:latin typeface="+mj-ea"/>
                <a:ea typeface="+mj-ea"/>
              </a:rPr>
              <a:t>					ⅱ</a:t>
            </a:r>
            <a:r>
              <a:rPr lang="ja-JP" altLang="en-US" sz="1400" dirty="0" smtClean="0">
                <a:latin typeface="+mj-ea"/>
                <a:ea typeface="+mj-ea"/>
              </a:rPr>
              <a:t>．</a:t>
            </a:r>
            <a:r>
              <a:rPr lang="en-US" altLang="ja-JP" sz="1400" dirty="0" smtClean="0">
                <a:latin typeface="+mj-ea"/>
                <a:ea typeface="+mj-ea"/>
              </a:rPr>
              <a:t>｢</a:t>
            </a:r>
            <a:r>
              <a:rPr lang="ja-JP" altLang="en-US" sz="1400" dirty="0" smtClean="0">
                <a:latin typeface="+mj-ea"/>
                <a:ea typeface="+mj-ea"/>
              </a:rPr>
              <a:t>肺塞栓」</a:t>
            </a:r>
            <a:endParaRPr lang="en-US" altLang="ja-JP" sz="1400" dirty="0" smtClean="0">
              <a:latin typeface="+mj-ea"/>
              <a:ea typeface="+mj-ea"/>
            </a:endParaRPr>
          </a:p>
          <a:p>
            <a:r>
              <a:rPr kumimoji="1" lang="en-US" altLang="ja-JP" sz="1400" dirty="0">
                <a:latin typeface="+mj-ea"/>
                <a:ea typeface="+mj-ea"/>
              </a:rPr>
              <a:t>	</a:t>
            </a:r>
            <a:r>
              <a:rPr kumimoji="1" lang="en-US" altLang="ja-JP" sz="1400" dirty="0" smtClean="0">
                <a:latin typeface="+mj-ea"/>
                <a:ea typeface="+mj-ea"/>
              </a:rPr>
              <a:t>					ⅲ</a:t>
            </a:r>
            <a:r>
              <a:rPr kumimoji="1" lang="ja-JP" altLang="en-US" sz="1400" dirty="0" smtClean="0">
                <a:latin typeface="+mj-ea"/>
                <a:ea typeface="+mj-ea"/>
              </a:rPr>
              <a:t>． ・・・・・（今後設定）</a:t>
            </a:r>
            <a:endParaRPr kumimoji="1" lang="ja-JP" altLang="en-US" sz="1400" dirty="0">
              <a:latin typeface="+mj-ea"/>
              <a:ea typeface="+mj-ea"/>
            </a:endParaRPr>
          </a:p>
        </p:txBody>
      </p:sp>
      <p:sp>
        <p:nvSpPr>
          <p:cNvPr id="7" name="角丸四角形 6"/>
          <p:cNvSpPr/>
          <p:nvPr/>
        </p:nvSpPr>
        <p:spPr>
          <a:xfrm>
            <a:off x="3984525" y="2691427"/>
            <a:ext cx="1187243" cy="286109"/>
          </a:xfrm>
          <a:prstGeom prst="roundRect">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8" name="角丸四角形 7"/>
          <p:cNvSpPr/>
          <p:nvPr/>
        </p:nvSpPr>
        <p:spPr>
          <a:xfrm>
            <a:off x="3353099" y="4028407"/>
            <a:ext cx="664095" cy="379206"/>
          </a:xfrm>
          <a:prstGeom prst="roundRect">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9" name="テキスト ボックス 8"/>
          <p:cNvSpPr txBox="1"/>
          <p:nvPr/>
        </p:nvSpPr>
        <p:spPr>
          <a:xfrm>
            <a:off x="291343" y="4912915"/>
            <a:ext cx="4339650" cy="338554"/>
          </a:xfrm>
          <a:prstGeom prst="rect">
            <a:avLst/>
          </a:prstGeom>
          <a:noFill/>
        </p:spPr>
        <p:txBody>
          <a:bodyPr wrap="none" rtlCol="0">
            <a:spAutoFit/>
          </a:bodyPr>
          <a:lstStyle/>
          <a:p>
            <a:r>
              <a:rPr kumimoji="1" lang="en-US" altLang="ja-JP" sz="1600" dirty="0" smtClean="0"/>
              <a:t>｢</a:t>
            </a:r>
            <a:r>
              <a:rPr kumimoji="1" lang="ja-JP" altLang="en-US" sz="1600" dirty="0" smtClean="0"/>
              <a:t>院内事故報告書</a:t>
            </a:r>
            <a:r>
              <a:rPr kumimoji="1" lang="en-US" altLang="ja-JP" sz="1600" dirty="0" smtClean="0"/>
              <a:t>｣</a:t>
            </a:r>
            <a:r>
              <a:rPr kumimoji="1" lang="ja-JP" altLang="en-US" sz="1600" dirty="0" smtClean="0"/>
              <a:t>から、</a:t>
            </a:r>
            <a:r>
              <a:rPr kumimoji="1" lang="en-US" altLang="ja-JP" sz="1600" dirty="0" smtClean="0"/>
              <a:t>｢</a:t>
            </a:r>
            <a:r>
              <a:rPr kumimoji="1" lang="ja-JP" altLang="en-US" sz="1600" dirty="0" smtClean="0"/>
              <a:t>再発防止策</a:t>
            </a:r>
            <a:r>
              <a:rPr kumimoji="1" lang="en-US" altLang="ja-JP" sz="1600" dirty="0" smtClean="0"/>
              <a:t>｣</a:t>
            </a:r>
            <a:r>
              <a:rPr kumimoji="1" lang="ja-JP" altLang="en-US" sz="1600" dirty="0" smtClean="0"/>
              <a:t>の発信へ</a:t>
            </a:r>
            <a:endParaRPr kumimoji="1" lang="ja-JP" altLang="en-US" sz="1600" dirty="0"/>
          </a:p>
        </p:txBody>
      </p:sp>
      <p:sp>
        <p:nvSpPr>
          <p:cNvPr id="10" name="円/楕円 9"/>
          <p:cNvSpPr/>
          <p:nvPr/>
        </p:nvSpPr>
        <p:spPr>
          <a:xfrm>
            <a:off x="7372111" y="2634646"/>
            <a:ext cx="1036512" cy="1036512"/>
          </a:xfrm>
          <a:prstGeom prst="ellipse">
            <a:avLst/>
          </a:prstGeom>
          <a:noFill/>
          <a:ln w="28575">
            <a:solidFill>
              <a:schemeClr val="accent3">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cxnSp>
        <p:nvCxnSpPr>
          <p:cNvPr id="5" name="直線矢印コネクタ 4"/>
          <p:cNvCxnSpPr/>
          <p:nvPr/>
        </p:nvCxnSpPr>
        <p:spPr>
          <a:xfrm flipH="1">
            <a:off x="3940653" y="3127222"/>
            <a:ext cx="385540" cy="534104"/>
          </a:xfrm>
          <a:prstGeom prst="straightConnector1">
            <a:avLst/>
          </a:prstGeom>
          <a:ln w="57150">
            <a:solidFill>
              <a:srgbClr val="FF0000"/>
            </a:solidFill>
            <a:headEnd type="arrow" w="sm" len="sm"/>
            <a:tailEnd type="arrow" w="sm" len="sm"/>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09750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par>
                                <p:cTn id="8" presetID="9"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dissolve">
                                      <p:cBhvr>
                                        <p:cTn id="10" dur="500"/>
                                        <p:tgtEl>
                                          <p:spTgt spid="5"/>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dissolve">
                                      <p:cBhvr>
                                        <p:cTn id="1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2"/>
          <a:stretch>
            <a:fillRect/>
          </a:stretch>
        </p:blipFill>
        <p:spPr>
          <a:xfrm>
            <a:off x="-93142" y="569786"/>
            <a:ext cx="9144000" cy="5839769"/>
          </a:xfrm>
          <a:prstGeom prst="rect">
            <a:avLst/>
          </a:prstGeom>
        </p:spPr>
      </p:pic>
      <p:pic>
        <p:nvPicPr>
          <p:cNvPr id="4" name="図 3"/>
          <p:cNvPicPr>
            <a:picLocks noChangeAspect="1"/>
          </p:cNvPicPr>
          <p:nvPr/>
        </p:nvPicPr>
        <p:blipFill rotWithShape="1">
          <a:blip r:embed="rId3"/>
          <a:srcRect l="66087" t="21407" r="1666" b="34342"/>
          <a:stretch/>
        </p:blipFill>
        <p:spPr>
          <a:xfrm>
            <a:off x="3716278" y="1773710"/>
            <a:ext cx="5250990" cy="4601989"/>
          </a:xfrm>
          <a:prstGeom prst="rect">
            <a:avLst/>
          </a:prstGeom>
        </p:spPr>
      </p:pic>
      <p:pic>
        <p:nvPicPr>
          <p:cNvPr id="5" name="図 4"/>
          <p:cNvPicPr>
            <a:picLocks noChangeAspect="1"/>
          </p:cNvPicPr>
          <p:nvPr/>
        </p:nvPicPr>
        <p:blipFill rotWithShape="1">
          <a:blip r:embed="rId4"/>
          <a:srcRect l="68237" t="71294" r="2898" b="7526"/>
          <a:stretch/>
        </p:blipFill>
        <p:spPr>
          <a:xfrm>
            <a:off x="397560" y="4153680"/>
            <a:ext cx="3181409" cy="1490869"/>
          </a:xfrm>
          <a:prstGeom prst="rect">
            <a:avLst/>
          </a:prstGeom>
          <a:ln w="19050" cmpd="sng">
            <a:solidFill>
              <a:schemeClr val="bg2">
                <a:lumMod val="25000"/>
              </a:schemeClr>
            </a:solidFill>
          </a:ln>
        </p:spPr>
      </p:pic>
      <p:sp>
        <p:nvSpPr>
          <p:cNvPr id="6" name="テキスト ボックス 5"/>
          <p:cNvSpPr txBox="1"/>
          <p:nvPr/>
        </p:nvSpPr>
        <p:spPr>
          <a:xfrm>
            <a:off x="2716718" y="563198"/>
            <a:ext cx="3849131" cy="646331"/>
          </a:xfrm>
          <a:prstGeom prst="rect">
            <a:avLst/>
          </a:prstGeom>
        </p:spPr>
        <p:style>
          <a:lnRef idx="1">
            <a:schemeClr val="accent1"/>
          </a:lnRef>
          <a:fillRef idx="2">
            <a:schemeClr val="accent1"/>
          </a:fillRef>
          <a:effectRef idx="1">
            <a:schemeClr val="accent1"/>
          </a:effectRef>
          <a:fontRef idx="minor">
            <a:schemeClr val="dk1"/>
          </a:fontRef>
        </p:style>
        <p:txBody>
          <a:bodyPr wrap="none" rtlCol="0">
            <a:spAutoFit/>
          </a:bodyPr>
          <a:lstStyle/>
          <a:p>
            <a:pPr algn="ctr"/>
            <a:r>
              <a:rPr kumimoji="1" lang="ja-JP" altLang="en-US" dirty="0" smtClean="0">
                <a:solidFill>
                  <a:srgbClr val="000000"/>
                </a:solidFill>
              </a:rPr>
              <a:t>センターが行う、院内事故調査結果の</a:t>
            </a:r>
            <a:endParaRPr kumimoji="1" lang="en-US" altLang="ja-JP" dirty="0" smtClean="0">
              <a:solidFill>
                <a:srgbClr val="000000"/>
              </a:solidFill>
            </a:endParaRPr>
          </a:p>
          <a:p>
            <a:pPr algn="ctr"/>
            <a:r>
              <a:rPr kumimoji="1" lang="ja-JP" altLang="en-US" dirty="0" smtClean="0">
                <a:solidFill>
                  <a:srgbClr val="000000"/>
                </a:solidFill>
              </a:rPr>
              <a:t>整理・分析と</a:t>
            </a:r>
            <a:r>
              <a:rPr lang="ja-JP" altLang="en-US" dirty="0" smtClean="0">
                <a:solidFill>
                  <a:srgbClr val="000000"/>
                </a:solidFill>
              </a:rPr>
              <a:t>結果の報告</a:t>
            </a:r>
            <a:endParaRPr kumimoji="1" lang="ja-JP" altLang="en-US" dirty="0">
              <a:solidFill>
                <a:srgbClr val="000000"/>
              </a:solidFill>
            </a:endParaRPr>
          </a:p>
        </p:txBody>
      </p:sp>
      <p:sp>
        <p:nvSpPr>
          <p:cNvPr id="7" name="角丸四角形 6"/>
          <p:cNvSpPr/>
          <p:nvPr/>
        </p:nvSpPr>
        <p:spPr>
          <a:xfrm>
            <a:off x="3898349" y="4619197"/>
            <a:ext cx="4958522" cy="911200"/>
          </a:xfrm>
          <a:prstGeom prst="roundRect">
            <a:avLst/>
          </a:prstGeom>
          <a:noFill/>
          <a:ln w="28575"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8" name="角丸四角形 7"/>
          <p:cNvSpPr/>
          <p:nvPr/>
        </p:nvSpPr>
        <p:spPr>
          <a:xfrm>
            <a:off x="3907190" y="5689823"/>
            <a:ext cx="4958522" cy="645362"/>
          </a:xfrm>
          <a:prstGeom prst="roundRect">
            <a:avLst/>
          </a:prstGeom>
          <a:noFill/>
          <a:ln w="28575"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grpSp>
        <p:nvGrpSpPr>
          <p:cNvPr id="13" name="図形グループ 12"/>
          <p:cNvGrpSpPr/>
          <p:nvPr/>
        </p:nvGrpSpPr>
        <p:grpSpPr>
          <a:xfrm>
            <a:off x="667061" y="3357947"/>
            <a:ext cx="2911908" cy="925994"/>
            <a:chOff x="667061" y="3357947"/>
            <a:chExt cx="2911908" cy="925994"/>
          </a:xfrm>
        </p:grpSpPr>
        <p:sp>
          <p:nvSpPr>
            <p:cNvPr id="2" name="上カーブ矢印 1"/>
            <p:cNvSpPr/>
            <p:nvPr/>
          </p:nvSpPr>
          <p:spPr>
            <a:xfrm rot="293449" flipH="1" flipV="1">
              <a:off x="667061" y="3736800"/>
              <a:ext cx="809469" cy="547141"/>
            </a:xfrm>
            <a:prstGeom prst="curvedUpArrow">
              <a:avLst>
                <a:gd name="adj1" fmla="val 11489"/>
                <a:gd name="adj2" fmla="val 37523"/>
                <a:gd name="adj3" fmla="val 30479"/>
              </a:avLst>
            </a:prstGeom>
            <a:ln>
              <a:solidFill>
                <a:schemeClr val="tx1"/>
              </a:solid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kumimoji="1" lang="ja-JP" altLang="en-US">
                <a:solidFill>
                  <a:schemeClr val="tx1"/>
                </a:solidFill>
              </a:endParaRPr>
            </a:p>
          </p:txBody>
        </p:sp>
        <p:sp>
          <p:nvSpPr>
            <p:cNvPr id="10" name="角丸四角形 9"/>
            <p:cNvSpPr/>
            <p:nvPr/>
          </p:nvSpPr>
          <p:spPr>
            <a:xfrm>
              <a:off x="1493478" y="3614668"/>
              <a:ext cx="1731364" cy="591622"/>
            </a:xfrm>
            <a:prstGeom prst="roundRect">
              <a:avLst/>
            </a:prstGeom>
            <a:ln>
              <a:solidFill>
                <a:schemeClr val="tx1"/>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kumimoji="1" lang="ja-JP" altLang="en-US"/>
            </a:p>
          </p:txBody>
        </p:sp>
        <p:sp>
          <p:nvSpPr>
            <p:cNvPr id="9" name="テキスト ボックス 8"/>
            <p:cNvSpPr txBox="1"/>
            <p:nvPr/>
          </p:nvSpPr>
          <p:spPr>
            <a:xfrm>
              <a:off x="1443098" y="3614610"/>
              <a:ext cx="1826141" cy="615553"/>
            </a:xfrm>
            <a:prstGeom prst="rect">
              <a:avLst/>
            </a:prstGeom>
            <a:noFill/>
          </p:spPr>
          <p:txBody>
            <a:bodyPr wrap="none" rtlCol="0">
              <a:spAutoFit/>
            </a:bodyPr>
            <a:lstStyle/>
            <a:p>
              <a:r>
                <a:rPr kumimoji="1" lang="en-US" altLang="ja-JP" sz="1000" dirty="0" smtClean="0"/>
                <a:t>『</a:t>
              </a:r>
              <a:r>
                <a:rPr kumimoji="1" lang="ja-JP" altLang="en-US" sz="1000" dirty="0" smtClean="0"/>
                <a:t>制度見直し、６月２４日</a:t>
              </a:r>
              <a:r>
                <a:rPr kumimoji="1" lang="en-US" altLang="ja-JP" sz="1000" dirty="0" smtClean="0"/>
                <a:t>』</a:t>
              </a:r>
              <a:r>
                <a:rPr kumimoji="1" lang="ja-JP" altLang="en-US" sz="1000" dirty="0" smtClean="0"/>
                <a:t>：　</a:t>
              </a:r>
              <a:endParaRPr kumimoji="1" lang="en-US" altLang="ja-JP" sz="1000" dirty="0" smtClean="0"/>
            </a:p>
            <a:p>
              <a:r>
                <a:rPr lang="ja-JP" altLang="en-US" sz="1200" dirty="0"/>
                <a:t>　</a:t>
              </a:r>
              <a:r>
                <a:rPr kumimoji="1" lang="ja-JP" altLang="en-US" sz="1200" dirty="0" smtClean="0"/>
                <a:t>院内調査結果報告書の</a:t>
              </a:r>
              <a:endParaRPr kumimoji="1" lang="en-US" altLang="ja-JP" sz="1200" dirty="0" smtClean="0"/>
            </a:p>
            <a:p>
              <a:r>
                <a:rPr lang="ja-JP" altLang="en-US" sz="1200" dirty="0"/>
                <a:t>　</a:t>
              </a:r>
              <a:r>
                <a:rPr kumimoji="1" lang="ja-JP" altLang="en-US" sz="1200" dirty="0" smtClean="0"/>
                <a:t>内容の確認・照会</a:t>
              </a:r>
              <a:endParaRPr kumimoji="1" lang="ja-JP" altLang="en-US" sz="1200" dirty="0"/>
            </a:p>
          </p:txBody>
        </p:sp>
        <p:sp>
          <p:nvSpPr>
            <p:cNvPr id="12" name="テキスト ボックス 11"/>
            <p:cNvSpPr txBox="1"/>
            <p:nvPr/>
          </p:nvSpPr>
          <p:spPr>
            <a:xfrm>
              <a:off x="3188890" y="3357947"/>
              <a:ext cx="390079" cy="381732"/>
            </a:xfrm>
            <a:prstGeom prst="rect">
              <a:avLst/>
            </a:prstGeom>
            <a:noFill/>
          </p:spPr>
          <p:txBody>
            <a:bodyPr wrap="square" rtlCol="0">
              <a:spAutoFit/>
            </a:bodyPr>
            <a:lstStyle/>
            <a:p>
              <a:r>
                <a:rPr kumimoji="1" lang="ja-JP" altLang="en-US" smtClean="0">
                  <a:solidFill>
                    <a:srgbClr val="FF0000"/>
                  </a:solidFill>
                </a:rPr>
                <a:t>★</a:t>
              </a:r>
              <a:endParaRPr kumimoji="1" lang="ja-JP" altLang="en-US" dirty="0">
                <a:solidFill>
                  <a:srgbClr val="FF0000"/>
                </a:solidFill>
              </a:endParaRPr>
            </a:p>
          </p:txBody>
        </p:sp>
      </p:grpSp>
    </p:spTree>
    <p:extLst>
      <p:ext uri="{BB962C8B-B14F-4D97-AF65-F5344CB8AC3E}">
        <p14:creationId xmlns:p14="http://schemas.microsoft.com/office/powerpoint/2010/main" val="1746235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dissolve">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 name="テキスト ボックス 82"/>
          <p:cNvSpPr txBox="1"/>
          <p:nvPr/>
        </p:nvSpPr>
        <p:spPr>
          <a:xfrm>
            <a:off x="748285" y="1124744"/>
            <a:ext cx="7632848" cy="5320665"/>
          </a:xfrm>
          <a:prstGeom prst="roundRect">
            <a:avLst>
              <a:gd name="adj" fmla="val 5930"/>
            </a:avLst>
          </a:prstGeom>
          <a:ln w="15875">
            <a:solidFill>
              <a:schemeClr val="accent2">
                <a:lumMod val="75000"/>
              </a:schemeClr>
            </a:solidFill>
          </a:ln>
        </p:spPr>
        <p:style>
          <a:lnRef idx="2">
            <a:schemeClr val="accent6"/>
          </a:lnRef>
          <a:fillRef idx="1">
            <a:schemeClr val="lt1"/>
          </a:fillRef>
          <a:effectRef idx="0">
            <a:schemeClr val="accent6"/>
          </a:effectRef>
          <a:fontRef idx="minor">
            <a:schemeClr val="dk1"/>
          </a:fontRef>
        </p:style>
        <p:txBody>
          <a:bodyPr wrap="square" rtlCol="0">
            <a:spAutoFit/>
          </a:bodyPr>
          <a:lstStyle/>
          <a:p>
            <a:pPr marL="176212"/>
            <a:r>
              <a:rPr lang="ja-JP" altLang="en-US" sz="2000" dirty="0" smtClean="0">
                <a:latin typeface="+mn-ea"/>
              </a:rPr>
              <a:t>●</a:t>
            </a:r>
            <a:r>
              <a:rPr lang="ja-JP" altLang="en-US" dirty="0" smtClean="0">
                <a:latin typeface="+mn-ea"/>
              </a:rPr>
              <a:t>　</a:t>
            </a:r>
            <a:r>
              <a:rPr lang="ja-JP" altLang="en-US" sz="2000" dirty="0" smtClean="0">
                <a:latin typeface="+mn-ea"/>
              </a:rPr>
              <a:t>調査内容</a:t>
            </a:r>
            <a:endParaRPr lang="en-US" altLang="ja-JP" sz="2000" dirty="0" smtClean="0">
              <a:latin typeface="+mn-ea"/>
            </a:endParaRPr>
          </a:p>
          <a:p>
            <a:pPr marL="176212"/>
            <a:endParaRPr lang="en-US" altLang="ja-JP" sz="2000" dirty="0" smtClean="0">
              <a:latin typeface="+mn-ea"/>
            </a:endParaRPr>
          </a:p>
          <a:p>
            <a:pPr marL="176212"/>
            <a:r>
              <a:rPr lang="ja-JP" altLang="en-US" dirty="0" smtClean="0">
                <a:latin typeface="+mn-ea"/>
              </a:rPr>
              <a:t>センター調査（・検証）は、「医療機関が行う調査の方法」で示した項目について行う。その際、当該病院の状況等を考慮して行う</a:t>
            </a:r>
            <a:endParaRPr lang="en-US" altLang="ja-JP" dirty="0" smtClean="0">
              <a:latin typeface="+mn-ea"/>
            </a:endParaRPr>
          </a:p>
          <a:p>
            <a:pPr marL="176212"/>
            <a:endParaRPr lang="en-US" altLang="ja-JP" dirty="0">
              <a:latin typeface="+mn-ea"/>
            </a:endParaRPr>
          </a:p>
          <a:p>
            <a:pPr marL="176212"/>
            <a:r>
              <a:rPr lang="ja-JP" altLang="en-US" sz="2000" dirty="0" smtClean="0">
                <a:latin typeface="+mn-ea"/>
              </a:rPr>
              <a:t>●</a:t>
            </a:r>
            <a:r>
              <a:rPr lang="ja-JP" altLang="en-US" dirty="0" smtClean="0">
                <a:latin typeface="+mn-ea"/>
              </a:rPr>
              <a:t>　</a:t>
            </a:r>
            <a:r>
              <a:rPr lang="ja-JP" altLang="en-US" sz="2000" dirty="0" smtClean="0">
                <a:latin typeface="+mn-ea"/>
              </a:rPr>
              <a:t>センター調査の依頼と、調査時期　　</a:t>
            </a:r>
            <a:r>
              <a:rPr lang="ja-JP" altLang="en-US" dirty="0" smtClean="0">
                <a:latin typeface="+mn-ea"/>
              </a:rPr>
              <a:t>　　　　　　</a:t>
            </a:r>
            <a:endParaRPr lang="en-US" altLang="ja-JP" dirty="0" smtClean="0">
              <a:latin typeface="+mn-ea"/>
            </a:endParaRPr>
          </a:p>
          <a:p>
            <a:pPr marL="176212"/>
            <a:endParaRPr lang="en-US" altLang="ja-JP" dirty="0">
              <a:latin typeface="+mn-ea"/>
            </a:endParaRPr>
          </a:p>
          <a:p>
            <a:pPr marL="176212"/>
            <a:r>
              <a:rPr lang="en-US" altLang="ja-JP" dirty="0" smtClean="0">
                <a:latin typeface="+mn-ea"/>
              </a:rPr>
              <a:t>			   </a:t>
            </a:r>
          </a:p>
          <a:p>
            <a:pPr marL="176212"/>
            <a:endParaRPr lang="en-US" altLang="ja-JP" dirty="0">
              <a:latin typeface="+mn-ea"/>
            </a:endParaRPr>
          </a:p>
          <a:p>
            <a:pPr marL="176212"/>
            <a:endParaRPr lang="en-US" altLang="ja-JP" dirty="0" smtClean="0">
              <a:latin typeface="+mn-ea"/>
            </a:endParaRPr>
          </a:p>
          <a:p>
            <a:pPr marL="176212"/>
            <a:endParaRPr lang="en-US" altLang="ja-JP" dirty="0">
              <a:latin typeface="+mn-ea"/>
            </a:endParaRPr>
          </a:p>
          <a:p>
            <a:pPr marL="176212"/>
            <a:endParaRPr lang="en-US" altLang="ja-JP" dirty="0" smtClean="0">
              <a:latin typeface="+mn-ea"/>
            </a:endParaRPr>
          </a:p>
          <a:p>
            <a:pPr marL="176212"/>
            <a:r>
              <a:rPr lang="en-US" altLang="ja-JP" dirty="0">
                <a:latin typeface="+mn-ea"/>
              </a:rPr>
              <a:t>	</a:t>
            </a:r>
            <a:r>
              <a:rPr lang="en-US" altLang="ja-JP" dirty="0" smtClean="0">
                <a:latin typeface="+mn-ea"/>
              </a:rPr>
              <a:t>	     </a:t>
            </a:r>
          </a:p>
          <a:p>
            <a:pPr marL="176212"/>
            <a:endParaRPr lang="en-US" altLang="ja-JP" dirty="0">
              <a:latin typeface="+mn-ea"/>
            </a:endParaRPr>
          </a:p>
          <a:p>
            <a:pPr marL="176212"/>
            <a:endParaRPr lang="en-US" altLang="ja-JP" dirty="0" smtClean="0">
              <a:latin typeface="+mn-ea"/>
            </a:endParaRPr>
          </a:p>
          <a:p>
            <a:pPr marL="176212"/>
            <a:endParaRPr lang="en-US" altLang="ja-JP" dirty="0">
              <a:latin typeface="+mn-ea"/>
            </a:endParaRPr>
          </a:p>
          <a:p>
            <a:pPr marL="176212"/>
            <a:endParaRPr lang="en-US" altLang="ja-JP" dirty="0" smtClean="0">
              <a:latin typeface="+mn-ea"/>
            </a:endParaRPr>
          </a:p>
          <a:p>
            <a:pPr marL="176212"/>
            <a:endParaRPr lang="en-US" altLang="ja-JP" dirty="0" smtClean="0">
              <a:latin typeface="+mn-ea"/>
            </a:endParaRPr>
          </a:p>
        </p:txBody>
      </p:sp>
      <p:sp>
        <p:nvSpPr>
          <p:cNvPr id="13" name="正方形/長方形 12"/>
          <p:cNvSpPr/>
          <p:nvPr/>
        </p:nvSpPr>
        <p:spPr>
          <a:xfrm>
            <a:off x="251520" y="260647"/>
            <a:ext cx="8568952" cy="6391291"/>
          </a:xfrm>
          <a:prstGeom prst="rect">
            <a:avLst/>
          </a:prstGeom>
          <a:no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2" name="図形グループ 1"/>
          <p:cNvGrpSpPr/>
          <p:nvPr/>
        </p:nvGrpSpPr>
        <p:grpSpPr>
          <a:xfrm>
            <a:off x="1552142" y="2996952"/>
            <a:ext cx="2675347" cy="3159524"/>
            <a:chOff x="1552142" y="2996952"/>
            <a:chExt cx="2675347" cy="3159524"/>
          </a:xfrm>
        </p:grpSpPr>
        <p:sp>
          <p:nvSpPr>
            <p:cNvPr id="4" name="右矢印 3"/>
            <p:cNvSpPr/>
            <p:nvPr/>
          </p:nvSpPr>
          <p:spPr>
            <a:xfrm>
              <a:off x="1924708" y="2996952"/>
              <a:ext cx="2302781" cy="864096"/>
            </a:xfrm>
            <a:prstGeom prst="rightArrow">
              <a:avLst/>
            </a:prstGeom>
            <a:solidFill>
              <a:srgbClr val="376092"/>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ja-JP" altLang="en-US" dirty="0" smtClean="0">
                  <a:solidFill>
                    <a:prstClr val="white"/>
                  </a:solidFill>
                </a:rPr>
                <a:t>院内調査</a:t>
              </a:r>
              <a:endParaRPr lang="ja-JP" altLang="en-US" dirty="0">
                <a:solidFill>
                  <a:prstClr val="white"/>
                </a:solidFill>
              </a:endParaRPr>
            </a:p>
          </p:txBody>
        </p:sp>
        <p:grpSp>
          <p:nvGrpSpPr>
            <p:cNvPr id="25" name="図形グループ 24"/>
            <p:cNvGrpSpPr/>
            <p:nvPr/>
          </p:nvGrpSpPr>
          <p:grpSpPr>
            <a:xfrm>
              <a:off x="1552142" y="3729871"/>
              <a:ext cx="1082348" cy="2426605"/>
              <a:chOff x="1133166" y="3729871"/>
              <a:chExt cx="1082348" cy="2426605"/>
            </a:xfrm>
          </p:grpSpPr>
          <p:cxnSp>
            <p:nvCxnSpPr>
              <p:cNvPr id="18" name="直線コネクタ 17"/>
              <p:cNvCxnSpPr/>
              <p:nvPr/>
            </p:nvCxnSpPr>
            <p:spPr>
              <a:xfrm>
                <a:off x="1674340" y="3729871"/>
                <a:ext cx="0" cy="2426605"/>
              </a:xfrm>
              <a:prstGeom prst="line">
                <a:avLst/>
              </a:prstGeom>
              <a:ln w="41275">
                <a:solidFill>
                  <a:srgbClr val="FF0000"/>
                </a:solidFill>
                <a:prstDash val="dashDot"/>
                <a:headEnd type="arrow"/>
                <a:tailEnd type="none"/>
              </a:ln>
            </p:spPr>
            <p:style>
              <a:lnRef idx="1">
                <a:schemeClr val="accent1"/>
              </a:lnRef>
              <a:fillRef idx="0">
                <a:schemeClr val="accent1"/>
              </a:fillRef>
              <a:effectRef idx="0">
                <a:schemeClr val="accent1"/>
              </a:effectRef>
              <a:fontRef idx="minor">
                <a:schemeClr val="tx1"/>
              </a:fontRef>
            </p:style>
          </p:cxnSp>
          <p:sp>
            <p:nvSpPr>
              <p:cNvPr id="8" name="テキスト ボックス 7"/>
              <p:cNvSpPr txBox="1"/>
              <p:nvPr/>
            </p:nvSpPr>
            <p:spPr>
              <a:xfrm>
                <a:off x="1133166" y="5445760"/>
                <a:ext cx="1082348" cy="307777"/>
              </a:xfrm>
              <a:prstGeom prst="rect">
                <a:avLst/>
              </a:prstGeom>
              <a:solidFill>
                <a:schemeClr val="bg1"/>
              </a:solidFill>
              <a:ln>
                <a:solidFill>
                  <a:srgbClr val="FF6600"/>
                </a:solidFill>
              </a:ln>
            </p:spPr>
            <p:txBody>
              <a:bodyPr wrap="none" rtlCol="0">
                <a:spAutoFit/>
              </a:bodyPr>
              <a:lstStyle/>
              <a:p>
                <a:r>
                  <a:rPr kumimoji="1" lang="ja-JP" altLang="en-US" sz="1400" dirty="0" smtClean="0"/>
                  <a:t>事故の報告</a:t>
                </a:r>
                <a:endParaRPr kumimoji="1" lang="ja-JP" altLang="en-US" sz="1400" dirty="0"/>
              </a:p>
            </p:txBody>
          </p:sp>
        </p:grpSp>
      </p:grpSp>
      <p:sp>
        <p:nvSpPr>
          <p:cNvPr id="21" name="タイトル 1"/>
          <p:cNvSpPr txBox="1">
            <a:spLocks/>
          </p:cNvSpPr>
          <p:nvPr/>
        </p:nvSpPr>
        <p:spPr>
          <a:xfrm>
            <a:off x="3196610" y="909196"/>
            <a:ext cx="2790076" cy="514838"/>
          </a:xfrm>
          <a:prstGeom prst="rect">
            <a:avLst/>
          </a:prstGeom>
        </p:spPr>
        <p:style>
          <a:lnRef idx="1">
            <a:schemeClr val="accent4"/>
          </a:lnRef>
          <a:fillRef idx="2">
            <a:schemeClr val="accent4"/>
          </a:fillRef>
          <a:effectRef idx="1">
            <a:schemeClr val="accent4"/>
          </a:effectRef>
          <a:fontRef idx="minor">
            <a:schemeClr val="dk1"/>
          </a:fontRef>
        </p:style>
        <p:txBody>
          <a:bodyPr>
            <a:normAutofit fontScale="92500" lnSpcReduction="10000"/>
          </a:bodyPr>
          <a:lstStyle>
            <a:lvl1pPr algn="ctr" defTabSz="457200" rtl="0" eaLnBrk="1" latinLnBrk="0" hangingPunct="1">
              <a:spcBef>
                <a:spcPct val="0"/>
              </a:spcBef>
              <a:buNone/>
              <a:defRPr kumimoji="1" sz="4400" kern="1200">
                <a:solidFill>
                  <a:schemeClr val="tx1"/>
                </a:solidFill>
                <a:latin typeface="+mj-lt"/>
                <a:ea typeface="+mj-ea"/>
                <a:cs typeface="+mj-cs"/>
              </a:defRPr>
            </a:lvl1pPr>
          </a:lstStyle>
          <a:p>
            <a:r>
              <a:rPr lang="ja-JP" altLang="en-US" sz="3200" dirty="0" smtClean="0">
                <a:solidFill>
                  <a:srgbClr val="000090"/>
                </a:solidFill>
              </a:rPr>
              <a:t>センター調査</a:t>
            </a:r>
            <a:endParaRPr lang="ja-JP" altLang="en-US" sz="3200" dirty="0">
              <a:solidFill>
                <a:srgbClr val="000090"/>
              </a:solidFill>
            </a:endParaRPr>
          </a:p>
        </p:txBody>
      </p:sp>
      <p:grpSp>
        <p:nvGrpSpPr>
          <p:cNvPr id="23" name="図形グループ 22"/>
          <p:cNvGrpSpPr/>
          <p:nvPr/>
        </p:nvGrpSpPr>
        <p:grpSpPr>
          <a:xfrm>
            <a:off x="3046760" y="3068960"/>
            <a:ext cx="5361293" cy="3384376"/>
            <a:chOff x="2627784" y="3068960"/>
            <a:chExt cx="5361293" cy="3384376"/>
          </a:xfrm>
        </p:grpSpPr>
        <p:sp>
          <p:nvSpPr>
            <p:cNvPr id="5" name="ストライプ矢印 4"/>
            <p:cNvSpPr/>
            <p:nvPr/>
          </p:nvSpPr>
          <p:spPr>
            <a:xfrm>
              <a:off x="2771800" y="5589240"/>
              <a:ext cx="2841882" cy="864096"/>
            </a:xfrm>
            <a:prstGeom prst="stripedRightArrow">
              <a:avLst/>
            </a:prstGeom>
            <a:solidFill>
              <a:srgbClr val="4F6228"/>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ja-JP" altLang="en-US" dirty="0" smtClean="0">
                  <a:solidFill>
                    <a:prstClr val="white"/>
                  </a:solidFill>
                </a:rPr>
                <a:t>センター調査</a:t>
              </a:r>
              <a:endParaRPr lang="ja-JP" altLang="en-US" dirty="0">
                <a:solidFill>
                  <a:prstClr val="white"/>
                </a:solidFill>
              </a:endParaRPr>
            </a:p>
          </p:txBody>
        </p:sp>
        <p:cxnSp>
          <p:nvCxnSpPr>
            <p:cNvPr id="6" name="直線コネクタ 5"/>
            <p:cNvCxnSpPr/>
            <p:nvPr/>
          </p:nvCxnSpPr>
          <p:spPr>
            <a:xfrm flipH="1">
              <a:off x="2790851" y="3785076"/>
              <a:ext cx="19074" cy="2020188"/>
            </a:xfrm>
            <a:prstGeom prst="line">
              <a:avLst/>
            </a:prstGeom>
            <a:ln w="41275">
              <a:solidFill>
                <a:srgbClr val="4F6228"/>
              </a:solidFill>
              <a:prstDash val="sysDot"/>
            </a:ln>
          </p:spPr>
          <p:style>
            <a:lnRef idx="1">
              <a:schemeClr val="accent1"/>
            </a:lnRef>
            <a:fillRef idx="0">
              <a:schemeClr val="accent1"/>
            </a:fillRef>
            <a:effectRef idx="0">
              <a:schemeClr val="accent1"/>
            </a:effectRef>
            <a:fontRef idx="minor">
              <a:schemeClr val="tx1"/>
            </a:fontRef>
          </p:style>
        </p:cxnSp>
        <p:cxnSp>
          <p:nvCxnSpPr>
            <p:cNvPr id="9" name="直線コネクタ 8"/>
            <p:cNvCxnSpPr/>
            <p:nvPr/>
          </p:nvCxnSpPr>
          <p:spPr>
            <a:xfrm flipH="1">
              <a:off x="3826522" y="3147542"/>
              <a:ext cx="17401" cy="1008112"/>
            </a:xfrm>
            <a:prstGeom prst="line">
              <a:avLst/>
            </a:prstGeom>
            <a:ln w="41275">
              <a:solidFill>
                <a:srgbClr val="4F6228"/>
              </a:solidFill>
              <a:prstDash val="sysDot"/>
            </a:ln>
          </p:spPr>
          <p:style>
            <a:lnRef idx="1">
              <a:schemeClr val="accent1"/>
            </a:lnRef>
            <a:fillRef idx="0">
              <a:schemeClr val="accent1"/>
            </a:fillRef>
            <a:effectRef idx="0">
              <a:schemeClr val="accent1"/>
            </a:effectRef>
            <a:fontRef idx="minor">
              <a:schemeClr val="tx1"/>
            </a:fontRef>
          </p:style>
        </p:cxnSp>
        <p:sp>
          <p:nvSpPr>
            <p:cNvPr id="11" name="右矢印 10"/>
            <p:cNvSpPr/>
            <p:nvPr/>
          </p:nvSpPr>
          <p:spPr>
            <a:xfrm>
              <a:off x="3826522" y="3501008"/>
              <a:ext cx="2841882" cy="864096"/>
            </a:xfrm>
            <a:prstGeom prst="rightArrow">
              <a:avLst/>
            </a:prstGeom>
            <a:solidFill>
              <a:srgbClr val="4F6228"/>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ja-JP" altLang="en-US" dirty="0" smtClean="0">
                  <a:solidFill>
                    <a:prstClr val="white"/>
                  </a:solidFill>
                </a:rPr>
                <a:t>センター調査</a:t>
              </a:r>
              <a:endParaRPr lang="ja-JP" altLang="en-US" dirty="0">
                <a:solidFill>
                  <a:prstClr val="white"/>
                </a:solidFill>
              </a:endParaRPr>
            </a:p>
          </p:txBody>
        </p:sp>
        <p:sp>
          <p:nvSpPr>
            <p:cNvPr id="14" name="正方形/長方形 13"/>
            <p:cNvSpPr/>
            <p:nvPr/>
          </p:nvSpPr>
          <p:spPr>
            <a:xfrm>
              <a:off x="3563888" y="3068960"/>
              <a:ext cx="2808312" cy="52085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smtClean="0">
                  <a:solidFill>
                    <a:schemeClr val="tx1"/>
                  </a:solidFill>
                  <a:latin typeface="ＭＳ ゴシック" panose="020B0609070205080204" pitchFamily="49" charset="-128"/>
                  <a:ea typeface="ＭＳ ゴシック" panose="020B0609070205080204" pitchFamily="49" charset="-128"/>
                </a:rPr>
                <a:t>①</a:t>
              </a:r>
              <a:r>
                <a:rPr lang="ja-JP" altLang="en-US" dirty="0">
                  <a:solidFill>
                    <a:schemeClr val="tx1"/>
                  </a:solidFill>
                  <a:latin typeface="ＭＳ ゴシック" panose="020B0609070205080204" pitchFamily="49" charset="-128"/>
                  <a:ea typeface="ＭＳ ゴシック" panose="020B0609070205080204" pitchFamily="49" charset="-128"/>
                </a:rPr>
                <a:t>院内調査</a:t>
              </a:r>
              <a:r>
                <a:rPr lang="ja-JP" altLang="en-US" dirty="0" smtClean="0">
                  <a:solidFill>
                    <a:schemeClr val="tx1"/>
                  </a:solidFill>
                  <a:latin typeface="ＭＳ ゴシック" panose="020B0609070205080204" pitchFamily="49" charset="-128"/>
                  <a:ea typeface="ＭＳ ゴシック" panose="020B0609070205080204" pitchFamily="49" charset="-128"/>
                </a:rPr>
                <a:t>終了後</a:t>
              </a:r>
              <a:endParaRPr kumimoji="1" lang="ja-JP" altLang="en-US" dirty="0">
                <a:latin typeface="ＭＳ ゴシック" panose="020B0609070205080204" pitchFamily="49" charset="-128"/>
                <a:ea typeface="ＭＳ ゴシック" panose="020B0609070205080204" pitchFamily="49" charset="-128"/>
              </a:endParaRPr>
            </a:p>
          </p:txBody>
        </p:sp>
        <p:sp>
          <p:nvSpPr>
            <p:cNvPr id="15" name="右矢印 14"/>
            <p:cNvSpPr/>
            <p:nvPr/>
          </p:nvSpPr>
          <p:spPr>
            <a:xfrm>
              <a:off x="3826522" y="4490069"/>
              <a:ext cx="2841882" cy="900094"/>
            </a:xfrm>
            <a:prstGeom prst="rightArrow">
              <a:avLst>
                <a:gd name="adj1" fmla="val 47883"/>
                <a:gd name="adj2" fmla="val 50000"/>
              </a:avLst>
            </a:prstGeom>
            <a:solidFill>
              <a:srgbClr val="4F6228"/>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ja-JP" altLang="en-US" dirty="0" smtClean="0">
                  <a:solidFill>
                    <a:prstClr val="white"/>
                  </a:solidFill>
                </a:rPr>
                <a:t>センター調査</a:t>
              </a:r>
              <a:endParaRPr lang="ja-JP" altLang="en-US" dirty="0">
                <a:solidFill>
                  <a:prstClr val="white"/>
                </a:solidFill>
              </a:endParaRPr>
            </a:p>
          </p:txBody>
        </p:sp>
        <p:sp>
          <p:nvSpPr>
            <p:cNvPr id="16" name="正方形/長方形 15"/>
            <p:cNvSpPr/>
            <p:nvPr/>
          </p:nvSpPr>
          <p:spPr>
            <a:xfrm>
              <a:off x="3380565" y="4149080"/>
              <a:ext cx="4608512" cy="52085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dirty="0" smtClean="0">
                  <a:solidFill>
                    <a:schemeClr val="tx1"/>
                  </a:solidFill>
                  <a:latin typeface="+mn-ea"/>
                </a:rPr>
                <a:t>②院内</a:t>
              </a:r>
              <a:r>
                <a:rPr lang="ja-JP" altLang="en-US" dirty="0">
                  <a:solidFill>
                    <a:schemeClr val="tx1"/>
                  </a:solidFill>
                  <a:latin typeface="+mn-ea"/>
                </a:rPr>
                <a:t>調査</a:t>
              </a:r>
              <a:r>
                <a:rPr lang="ja-JP" altLang="en-US" dirty="0" smtClean="0">
                  <a:solidFill>
                    <a:schemeClr val="tx1"/>
                  </a:solidFill>
                  <a:latin typeface="+mn-ea"/>
                </a:rPr>
                <a:t>終了前</a:t>
              </a:r>
              <a:r>
                <a:rPr lang="ja-JP" altLang="en-US" sz="1100" dirty="0" smtClean="0">
                  <a:solidFill>
                    <a:schemeClr val="tx1"/>
                  </a:solidFill>
                  <a:latin typeface="+mn-ea"/>
                </a:rPr>
                <a:t>（早期に調査の終了が見込まれる場合）</a:t>
              </a:r>
              <a:endParaRPr kumimoji="1" lang="ja-JP" altLang="en-US" sz="1100" dirty="0">
                <a:latin typeface="+mn-ea"/>
              </a:endParaRPr>
            </a:p>
          </p:txBody>
        </p:sp>
        <p:sp>
          <p:nvSpPr>
            <p:cNvPr id="17" name="正方形/長方形 16"/>
            <p:cNvSpPr/>
            <p:nvPr/>
          </p:nvSpPr>
          <p:spPr>
            <a:xfrm>
              <a:off x="2627784" y="5229200"/>
              <a:ext cx="5184576" cy="52085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smtClean="0">
                  <a:solidFill>
                    <a:schemeClr val="tx1"/>
                  </a:solidFill>
                  <a:latin typeface="+mn-ea"/>
                </a:rPr>
                <a:t>③院内</a:t>
              </a:r>
              <a:r>
                <a:rPr lang="ja-JP" altLang="en-US" dirty="0">
                  <a:solidFill>
                    <a:schemeClr val="tx1"/>
                  </a:solidFill>
                  <a:latin typeface="+mn-ea"/>
                </a:rPr>
                <a:t>調査</a:t>
              </a:r>
              <a:r>
                <a:rPr lang="ja-JP" altLang="en-US" dirty="0" smtClean="0">
                  <a:solidFill>
                    <a:schemeClr val="tx1"/>
                  </a:solidFill>
                  <a:latin typeface="+mn-ea"/>
                </a:rPr>
                <a:t>終了前</a:t>
              </a:r>
              <a:r>
                <a:rPr lang="ja-JP" altLang="en-US" sz="1100" dirty="0">
                  <a:solidFill>
                    <a:schemeClr val="tx1"/>
                  </a:solidFill>
                  <a:latin typeface="+mn-ea"/>
                </a:rPr>
                <a:t>（早期に調査の終了が</a:t>
              </a:r>
              <a:r>
                <a:rPr lang="ja-JP" altLang="en-US" sz="1100" dirty="0" smtClean="0">
                  <a:solidFill>
                    <a:schemeClr val="tx1"/>
                  </a:solidFill>
                  <a:latin typeface="+mn-ea"/>
                </a:rPr>
                <a:t>見込まれない場合）</a:t>
              </a:r>
              <a:endParaRPr kumimoji="1" lang="ja-JP" altLang="en-US" dirty="0">
                <a:latin typeface="+mn-ea"/>
              </a:endParaRPr>
            </a:p>
          </p:txBody>
        </p:sp>
        <p:sp>
          <p:nvSpPr>
            <p:cNvPr id="3" name="フリーフォーム 2"/>
            <p:cNvSpPr/>
            <p:nvPr/>
          </p:nvSpPr>
          <p:spPr>
            <a:xfrm>
              <a:off x="3419873" y="4725144"/>
              <a:ext cx="436978" cy="428874"/>
            </a:xfrm>
            <a:custGeom>
              <a:avLst/>
              <a:gdLst>
                <a:gd name="connsiteX0" fmla="*/ 419476 w 431128"/>
                <a:gd name="connsiteY0" fmla="*/ 0 h 431082"/>
                <a:gd name="connsiteX1" fmla="*/ 0 w 431128"/>
                <a:gd name="connsiteY1" fmla="*/ 0 h 431082"/>
                <a:gd name="connsiteX2" fmla="*/ 0 w 431128"/>
                <a:gd name="connsiteY2" fmla="*/ 419431 h 431082"/>
                <a:gd name="connsiteX3" fmla="*/ 431128 w 431128"/>
                <a:gd name="connsiteY3" fmla="*/ 431082 h 431082"/>
              </a:gdLst>
              <a:ahLst/>
              <a:cxnLst>
                <a:cxn ang="0">
                  <a:pos x="connsiteX0" y="connsiteY0"/>
                </a:cxn>
                <a:cxn ang="0">
                  <a:pos x="connsiteX1" y="connsiteY1"/>
                </a:cxn>
                <a:cxn ang="0">
                  <a:pos x="connsiteX2" y="connsiteY2"/>
                </a:cxn>
                <a:cxn ang="0">
                  <a:pos x="connsiteX3" y="connsiteY3"/>
                </a:cxn>
              </a:cxnLst>
              <a:rect l="l" t="t" r="r" b="b"/>
              <a:pathLst>
                <a:path w="431128" h="431082">
                  <a:moveTo>
                    <a:pt x="419476" y="0"/>
                  </a:moveTo>
                  <a:lnTo>
                    <a:pt x="0" y="0"/>
                  </a:lnTo>
                  <a:lnTo>
                    <a:pt x="0" y="419431"/>
                  </a:lnTo>
                  <a:lnTo>
                    <a:pt x="431128" y="431082"/>
                  </a:lnTo>
                </a:path>
              </a:pathLst>
            </a:custGeom>
            <a:pattFill prst="ltVert">
              <a:fgClr>
                <a:srgbClr val="B6E657"/>
              </a:fgClr>
              <a:bgClr>
                <a:prstClr val="white"/>
              </a:bgClr>
            </a:pattFill>
            <a:ln w="6350" cmpd="sng">
              <a:solidFill>
                <a:srgbClr val="000090"/>
              </a:solidFill>
              <a:prstDash val="sysDash"/>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a:p>
          </p:txBody>
        </p:sp>
        <p:cxnSp>
          <p:nvCxnSpPr>
            <p:cNvPr id="20" name="直線コネクタ 19"/>
            <p:cNvCxnSpPr>
              <a:endCxn id="3" idx="2"/>
            </p:cNvCxnSpPr>
            <p:nvPr/>
          </p:nvCxnSpPr>
          <p:spPr>
            <a:xfrm>
              <a:off x="3411876" y="4025077"/>
              <a:ext cx="7997" cy="1117350"/>
            </a:xfrm>
            <a:prstGeom prst="line">
              <a:avLst/>
            </a:prstGeom>
            <a:ln w="41275">
              <a:solidFill>
                <a:srgbClr val="4F6228"/>
              </a:solidFill>
              <a:prstDash val="sysDot"/>
            </a:ln>
          </p:spPr>
          <p:style>
            <a:lnRef idx="1">
              <a:schemeClr val="accent1"/>
            </a:lnRef>
            <a:fillRef idx="0">
              <a:schemeClr val="accent1"/>
            </a:fillRef>
            <a:effectRef idx="0">
              <a:schemeClr val="accent1"/>
            </a:effectRef>
            <a:fontRef idx="minor">
              <a:schemeClr val="tx1"/>
            </a:fontRef>
          </p:style>
        </p:cxnSp>
      </p:grpSp>
      <p:grpSp>
        <p:nvGrpSpPr>
          <p:cNvPr id="27" name="図形グループ 26"/>
          <p:cNvGrpSpPr/>
          <p:nvPr/>
        </p:nvGrpSpPr>
        <p:grpSpPr>
          <a:xfrm>
            <a:off x="2136842" y="4573297"/>
            <a:ext cx="902811" cy="534959"/>
            <a:chOff x="1717866" y="4573297"/>
            <a:chExt cx="902811" cy="534959"/>
          </a:xfrm>
        </p:grpSpPr>
        <p:sp>
          <p:nvSpPr>
            <p:cNvPr id="19" name="右矢印 18"/>
            <p:cNvSpPr/>
            <p:nvPr/>
          </p:nvSpPr>
          <p:spPr>
            <a:xfrm>
              <a:off x="1743365" y="4573297"/>
              <a:ext cx="489489" cy="286321"/>
            </a:xfrm>
            <a:prstGeom prst="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kumimoji="1" lang="ja-JP" altLang="en-US"/>
            </a:p>
          </p:txBody>
        </p:sp>
        <p:sp>
          <p:nvSpPr>
            <p:cNvPr id="24" name="テキスト ボックス 23"/>
            <p:cNvSpPr txBox="1"/>
            <p:nvPr/>
          </p:nvSpPr>
          <p:spPr>
            <a:xfrm>
              <a:off x="1717866" y="4800479"/>
              <a:ext cx="902811" cy="307777"/>
            </a:xfrm>
            <a:prstGeom prst="rect">
              <a:avLst/>
            </a:prstGeom>
            <a:noFill/>
          </p:spPr>
          <p:txBody>
            <a:bodyPr wrap="none" rtlCol="0">
              <a:spAutoFit/>
            </a:bodyPr>
            <a:lstStyle/>
            <a:p>
              <a:r>
                <a:rPr kumimoji="1" lang="ja-JP" altLang="en-US" sz="1400" dirty="0" smtClean="0"/>
                <a:t>依頼可能</a:t>
              </a:r>
              <a:endParaRPr kumimoji="1" lang="ja-JP" altLang="en-US" sz="1400" dirty="0"/>
            </a:p>
          </p:txBody>
        </p:sp>
      </p:grpSp>
    </p:spTree>
    <p:extLst>
      <p:ext uri="{BB962C8B-B14F-4D97-AF65-F5344CB8AC3E}">
        <p14:creationId xmlns:p14="http://schemas.microsoft.com/office/powerpoint/2010/main" val="1662420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dissolve">
                                      <p:cBhvr>
                                        <p:cTn id="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374116" y="1734069"/>
            <a:ext cx="8478368" cy="3157601"/>
          </a:xfrm>
          <a:prstGeom prst="rect">
            <a:avLst/>
          </a:prstGeom>
          <a:solidFill>
            <a:srgbClr val="FFE7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solidFill>
                <a:prstClr val="white"/>
              </a:solidFill>
            </a:endParaRPr>
          </a:p>
        </p:txBody>
      </p:sp>
      <p:sp>
        <p:nvSpPr>
          <p:cNvPr id="143" name="ホームベース 142"/>
          <p:cNvSpPr/>
          <p:nvPr/>
        </p:nvSpPr>
        <p:spPr>
          <a:xfrm>
            <a:off x="374115" y="1390239"/>
            <a:ext cx="8478368" cy="267676"/>
          </a:xfrm>
          <a:prstGeom prst="homePlate">
            <a:avLst>
              <a:gd name="adj" fmla="val 17309"/>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solidFill>
                <a:prstClr val="white"/>
              </a:solidFill>
            </a:endParaRPr>
          </a:p>
        </p:txBody>
      </p:sp>
      <p:sp>
        <p:nvSpPr>
          <p:cNvPr id="162" name="テキスト ボックス 161"/>
          <p:cNvSpPr txBox="1"/>
          <p:nvPr/>
        </p:nvSpPr>
        <p:spPr>
          <a:xfrm>
            <a:off x="7707712" y="1428500"/>
            <a:ext cx="1087187" cy="253916"/>
          </a:xfrm>
          <a:prstGeom prst="rect">
            <a:avLst/>
          </a:prstGeom>
          <a:noFill/>
        </p:spPr>
        <p:txBody>
          <a:bodyPr wrap="square" rtlCol="0">
            <a:spAutoFit/>
          </a:bodyPr>
          <a:lstStyle>
            <a:defPPr>
              <a:defRPr lang="en-US"/>
            </a:defPPr>
            <a:lvl1pPr defTabSz="914400">
              <a:defRPr kumimoji="1" sz="1400">
                <a:solidFill>
                  <a:prstClr val="black"/>
                </a:solidFill>
              </a:defRPr>
            </a:lvl1pPr>
          </a:lstStyle>
          <a:p>
            <a:pPr algn="ctr"/>
            <a:r>
              <a:rPr lang="ja-JP" altLang="en-US" sz="1050" dirty="0"/>
              <a:t>　　約５～６ヶ月</a:t>
            </a:r>
          </a:p>
        </p:txBody>
      </p:sp>
      <p:sp>
        <p:nvSpPr>
          <p:cNvPr id="160" name="テキスト ボックス 159"/>
          <p:cNvSpPr txBox="1"/>
          <p:nvPr/>
        </p:nvSpPr>
        <p:spPr>
          <a:xfrm>
            <a:off x="3978261" y="1415194"/>
            <a:ext cx="959624" cy="253916"/>
          </a:xfrm>
          <a:prstGeom prst="rect">
            <a:avLst/>
          </a:prstGeom>
          <a:noFill/>
        </p:spPr>
        <p:txBody>
          <a:bodyPr wrap="square" rtlCol="0">
            <a:spAutoFit/>
          </a:bodyPr>
          <a:lstStyle>
            <a:defPPr>
              <a:defRPr lang="en-US"/>
            </a:defPPr>
            <a:lvl1pPr defTabSz="914400">
              <a:defRPr kumimoji="1" sz="1400">
                <a:solidFill>
                  <a:prstClr val="black"/>
                </a:solidFill>
              </a:defRPr>
            </a:lvl1pPr>
          </a:lstStyle>
          <a:p>
            <a:pPr algn="ctr"/>
            <a:r>
              <a:rPr lang="ja-JP" altLang="en-US" sz="1050" dirty="0"/>
              <a:t>　約２ヶ月</a:t>
            </a:r>
          </a:p>
        </p:txBody>
      </p:sp>
      <p:sp>
        <p:nvSpPr>
          <p:cNvPr id="158" name="テキスト ボックス 157"/>
          <p:cNvSpPr txBox="1"/>
          <p:nvPr/>
        </p:nvSpPr>
        <p:spPr>
          <a:xfrm>
            <a:off x="1984959" y="1419288"/>
            <a:ext cx="980824" cy="253916"/>
          </a:xfrm>
          <a:prstGeom prst="rect">
            <a:avLst/>
          </a:prstGeom>
          <a:noFill/>
        </p:spPr>
        <p:txBody>
          <a:bodyPr wrap="square" rtlCol="0">
            <a:spAutoFit/>
          </a:bodyPr>
          <a:lstStyle/>
          <a:p>
            <a:pPr algn="ctr"/>
            <a:r>
              <a:rPr lang="ja-JP" altLang="en-US" sz="1050" dirty="0">
                <a:solidFill>
                  <a:prstClr val="black"/>
                </a:solidFill>
              </a:rPr>
              <a:t>　約１ヶ月</a:t>
            </a:r>
          </a:p>
        </p:txBody>
      </p:sp>
      <p:sp>
        <p:nvSpPr>
          <p:cNvPr id="156" name="テキスト ボックス 155"/>
          <p:cNvSpPr txBox="1"/>
          <p:nvPr/>
        </p:nvSpPr>
        <p:spPr>
          <a:xfrm>
            <a:off x="6494437" y="1414019"/>
            <a:ext cx="759573" cy="253916"/>
          </a:xfrm>
          <a:prstGeom prst="rect">
            <a:avLst/>
          </a:prstGeom>
          <a:noFill/>
        </p:spPr>
        <p:txBody>
          <a:bodyPr wrap="square" rtlCol="0">
            <a:spAutoFit/>
          </a:bodyPr>
          <a:lstStyle>
            <a:defPPr>
              <a:defRPr lang="en-US"/>
            </a:defPPr>
            <a:lvl1pPr defTabSz="914400">
              <a:defRPr kumimoji="1" sz="1400">
                <a:solidFill>
                  <a:prstClr val="black"/>
                </a:solidFill>
              </a:defRPr>
            </a:lvl1pPr>
          </a:lstStyle>
          <a:p>
            <a:pPr algn="ctr"/>
            <a:r>
              <a:rPr lang="ja-JP" altLang="en-US" sz="1050" dirty="0"/>
              <a:t>約４ヶ月</a:t>
            </a:r>
          </a:p>
        </p:txBody>
      </p:sp>
      <p:sp>
        <p:nvSpPr>
          <p:cNvPr id="154" name="テキスト ボックス 153"/>
          <p:cNvSpPr txBox="1"/>
          <p:nvPr/>
        </p:nvSpPr>
        <p:spPr>
          <a:xfrm>
            <a:off x="207529" y="1411985"/>
            <a:ext cx="1608344" cy="253916"/>
          </a:xfrm>
          <a:prstGeom prst="rect">
            <a:avLst/>
          </a:prstGeom>
          <a:noFill/>
          <a:ln>
            <a:noFill/>
          </a:ln>
        </p:spPr>
        <p:txBody>
          <a:bodyPr wrap="square" rtlCol="0">
            <a:spAutoFit/>
          </a:bodyPr>
          <a:lstStyle/>
          <a:p>
            <a:pPr algn="ctr"/>
            <a:r>
              <a:rPr lang="ja-JP" altLang="en-US" sz="1050" dirty="0">
                <a:solidFill>
                  <a:prstClr val="black"/>
                </a:solidFill>
              </a:rPr>
              <a:t>申請からの目標期間</a:t>
            </a:r>
            <a:endParaRPr lang="en-US" altLang="ja-JP" sz="1050" dirty="0">
              <a:solidFill>
                <a:prstClr val="black"/>
              </a:solidFill>
            </a:endParaRPr>
          </a:p>
        </p:txBody>
      </p:sp>
      <p:sp>
        <p:nvSpPr>
          <p:cNvPr id="10" name="正方形/長方形 9"/>
          <p:cNvSpPr/>
          <p:nvPr/>
        </p:nvSpPr>
        <p:spPr>
          <a:xfrm>
            <a:off x="573339" y="1861739"/>
            <a:ext cx="405000" cy="116433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r>
              <a:rPr lang="ja-JP" altLang="en-US" sz="1050" dirty="0">
                <a:solidFill>
                  <a:prstClr val="black"/>
                </a:solidFill>
              </a:rPr>
              <a:t>センター調査申請</a:t>
            </a:r>
          </a:p>
        </p:txBody>
      </p:sp>
      <p:sp>
        <p:nvSpPr>
          <p:cNvPr id="11" name="正方形/長方形 10"/>
          <p:cNvSpPr/>
          <p:nvPr/>
        </p:nvSpPr>
        <p:spPr>
          <a:xfrm>
            <a:off x="1440842" y="1861739"/>
            <a:ext cx="405000" cy="1164332"/>
          </a:xfrm>
          <a:prstGeom prst="rect">
            <a:avLst/>
          </a:prstGeom>
          <a:solidFill>
            <a:schemeClr val="accent2">
              <a:lumMod val="40000"/>
              <a:lumOff val="6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r>
              <a:rPr lang="ja-JP" altLang="en-US" sz="1400" dirty="0" smtClean="0">
                <a:solidFill>
                  <a:prstClr val="black"/>
                </a:solidFill>
              </a:rPr>
              <a:t>申請</a:t>
            </a:r>
            <a:r>
              <a:rPr lang="ja-JP" altLang="en-US" sz="1400" dirty="0">
                <a:solidFill>
                  <a:prstClr val="black"/>
                </a:solidFill>
              </a:rPr>
              <a:t>受付</a:t>
            </a:r>
          </a:p>
        </p:txBody>
      </p:sp>
      <p:sp>
        <p:nvSpPr>
          <p:cNvPr id="24" name="右矢印 23"/>
          <p:cNvSpPr/>
          <p:nvPr/>
        </p:nvSpPr>
        <p:spPr>
          <a:xfrm>
            <a:off x="1090718" y="2418875"/>
            <a:ext cx="238838" cy="107979"/>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solidFill>
                <a:prstClr val="white"/>
              </a:solidFill>
            </a:endParaRPr>
          </a:p>
        </p:txBody>
      </p:sp>
      <p:sp>
        <p:nvSpPr>
          <p:cNvPr id="25" name="右矢印 24"/>
          <p:cNvSpPr/>
          <p:nvPr/>
        </p:nvSpPr>
        <p:spPr>
          <a:xfrm>
            <a:off x="1948012" y="2420965"/>
            <a:ext cx="251385" cy="114566"/>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solidFill>
                <a:prstClr val="white"/>
              </a:solidFill>
            </a:endParaRPr>
          </a:p>
        </p:txBody>
      </p:sp>
      <p:sp>
        <p:nvSpPr>
          <p:cNvPr id="28" name="右矢印 27"/>
          <p:cNvSpPr/>
          <p:nvPr/>
        </p:nvSpPr>
        <p:spPr>
          <a:xfrm>
            <a:off x="2965783" y="2418875"/>
            <a:ext cx="1177877" cy="171494"/>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solidFill>
                <a:prstClr val="white"/>
              </a:solidFill>
            </a:endParaRPr>
          </a:p>
        </p:txBody>
      </p:sp>
      <p:sp>
        <p:nvSpPr>
          <p:cNvPr id="29" name="右矢印 28"/>
          <p:cNvSpPr/>
          <p:nvPr/>
        </p:nvSpPr>
        <p:spPr>
          <a:xfrm>
            <a:off x="4828615" y="2425164"/>
            <a:ext cx="1738278" cy="148885"/>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solidFill>
                <a:prstClr val="white"/>
              </a:solidFill>
            </a:endParaRPr>
          </a:p>
        </p:txBody>
      </p:sp>
      <p:sp>
        <p:nvSpPr>
          <p:cNvPr id="30" name="右矢印 29"/>
          <p:cNvSpPr/>
          <p:nvPr/>
        </p:nvSpPr>
        <p:spPr>
          <a:xfrm>
            <a:off x="7209269" y="2418875"/>
            <a:ext cx="895640" cy="148032"/>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solidFill>
                <a:prstClr val="white"/>
              </a:solidFill>
            </a:endParaRPr>
          </a:p>
        </p:txBody>
      </p:sp>
      <p:sp>
        <p:nvSpPr>
          <p:cNvPr id="22" name="正方形/長方形 21"/>
          <p:cNvSpPr/>
          <p:nvPr/>
        </p:nvSpPr>
        <p:spPr>
          <a:xfrm>
            <a:off x="8115448" y="1861740"/>
            <a:ext cx="461634" cy="1593242"/>
          </a:xfrm>
          <a:prstGeom prst="rect">
            <a:avLst/>
          </a:prstGeom>
          <a:solidFill>
            <a:schemeClr val="accent2">
              <a:lumMod val="40000"/>
              <a:lumOff val="6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r>
              <a:rPr lang="ja-JP" altLang="en-US" sz="1400" dirty="0" smtClean="0">
                <a:solidFill>
                  <a:prstClr val="black"/>
                </a:solidFill>
              </a:rPr>
              <a:t>センター調査</a:t>
            </a:r>
            <a:endParaRPr lang="en-US" altLang="ja-JP" sz="1400" dirty="0" smtClean="0">
              <a:solidFill>
                <a:prstClr val="black"/>
              </a:solidFill>
            </a:endParaRPr>
          </a:p>
          <a:p>
            <a:r>
              <a:rPr lang="ja-JP" altLang="en-US" sz="1400" dirty="0">
                <a:solidFill>
                  <a:prstClr val="black"/>
                </a:solidFill>
              </a:rPr>
              <a:t>　</a:t>
            </a:r>
            <a:r>
              <a:rPr lang="ja-JP" altLang="en-US" sz="1400" dirty="0" smtClean="0">
                <a:solidFill>
                  <a:prstClr val="black"/>
                </a:solidFill>
              </a:rPr>
              <a:t>　　　</a:t>
            </a:r>
            <a:r>
              <a:rPr lang="ja-JP" altLang="en-US" sz="1400" dirty="0">
                <a:solidFill>
                  <a:prstClr val="black"/>
                </a:solidFill>
              </a:rPr>
              <a:t>　報告書交付</a:t>
            </a:r>
          </a:p>
        </p:txBody>
      </p:sp>
      <p:sp>
        <p:nvSpPr>
          <p:cNvPr id="178" name="テキスト ボックス 177"/>
          <p:cNvSpPr txBox="1"/>
          <p:nvPr/>
        </p:nvSpPr>
        <p:spPr>
          <a:xfrm>
            <a:off x="5109901" y="2524410"/>
            <a:ext cx="1214033" cy="276999"/>
          </a:xfrm>
          <a:prstGeom prst="rect">
            <a:avLst/>
          </a:prstGeom>
          <a:noFill/>
        </p:spPr>
        <p:txBody>
          <a:bodyPr wrap="square" rtlCol="0">
            <a:spAutoFit/>
          </a:bodyPr>
          <a:lstStyle/>
          <a:p>
            <a:pPr algn="ctr"/>
            <a:r>
              <a:rPr lang="ja-JP" altLang="en-US" sz="1200" dirty="0">
                <a:solidFill>
                  <a:prstClr val="black"/>
                </a:solidFill>
              </a:rPr>
              <a:t>報告書案提出</a:t>
            </a:r>
          </a:p>
        </p:txBody>
      </p:sp>
      <p:sp>
        <p:nvSpPr>
          <p:cNvPr id="103" name="正方形/長方形 102"/>
          <p:cNvSpPr/>
          <p:nvPr/>
        </p:nvSpPr>
        <p:spPr>
          <a:xfrm>
            <a:off x="2262634" y="1833029"/>
            <a:ext cx="405000" cy="1462237"/>
          </a:xfrm>
          <a:prstGeom prst="rect">
            <a:avLst/>
          </a:prstGeom>
          <a:solidFill>
            <a:schemeClr val="accent1">
              <a:lumMod val="20000"/>
              <a:lumOff val="8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r>
              <a:rPr lang="ja-JP" altLang="en-US" sz="1400" dirty="0" smtClean="0">
                <a:solidFill>
                  <a:prstClr val="black"/>
                </a:solidFill>
              </a:rPr>
              <a:t>総合</a:t>
            </a:r>
            <a:r>
              <a:rPr lang="ja-JP" altLang="en-US" sz="1400" dirty="0">
                <a:solidFill>
                  <a:prstClr val="black"/>
                </a:solidFill>
              </a:rPr>
              <a:t>調査委員会</a:t>
            </a:r>
            <a:endParaRPr lang="en-US" altLang="ja-JP" sz="1400" dirty="0">
              <a:solidFill>
                <a:prstClr val="black"/>
              </a:solidFill>
            </a:endParaRPr>
          </a:p>
        </p:txBody>
      </p:sp>
      <p:sp>
        <p:nvSpPr>
          <p:cNvPr id="215" name="正方形/長方形 214"/>
          <p:cNvSpPr/>
          <p:nvPr/>
        </p:nvSpPr>
        <p:spPr>
          <a:xfrm>
            <a:off x="6697000" y="1833029"/>
            <a:ext cx="405000" cy="1474913"/>
          </a:xfrm>
          <a:prstGeom prst="rect">
            <a:avLst/>
          </a:prstGeom>
          <a:solidFill>
            <a:schemeClr val="accent1">
              <a:lumMod val="20000"/>
              <a:lumOff val="8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r>
              <a:rPr lang="ja-JP" altLang="en-US" sz="1400" dirty="0" smtClean="0">
                <a:solidFill>
                  <a:prstClr val="black"/>
                </a:solidFill>
              </a:rPr>
              <a:t>総合</a:t>
            </a:r>
            <a:r>
              <a:rPr lang="ja-JP" altLang="en-US" sz="1400" dirty="0">
                <a:solidFill>
                  <a:prstClr val="black"/>
                </a:solidFill>
              </a:rPr>
              <a:t>調査委員会</a:t>
            </a:r>
            <a:endParaRPr lang="en-US" altLang="ja-JP" sz="1400" dirty="0">
              <a:solidFill>
                <a:prstClr val="black"/>
              </a:solidFill>
            </a:endParaRPr>
          </a:p>
        </p:txBody>
      </p:sp>
      <p:sp>
        <p:nvSpPr>
          <p:cNvPr id="216" name="正方形/長方形 215"/>
          <p:cNvSpPr/>
          <p:nvPr/>
        </p:nvSpPr>
        <p:spPr>
          <a:xfrm>
            <a:off x="4347575" y="1871041"/>
            <a:ext cx="405000" cy="1182850"/>
          </a:xfrm>
          <a:prstGeom prst="rect">
            <a:avLst/>
          </a:prstGeom>
          <a:solidFill>
            <a:schemeClr val="accent6">
              <a:lumMod val="20000"/>
              <a:lumOff val="8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r>
              <a:rPr lang="ja-JP" altLang="en-US" sz="1050" dirty="0">
                <a:solidFill>
                  <a:prstClr val="black"/>
                </a:solidFill>
              </a:rPr>
              <a:t>③個別調査部会</a:t>
            </a:r>
          </a:p>
        </p:txBody>
      </p:sp>
      <p:sp>
        <p:nvSpPr>
          <p:cNvPr id="100" name="テキスト ボックス 99"/>
          <p:cNvSpPr txBox="1"/>
          <p:nvPr/>
        </p:nvSpPr>
        <p:spPr>
          <a:xfrm>
            <a:off x="551878" y="3785757"/>
            <a:ext cx="544463" cy="276999"/>
          </a:xfrm>
          <a:prstGeom prst="rect">
            <a:avLst/>
          </a:prstGeom>
          <a:noFill/>
        </p:spPr>
        <p:txBody>
          <a:bodyPr wrap="square" rtlCol="0">
            <a:spAutoFit/>
          </a:bodyPr>
          <a:lstStyle/>
          <a:p>
            <a:pPr algn="ctr"/>
            <a:r>
              <a:rPr lang="ja-JP" altLang="en-US" sz="1200" dirty="0">
                <a:solidFill>
                  <a:prstClr val="black"/>
                </a:solidFill>
              </a:rPr>
              <a:t>遺族</a:t>
            </a:r>
            <a:endParaRPr lang="en-US" altLang="ja-JP" sz="1200" dirty="0">
              <a:solidFill>
                <a:prstClr val="black"/>
              </a:solidFill>
            </a:endParaRPr>
          </a:p>
        </p:txBody>
      </p:sp>
      <p:sp>
        <p:nvSpPr>
          <p:cNvPr id="102" name="テキスト ボックス 101"/>
          <p:cNvSpPr txBox="1"/>
          <p:nvPr/>
        </p:nvSpPr>
        <p:spPr>
          <a:xfrm>
            <a:off x="8043570" y="4239483"/>
            <a:ext cx="708204" cy="600164"/>
          </a:xfrm>
          <a:prstGeom prst="rect">
            <a:avLst/>
          </a:prstGeom>
          <a:noFill/>
        </p:spPr>
        <p:txBody>
          <a:bodyPr wrap="square" rtlCol="0">
            <a:spAutoFit/>
          </a:bodyPr>
          <a:lstStyle/>
          <a:p>
            <a:pPr algn="ctr"/>
            <a:r>
              <a:rPr lang="ja-JP" altLang="en-US" sz="1100" dirty="0">
                <a:solidFill>
                  <a:prstClr val="black"/>
                </a:solidFill>
              </a:rPr>
              <a:t>センター</a:t>
            </a:r>
            <a:r>
              <a:rPr lang="ja-JP" altLang="en-US" sz="1100" dirty="0" smtClean="0">
                <a:solidFill>
                  <a:prstClr val="black"/>
                </a:solidFill>
              </a:rPr>
              <a:t>調査</a:t>
            </a:r>
            <a:endParaRPr lang="en-US" altLang="ja-JP" sz="1100" dirty="0" smtClean="0">
              <a:solidFill>
                <a:prstClr val="black"/>
              </a:solidFill>
            </a:endParaRPr>
          </a:p>
          <a:p>
            <a:pPr algn="ctr"/>
            <a:r>
              <a:rPr lang="ja-JP" altLang="en-US" sz="1100" dirty="0" smtClean="0">
                <a:solidFill>
                  <a:prstClr val="black"/>
                </a:solidFill>
              </a:rPr>
              <a:t>報告書</a:t>
            </a:r>
            <a:endParaRPr lang="en-US" altLang="ja-JP" sz="1100" dirty="0">
              <a:solidFill>
                <a:prstClr val="black"/>
              </a:solidFill>
            </a:endParaRPr>
          </a:p>
        </p:txBody>
      </p:sp>
      <p:sp>
        <p:nvSpPr>
          <p:cNvPr id="9" name="二等辺三角形 8"/>
          <p:cNvSpPr/>
          <p:nvPr/>
        </p:nvSpPr>
        <p:spPr>
          <a:xfrm flipV="1">
            <a:off x="2388586" y="1659199"/>
            <a:ext cx="192637" cy="124423"/>
          </a:xfrm>
          <a:prstGeom prst="triangle">
            <a:avLst/>
          </a:prstGeom>
          <a:solidFill>
            <a:schemeClr val="accent4">
              <a:lumMod val="40000"/>
              <a:lumOff val="60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ja-JP" altLang="en-US" sz="1350">
              <a:solidFill>
                <a:prstClr val="white"/>
              </a:solidFill>
            </a:endParaRPr>
          </a:p>
        </p:txBody>
      </p:sp>
      <p:sp>
        <p:nvSpPr>
          <p:cNvPr id="166" name="二等辺三角形 165"/>
          <p:cNvSpPr/>
          <p:nvPr/>
        </p:nvSpPr>
        <p:spPr>
          <a:xfrm flipV="1">
            <a:off x="4442331" y="1660266"/>
            <a:ext cx="192637" cy="124423"/>
          </a:xfrm>
          <a:prstGeom prst="triangle">
            <a:avLst/>
          </a:prstGeom>
          <a:solidFill>
            <a:schemeClr val="accent4">
              <a:lumMod val="40000"/>
              <a:lumOff val="60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ja-JP" altLang="en-US" sz="1350">
              <a:solidFill>
                <a:prstClr val="white"/>
              </a:solidFill>
            </a:endParaRPr>
          </a:p>
        </p:txBody>
      </p:sp>
      <p:sp>
        <p:nvSpPr>
          <p:cNvPr id="167" name="二等辺三角形 166"/>
          <p:cNvSpPr/>
          <p:nvPr/>
        </p:nvSpPr>
        <p:spPr>
          <a:xfrm flipV="1">
            <a:off x="6782365" y="1659109"/>
            <a:ext cx="192637" cy="124423"/>
          </a:xfrm>
          <a:prstGeom prst="triangle">
            <a:avLst/>
          </a:prstGeom>
          <a:solidFill>
            <a:schemeClr val="accent4">
              <a:lumMod val="40000"/>
              <a:lumOff val="60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ja-JP" altLang="en-US" sz="1350">
              <a:solidFill>
                <a:prstClr val="white"/>
              </a:solidFill>
            </a:endParaRPr>
          </a:p>
        </p:txBody>
      </p:sp>
      <p:sp>
        <p:nvSpPr>
          <p:cNvPr id="168" name="二等辺三角形 167"/>
          <p:cNvSpPr/>
          <p:nvPr/>
        </p:nvSpPr>
        <p:spPr>
          <a:xfrm flipV="1">
            <a:off x="8247377" y="1659199"/>
            <a:ext cx="192637" cy="124423"/>
          </a:xfrm>
          <a:prstGeom prst="triangle">
            <a:avLst/>
          </a:prstGeom>
          <a:solidFill>
            <a:schemeClr val="accent4">
              <a:lumMod val="40000"/>
              <a:lumOff val="60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ja-JP" altLang="en-US" sz="1350">
              <a:solidFill>
                <a:prstClr val="white"/>
              </a:solidFill>
            </a:endParaRPr>
          </a:p>
        </p:txBody>
      </p:sp>
      <p:sp>
        <p:nvSpPr>
          <p:cNvPr id="118" name="角丸四角形 117"/>
          <p:cNvSpPr/>
          <p:nvPr/>
        </p:nvSpPr>
        <p:spPr>
          <a:xfrm>
            <a:off x="1548657" y="3308496"/>
            <a:ext cx="1754397" cy="1498584"/>
          </a:xfrm>
          <a:prstGeom prst="roundRect">
            <a:avLst/>
          </a:prstGeom>
          <a:solidFill>
            <a:schemeClr val="accent1">
              <a:lumMod val="20000"/>
              <a:lumOff val="8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solidFill>
                <a:prstClr val="white"/>
              </a:solidFill>
            </a:endParaRPr>
          </a:p>
        </p:txBody>
      </p:sp>
      <p:sp>
        <p:nvSpPr>
          <p:cNvPr id="120" name="テキスト ボックス 119"/>
          <p:cNvSpPr txBox="1"/>
          <p:nvPr/>
        </p:nvSpPr>
        <p:spPr>
          <a:xfrm>
            <a:off x="1774413" y="3809564"/>
            <a:ext cx="388300" cy="213585"/>
          </a:xfrm>
          <a:prstGeom prst="rect">
            <a:avLst/>
          </a:prstGeom>
          <a:noFill/>
        </p:spPr>
        <p:txBody>
          <a:bodyPr wrap="square" rtlCol="0">
            <a:spAutoFit/>
          </a:bodyPr>
          <a:lstStyle/>
          <a:p>
            <a:pPr algn="ctr"/>
            <a:r>
              <a:rPr lang="ja-JP" altLang="en-US" sz="788" dirty="0">
                <a:solidFill>
                  <a:prstClr val="black"/>
                </a:solidFill>
              </a:rPr>
              <a:t>医師</a:t>
            </a:r>
            <a:endParaRPr lang="en-US" altLang="ja-JP" sz="750" dirty="0">
              <a:solidFill>
                <a:prstClr val="black"/>
              </a:solidFill>
            </a:endParaRPr>
          </a:p>
        </p:txBody>
      </p:sp>
      <p:sp>
        <p:nvSpPr>
          <p:cNvPr id="121" name="テキスト ボックス 120"/>
          <p:cNvSpPr txBox="1"/>
          <p:nvPr/>
        </p:nvSpPr>
        <p:spPr>
          <a:xfrm>
            <a:off x="2363586" y="3817459"/>
            <a:ext cx="1115611" cy="213585"/>
          </a:xfrm>
          <a:prstGeom prst="rect">
            <a:avLst/>
          </a:prstGeom>
          <a:noFill/>
        </p:spPr>
        <p:txBody>
          <a:bodyPr wrap="square" rtlCol="0">
            <a:spAutoFit/>
          </a:bodyPr>
          <a:lstStyle/>
          <a:p>
            <a:pPr algn="ctr"/>
            <a:r>
              <a:rPr lang="ja-JP" altLang="en-US" sz="788" dirty="0">
                <a:solidFill>
                  <a:prstClr val="black"/>
                </a:solidFill>
              </a:rPr>
              <a:t>有識者</a:t>
            </a:r>
          </a:p>
        </p:txBody>
      </p:sp>
      <p:sp>
        <p:nvSpPr>
          <p:cNvPr id="122" name="テキスト ボックス 121"/>
          <p:cNvSpPr txBox="1"/>
          <p:nvPr/>
        </p:nvSpPr>
        <p:spPr>
          <a:xfrm>
            <a:off x="1687930" y="3199337"/>
            <a:ext cx="1433360" cy="307777"/>
          </a:xfrm>
          <a:prstGeom prst="rect">
            <a:avLst/>
          </a:prstGeom>
          <a:solidFill>
            <a:schemeClr val="bg1">
              <a:lumMod val="95000"/>
            </a:schemeClr>
          </a:solidFill>
          <a:ln>
            <a:solidFill>
              <a:schemeClr val="tx1"/>
            </a:solidFill>
          </a:ln>
        </p:spPr>
        <p:txBody>
          <a:bodyPr wrap="square" rtlCol="0" anchor="ctr">
            <a:spAutoFit/>
          </a:bodyPr>
          <a:lstStyle/>
          <a:p>
            <a:pPr algn="ctr"/>
            <a:r>
              <a:rPr lang="ja-JP" altLang="en-US" sz="1400" smtClean="0">
                <a:solidFill>
                  <a:prstClr val="black"/>
                </a:solidFill>
              </a:rPr>
              <a:t>調査方法の検討</a:t>
            </a:r>
            <a:endParaRPr lang="ja-JP" altLang="en-US" sz="1400" dirty="0">
              <a:solidFill>
                <a:prstClr val="black"/>
              </a:solidFill>
              <a:latin typeface="ＭＳ Ｐゴシック" panose="020B0600070205080204" pitchFamily="50" charset="-128"/>
            </a:endParaRPr>
          </a:p>
        </p:txBody>
      </p:sp>
      <p:pic>
        <p:nvPicPr>
          <p:cNvPr id="104" name="図 103"/>
          <p:cNvPicPr>
            <a:picLocks noChangeAspect="1"/>
          </p:cNvPicPr>
          <p:nvPr/>
        </p:nvPicPr>
        <p:blipFill>
          <a:blip r:embed="rId3" cstate="print">
            <a:extLst>
              <a:ext uri="{BEBA8EAE-BF5A-486C-A8C5-ECC9F3942E4B}">
                <a14:imgProps xmlns:a14="http://schemas.microsoft.com/office/drawing/2010/main">
                  <a14:imgLayer r:embed="rId4">
                    <a14:imgEffect>
                      <a14:backgroundRemoval t="0" b="100000" l="0" r="100000">
                        <a14:foregroundMark x1="19883" y1="9818" x2="84211" y2="11273"/>
                        <a14:foregroundMark x1="85965" y1="13818" x2="88304" y2="27273"/>
                      </a14:backgroundRemoval>
                    </a14:imgEffect>
                  </a14:imgLayer>
                </a14:imgProps>
              </a:ext>
              <a:ext uri="{28A0092B-C50C-407E-A947-70E740481C1C}">
                <a14:useLocalDpi xmlns:a14="http://schemas.microsoft.com/office/drawing/2010/main" val="0"/>
              </a:ext>
            </a:extLst>
          </a:blip>
          <a:stretch>
            <a:fillRect/>
          </a:stretch>
        </p:blipFill>
        <p:spPr>
          <a:xfrm>
            <a:off x="1865744" y="4109946"/>
            <a:ext cx="274137" cy="440858"/>
          </a:xfrm>
          <a:prstGeom prst="rect">
            <a:avLst/>
          </a:prstGeom>
        </p:spPr>
      </p:pic>
      <p:pic>
        <p:nvPicPr>
          <p:cNvPr id="106" name="図 105"/>
          <p:cNvPicPr>
            <a:picLocks noChangeAspect="1"/>
          </p:cNvPicPr>
          <p:nvPr/>
        </p:nvPicPr>
        <p:blipFill>
          <a:blip r:embed="rId5" cstate="print">
            <a:extLst>
              <a:ext uri="{BEBA8EAE-BF5A-486C-A8C5-ECC9F3942E4B}">
                <a14:imgProps xmlns:a14="http://schemas.microsoft.com/office/drawing/2010/main">
                  <a14:imgLayer r:embed="rId6">
                    <a14:imgEffect>
                      <a14:backgroundRemoval t="0" b="100000" l="1212" r="100000">
                        <a14:foregroundMark x1="33333" y1="8451" x2="33333" y2="8451"/>
                        <a14:foregroundMark x1="6061" y1="23592" x2="6061" y2="23592"/>
                        <a14:foregroundMark x1="29091" y1="91901" x2="29091" y2="91901"/>
                      </a14:backgroundRemoval>
                    </a14:imgEffect>
                  </a14:imgLayer>
                </a14:imgProps>
              </a:ext>
              <a:ext uri="{28A0092B-C50C-407E-A947-70E740481C1C}">
                <a14:useLocalDpi xmlns:a14="http://schemas.microsoft.com/office/drawing/2010/main" val="0"/>
              </a:ext>
            </a:extLst>
          </a:blip>
          <a:stretch>
            <a:fillRect/>
          </a:stretch>
        </p:blipFill>
        <p:spPr>
          <a:xfrm>
            <a:off x="2162712" y="4084448"/>
            <a:ext cx="270287" cy="465447"/>
          </a:xfrm>
          <a:prstGeom prst="rect">
            <a:avLst/>
          </a:prstGeom>
        </p:spPr>
      </p:pic>
      <p:pic>
        <p:nvPicPr>
          <p:cNvPr id="107" name="図 106"/>
          <p:cNvPicPr>
            <a:picLocks noChangeAspect="1"/>
          </p:cNvPicPr>
          <p:nvPr/>
        </p:nvPicPr>
        <p:blipFill>
          <a:blip r:embed="rId7" cstate="print">
            <a:extLst>
              <a:ext uri="{BEBA8EAE-BF5A-486C-A8C5-ECC9F3942E4B}">
                <a14:imgProps xmlns:a14="http://schemas.microsoft.com/office/drawing/2010/main">
                  <a14:imgLayer r:embed="rId8">
                    <a14:imgEffect>
                      <a14:backgroundRemoval t="0" b="100000" l="0" r="100000">
                        <a14:foregroundMark x1="9581" y1="21509" x2="58683" y2="4906"/>
                        <a14:foregroundMark x1="79042" y1="10189" x2="88024" y2="23019"/>
                      </a14:backgroundRemoval>
                    </a14:imgEffect>
                  </a14:imgLayer>
                </a14:imgProps>
              </a:ext>
              <a:ext uri="{28A0092B-C50C-407E-A947-70E740481C1C}">
                <a14:useLocalDpi xmlns:a14="http://schemas.microsoft.com/office/drawing/2010/main" val="0"/>
              </a:ext>
            </a:extLst>
          </a:blip>
          <a:stretch>
            <a:fillRect/>
          </a:stretch>
        </p:blipFill>
        <p:spPr>
          <a:xfrm>
            <a:off x="1574304" y="4172613"/>
            <a:ext cx="283679" cy="450029"/>
          </a:xfrm>
          <a:prstGeom prst="rect">
            <a:avLst/>
          </a:prstGeom>
        </p:spPr>
      </p:pic>
      <p:pic>
        <p:nvPicPr>
          <p:cNvPr id="113" name="図 112"/>
          <p:cNvPicPr>
            <a:picLocks noChangeAspect="1"/>
          </p:cNvPicPr>
          <p:nvPr/>
        </p:nvPicPr>
        <p:blipFill>
          <a:blip r:embed="rId9" cstate="print">
            <a:extLst>
              <a:ext uri="{BEBA8EAE-BF5A-486C-A8C5-ECC9F3942E4B}">
                <a14:imgProps xmlns:a14="http://schemas.microsoft.com/office/drawing/2010/main">
                  <a14:imgLayer r:embed="rId10">
                    <a14:imgEffect>
                      <a14:backgroundRemoval t="0" b="100000" l="0" r="100000"/>
                    </a14:imgEffect>
                  </a14:imgLayer>
                </a14:imgProps>
              </a:ext>
              <a:ext uri="{28A0092B-C50C-407E-A947-70E740481C1C}">
                <a14:useLocalDpi xmlns:a14="http://schemas.microsoft.com/office/drawing/2010/main" val="0"/>
              </a:ext>
            </a:extLst>
          </a:blip>
          <a:stretch>
            <a:fillRect/>
          </a:stretch>
        </p:blipFill>
        <p:spPr>
          <a:xfrm>
            <a:off x="2414442" y="4065595"/>
            <a:ext cx="323654" cy="484686"/>
          </a:xfrm>
          <a:prstGeom prst="rect">
            <a:avLst/>
          </a:prstGeom>
        </p:spPr>
      </p:pic>
      <p:pic>
        <p:nvPicPr>
          <p:cNvPr id="114" name="図 113"/>
          <p:cNvPicPr>
            <a:picLocks noChangeAspect="1"/>
          </p:cNvPicPr>
          <p:nvPr/>
        </p:nvPicPr>
        <p:blipFill>
          <a:blip r:embed="rId11" cstate="print">
            <a:extLst>
              <a:ext uri="{BEBA8EAE-BF5A-486C-A8C5-ECC9F3942E4B}">
                <a14:imgProps xmlns:a14="http://schemas.microsoft.com/office/drawing/2010/main">
                  <a14:imgLayer r:embed="rId12">
                    <a14:imgEffect>
                      <a14:backgroundRemoval t="0" b="99658" l="0" r="100000"/>
                    </a14:imgEffect>
                  </a14:imgLayer>
                </a14:imgProps>
              </a:ext>
              <a:ext uri="{28A0092B-C50C-407E-A947-70E740481C1C}">
                <a14:useLocalDpi xmlns:a14="http://schemas.microsoft.com/office/drawing/2010/main" val="0"/>
              </a:ext>
            </a:extLst>
          </a:blip>
          <a:stretch>
            <a:fillRect/>
          </a:stretch>
        </p:blipFill>
        <p:spPr>
          <a:xfrm>
            <a:off x="3002733" y="4168709"/>
            <a:ext cx="289646" cy="475168"/>
          </a:xfrm>
          <a:prstGeom prst="rect">
            <a:avLst/>
          </a:prstGeom>
        </p:spPr>
      </p:pic>
      <p:pic>
        <p:nvPicPr>
          <p:cNvPr id="115" name="図 114"/>
          <p:cNvPicPr>
            <a:picLocks noChangeAspect="1"/>
          </p:cNvPicPr>
          <p:nvPr/>
        </p:nvPicPr>
        <p:blipFill>
          <a:blip r:embed="rId13" cstate="print">
            <a:extLst>
              <a:ext uri="{BEBA8EAE-BF5A-486C-A8C5-ECC9F3942E4B}">
                <a14:imgProps xmlns:a14="http://schemas.microsoft.com/office/drawing/2010/main">
                  <a14:imgLayer r:embed="rId14">
                    <a14:imgEffect>
                      <a14:backgroundRemoval t="0" b="100000" l="0" r="100000"/>
                    </a14:imgEffect>
                  </a14:imgLayer>
                </a14:imgProps>
              </a:ext>
              <a:ext uri="{28A0092B-C50C-407E-A947-70E740481C1C}">
                <a14:useLocalDpi xmlns:a14="http://schemas.microsoft.com/office/drawing/2010/main" val="0"/>
              </a:ext>
            </a:extLst>
          </a:blip>
          <a:stretch>
            <a:fillRect/>
          </a:stretch>
        </p:blipFill>
        <p:spPr>
          <a:xfrm>
            <a:off x="2720999" y="4062122"/>
            <a:ext cx="296737" cy="509625"/>
          </a:xfrm>
          <a:prstGeom prst="rect">
            <a:avLst/>
          </a:prstGeom>
        </p:spPr>
      </p:pic>
      <p:grpSp>
        <p:nvGrpSpPr>
          <p:cNvPr id="17" name="グループ化 16"/>
          <p:cNvGrpSpPr/>
          <p:nvPr/>
        </p:nvGrpSpPr>
        <p:grpSpPr>
          <a:xfrm>
            <a:off x="1743024" y="4501702"/>
            <a:ext cx="1411511" cy="212723"/>
            <a:chOff x="2465011" y="4648707"/>
            <a:chExt cx="1882015" cy="283631"/>
          </a:xfrm>
        </p:grpSpPr>
        <p:sp>
          <p:nvSpPr>
            <p:cNvPr id="7" name="台形 6"/>
            <p:cNvSpPr/>
            <p:nvPr/>
          </p:nvSpPr>
          <p:spPr>
            <a:xfrm>
              <a:off x="2465011" y="4648707"/>
              <a:ext cx="1880179" cy="241256"/>
            </a:xfrm>
            <a:prstGeom prst="trapezoid">
              <a:avLst>
                <a:gd name="adj" fmla="val 61415"/>
              </a:avLst>
            </a:prstGeom>
            <a:gradFill flip="none" rotWithShape="1">
              <a:gsLst>
                <a:gs pos="2000">
                  <a:srgbClr val="DAA154"/>
                </a:gs>
                <a:gs pos="100000">
                  <a:srgbClr val="E3B77D">
                    <a:tint val="44500"/>
                    <a:satMod val="160000"/>
                  </a:srgbClr>
                </a:gs>
              </a:gsLst>
              <a:lin ang="5400000" scaled="1"/>
              <a:tileRect/>
            </a:gradFill>
            <a:ln w="9525">
              <a:solidFill>
                <a:srgbClr val="8256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endParaRPr lang="ja-JP" altLang="en-US" sz="1350">
                <a:solidFill>
                  <a:prstClr val="white"/>
                </a:solidFill>
              </a:endParaRPr>
            </a:p>
          </p:txBody>
        </p:sp>
        <p:sp>
          <p:nvSpPr>
            <p:cNvPr id="13" name="正方形/長方形 12"/>
            <p:cNvSpPr/>
            <p:nvPr/>
          </p:nvSpPr>
          <p:spPr>
            <a:xfrm>
              <a:off x="2465011" y="4886619"/>
              <a:ext cx="1882015" cy="45719"/>
            </a:xfrm>
            <a:prstGeom prst="rect">
              <a:avLst/>
            </a:prstGeom>
            <a:solidFill>
              <a:srgbClr val="DAA154"/>
            </a:solidFill>
            <a:ln w="9525">
              <a:solidFill>
                <a:srgbClr val="8256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endParaRPr lang="ja-JP" altLang="en-US" sz="1350">
                <a:solidFill>
                  <a:prstClr val="white"/>
                </a:solidFill>
              </a:endParaRPr>
            </a:p>
          </p:txBody>
        </p:sp>
      </p:grpSp>
      <p:sp>
        <p:nvSpPr>
          <p:cNvPr id="218" name="角丸四角形 217"/>
          <p:cNvSpPr/>
          <p:nvPr/>
        </p:nvSpPr>
        <p:spPr>
          <a:xfrm>
            <a:off x="5921522" y="3289391"/>
            <a:ext cx="1860114" cy="1500594"/>
          </a:xfrm>
          <a:prstGeom prst="roundRect">
            <a:avLst/>
          </a:prstGeom>
          <a:solidFill>
            <a:schemeClr val="accent1">
              <a:lumMod val="20000"/>
              <a:lumOff val="8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solidFill>
                <a:prstClr val="white"/>
              </a:solidFill>
            </a:endParaRPr>
          </a:p>
        </p:txBody>
      </p:sp>
      <p:sp>
        <p:nvSpPr>
          <p:cNvPr id="220" name="テキスト ボックス 219"/>
          <p:cNvSpPr txBox="1"/>
          <p:nvPr/>
        </p:nvSpPr>
        <p:spPr>
          <a:xfrm>
            <a:off x="6125509" y="3822268"/>
            <a:ext cx="515686" cy="213585"/>
          </a:xfrm>
          <a:prstGeom prst="rect">
            <a:avLst/>
          </a:prstGeom>
          <a:noFill/>
        </p:spPr>
        <p:txBody>
          <a:bodyPr wrap="square" rtlCol="0">
            <a:spAutoFit/>
          </a:bodyPr>
          <a:lstStyle/>
          <a:p>
            <a:pPr algn="ctr"/>
            <a:r>
              <a:rPr lang="ja-JP" altLang="en-US" sz="788" dirty="0">
                <a:solidFill>
                  <a:prstClr val="black"/>
                </a:solidFill>
              </a:rPr>
              <a:t>医師</a:t>
            </a:r>
            <a:endParaRPr lang="en-US" altLang="ja-JP" sz="788" dirty="0">
              <a:solidFill>
                <a:prstClr val="black"/>
              </a:solidFill>
            </a:endParaRPr>
          </a:p>
        </p:txBody>
      </p:sp>
      <p:sp>
        <p:nvSpPr>
          <p:cNvPr id="221" name="テキスト ボックス 220"/>
          <p:cNvSpPr txBox="1"/>
          <p:nvPr/>
        </p:nvSpPr>
        <p:spPr>
          <a:xfrm>
            <a:off x="6693397" y="3821746"/>
            <a:ext cx="1159472" cy="213585"/>
          </a:xfrm>
          <a:prstGeom prst="rect">
            <a:avLst/>
          </a:prstGeom>
          <a:noFill/>
        </p:spPr>
        <p:txBody>
          <a:bodyPr wrap="square" rtlCol="0">
            <a:spAutoFit/>
          </a:bodyPr>
          <a:lstStyle/>
          <a:p>
            <a:pPr algn="ctr"/>
            <a:r>
              <a:rPr lang="ja-JP" altLang="en-US" sz="788" dirty="0">
                <a:solidFill>
                  <a:prstClr val="black"/>
                </a:solidFill>
              </a:rPr>
              <a:t>有識者</a:t>
            </a:r>
          </a:p>
        </p:txBody>
      </p:sp>
      <p:sp>
        <p:nvSpPr>
          <p:cNvPr id="222" name="テキスト ボックス 221"/>
          <p:cNvSpPr txBox="1"/>
          <p:nvPr/>
        </p:nvSpPr>
        <p:spPr>
          <a:xfrm>
            <a:off x="6198773" y="3185154"/>
            <a:ext cx="1365815" cy="523220"/>
          </a:xfrm>
          <a:prstGeom prst="rect">
            <a:avLst/>
          </a:prstGeom>
          <a:solidFill>
            <a:schemeClr val="bg1">
              <a:lumMod val="95000"/>
            </a:schemeClr>
          </a:solidFill>
          <a:ln>
            <a:solidFill>
              <a:schemeClr val="tx1"/>
            </a:solidFill>
          </a:ln>
        </p:spPr>
        <p:txBody>
          <a:bodyPr wrap="square" rtlCol="0">
            <a:spAutoFit/>
          </a:bodyPr>
          <a:lstStyle/>
          <a:p>
            <a:pPr algn="ctr"/>
            <a:r>
              <a:rPr lang="ja-JP" altLang="en-US" sz="1400" dirty="0" smtClean="0">
                <a:solidFill>
                  <a:prstClr val="black"/>
                </a:solidFill>
              </a:rPr>
              <a:t>「センター調査報告書」審議</a:t>
            </a:r>
            <a:endParaRPr lang="ja-JP" altLang="en-US" sz="1400" dirty="0">
              <a:solidFill>
                <a:prstClr val="black"/>
              </a:solidFill>
            </a:endParaRPr>
          </a:p>
        </p:txBody>
      </p:sp>
      <p:pic>
        <p:nvPicPr>
          <p:cNvPr id="248" name="図 247"/>
          <p:cNvPicPr>
            <a:picLocks noChangeAspect="1"/>
          </p:cNvPicPr>
          <p:nvPr/>
        </p:nvPicPr>
        <p:blipFill>
          <a:blip r:embed="rId3" cstate="print">
            <a:extLst>
              <a:ext uri="{BEBA8EAE-BF5A-486C-A8C5-ECC9F3942E4B}">
                <a14:imgProps xmlns:a14="http://schemas.microsoft.com/office/drawing/2010/main">
                  <a14:imgLayer r:embed="rId4">
                    <a14:imgEffect>
                      <a14:backgroundRemoval t="0" b="100000" l="0" r="100000">
                        <a14:foregroundMark x1="19883" y1="9818" x2="84211" y2="11273"/>
                        <a14:foregroundMark x1="85965" y1="13818" x2="88304" y2="27273"/>
                      </a14:backgroundRemoval>
                    </a14:imgEffect>
                  </a14:imgLayer>
                </a14:imgProps>
              </a:ext>
              <a:ext uri="{28A0092B-C50C-407E-A947-70E740481C1C}">
                <a14:useLocalDpi xmlns:a14="http://schemas.microsoft.com/office/drawing/2010/main" val="0"/>
              </a:ext>
            </a:extLst>
          </a:blip>
          <a:stretch>
            <a:fillRect/>
          </a:stretch>
        </p:blipFill>
        <p:spPr>
          <a:xfrm>
            <a:off x="6255567" y="4090976"/>
            <a:ext cx="274137" cy="440858"/>
          </a:xfrm>
          <a:prstGeom prst="rect">
            <a:avLst/>
          </a:prstGeom>
        </p:spPr>
      </p:pic>
      <p:pic>
        <p:nvPicPr>
          <p:cNvPr id="249" name="図 248"/>
          <p:cNvPicPr>
            <a:picLocks noChangeAspect="1"/>
          </p:cNvPicPr>
          <p:nvPr/>
        </p:nvPicPr>
        <p:blipFill>
          <a:blip r:embed="rId5" cstate="print">
            <a:extLst>
              <a:ext uri="{BEBA8EAE-BF5A-486C-A8C5-ECC9F3942E4B}">
                <a14:imgProps xmlns:a14="http://schemas.microsoft.com/office/drawing/2010/main">
                  <a14:imgLayer r:embed="rId6">
                    <a14:imgEffect>
                      <a14:backgroundRemoval t="0" b="100000" l="1212" r="100000">
                        <a14:foregroundMark x1="33333" y1="8451" x2="33333" y2="8451"/>
                        <a14:foregroundMark x1="6061" y1="23592" x2="6061" y2="23592"/>
                        <a14:foregroundMark x1="29091" y1="91901" x2="29091" y2="91901"/>
                      </a14:backgroundRemoval>
                    </a14:imgEffect>
                  </a14:imgLayer>
                </a14:imgProps>
              </a:ext>
              <a:ext uri="{28A0092B-C50C-407E-A947-70E740481C1C}">
                <a14:useLocalDpi xmlns:a14="http://schemas.microsoft.com/office/drawing/2010/main" val="0"/>
              </a:ext>
            </a:extLst>
          </a:blip>
          <a:stretch>
            <a:fillRect/>
          </a:stretch>
        </p:blipFill>
        <p:spPr>
          <a:xfrm>
            <a:off x="6552536" y="4065478"/>
            <a:ext cx="270287" cy="465447"/>
          </a:xfrm>
          <a:prstGeom prst="rect">
            <a:avLst/>
          </a:prstGeom>
        </p:spPr>
      </p:pic>
      <p:pic>
        <p:nvPicPr>
          <p:cNvPr id="250" name="図 249"/>
          <p:cNvPicPr>
            <a:picLocks noChangeAspect="1"/>
          </p:cNvPicPr>
          <p:nvPr/>
        </p:nvPicPr>
        <p:blipFill>
          <a:blip r:embed="rId7" cstate="print">
            <a:extLst>
              <a:ext uri="{BEBA8EAE-BF5A-486C-A8C5-ECC9F3942E4B}">
                <a14:imgProps xmlns:a14="http://schemas.microsoft.com/office/drawing/2010/main">
                  <a14:imgLayer r:embed="rId8">
                    <a14:imgEffect>
                      <a14:backgroundRemoval t="0" b="100000" l="0" r="100000">
                        <a14:foregroundMark x1="9581" y1="21509" x2="58683" y2="4906"/>
                        <a14:foregroundMark x1="79042" y1="10189" x2="88024" y2="23019"/>
                      </a14:backgroundRemoval>
                    </a14:imgEffect>
                  </a14:imgLayer>
                </a14:imgProps>
              </a:ext>
              <a:ext uri="{28A0092B-C50C-407E-A947-70E740481C1C}">
                <a14:useLocalDpi xmlns:a14="http://schemas.microsoft.com/office/drawing/2010/main" val="0"/>
              </a:ext>
            </a:extLst>
          </a:blip>
          <a:stretch>
            <a:fillRect/>
          </a:stretch>
        </p:blipFill>
        <p:spPr>
          <a:xfrm>
            <a:off x="5986150" y="4153914"/>
            <a:ext cx="283679" cy="450029"/>
          </a:xfrm>
          <a:prstGeom prst="rect">
            <a:avLst/>
          </a:prstGeom>
        </p:spPr>
      </p:pic>
      <p:pic>
        <p:nvPicPr>
          <p:cNvPr id="251" name="図 250"/>
          <p:cNvPicPr>
            <a:picLocks noChangeAspect="1"/>
          </p:cNvPicPr>
          <p:nvPr/>
        </p:nvPicPr>
        <p:blipFill>
          <a:blip r:embed="rId9" cstate="print">
            <a:extLst>
              <a:ext uri="{BEBA8EAE-BF5A-486C-A8C5-ECC9F3942E4B}">
                <a14:imgProps xmlns:a14="http://schemas.microsoft.com/office/drawing/2010/main">
                  <a14:imgLayer r:embed="rId10">
                    <a14:imgEffect>
                      <a14:backgroundRemoval t="0" b="100000" l="0" r="100000"/>
                    </a14:imgEffect>
                  </a14:imgLayer>
                </a14:imgProps>
              </a:ext>
              <a:ext uri="{28A0092B-C50C-407E-A947-70E740481C1C}">
                <a14:useLocalDpi xmlns:a14="http://schemas.microsoft.com/office/drawing/2010/main" val="0"/>
              </a:ext>
            </a:extLst>
          </a:blip>
          <a:stretch>
            <a:fillRect/>
          </a:stretch>
        </p:blipFill>
        <p:spPr>
          <a:xfrm>
            <a:off x="6804265" y="4046625"/>
            <a:ext cx="323653" cy="484686"/>
          </a:xfrm>
          <a:prstGeom prst="rect">
            <a:avLst/>
          </a:prstGeom>
        </p:spPr>
      </p:pic>
      <p:pic>
        <p:nvPicPr>
          <p:cNvPr id="252" name="図 251"/>
          <p:cNvPicPr>
            <a:picLocks noChangeAspect="1"/>
          </p:cNvPicPr>
          <p:nvPr/>
        </p:nvPicPr>
        <p:blipFill>
          <a:blip r:embed="rId11" cstate="print">
            <a:extLst>
              <a:ext uri="{BEBA8EAE-BF5A-486C-A8C5-ECC9F3942E4B}">
                <a14:imgProps xmlns:a14="http://schemas.microsoft.com/office/drawing/2010/main">
                  <a14:imgLayer r:embed="rId12">
                    <a14:imgEffect>
                      <a14:backgroundRemoval t="0" b="99658" l="0" r="100000"/>
                    </a14:imgEffect>
                  </a14:imgLayer>
                </a14:imgProps>
              </a:ext>
              <a:ext uri="{28A0092B-C50C-407E-A947-70E740481C1C}">
                <a14:useLocalDpi xmlns:a14="http://schemas.microsoft.com/office/drawing/2010/main" val="0"/>
              </a:ext>
            </a:extLst>
          </a:blip>
          <a:stretch>
            <a:fillRect/>
          </a:stretch>
        </p:blipFill>
        <p:spPr>
          <a:xfrm>
            <a:off x="7392557" y="4149739"/>
            <a:ext cx="289645" cy="475168"/>
          </a:xfrm>
          <a:prstGeom prst="rect">
            <a:avLst/>
          </a:prstGeom>
        </p:spPr>
      </p:pic>
      <p:pic>
        <p:nvPicPr>
          <p:cNvPr id="253" name="図 252"/>
          <p:cNvPicPr>
            <a:picLocks noChangeAspect="1"/>
          </p:cNvPicPr>
          <p:nvPr/>
        </p:nvPicPr>
        <p:blipFill>
          <a:blip r:embed="rId13" cstate="print">
            <a:extLst>
              <a:ext uri="{BEBA8EAE-BF5A-486C-A8C5-ECC9F3942E4B}">
                <a14:imgProps xmlns:a14="http://schemas.microsoft.com/office/drawing/2010/main">
                  <a14:imgLayer r:embed="rId14">
                    <a14:imgEffect>
                      <a14:backgroundRemoval t="0" b="100000" l="0" r="100000"/>
                    </a14:imgEffect>
                  </a14:imgLayer>
                </a14:imgProps>
              </a:ext>
              <a:ext uri="{28A0092B-C50C-407E-A947-70E740481C1C}">
                <a14:useLocalDpi xmlns:a14="http://schemas.microsoft.com/office/drawing/2010/main" val="0"/>
              </a:ext>
            </a:extLst>
          </a:blip>
          <a:stretch>
            <a:fillRect/>
          </a:stretch>
        </p:blipFill>
        <p:spPr>
          <a:xfrm>
            <a:off x="7110822" y="4043152"/>
            <a:ext cx="296737" cy="509625"/>
          </a:xfrm>
          <a:prstGeom prst="rect">
            <a:avLst/>
          </a:prstGeom>
        </p:spPr>
      </p:pic>
      <p:grpSp>
        <p:nvGrpSpPr>
          <p:cNvPr id="245" name="グループ化 244"/>
          <p:cNvGrpSpPr/>
          <p:nvPr/>
        </p:nvGrpSpPr>
        <p:grpSpPr>
          <a:xfrm>
            <a:off x="6150408" y="4491634"/>
            <a:ext cx="1411511" cy="212723"/>
            <a:chOff x="2465011" y="4648707"/>
            <a:chExt cx="1882015" cy="283631"/>
          </a:xfrm>
        </p:grpSpPr>
        <p:sp>
          <p:nvSpPr>
            <p:cNvPr id="246" name="台形 245"/>
            <p:cNvSpPr/>
            <p:nvPr/>
          </p:nvSpPr>
          <p:spPr>
            <a:xfrm>
              <a:off x="2465011" y="4648707"/>
              <a:ext cx="1880179" cy="241256"/>
            </a:xfrm>
            <a:prstGeom prst="trapezoid">
              <a:avLst>
                <a:gd name="adj" fmla="val 61415"/>
              </a:avLst>
            </a:prstGeom>
            <a:gradFill flip="none" rotWithShape="1">
              <a:gsLst>
                <a:gs pos="2000">
                  <a:srgbClr val="DAA154"/>
                </a:gs>
                <a:gs pos="100000">
                  <a:srgbClr val="E3B77D">
                    <a:tint val="44500"/>
                    <a:satMod val="160000"/>
                  </a:srgbClr>
                </a:gs>
              </a:gsLst>
              <a:lin ang="5400000" scaled="1"/>
              <a:tileRect/>
            </a:gradFill>
            <a:ln w="9525">
              <a:solidFill>
                <a:srgbClr val="8256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endParaRPr lang="ja-JP" altLang="en-US" sz="1350">
                <a:solidFill>
                  <a:prstClr val="white"/>
                </a:solidFill>
              </a:endParaRPr>
            </a:p>
          </p:txBody>
        </p:sp>
        <p:sp>
          <p:nvSpPr>
            <p:cNvPr id="247" name="正方形/長方形 246"/>
            <p:cNvSpPr/>
            <p:nvPr/>
          </p:nvSpPr>
          <p:spPr>
            <a:xfrm>
              <a:off x="2465011" y="4886619"/>
              <a:ext cx="1882015" cy="45719"/>
            </a:xfrm>
            <a:prstGeom prst="rect">
              <a:avLst/>
            </a:prstGeom>
            <a:solidFill>
              <a:srgbClr val="DAA154"/>
            </a:solidFill>
            <a:ln w="9525">
              <a:solidFill>
                <a:srgbClr val="8256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endParaRPr lang="ja-JP" altLang="en-US" sz="1350">
                <a:solidFill>
                  <a:prstClr val="white"/>
                </a:solidFill>
              </a:endParaRPr>
            </a:p>
          </p:txBody>
        </p:sp>
      </p:grpSp>
      <p:sp>
        <p:nvSpPr>
          <p:cNvPr id="117" name="テキスト ボックス 116"/>
          <p:cNvSpPr txBox="1"/>
          <p:nvPr/>
        </p:nvSpPr>
        <p:spPr>
          <a:xfrm>
            <a:off x="7132410" y="2524410"/>
            <a:ext cx="989047" cy="276999"/>
          </a:xfrm>
          <a:prstGeom prst="rect">
            <a:avLst/>
          </a:prstGeom>
          <a:noFill/>
        </p:spPr>
        <p:txBody>
          <a:bodyPr wrap="square" rtlCol="0">
            <a:spAutoFit/>
          </a:bodyPr>
          <a:lstStyle/>
          <a:p>
            <a:pPr algn="ctr"/>
            <a:r>
              <a:rPr lang="ja-JP" altLang="en-US" sz="1200" dirty="0">
                <a:solidFill>
                  <a:prstClr val="black"/>
                </a:solidFill>
              </a:rPr>
              <a:t>報告書承認</a:t>
            </a:r>
          </a:p>
        </p:txBody>
      </p:sp>
      <p:sp>
        <p:nvSpPr>
          <p:cNvPr id="101" name="テキスト ボックス 100"/>
          <p:cNvSpPr txBox="1"/>
          <p:nvPr/>
        </p:nvSpPr>
        <p:spPr>
          <a:xfrm>
            <a:off x="700100" y="4467008"/>
            <a:ext cx="820913" cy="276999"/>
          </a:xfrm>
          <a:prstGeom prst="rect">
            <a:avLst/>
          </a:prstGeom>
          <a:noFill/>
        </p:spPr>
        <p:txBody>
          <a:bodyPr wrap="square" rtlCol="0">
            <a:spAutoFit/>
          </a:bodyPr>
          <a:lstStyle/>
          <a:p>
            <a:pPr algn="ctr"/>
            <a:r>
              <a:rPr lang="ja-JP" altLang="en-US" sz="1200" dirty="0">
                <a:solidFill>
                  <a:prstClr val="black"/>
                </a:solidFill>
              </a:rPr>
              <a:t>医療機関</a:t>
            </a:r>
            <a:endParaRPr lang="en-US" altLang="ja-JP" sz="1200" dirty="0">
              <a:solidFill>
                <a:prstClr val="black"/>
              </a:solidFill>
            </a:endParaRPr>
          </a:p>
        </p:txBody>
      </p:sp>
      <p:pic>
        <p:nvPicPr>
          <p:cNvPr id="112" name="図 111"/>
          <p:cNvPicPr>
            <a:picLocks noChangeAspect="1"/>
          </p:cNvPicPr>
          <p:nvPr/>
        </p:nvPicPr>
        <p:blipFill>
          <a:blip r:embed="rId15" cstate="print">
            <a:extLst>
              <a:ext uri="{BEBA8EAE-BF5A-486C-A8C5-ECC9F3942E4B}">
                <a14:imgProps xmlns:a14="http://schemas.microsoft.com/office/drawing/2010/main">
                  <a14:imgLayer r:embed="rId16">
                    <a14:imgEffect>
                      <a14:backgroundRemoval t="0" b="100000" l="0" r="100000">
                        <a14:foregroundMark x1="55080" y1="52000" x2="55615" y2="75273"/>
                      </a14:backgroundRemoval>
                    </a14:imgEffect>
                  </a14:imgLayer>
                </a14:imgProps>
              </a:ext>
              <a:ext uri="{28A0092B-C50C-407E-A947-70E740481C1C}">
                <a14:useLocalDpi xmlns:a14="http://schemas.microsoft.com/office/drawing/2010/main" val="0"/>
              </a:ext>
            </a:extLst>
          </a:blip>
          <a:stretch>
            <a:fillRect/>
          </a:stretch>
        </p:blipFill>
        <p:spPr>
          <a:xfrm>
            <a:off x="444134" y="3221439"/>
            <a:ext cx="396482" cy="582905"/>
          </a:xfrm>
          <a:prstGeom prst="rect">
            <a:avLst/>
          </a:prstGeom>
        </p:spPr>
      </p:pic>
      <p:pic>
        <p:nvPicPr>
          <p:cNvPr id="111" name="図 110"/>
          <p:cNvPicPr>
            <a:picLocks noChangeAspect="1"/>
          </p:cNvPicPr>
          <p:nvPr/>
        </p:nvPicPr>
        <p:blipFill>
          <a:blip r:embed="rId17" cstate="print">
            <a:extLst>
              <a:ext uri="{BEBA8EAE-BF5A-486C-A8C5-ECC9F3942E4B}">
                <a14:imgProps xmlns:a14="http://schemas.microsoft.com/office/drawing/2010/main">
                  <a14:imgLayer r:embed="rId18">
                    <a14:imgEffect>
                      <a14:backgroundRemoval t="0" b="100000" l="0" r="100000">
                        <a14:foregroundMark x1="37725" y1="11154" x2="37725" y2="11154"/>
                        <a14:foregroundMark x1="52695" y1="8462" x2="46707" y2="23462"/>
                        <a14:foregroundMark x1="18563" y1="11923" x2="83832" y2="13462"/>
                        <a14:foregroundMark x1="16168" y1="16923" x2="13772" y2="28077"/>
                        <a14:foregroundMark x1="86228" y1="12692" x2="91617" y2="31538"/>
                        <a14:foregroundMark x1="36527" y1="51538" x2="53293" y2="70000"/>
                        <a14:foregroundMark x1="70060" y1="49231" x2="52695" y2="70385"/>
                      </a14:backgroundRemoval>
                    </a14:imgEffect>
                  </a14:imgLayer>
                </a14:imgProps>
              </a:ext>
              <a:ext uri="{28A0092B-C50C-407E-A947-70E740481C1C}">
                <a14:useLocalDpi xmlns:a14="http://schemas.microsoft.com/office/drawing/2010/main" val="0"/>
              </a:ext>
            </a:extLst>
          </a:blip>
          <a:stretch>
            <a:fillRect/>
          </a:stretch>
        </p:blipFill>
        <p:spPr>
          <a:xfrm>
            <a:off x="827843" y="3209687"/>
            <a:ext cx="366179" cy="569942"/>
          </a:xfrm>
          <a:prstGeom prst="rect">
            <a:avLst/>
          </a:prstGeom>
        </p:spPr>
      </p:pic>
      <p:pic>
        <p:nvPicPr>
          <p:cNvPr id="12" name="図 11"/>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822499" y="3997581"/>
            <a:ext cx="637607" cy="457273"/>
          </a:xfrm>
          <a:prstGeom prst="rect">
            <a:avLst/>
          </a:prstGeom>
        </p:spPr>
      </p:pic>
      <p:pic>
        <p:nvPicPr>
          <p:cNvPr id="14" name="図 13"/>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8187277" y="3562226"/>
            <a:ext cx="436608" cy="644516"/>
          </a:xfrm>
          <a:prstGeom prst="rect">
            <a:avLst/>
          </a:prstGeom>
        </p:spPr>
      </p:pic>
      <p:sp>
        <p:nvSpPr>
          <p:cNvPr id="131" name="テキスト ボックス 130"/>
          <p:cNvSpPr txBox="1"/>
          <p:nvPr/>
        </p:nvSpPr>
        <p:spPr>
          <a:xfrm>
            <a:off x="2830703" y="372395"/>
            <a:ext cx="3409908" cy="646331"/>
          </a:xfrm>
          <a:prstGeom prst="rect">
            <a:avLst/>
          </a:prstGeom>
        </p:spPr>
        <p:style>
          <a:lnRef idx="1">
            <a:schemeClr val="accent3"/>
          </a:lnRef>
          <a:fillRef idx="2">
            <a:schemeClr val="accent3"/>
          </a:fillRef>
          <a:effectRef idx="1">
            <a:schemeClr val="accent3"/>
          </a:effectRef>
          <a:fontRef idx="minor">
            <a:schemeClr val="dk1"/>
          </a:fontRef>
        </p:style>
        <p:txBody>
          <a:bodyPr wrap="none" rtlCol="0">
            <a:spAutoFit/>
          </a:bodyPr>
          <a:lstStyle/>
          <a:p>
            <a:pPr algn="ctr"/>
            <a:r>
              <a:rPr kumimoji="1" lang="ja-JP" altLang="en-US" dirty="0" smtClean="0">
                <a:solidFill>
                  <a:srgbClr val="000000"/>
                </a:solidFill>
              </a:rPr>
              <a:t>医療機関・遺族からの依頼による</a:t>
            </a:r>
            <a:endParaRPr kumimoji="1" lang="en-US" altLang="ja-JP" dirty="0" smtClean="0">
              <a:solidFill>
                <a:srgbClr val="000000"/>
              </a:solidFill>
            </a:endParaRPr>
          </a:p>
          <a:p>
            <a:pPr algn="ctr"/>
            <a:r>
              <a:rPr kumimoji="1" lang="en-US" altLang="ja-JP" dirty="0" smtClean="0">
                <a:solidFill>
                  <a:srgbClr val="000000"/>
                </a:solidFill>
              </a:rPr>
              <a:t>｢</a:t>
            </a:r>
            <a:r>
              <a:rPr kumimoji="1" lang="ja-JP" altLang="en-US" dirty="0" smtClean="0">
                <a:solidFill>
                  <a:srgbClr val="000000"/>
                </a:solidFill>
              </a:rPr>
              <a:t>センター調査</a:t>
            </a:r>
            <a:r>
              <a:rPr kumimoji="1" lang="en-US" altLang="ja-JP" dirty="0" smtClean="0">
                <a:solidFill>
                  <a:srgbClr val="000000"/>
                </a:solidFill>
              </a:rPr>
              <a:t>｣</a:t>
            </a:r>
            <a:r>
              <a:rPr kumimoji="1" lang="ja-JP" altLang="en-US" dirty="0" smtClean="0">
                <a:solidFill>
                  <a:srgbClr val="000000"/>
                </a:solidFill>
              </a:rPr>
              <a:t>の概要</a:t>
            </a:r>
            <a:endParaRPr kumimoji="1" lang="ja-JP" altLang="en-US" dirty="0">
              <a:solidFill>
                <a:srgbClr val="000000"/>
              </a:solidFill>
            </a:endParaRPr>
          </a:p>
        </p:txBody>
      </p:sp>
      <p:sp>
        <p:nvSpPr>
          <p:cNvPr id="185" name="テキスト ボックス 184"/>
          <p:cNvSpPr txBox="1"/>
          <p:nvPr/>
        </p:nvSpPr>
        <p:spPr>
          <a:xfrm>
            <a:off x="4319405" y="1833029"/>
            <a:ext cx="450991" cy="1323439"/>
          </a:xfrm>
          <a:prstGeom prst="rect">
            <a:avLst/>
          </a:prstGeom>
          <a:solidFill>
            <a:schemeClr val="accent3">
              <a:lumMod val="40000"/>
              <a:lumOff val="60000"/>
            </a:schemeClr>
          </a:solidFill>
          <a:ln>
            <a:solidFill>
              <a:schemeClr val="tx1"/>
            </a:solidFill>
          </a:ln>
        </p:spPr>
        <p:txBody>
          <a:bodyPr wrap="square" rtlCol="0">
            <a:spAutoFit/>
          </a:bodyPr>
          <a:lstStyle/>
          <a:p>
            <a:pPr algn="ctr">
              <a:lnSpc>
                <a:spcPts val="1580"/>
              </a:lnSpc>
            </a:pPr>
            <a:r>
              <a:rPr lang="ja-JP" altLang="en-US" sz="1400" spc="-300" dirty="0" smtClean="0"/>
              <a:t>個</a:t>
            </a:r>
            <a:endParaRPr lang="en-US" altLang="ja-JP" sz="1400" spc="-300" dirty="0" smtClean="0"/>
          </a:p>
          <a:p>
            <a:pPr algn="ctr">
              <a:lnSpc>
                <a:spcPts val="1580"/>
              </a:lnSpc>
            </a:pPr>
            <a:r>
              <a:rPr lang="ja-JP" altLang="en-US" sz="1400" spc="-300" dirty="0" smtClean="0"/>
              <a:t>別</a:t>
            </a:r>
            <a:endParaRPr lang="en-US" altLang="ja-JP" sz="1400" spc="-300" dirty="0" smtClean="0"/>
          </a:p>
          <a:p>
            <a:pPr algn="ctr">
              <a:lnSpc>
                <a:spcPts val="1580"/>
              </a:lnSpc>
            </a:pPr>
            <a:r>
              <a:rPr lang="ja-JP" altLang="en-US" sz="1400" spc="-300" dirty="0" smtClean="0"/>
              <a:t>調</a:t>
            </a:r>
            <a:endParaRPr lang="en-US" altLang="ja-JP" sz="1400" spc="-300" dirty="0" smtClean="0"/>
          </a:p>
          <a:p>
            <a:pPr algn="ctr">
              <a:lnSpc>
                <a:spcPts val="1580"/>
              </a:lnSpc>
            </a:pPr>
            <a:r>
              <a:rPr lang="ja-JP" altLang="en-US" sz="1400" spc="-300" dirty="0" smtClean="0"/>
              <a:t>査</a:t>
            </a:r>
            <a:endParaRPr lang="en-US" altLang="ja-JP" sz="1400" spc="-300" dirty="0" smtClean="0"/>
          </a:p>
          <a:p>
            <a:pPr algn="ctr">
              <a:lnSpc>
                <a:spcPts val="1580"/>
              </a:lnSpc>
            </a:pPr>
            <a:r>
              <a:rPr lang="ja-JP" altLang="en-US" sz="1400" spc="-300" dirty="0" smtClean="0"/>
              <a:t>部</a:t>
            </a:r>
            <a:endParaRPr lang="en-US" altLang="ja-JP" sz="1400" spc="-300" dirty="0" smtClean="0"/>
          </a:p>
          <a:p>
            <a:pPr algn="ctr">
              <a:lnSpc>
                <a:spcPts val="1580"/>
              </a:lnSpc>
            </a:pPr>
            <a:r>
              <a:rPr lang="ja-JP" altLang="en-US" sz="1400" spc="-300" dirty="0" smtClean="0"/>
              <a:t>会</a:t>
            </a:r>
            <a:endParaRPr lang="en-US" altLang="ja-JP" sz="1400" spc="-300" dirty="0"/>
          </a:p>
        </p:txBody>
      </p:sp>
      <p:grpSp>
        <p:nvGrpSpPr>
          <p:cNvPr id="20" name="図形グループ 19"/>
          <p:cNvGrpSpPr/>
          <p:nvPr/>
        </p:nvGrpSpPr>
        <p:grpSpPr>
          <a:xfrm>
            <a:off x="3438618" y="3134602"/>
            <a:ext cx="2302225" cy="2853243"/>
            <a:chOff x="3507442" y="3134602"/>
            <a:chExt cx="2302225" cy="2853243"/>
          </a:xfrm>
        </p:grpSpPr>
        <p:sp>
          <p:nvSpPr>
            <p:cNvPr id="136" name="角丸四角形 135"/>
            <p:cNvSpPr/>
            <p:nvPr/>
          </p:nvSpPr>
          <p:spPr>
            <a:xfrm>
              <a:off x="3599985" y="3944372"/>
              <a:ext cx="1959182" cy="857685"/>
            </a:xfrm>
            <a:prstGeom prst="roundRect">
              <a:avLst>
                <a:gd name="adj" fmla="val 50000"/>
              </a:avLst>
            </a:prstGeom>
            <a:solidFill>
              <a:schemeClr val="accent6">
                <a:lumMod val="40000"/>
                <a:lumOff val="6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solidFill>
                  <a:prstClr val="white"/>
                </a:solidFill>
              </a:endParaRPr>
            </a:p>
          </p:txBody>
        </p:sp>
        <p:sp>
          <p:nvSpPr>
            <p:cNvPr id="139" name="テキスト ボックス 138"/>
            <p:cNvSpPr txBox="1"/>
            <p:nvPr/>
          </p:nvSpPr>
          <p:spPr>
            <a:xfrm>
              <a:off x="4035838" y="3921640"/>
              <a:ext cx="1106425" cy="297517"/>
            </a:xfrm>
            <a:prstGeom prst="rect">
              <a:avLst/>
            </a:prstGeom>
            <a:noFill/>
          </p:spPr>
          <p:txBody>
            <a:bodyPr wrap="square" rtlCol="0">
              <a:spAutoFit/>
            </a:bodyPr>
            <a:lstStyle/>
            <a:p>
              <a:pPr algn="ctr">
                <a:lnSpc>
                  <a:spcPts val="825"/>
                </a:lnSpc>
              </a:pPr>
              <a:r>
                <a:rPr lang="ja-JP" altLang="en-US" sz="750" dirty="0">
                  <a:solidFill>
                    <a:prstClr val="black"/>
                  </a:solidFill>
                  <a:latin typeface="ＭＳ Ｐゴシック" panose="020B0600070205080204" pitchFamily="50" charset="-128"/>
                </a:rPr>
                <a:t>専門委員</a:t>
              </a:r>
              <a:endParaRPr lang="en-US" altLang="ja-JP" sz="750" dirty="0">
                <a:solidFill>
                  <a:prstClr val="black"/>
                </a:solidFill>
                <a:latin typeface="ＭＳ Ｐゴシック" panose="020B0600070205080204" pitchFamily="50" charset="-128"/>
              </a:endParaRPr>
            </a:p>
            <a:p>
              <a:pPr algn="ctr">
                <a:lnSpc>
                  <a:spcPts val="825"/>
                </a:lnSpc>
              </a:pPr>
              <a:r>
                <a:rPr lang="ja-JP" altLang="en-US" sz="750" dirty="0">
                  <a:solidFill>
                    <a:prstClr val="black"/>
                  </a:solidFill>
                  <a:latin typeface="ＭＳ Ｐゴシック" panose="020B0600070205080204" pitchFamily="50" charset="-128"/>
                </a:rPr>
                <a:t>（事案ごとに選出）</a:t>
              </a:r>
              <a:endParaRPr lang="en-US" altLang="ja-JP" sz="750" dirty="0">
                <a:solidFill>
                  <a:prstClr val="black"/>
                </a:solidFill>
                <a:latin typeface="ＭＳ Ｐゴシック" panose="020B0600070205080204" pitchFamily="50" charset="-128"/>
              </a:endParaRPr>
            </a:p>
          </p:txBody>
        </p:sp>
        <p:sp>
          <p:nvSpPr>
            <p:cNvPr id="126" name="テキスト ボックス 125"/>
            <p:cNvSpPr txBox="1"/>
            <p:nvPr/>
          </p:nvSpPr>
          <p:spPr>
            <a:xfrm>
              <a:off x="4050532" y="3289428"/>
              <a:ext cx="1103718" cy="207749"/>
            </a:xfrm>
            <a:prstGeom prst="rect">
              <a:avLst/>
            </a:prstGeom>
            <a:noFill/>
          </p:spPr>
          <p:txBody>
            <a:bodyPr wrap="square" rtlCol="0">
              <a:spAutoFit/>
            </a:bodyPr>
            <a:lstStyle/>
            <a:p>
              <a:pPr algn="ctr"/>
              <a:r>
                <a:rPr lang="en-US" altLang="ja-JP" sz="750" dirty="0">
                  <a:solidFill>
                    <a:prstClr val="black"/>
                  </a:solidFill>
                </a:rPr>
                <a:t>〈</a:t>
              </a:r>
              <a:r>
                <a:rPr lang="ja-JP" altLang="en-US" sz="750" dirty="0">
                  <a:solidFill>
                    <a:prstClr val="black"/>
                  </a:solidFill>
                </a:rPr>
                <a:t>事例ごとに設置</a:t>
              </a:r>
              <a:r>
                <a:rPr lang="en-US" altLang="ja-JP" sz="750" dirty="0">
                  <a:solidFill>
                    <a:prstClr val="black"/>
                  </a:solidFill>
                </a:rPr>
                <a:t>〉</a:t>
              </a:r>
              <a:endParaRPr lang="ja-JP" altLang="en-US" sz="750" dirty="0">
                <a:solidFill>
                  <a:prstClr val="black"/>
                </a:solidFill>
              </a:endParaRPr>
            </a:p>
          </p:txBody>
        </p:sp>
        <p:grpSp>
          <p:nvGrpSpPr>
            <p:cNvPr id="26" name="グループ化 25"/>
            <p:cNvGrpSpPr/>
            <p:nvPr/>
          </p:nvGrpSpPr>
          <p:grpSpPr>
            <a:xfrm>
              <a:off x="3787128" y="4153822"/>
              <a:ext cx="1591370" cy="551756"/>
              <a:chOff x="4898042" y="4383215"/>
              <a:chExt cx="2121827" cy="735675"/>
            </a:xfrm>
          </p:grpSpPr>
          <p:pic>
            <p:nvPicPr>
              <p:cNvPr id="109" name="図 108"/>
              <p:cNvPicPr>
                <a:picLocks noChangeAspect="1"/>
              </p:cNvPicPr>
              <p:nvPr/>
            </p:nvPicPr>
            <p:blipFill>
              <a:blip r:embed="rId21" cstate="print">
                <a:extLst>
                  <a:ext uri="{BEBA8EAE-BF5A-486C-A8C5-ECC9F3942E4B}">
                    <a14:imgProps xmlns:a14="http://schemas.microsoft.com/office/drawing/2010/main">
                      <a14:imgLayer r:embed="rId22">
                        <a14:imgEffect>
                          <a14:backgroundRemoval t="0" b="100000" l="0" r="100000">
                            <a14:foregroundMark x1="22500" y1="6015" x2="86250" y2="11654"/>
                            <a14:foregroundMark x1="35000" y1="45489" x2="52500" y2="71429"/>
                            <a14:foregroundMark x1="86250" y1="10526" x2="86250" y2="28195"/>
                            <a14:foregroundMark x1="57500" y1="46241" x2="58125" y2="65038"/>
                          </a14:backgroundRemoval>
                        </a14:imgEffect>
                      </a14:imgLayer>
                    </a14:imgProps>
                  </a:ext>
                  <a:ext uri="{28A0092B-C50C-407E-A947-70E740481C1C}">
                    <a14:useLocalDpi xmlns:a14="http://schemas.microsoft.com/office/drawing/2010/main" val="0"/>
                  </a:ext>
                </a:extLst>
              </a:blip>
              <a:stretch>
                <a:fillRect/>
              </a:stretch>
            </p:blipFill>
            <p:spPr>
              <a:xfrm>
                <a:off x="5636897" y="4411973"/>
                <a:ext cx="348163" cy="579063"/>
              </a:xfrm>
              <a:prstGeom prst="rect">
                <a:avLst/>
              </a:prstGeom>
            </p:spPr>
          </p:pic>
          <p:pic>
            <p:nvPicPr>
              <p:cNvPr id="110" name="図 109"/>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5255206" y="4442343"/>
                <a:ext cx="340323" cy="526884"/>
              </a:xfrm>
              <a:prstGeom prst="rect">
                <a:avLst/>
              </a:prstGeom>
            </p:spPr>
          </p:pic>
          <p:pic>
            <p:nvPicPr>
              <p:cNvPr id="108" name="図 107"/>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a:off x="4898042" y="4543656"/>
                <a:ext cx="371327" cy="575234"/>
              </a:xfrm>
              <a:prstGeom prst="rect">
                <a:avLst/>
              </a:prstGeom>
            </p:spPr>
          </p:pic>
          <p:pic>
            <p:nvPicPr>
              <p:cNvPr id="132" name="図 131"/>
              <p:cNvPicPr>
                <a:picLocks noChangeAspect="1"/>
              </p:cNvPicPr>
              <p:nvPr/>
            </p:nvPicPr>
            <p:blipFill>
              <a:blip r:embed="rId25" cstate="print">
                <a:extLst>
                  <a:ext uri="{BEBA8EAE-BF5A-486C-A8C5-ECC9F3942E4B}">
                    <a14:imgProps xmlns:a14="http://schemas.microsoft.com/office/drawing/2010/main">
                      <a14:imgLayer r:embed="rId26">
                        <a14:imgEffect>
                          <a14:backgroundRemoval t="0" b="100000" l="0" r="100000">
                            <a14:foregroundMark x1="75740" y1="58863" x2="72781" y2="74582"/>
                          </a14:backgroundRemoval>
                        </a14:imgEffect>
                      </a14:imgLayer>
                    </a14:imgProps>
                  </a:ext>
                  <a:ext uri="{28A0092B-C50C-407E-A947-70E740481C1C}">
                    <a14:useLocalDpi xmlns:a14="http://schemas.microsoft.com/office/drawing/2010/main" val="0"/>
                  </a:ext>
                </a:extLst>
              </a:blip>
              <a:stretch>
                <a:fillRect/>
              </a:stretch>
            </p:blipFill>
            <p:spPr>
              <a:xfrm>
                <a:off x="6696179" y="4495467"/>
                <a:ext cx="323690" cy="572744"/>
              </a:xfrm>
              <a:prstGeom prst="rect">
                <a:avLst/>
              </a:prstGeom>
            </p:spPr>
          </p:pic>
          <p:pic>
            <p:nvPicPr>
              <p:cNvPr id="133" name="図 132"/>
              <p:cNvPicPr>
                <a:picLocks noChangeAspect="1"/>
              </p:cNvPicPr>
              <p:nvPr/>
            </p:nvPicPr>
            <p:blipFill>
              <a:blip r:embed="rId27" cstate="print">
                <a:extLst>
                  <a:ext uri="{BEBA8EAE-BF5A-486C-A8C5-ECC9F3942E4B}">
                    <a14:imgProps xmlns:a14="http://schemas.microsoft.com/office/drawing/2010/main">
                      <a14:imgLayer r:embed="rId28">
                        <a14:imgEffect>
                          <a14:backgroundRemoval t="0" b="100000" l="0" r="100000"/>
                        </a14:imgEffect>
                      </a14:imgLayer>
                    </a14:imgProps>
                  </a:ext>
                  <a:ext uri="{28A0092B-C50C-407E-A947-70E740481C1C}">
                    <a14:useLocalDpi xmlns:a14="http://schemas.microsoft.com/office/drawing/2010/main" val="0"/>
                  </a:ext>
                </a:extLst>
              </a:blip>
              <a:stretch>
                <a:fillRect/>
              </a:stretch>
            </p:blipFill>
            <p:spPr>
              <a:xfrm>
                <a:off x="5990993" y="4383215"/>
                <a:ext cx="379871" cy="639831"/>
              </a:xfrm>
              <a:prstGeom prst="rect">
                <a:avLst/>
              </a:prstGeom>
            </p:spPr>
          </p:pic>
          <p:pic>
            <p:nvPicPr>
              <p:cNvPr id="134" name="図 133"/>
              <p:cNvPicPr>
                <a:picLocks noChangeAspect="1"/>
              </p:cNvPicPr>
              <p:nvPr/>
            </p:nvPicPr>
            <p:blipFill>
              <a:blip r:embed="rId29" cstate="print">
                <a:extLst>
                  <a:ext uri="{BEBA8EAE-BF5A-486C-A8C5-ECC9F3942E4B}">
                    <a14:imgProps xmlns:a14="http://schemas.microsoft.com/office/drawing/2010/main">
                      <a14:imgLayer r:embed="rId30">
                        <a14:imgEffect>
                          <a14:backgroundRemoval t="0" b="99286" l="0" r="100000">
                            <a14:foregroundMark x1="43636" y1="51429" x2="47879" y2="65357"/>
                            <a14:foregroundMark x1="65455" y1="52143" x2="62424" y2="64286"/>
                            <a14:foregroundMark x1="56364" y1="58214" x2="61212" y2="65357"/>
                          </a14:backgroundRemoval>
                        </a14:imgEffect>
                      </a14:imgLayer>
                    </a14:imgProps>
                  </a:ext>
                  <a:ext uri="{28A0092B-C50C-407E-A947-70E740481C1C}">
                    <a14:useLocalDpi xmlns:a14="http://schemas.microsoft.com/office/drawing/2010/main" val="0"/>
                  </a:ext>
                </a:extLst>
              </a:blip>
              <a:stretch>
                <a:fillRect/>
              </a:stretch>
            </p:blipFill>
            <p:spPr>
              <a:xfrm>
                <a:off x="6345425" y="4428033"/>
                <a:ext cx="340048" cy="577200"/>
              </a:xfrm>
              <a:prstGeom prst="rect">
                <a:avLst/>
              </a:prstGeom>
            </p:spPr>
          </p:pic>
        </p:grpSp>
        <p:grpSp>
          <p:nvGrpSpPr>
            <p:cNvPr id="27" name="グループ化 26"/>
            <p:cNvGrpSpPr/>
            <p:nvPr/>
          </p:nvGrpSpPr>
          <p:grpSpPr>
            <a:xfrm>
              <a:off x="4996691" y="3490785"/>
              <a:ext cx="494733" cy="377889"/>
              <a:chOff x="8098587" y="5649321"/>
              <a:chExt cx="1744089" cy="1028115"/>
            </a:xfrm>
          </p:grpSpPr>
          <p:sp>
            <p:nvSpPr>
              <p:cNvPr id="328" name="角丸四角形 327"/>
              <p:cNvSpPr/>
              <p:nvPr/>
            </p:nvSpPr>
            <p:spPr>
              <a:xfrm>
                <a:off x="8098587" y="5649321"/>
                <a:ext cx="1744089" cy="1028115"/>
              </a:xfrm>
              <a:prstGeom prst="roundRect">
                <a:avLst>
                  <a:gd name="adj" fmla="val 50000"/>
                </a:avLst>
              </a:prstGeom>
              <a:solidFill>
                <a:schemeClr val="accent6">
                  <a:lumMod val="40000"/>
                  <a:lumOff val="60000"/>
                </a:schemeClr>
              </a:soli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solidFill>
                    <a:prstClr val="white"/>
                  </a:solidFill>
                </a:endParaRPr>
              </a:p>
            </p:txBody>
          </p:sp>
          <p:grpSp>
            <p:nvGrpSpPr>
              <p:cNvPr id="318" name="グループ化 317"/>
              <p:cNvGrpSpPr/>
              <p:nvPr/>
            </p:nvGrpSpPr>
            <p:grpSpPr>
              <a:xfrm>
                <a:off x="8271320" y="5802321"/>
                <a:ext cx="1079023" cy="639831"/>
                <a:chOff x="5270274" y="4420781"/>
                <a:chExt cx="1079023" cy="639831"/>
              </a:xfrm>
            </p:grpSpPr>
            <p:pic>
              <p:nvPicPr>
                <p:cNvPr id="320" name="図 319"/>
                <p:cNvPicPr>
                  <a:picLocks noChangeAspect="1"/>
                </p:cNvPicPr>
                <p:nvPr/>
              </p:nvPicPr>
              <p:blipFill>
                <a:blip r:embed="rId31" cstate="print">
                  <a:extLst>
                    <a:ext uri="{28A0092B-C50C-407E-A947-70E740481C1C}">
                      <a14:useLocalDpi xmlns:a14="http://schemas.microsoft.com/office/drawing/2010/main" val="0"/>
                    </a:ext>
                  </a:extLst>
                </a:blip>
                <a:stretch>
                  <a:fillRect/>
                </a:stretch>
              </p:blipFill>
              <p:spPr>
                <a:xfrm>
                  <a:off x="5270274" y="4502152"/>
                  <a:ext cx="340323" cy="526885"/>
                </a:xfrm>
                <a:prstGeom prst="rect">
                  <a:avLst/>
                </a:prstGeom>
              </p:spPr>
            </p:pic>
            <p:pic>
              <p:nvPicPr>
                <p:cNvPr id="323" name="図 322"/>
                <p:cNvPicPr>
                  <a:picLocks noChangeAspect="1"/>
                </p:cNvPicPr>
                <p:nvPr/>
              </p:nvPicPr>
              <p:blipFill>
                <a:blip r:embed="rId32" cstate="print">
                  <a:extLst>
                    <a:ext uri="{BEBA8EAE-BF5A-486C-A8C5-ECC9F3942E4B}">
                      <a14:imgProps xmlns:a14="http://schemas.microsoft.com/office/drawing/2010/main">
                        <a14:imgLayer r:embed="rId28">
                          <a14:imgEffect>
                            <a14:backgroundRemoval t="0" b="100000" l="0" r="100000"/>
                          </a14:imgEffect>
                        </a14:imgLayer>
                      </a14:imgProps>
                    </a:ext>
                    <a:ext uri="{28A0092B-C50C-407E-A947-70E740481C1C}">
                      <a14:useLocalDpi xmlns:a14="http://schemas.microsoft.com/office/drawing/2010/main" val="0"/>
                    </a:ext>
                  </a:extLst>
                </a:blip>
                <a:stretch>
                  <a:fillRect/>
                </a:stretch>
              </p:blipFill>
              <p:spPr>
                <a:xfrm>
                  <a:off x="5969425" y="4420781"/>
                  <a:ext cx="379872" cy="639831"/>
                </a:xfrm>
                <a:prstGeom prst="rect">
                  <a:avLst/>
                </a:prstGeom>
              </p:spPr>
            </p:pic>
          </p:grpSp>
        </p:grpSp>
        <p:grpSp>
          <p:nvGrpSpPr>
            <p:cNvPr id="341" name="グループ化 340"/>
            <p:cNvGrpSpPr/>
            <p:nvPr/>
          </p:nvGrpSpPr>
          <p:grpSpPr>
            <a:xfrm>
              <a:off x="4306725" y="3454981"/>
              <a:ext cx="522615" cy="369260"/>
              <a:chOff x="8098587" y="5649321"/>
              <a:chExt cx="1744089" cy="1028115"/>
            </a:xfrm>
          </p:grpSpPr>
          <p:sp>
            <p:nvSpPr>
              <p:cNvPr id="342" name="角丸四角形 341"/>
              <p:cNvSpPr/>
              <p:nvPr/>
            </p:nvSpPr>
            <p:spPr>
              <a:xfrm>
                <a:off x="8098587" y="5649321"/>
                <a:ext cx="1744089" cy="1028115"/>
              </a:xfrm>
              <a:prstGeom prst="roundRect">
                <a:avLst>
                  <a:gd name="adj" fmla="val 50000"/>
                </a:avLst>
              </a:prstGeom>
              <a:solidFill>
                <a:schemeClr val="accent6">
                  <a:lumMod val="40000"/>
                  <a:lumOff val="60000"/>
                </a:schemeClr>
              </a:soli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solidFill>
                    <a:prstClr val="white"/>
                  </a:solidFill>
                </a:endParaRPr>
              </a:p>
            </p:txBody>
          </p:sp>
          <p:grpSp>
            <p:nvGrpSpPr>
              <p:cNvPr id="343" name="グループ化 342"/>
              <p:cNvGrpSpPr/>
              <p:nvPr/>
            </p:nvGrpSpPr>
            <p:grpSpPr>
              <a:xfrm>
                <a:off x="8291616" y="5779896"/>
                <a:ext cx="1374078" cy="639832"/>
                <a:chOff x="5290570" y="4398356"/>
                <a:chExt cx="1374078" cy="639832"/>
              </a:xfrm>
            </p:grpSpPr>
            <p:pic>
              <p:nvPicPr>
                <p:cNvPr id="345" name="図 344"/>
                <p:cNvPicPr>
                  <a:picLocks noChangeAspect="1"/>
                </p:cNvPicPr>
                <p:nvPr/>
              </p:nvPicPr>
              <p:blipFill>
                <a:blip r:embed="rId33" cstate="print">
                  <a:extLst>
                    <a:ext uri="{28A0092B-C50C-407E-A947-70E740481C1C}">
                      <a14:useLocalDpi xmlns:a14="http://schemas.microsoft.com/office/drawing/2010/main" val="0"/>
                    </a:ext>
                  </a:extLst>
                </a:blip>
                <a:stretch>
                  <a:fillRect/>
                </a:stretch>
              </p:blipFill>
              <p:spPr>
                <a:xfrm>
                  <a:off x="5290570" y="4471161"/>
                  <a:ext cx="340323" cy="526885"/>
                </a:xfrm>
                <a:prstGeom prst="rect">
                  <a:avLst/>
                </a:prstGeom>
              </p:spPr>
            </p:pic>
            <p:pic>
              <p:nvPicPr>
                <p:cNvPr id="348" name="図 347"/>
                <p:cNvPicPr>
                  <a:picLocks noChangeAspect="1"/>
                </p:cNvPicPr>
                <p:nvPr/>
              </p:nvPicPr>
              <p:blipFill>
                <a:blip r:embed="rId34" cstate="print">
                  <a:extLst>
                    <a:ext uri="{BEBA8EAE-BF5A-486C-A8C5-ECC9F3942E4B}">
                      <a14:imgProps xmlns:a14="http://schemas.microsoft.com/office/drawing/2010/main">
                        <a14:imgLayer r:embed="rId28">
                          <a14:imgEffect>
                            <a14:backgroundRemoval t="0" b="100000" l="0" r="100000"/>
                          </a14:imgEffect>
                        </a14:imgLayer>
                      </a14:imgProps>
                    </a:ext>
                    <a:ext uri="{28A0092B-C50C-407E-A947-70E740481C1C}">
                      <a14:useLocalDpi xmlns:a14="http://schemas.microsoft.com/office/drawing/2010/main" val="0"/>
                    </a:ext>
                  </a:extLst>
                </a:blip>
                <a:stretch>
                  <a:fillRect/>
                </a:stretch>
              </p:blipFill>
              <p:spPr>
                <a:xfrm>
                  <a:off x="5952428" y="4398356"/>
                  <a:ext cx="379871" cy="639832"/>
                </a:xfrm>
                <a:prstGeom prst="rect">
                  <a:avLst/>
                </a:prstGeom>
              </p:spPr>
            </p:pic>
            <p:pic>
              <p:nvPicPr>
                <p:cNvPr id="349" name="図 348"/>
                <p:cNvPicPr>
                  <a:picLocks noChangeAspect="1"/>
                </p:cNvPicPr>
                <p:nvPr/>
              </p:nvPicPr>
              <p:blipFill>
                <a:blip r:embed="rId35" cstate="print">
                  <a:extLst>
                    <a:ext uri="{BEBA8EAE-BF5A-486C-A8C5-ECC9F3942E4B}">
                      <a14:imgProps xmlns:a14="http://schemas.microsoft.com/office/drawing/2010/main">
                        <a14:imgLayer r:embed="rId30">
                          <a14:imgEffect>
                            <a14:backgroundRemoval t="0" b="99286" l="0" r="100000">
                              <a14:foregroundMark x1="43636" y1="51429" x2="47879" y2="65357"/>
                              <a14:foregroundMark x1="65455" y1="52143" x2="62424" y2="64286"/>
                              <a14:foregroundMark x1="56364" y1="58214" x2="61212" y2="65357"/>
                            </a14:backgroundRemoval>
                          </a14:imgEffect>
                        </a14:imgLayer>
                      </a14:imgProps>
                    </a:ext>
                    <a:ext uri="{28A0092B-C50C-407E-A947-70E740481C1C}">
                      <a14:useLocalDpi xmlns:a14="http://schemas.microsoft.com/office/drawing/2010/main" val="0"/>
                    </a:ext>
                  </a:extLst>
                </a:blip>
                <a:stretch>
                  <a:fillRect/>
                </a:stretch>
              </p:blipFill>
              <p:spPr>
                <a:xfrm>
                  <a:off x="6324601" y="4459543"/>
                  <a:ext cx="340047" cy="577200"/>
                </a:xfrm>
                <a:prstGeom prst="rect">
                  <a:avLst/>
                </a:prstGeom>
              </p:spPr>
            </p:pic>
          </p:grpSp>
        </p:grpSp>
        <p:sp>
          <p:nvSpPr>
            <p:cNvPr id="19" name="アーチ 18"/>
            <p:cNvSpPr/>
            <p:nvPr/>
          </p:nvSpPr>
          <p:spPr>
            <a:xfrm flipV="1">
              <a:off x="3846432" y="4513611"/>
              <a:ext cx="1483259" cy="245167"/>
            </a:xfrm>
            <a:prstGeom prst="blockArc">
              <a:avLst>
                <a:gd name="adj1" fmla="val 10811641"/>
                <a:gd name="adj2" fmla="val 2878"/>
                <a:gd name="adj3" fmla="val 10441"/>
              </a:avLst>
            </a:prstGeom>
            <a:solidFill>
              <a:srgbClr val="DAA154"/>
            </a:solidFill>
            <a:ln w="9525">
              <a:solidFill>
                <a:srgbClr val="8256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endParaRPr lang="ja-JP" altLang="en-US" sz="1350">
                <a:solidFill>
                  <a:prstClr val="black"/>
                </a:solidFill>
              </a:endParaRPr>
            </a:p>
          </p:txBody>
        </p:sp>
        <p:sp>
          <p:nvSpPr>
            <p:cNvPr id="171" name="円/楕円 170"/>
            <p:cNvSpPr/>
            <p:nvPr/>
          </p:nvSpPr>
          <p:spPr>
            <a:xfrm>
              <a:off x="3846432" y="4550124"/>
              <a:ext cx="1486004" cy="178834"/>
            </a:xfrm>
            <a:prstGeom prst="ellipse">
              <a:avLst/>
            </a:prstGeom>
            <a:gradFill flip="none" rotWithShape="1">
              <a:gsLst>
                <a:gs pos="100000">
                  <a:srgbClr val="DAA154"/>
                </a:gs>
                <a:gs pos="74000">
                  <a:srgbClr val="E4B876"/>
                </a:gs>
                <a:gs pos="6000">
                  <a:srgbClr val="FBEAC1"/>
                </a:gs>
              </a:gsLst>
              <a:lin ang="1800000" scaled="0"/>
              <a:tileRect/>
            </a:gradFill>
            <a:ln w="9525">
              <a:solidFill>
                <a:srgbClr val="8256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endParaRPr lang="ja-JP" altLang="en-US" sz="1350">
                <a:solidFill>
                  <a:prstClr val="white"/>
                </a:solidFill>
              </a:endParaRPr>
            </a:p>
          </p:txBody>
        </p:sp>
        <p:sp>
          <p:nvSpPr>
            <p:cNvPr id="173" name="アーチ 172"/>
            <p:cNvSpPr/>
            <p:nvPr/>
          </p:nvSpPr>
          <p:spPr>
            <a:xfrm flipV="1">
              <a:off x="4255346" y="3685207"/>
              <a:ext cx="617492" cy="144983"/>
            </a:xfrm>
            <a:prstGeom prst="blockArc">
              <a:avLst>
                <a:gd name="adj1" fmla="val 10800000"/>
                <a:gd name="adj2" fmla="val 21495249"/>
                <a:gd name="adj3" fmla="val 14182"/>
              </a:avLst>
            </a:prstGeom>
            <a:solidFill>
              <a:srgbClr val="DAA154"/>
            </a:solidFill>
            <a:ln w="3175">
              <a:solidFill>
                <a:srgbClr val="8256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endParaRPr lang="ja-JP" altLang="en-US" sz="1350">
                <a:solidFill>
                  <a:prstClr val="black"/>
                </a:solidFill>
              </a:endParaRPr>
            </a:p>
          </p:txBody>
        </p:sp>
        <p:sp>
          <p:nvSpPr>
            <p:cNvPr id="174" name="円/楕円 173"/>
            <p:cNvSpPr/>
            <p:nvPr/>
          </p:nvSpPr>
          <p:spPr>
            <a:xfrm>
              <a:off x="4254282" y="3716599"/>
              <a:ext cx="620363" cy="90917"/>
            </a:xfrm>
            <a:prstGeom prst="ellipse">
              <a:avLst/>
            </a:prstGeom>
            <a:gradFill flip="none" rotWithShape="1">
              <a:gsLst>
                <a:gs pos="100000">
                  <a:srgbClr val="DAA154"/>
                </a:gs>
                <a:gs pos="74000">
                  <a:srgbClr val="E4B876"/>
                </a:gs>
                <a:gs pos="6000">
                  <a:srgbClr val="FBEAC1"/>
                </a:gs>
              </a:gsLst>
              <a:lin ang="1800000" scaled="0"/>
              <a:tileRect/>
            </a:gradFill>
            <a:ln w="3175">
              <a:solidFill>
                <a:srgbClr val="8256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endParaRPr lang="ja-JP" altLang="en-US" sz="1350">
                <a:solidFill>
                  <a:prstClr val="white"/>
                </a:solidFill>
              </a:endParaRPr>
            </a:p>
          </p:txBody>
        </p:sp>
        <p:sp>
          <p:nvSpPr>
            <p:cNvPr id="175" name="アーチ 174"/>
            <p:cNvSpPr/>
            <p:nvPr/>
          </p:nvSpPr>
          <p:spPr>
            <a:xfrm flipV="1">
              <a:off x="4947408" y="3739501"/>
              <a:ext cx="617492" cy="144983"/>
            </a:xfrm>
            <a:prstGeom prst="blockArc">
              <a:avLst>
                <a:gd name="adj1" fmla="val 10800000"/>
                <a:gd name="adj2" fmla="val 21495249"/>
                <a:gd name="adj3" fmla="val 14182"/>
              </a:avLst>
            </a:prstGeom>
            <a:solidFill>
              <a:srgbClr val="DAA154"/>
            </a:solidFill>
            <a:ln w="3175">
              <a:solidFill>
                <a:srgbClr val="8256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endParaRPr lang="ja-JP" altLang="en-US" sz="1350">
                <a:solidFill>
                  <a:prstClr val="black"/>
                </a:solidFill>
              </a:endParaRPr>
            </a:p>
          </p:txBody>
        </p:sp>
        <p:sp>
          <p:nvSpPr>
            <p:cNvPr id="176" name="円/楕円 175"/>
            <p:cNvSpPr/>
            <p:nvPr/>
          </p:nvSpPr>
          <p:spPr>
            <a:xfrm>
              <a:off x="4946343" y="3770893"/>
              <a:ext cx="620363" cy="90917"/>
            </a:xfrm>
            <a:prstGeom prst="ellipse">
              <a:avLst/>
            </a:prstGeom>
            <a:gradFill flip="none" rotWithShape="1">
              <a:gsLst>
                <a:gs pos="100000">
                  <a:srgbClr val="DAA154"/>
                </a:gs>
                <a:gs pos="74000">
                  <a:srgbClr val="E4B876"/>
                </a:gs>
                <a:gs pos="6000">
                  <a:srgbClr val="FBEAC1"/>
                </a:gs>
              </a:gsLst>
              <a:lin ang="1800000" scaled="0"/>
              <a:tileRect/>
            </a:gradFill>
            <a:ln w="3175">
              <a:solidFill>
                <a:srgbClr val="8256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endParaRPr lang="ja-JP" altLang="en-US" sz="1350">
                <a:solidFill>
                  <a:prstClr val="white"/>
                </a:solidFill>
              </a:endParaRPr>
            </a:p>
          </p:txBody>
        </p:sp>
        <p:grpSp>
          <p:nvGrpSpPr>
            <p:cNvPr id="6" name="グループ化 5"/>
            <p:cNvGrpSpPr/>
            <p:nvPr/>
          </p:nvGrpSpPr>
          <p:grpSpPr>
            <a:xfrm>
              <a:off x="3585601" y="3522488"/>
              <a:ext cx="620363" cy="389481"/>
              <a:chOff x="4636599" y="3553650"/>
              <a:chExt cx="827150" cy="519308"/>
            </a:xfrm>
          </p:grpSpPr>
          <p:grpSp>
            <p:nvGrpSpPr>
              <p:cNvPr id="329" name="グループ化 328"/>
              <p:cNvGrpSpPr/>
              <p:nvPr/>
            </p:nvGrpSpPr>
            <p:grpSpPr>
              <a:xfrm>
                <a:off x="4691461" y="3553650"/>
                <a:ext cx="706578" cy="512341"/>
                <a:chOff x="8098587" y="5649321"/>
                <a:chExt cx="1744089" cy="1028115"/>
              </a:xfrm>
            </p:grpSpPr>
            <p:sp>
              <p:nvSpPr>
                <p:cNvPr id="330" name="角丸四角形 329"/>
                <p:cNvSpPr/>
                <p:nvPr/>
              </p:nvSpPr>
              <p:spPr>
                <a:xfrm>
                  <a:off x="8098587" y="5649321"/>
                  <a:ext cx="1744089" cy="1028115"/>
                </a:xfrm>
                <a:prstGeom prst="roundRect">
                  <a:avLst>
                    <a:gd name="adj" fmla="val 50000"/>
                  </a:avLst>
                </a:prstGeom>
                <a:solidFill>
                  <a:schemeClr val="accent6">
                    <a:lumMod val="40000"/>
                    <a:lumOff val="60000"/>
                  </a:schemeClr>
                </a:soli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solidFill>
                      <a:prstClr val="white"/>
                    </a:solidFill>
                  </a:endParaRPr>
                </a:p>
              </p:txBody>
            </p:sp>
            <p:grpSp>
              <p:nvGrpSpPr>
                <p:cNvPr id="331" name="グループ化 330"/>
                <p:cNvGrpSpPr/>
                <p:nvPr/>
              </p:nvGrpSpPr>
              <p:grpSpPr>
                <a:xfrm>
                  <a:off x="8310714" y="5793495"/>
                  <a:ext cx="1368896" cy="639831"/>
                  <a:chOff x="5309668" y="4411955"/>
                  <a:chExt cx="1368896" cy="639831"/>
                </a:xfrm>
              </p:grpSpPr>
              <p:pic>
                <p:nvPicPr>
                  <p:cNvPr id="333" name="図 332"/>
                  <p:cNvPicPr>
                    <a:picLocks noChangeAspect="1"/>
                  </p:cNvPicPr>
                  <p:nvPr/>
                </p:nvPicPr>
                <p:blipFill>
                  <a:blip r:embed="rId36" cstate="print">
                    <a:extLst>
                      <a:ext uri="{28A0092B-C50C-407E-A947-70E740481C1C}">
                        <a14:useLocalDpi xmlns:a14="http://schemas.microsoft.com/office/drawing/2010/main" val="0"/>
                      </a:ext>
                    </a:extLst>
                  </a:blip>
                  <a:stretch>
                    <a:fillRect/>
                  </a:stretch>
                </p:blipFill>
                <p:spPr>
                  <a:xfrm>
                    <a:off x="5309668" y="4494910"/>
                    <a:ext cx="340323" cy="526884"/>
                  </a:xfrm>
                  <a:prstGeom prst="rect">
                    <a:avLst/>
                  </a:prstGeom>
                </p:spPr>
              </p:pic>
              <p:pic>
                <p:nvPicPr>
                  <p:cNvPr id="336" name="図 335"/>
                  <p:cNvPicPr>
                    <a:picLocks noChangeAspect="1"/>
                  </p:cNvPicPr>
                  <p:nvPr/>
                </p:nvPicPr>
                <p:blipFill>
                  <a:blip r:embed="rId37" cstate="print">
                    <a:extLst>
                      <a:ext uri="{BEBA8EAE-BF5A-486C-A8C5-ECC9F3942E4B}">
                        <a14:imgProps xmlns:a14="http://schemas.microsoft.com/office/drawing/2010/main">
                          <a14:imgLayer r:embed="rId28">
                            <a14:imgEffect>
                              <a14:backgroundRemoval t="0" b="100000" l="0" r="100000"/>
                            </a14:imgEffect>
                          </a14:imgLayer>
                        </a14:imgProps>
                      </a:ext>
                      <a:ext uri="{28A0092B-C50C-407E-A947-70E740481C1C}">
                        <a14:useLocalDpi xmlns:a14="http://schemas.microsoft.com/office/drawing/2010/main" val="0"/>
                      </a:ext>
                    </a:extLst>
                  </a:blip>
                  <a:stretch>
                    <a:fillRect/>
                  </a:stretch>
                </p:blipFill>
                <p:spPr>
                  <a:xfrm>
                    <a:off x="5981598" y="4411955"/>
                    <a:ext cx="379871" cy="639831"/>
                  </a:xfrm>
                  <a:prstGeom prst="rect">
                    <a:avLst/>
                  </a:prstGeom>
                </p:spPr>
              </p:pic>
              <p:pic>
                <p:nvPicPr>
                  <p:cNvPr id="337" name="図 336"/>
                  <p:cNvPicPr>
                    <a:picLocks noChangeAspect="1"/>
                  </p:cNvPicPr>
                  <p:nvPr/>
                </p:nvPicPr>
                <p:blipFill>
                  <a:blip r:embed="rId38" cstate="print">
                    <a:extLst>
                      <a:ext uri="{BEBA8EAE-BF5A-486C-A8C5-ECC9F3942E4B}">
                        <a14:imgProps xmlns:a14="http://schemas.microsoft.com/office/drawing/2010/main">
                          <a14:imgLayer r:embed="rId30">
                            <a14:imgEffect>
                              <a14:backgroundRemoval t="0" b="99286" l="0" r="100000">
                                <a14:foregroundMark x1="43636" y1="51429" x2="47879" y2="65357"/>
                                <a14:foregroundMark x1="65455" y1="52143" x2="62424" y2="64286"/>
                                <a14:foregroundMark x1="56364" y1="58214" x2="61212" y2="65357"/>
                              </a14:backgroundRemoval>
                            </a14:imgEffect>
                          </a14:imgLayer>
                        </a14:imgProps>
                      </a:ext>
                      <a:ext uri="{28A0092B-C50C-407E-A947-70E740481C1C}">
                        <a14:useLocalDpi xmlns:a14="http://schemas.microsoft.com/office/drawing/2010/main" val="0"/>
                      </a:ext>
                    </a:extLst>
                  </a:blip>
                  <a:stretch>
                    <a:fillRect/>
                  </a:stretch>
                </p:blipFill>
                <p:spPr>
                  <a:xfrm>
                    <a:off x="6338515" y="4465183"/>
                    <a:ext cx="340049" cy="577200"/>
                  </a:xfrm>
                  <a:prstGeom prst="rect">
                    <a:avLst/>
                  </a:prstGeom>
                </p:spPr>
              </p:pic>
            </p:grpSp>
          </p:grpSp>
          <p:grpSp>
            <p:nvGrpSpPr>
              <p:cNvPr id="165" name="グループ化 164"/>
              <p:cNvGrpSpPr/>
              <p:nvPr/>
            </p:nvGrpSpPr>
            <p:grpSpPr>
              <a:xfrm>
                <a:off x="4636599" y="3879648"/>
                <a:ext cx="827150" cy="193310"/>
                <a:chOff x="5132170" y="5008727"/>
                <a:chExt cx="1981338" cy="398499"/>
              </a:xfrm>
            </p:grpSpPr>
            <p:sp>
              <p:nvSpPr>
                <p:cNvPr id="169" name="アーチ 168"/>
                <p:cNvSpPr/>
                <p:nvPr/>
              </p:nvSpPr>
              <p:spPr>
                <a:xfrm flipV="1">
                  <a:off x="5135567" y="5008727"/>
                  <a:ext cx="1972172" cy="398499"/>
                </a:xfrm>
                <a:prstGeom prst="blockArc">
                  <a:avLst>
                    <a:gd name="adj1" fmla="val 10800000"/>
                    <a:gd name="adj2" fmla="val 21495249"/>
                    <a:gd name="adj3" fmla="val 14182"/>
                  </a:avLst>
                </a:prstGeom>
                <a:solidFill>
                  <a:srgbClr val="DAA154"/>
                </a:solidFill>
                <a:ln w="3175">
                  <a:solidFill>
                    <a:srgbClr val="8256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endParaRPr lang="ja-JP" altLang="en-US" sz="1350">
                    <a:solidFill>
                      <a:prstClr val="black"/>
                    </a:solidFill>
                  </a:endParaRPr>
                </a:p>
              </p:txBody>
            </p:sp>
            <p:sp>
              <p:nvSpPr>
                <p:cNvPr id="170" name="円/楕円 169"/>
                <p:cNvSpPr/>
                <p:nvPr/>
              </p:nvSpPr>
              <p:spPr>
                <a:xfrm>
                  <a:off x="5132170" y="5095010"/>
                  <a:ext cx="1981338" cy="249896"/>
                </a:xfrm>
                <a:prstGeom prst="ellipse">
                  <a:avLst/>
                </a:prstGeom>
                <a:gradFill flip="none" rotWithShape="1">
                  <a:gsLst>
                    <a:gs pos="100000">
                      <a:srgbClr val="DAA154"/>
                    </a:gs>
                    <a:gs pos="74000">
                      <a:srgbClr val="E4B876"/>
                    </a:gs>
                    <a:gs pos="6000">
                      <a:srgbClr val="FBEAC1"/>
                    </a:gs>
                  </a:gsLst>
                  <a:lin ang="1800000" scaled="0"/>
                  <a:tileRect/>
                </a:gradFill>
                <a:ln w="3175">
                  <a:solidFill>
                    <a:srgbClr val="8256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endParaRPr lang="ja-JP" altLang="en-US" sz="1350">
                    <a:solidFill>
                      <a:prstClr val="white"/>
                    </a:solidFill>
                  </a:endParaRPr>
                </a:p>
              </p:txBody>
            </p:sp>
          </p:grpSp>
        </p:grpSp>
        <p:pic>
          <p:nvPicPr>
            <p:cNvPr id="135" name="図 134"/>
            <p:cNvPicPr>
              <a:picLocks noChangeAspect="1"/>
            </p:cNvPicPr>
            <p:nvPr/>
          </p:nvPicPr>
          <p:blipFill>
            <a:blip r:embed="rId39" cstate="print">
              <a:extLst>
                <a:ext uri="{BEBA8EAE-BF5A-486C-A8C5-ECC9F3942E4B}">
                  <a14:imgProps xmlns:a14="http://schemas.microsoft.com/office/drawing/2010/main">
                    <a14:imgLayer r:embed="rId26">
                      <a14:imgEffect>
                        <a14:backgroundRemoval t="0" b="100000" l="0" r="100000">
                          <a14:foregroundMark x1="75740" y1="58863" x2="72781" y2="74582"/>
                        </a14:backgroundRemoval>
                      </a14:imgEffect>
                    </a14:imgLayer>
                  </a14:imgProps>
                </a:ext>
                <a:ext uri="{28A0092B-C50C-407E-A947-70E740481C1C}">
                  <a14:useLocalDpi xmlns:a14="http://schemas.microsoft.com/office/drawing/2010/main" val="0"/>
                </a:ext>
              </a:extLst>
            </a:blip>
            <a:stretch>
              <a:fillRect/>
            </a:stretch>
          </p:blipFill>
          <p:spPr>
            <a:xfrm>
              <a:off x="5445861" y="3590118"/>
              <a:ext cx="111074" cy="196537"/>
            </a:xfrm>
            <a:prstGeom prst="rect">
              <a:avLst/>
            </a:prstGeom>
          </p:spPr>
        </p:pic>
        <p:pic>
          <p:nvPicPr>
            <p:cNvPr id="138" name="図 137"/>
            <p:cNvPicPr>
              <a:picLocks noChangeAspect="1"/>
            </p:cNvPicPr>
            <p:nvPr/>
          </p:nvPicPr>
          <p:blipFill>
            <a:blip r:embed="rId35" cstate="print">
              <a:extLst>
                <a:ext uri="{BEBA8EAE-BF5A-486C-A8C5-ECC9F3942E4B}">
                  <a14:imgProps xmlns:a14="http://schemas.microsoft.com/office/drawing/2010/main">
                    <a14:imgLayer r:embed="rId30">
                      <a14:imgEffect>
                        <a14:backgroundRemoval t="0" b="99286" l="0" r="100000">
                          <a14:foregroundMark x1="43636" y1="51429" x2="47879" y2="65357"/>
                          <a14:foregroundMark x1="65455" y1="52143" x2="62424" y2="64286"/>
                          <a14:foregroundMark x1="56364" y1="58214" x2="61212" y2="65357"/>
                        </a14:backgroundRemoval>
                      </a14:imgEffect>
                    </a14:imgLayer>
                  </a14:imgProps>
                </a:ext>
                <a:ext uri="{28A0092B-C50C-407E-A947-70E740481C1C}">
                  <a14:useLocalDpi xmlns:a14="http://schemas.microsoft.com/office/drawing/2010/main" val="0"/>
                </a:ext>
              </a:extLst>
            </a:blip>
            <a:stretch>
              <a:fillRect/>
            </a:stretch>
          </p:blipFill>
          <p:spPr>
            <a:xfrm>
              <a:off x="5343132" y="3575522"/>
              <a:ext cx="101895" cy="207308"/>
            </a:xfrm>
            <a:prstGeom prst="rect">
              <a:avLst/>
            </a:prstGeom>
          </p:spPr>
        </p:pic>
        <p:pic>
          <p:nvPicPr>
            <p:cNvPr id="146" name="図 145"/>
            <p:cNvPicPr>
              <a:picLocks noChangeAspect="1"/>
            </p:cNvPicPr>
            <p:nvPr/>
          </p:nvPicPr>
          <p:blipFill>
            <a:blip r:embed="rId39" cstate="print">
              <a:extLst>
                <a:ext uri="{BEBA8EAE-BF5A-486C-A8C5-ECC9F3942E4B}">
                  <a14:imgProps xmlns:a14="http://schemas.microsoft.com/office/drawing/2010/main">
                    <a14:imgLayer r:embed="rId26">
                      <a14:imgEffect>
                        <a14:backgroundRemoval t="0" b="100000" l="0" r="100000">
                          <a14:foregroundMark x1="75740" y1="58863" x2="72781" y2="74582"/>
                        </a14:backgroundRemoval>
                      </a14:imgEffect>
                    </a14:imgLayer>
                  </a14:imgProps>
                </a:ext>
                <a:ext uri="{28A0092B-C50C-407E-A947-70E740481C1C}">
                  <a14:useLocalDpi xmlns:a14="http://schemas.microsoft.com/office/drawing/2010/main" val="0"/>
                </a:ext>
              </a:extLst>
            </a:blip>
            <a:stretch>
              <a:fillRect/>
            </a:stretch>
          </p:blipFill>
          <p:spPr>
            <a:xfrm>
              <a:off x="4776045" y="3541344"/>
              <a:ext cx="111074" cy="196537"/>
            </a:xfrm>
            <a:prstGeom prst="rect">
              <a:avLst/>
            </a:prstGeom>
          </p:spPr>
        </p:pic>
        <p:pic>
          <p:nvPicPr>
            <p:cNvPr id="147" name="図 146"/>
            <p:cNvPicPr>
              <a:picLocks noChangeAspect="1"/>
            </p:cNvPicPr>
            <p:nvPr/>
          </p:nvPicPr>
          <p:blipFill>
            <a:blip r:embed="rId39" cstate="print">
              <a:extLst>
                <a:ext uri="{BEBA8EAE-BF5A-486C-A8C5-ECC9F3942E4B}">
                  <a14:imgProps xmlns:a14="http://schemas.microsoft.com/office/drawing/2010/main">
                    <a14:imgLayer r:embed="rId26">
                      <a14:imgEffect>
                        <a14:backgroundRemoval t="0" b="100000" l="0" r="100000">
                          <a14:foregroundMark x1="75740" y1="58863" x2="72781" y2="74582"/>
                        </a14:backgroundRemoval>
                      </a14:imgEffect>
                    </a14:imgLayer>
                  </a14:imgProps>
                </a:ext>
                <a:ext uri="{28A0092B-C50C-407E-A947-70E740481C1C}">
                  <a14:useLocalDpi xmlns:a14="http://schemas.microsoft.com/office/drawing/2010/main" val="0"/>
                </a:ext>
              </a:extLst>
            </a:blip>
            <a:stretch>
              <a:fillRect/>
            </a:stretch>
          </p:blipFill>
          <p:spPr>
            <a:xfrm>
              <a:off x="4101410" y="3622239"/>
              <a:ext cx="111074" cy="196537"/>
            </a:xfrm>
            <a:prstGeom prst="rect">
              <a:avLst/>
            </a:prstGeom>
          </p:spPr>
        </p:pic>
        <p:pic>
          <p:nvPicPr>
            <p:cNvPr id="148" name="図 147"/>
            <p:cNvPicPr>
              <a:picLocks noChangeAspect="1"/>
            </p:cNvPicPr>
            <p:nvPr/>
          </p:nvPicPr>
          <p:blipFill>
            <a:blip r:embed="rId40" cstate="print">
              <a:extLst>
                <a:ext uri="{28A0092B-C50C-407E-A947-70E740481C1C}">
                  <a14:useLocalDpi xmlns:a14="http://schemas.microsoft.com/office/drawing/2010/main" val="0"/>
                </a:ext>
              </a:extLst>
            </a:blip>
            <a:stretch>
              <a:fillRect/>
            </a:stretch>
          </p:blipFill>
          <p:spPr>
            <a:xfrm>
              <a:off x="3565471" y="3642637"/>
              <a:ext cx="117124" cy="181440"/>
            </a:xfrm>
            <a:prstGeom prst="rect">
              <a:avLst/>
            </a:prstGeom>
          </p:spPr>
        </p:pic>
        <p:pic>
          <p:nvPicPr>
            <p:cNvPr id="149" name="図 148"/>
            <p:cNvPicPr>
              <a:picLocks noChangeAspect="1"/>
            </p:cNvPicPr>
            <p:nvPr/>
          </p:nvPicPr>
          <p:blipFill>
            <a:blip r:embed="rId40" cstate="print">
              <a:extLst>
                <a:ext uri="{28A0092B-C50C-407E-A947-70E740481C1C}">
                  <a14:useLocalDpi xmlns:a14="http://schemas.microsoft.com/office/drawing/2010/main" val="0"/>
                </a:ext>
              </a:extLst>
            </a:blip>
            <a:stretch>
              <a:fillRect/>
            </a:stretch>
          </p:blipFill>
          <p:spPr>
            <a:xfrm>
              <a:off x="4243979" y="3557838"/>
              <a:ext cx="117124" cy="181440"/>
            </a:xfrm>
            <a:prstGeom prst="rect">
              <a:avLst/>
            </a:prstGeom>
          </p:spPr>
        </p:pic>
        <p:pic>
          <p:nvPicPr>
            <p:cNvPr id="150" name="図 149"/>
            <p:cNvPicPr>
              <a:picLocks noChangeAspect="1"/>
            </p:cNvPicPr>
            <p:nvPr/>
          </p:nvPicPr>
          <p:blipFill>
            <a:blip r:embed="rId40" cstate="print">
              <a:extLst>
                <a:ext uri="{28A0092B-C50C-407E-A947-70E740481C1C}">
                  <a14:useLocalDpi xmlns:a14="http://schemas.microsoft.com/office/drawing/2010/main" val="0"/>
                </a:ext>
              </a:extLst>
            </a:blip>
            <a:stretch>
              <a:fillRect/>
            </a:stretch>
          </p:blipFill>
          <p:spPr>
            <a:xfrm>
              <a:off x="4927481" y="3611474"/>
              <a:ext cx="117124" cy="181440"/>
            </a:xfrm>
            <a:prstGeom prst="rect">
              <a:avLst/>
            </a:prstGeom>
          </p:spPr>
        </p:pic>
        <p:pic>
          <p:nvPicPr>
            <p:cNvPr id="15" name="図 14"/>
            <p:cNvPicPr>
              <a:picLocks noChangeAspect="1"/>
            </p:cNvPicPr>
            <p:nvPr/>
          </p:nvPicPr>
          <p:blipFill>
            <a:blip r:embed="rId41" cstate="print">
              <a:extLst>
                <a:ext uri="{28A0092B-C50C-407E-A947-70E740481C1C}">
                  <a14:useLocalDpi xmlns:a14="http://schemas.microsoft.com/office/drawing/2010/main" val="0"/>
                </a:ext>
              </a:extLst>
            </a:blip>
            <a:stretch>
              <a:fillRect/>
            </a:stretch>
          </p:blipFill>
          <p:spPr>
            <a:xfrm flipH="1">
              <a:off x="4462478" y="3539544"/>
              <a:ext cx="106276" cy="174292"/>
            </a:xfrm>
            <a:prstGeom prst="rect">
              <a:avLst/>
            </a:prstGeom>
          </p:spPr>
        </p:pic>
        <p:pic>
          <p:nvPicPr>
            <p:cNvPr id="16" name="図 15"/>
            <p:cNvPicPr>
              <a:picLocks noChangeAspect="1"/>
            </p:cNvPicPr>
            <p:nvPr/>
          </p:nvPicPr>
          <p:blipFill>
            <a:blip r:embed="rId41" cstate="print">
              <a:extLst>
                <a:ext uri="{28A0092B-C50C-407E-A947-70E740481C1C}">
                  <a14:useLocalDpi xmlns:a14="http://schemas.microsoft.com/office/drawing/2010/main" val="0"/>
                </a:ext>
              </a:extLst>
            </a:blip>
            <a:stretch>
              <a:fillRect/>
            </a:stretch>
          </p:blipFill>
          <p:spPr>
            <a:xfrm>
              <a:off x="3795041" y="3621831"/>
              <a:ext cx="107396" cy="176129"/>
            </a:xfrm>
            <a:prstGeom prst="rect">
              <a:avLst/>
            </a:prstGeom>
          </p:spPr>
        </p:pic>
        <p:pic>
          <p:nvPicPr>
            <p:cNvPr id="18" name="図 17"/>
            <p:cNvPicPr>
              <a:picLocks noChangeAspect="1"/>
            </p:cNvPicPr>
            <p:nvPr/>
          </p:nvPicPr>
          <p:blipFill>
            <a:blip r:embed="rId42" cstate="print">
              <a:extLst>
                <a:ext uri="{28A0092B-C50C-407E-A947-70E740481C1C}">
                  <a14:useLocalDpi xmlns:a14="http://schemas.microsoft.com/office/drawing/2010/main" val="0"/>
                </a:ext>
              </a:extLst>
            </a:blip>
            <a:stretch>
              <a:fillRect/>
            </a:stretch>
          </p:blipFill>
          <p:spPr>
            <a:xfrm>
              <a:off x="5147444" y="3597014"/>
              <a:ext cx="104144" cy="170795"/>
            </a:xfrm>
            <a:prstGeom prst="rect">
              <a:avLst/>
            </a:prstGeom>
          </p:spPr>
        </p:pic>
        <p:sp>
          <p:nvSpPr>
            <p:cNvPr id="137" name="上カーブ矢印 136"/>
            <p:cNvSpPr/>
            <p:nvPr/>
          </p:nvSpPr>
          <p:spPr>
            <a:xfrm rot="16996821">
              <a:off x="4781003" y="4859929"/>
              <a:ext cx="1096209" cy="558740"/>
            </a:xfrm>
            <a:prstGeom prst="curvedUpArrow">
              <a:avLst>
                <a:gd name="adj1" fmla="val 16513"/>
                <a:gd name="adj2" fmla="val 45401"/>
                <a:gd name="adj3" fmla="val 24686"/>
              </a:avLst>
            </a:prstGeom>
            <a:solidFill>
              <a:schemeClr val="accent5">
                <a:lumMod val="75000"/>
              </a:schemeClr>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defTabSz="457200"/>
              <a:endParaRPr lang="ja-JP" altLang="en-US">
                <a:solidFill>
                  <a:prstClr val="black"/>
                </a:solidFill>
              </a:endParaRPr>
            </a:p>
          </p:txBody>
        </p:sp>
        <p:pic>
          <p:nvPicPr>
            <p:cNvPr id="141" name="図 140"/>
            <p:cNvPicPr>
              <a:picLocks noChangeAspect="1"/>
            </p:cNvPicPr>
            <p:nvPr/>
          </p:nvPicPr>
          <p:blipFill>
            <a:blip r:embed="rId43">
              <a:lum contrast="20000"/>
            </a:blip>
            <a:stretch>
              <a:fillRect/>
            </a:stretch>
          </p:blipFill>
          <p:spPr>
            <a:xfrm>
              <a:off x="4479067" y="5062763"/>
              <a:ext cx="1198284" cy="817372"/>
            </a:xfrm>
            <a:prstGeom prst="rect">
              <a:avLst/>
            </a:prstGeom>
          </p:spPr>
        </p:pic>
        <p:sp>
          <p:nvSpPr>
            <p:cNvPr id="142" name="上カーブ矢印 141"/>
            <p:cNvSpPr/>
            <p:nvPr/>
          </p:nvSpPr>
          <p:spPr>
            <a:xfrm rot="2014591" flipH="1">
              <a:off x="3659625" y="4689565"/>
              <a:ext cx="720440" cy="900032"/>
            </a:xfrm>
            <a:prstGeom prst="curvedUpArrow">
              <a:avLst>
                <a:gd name="adj1" fmla="val 11011"/>
                <a:gd name="adj2" fmla="val 34144"/>
                <a:gd name="adj3" fmla="val 14648"/>
              </a:avLst>
            </a:prstGeom>
            <a:gradFill>
              <a:gsLst>
                <a:gs pos="0">
                  <a:srgbClr val="002060"/>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solidFill>
                  <a:schemeClr val="tx1"/>
                </a:solidFill>
              </a:endParaRPr>
            </a:p>
          </p:txBody>
        </p:sp>
        <p:sp>
          <p:nvSpPr>
            <p:cNvPr id="184" name="角丸四角形 183"/>
            <p:cNvSpPr/>
            <p:nvPr/>
          </p:nvSpPr>
          <p:spPr>
            <a:xfrm>
              <a:off x="3507442" y="3134602"/>
              <a:ext cx="2302225" cy="2853243"/>
            </a:xfrm>
            <a:prstGeom prst="roundRect">
              <a:avLst/>
            </a:prstGeom>
            <a:noFill/>
            <a:ln w="38100">
              <a:solidFill>
                <a:srgbClr val="00206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rgbClr val="002060"/>
                </a:solidFill>
              </a:endParaRPr>
            </a:p>
          </p:txBody>
        </p:sp>
        <p:sp>
          <p:nvSpPr>
            <p:cNvPr id="187" name="正方形/長方形 186"/>
            <p:cNvSpPr/>
            <p:nvPr/>
          </p:nvSpPr>
          <p:spPr>
            <a:xfrm rot="19240180">
              <a:off x="3636625" y="5207791"/>
              <a:ext cx="1081973" cy="25786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88" name="テキスト ボックス 187"/>
            <p:cNvSpPr txBox="1"/>
            <p:nvPr/>
          </p:nvSpPr>
          <p:spPr>
            <a:xfrm>
              <a:off x="3816728" y="3150690"/>
              <a:ext cx="1548822" cy="307777"/>
            </a:xfrm>
            <a:prstGeom prst="rect">
              <a:avLst/>
            </a:prstGeom>
            <a:solidFill>
              <a:schemeClr val="bg1"/>
            </a:solidFill>
            <a:ln>
              <a:solidFill>
                <a:schemeClr val="tx1"/>
              </a:solidFill>
            </a:ln>
          </p:spPr>
          <p:txBody>
            <a:bodyPr wrap="none" rtlCol="0">
              <a:spAutoFit/>
            </a:bodyPr>
            <a:lstStyle/>
            <a:p>
              <a:pPr algn="ctr"/>
              <a:r>
                <a:rPr lang="ja-JP" altLang="en-US" sz="1400" dirty="0" smtClean="0"/>
                <a:t>（事例ごとに設置）</a:t>
              </a:r>
              <a:endParaRPr kumimoji="1" lang="ja-JP" altLang="en-US" sz="1400" dirty="0"/>
            </a:p>
          </p:txBody>
        </p:sp>
        <p:sp>
          <p:nvSpPr>
            <p:cNvPr id="145" name="テキスト ボックス 144"/>
            <p:cNvSpPr txBox="1"/>
            <p:nvPr/>
          </p:nvSpPr>
          <p:spPr>
            <a:xfrm>
              <a:off x="3623747" y="5327508"/>
              <a:ext cx="800219" cy="4616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rtlCol="0">
              <a:spAutoFit/>
            </a:bodyPr>
            <a:lstStyle/>
            <a:p>
              <a:pPr algn="ctr"/>
              <a:r>
                <a:rPr lang="ja-JP" altLang="en-US" sz="1200" dirty="0" smtClean="0"/>
                <a:t>統括調査</a:t>
              </a:r>
              <a:endParaRPr lang="en-US" altLang="ja-JP" sz="1200" dirty="0" smtClean="0"/>
            </a:p>
            <a:p>
              <a:pPr algn="ctr"/>
              <a:r>
                <a:rPr lang="ja-JP" altLang="en-US" sz="1200" dirty="0" smtClean="0"/>
                <a:t>支援医</a:t>
              </a:r>
              <a:endParaRPr kumimoji="1" lang="ja-JP" altLang="en-US" sz="1200" dirty="0"/>
            </a:p>
          </p:txBody>
        </p:sp>
      </p:grpSp>
      <p:sp>
        <p:nvSpPr>
          <p:cNvPr id="8" name="テキスト ボックス 7"/>
          <p:cNvSpPr txBox="1"/>
          <p:nvPr/>
        </p:nvSpPr>
        <p:spPr>
          <a:xfrm>
            <a:off x="2647975" y="1762152"/>
            <a:ext cx="364202" cy="307777"/>
          </a:xfrm>
          <a:prstGeom prst="rect">
            <a:avLst/>
          </a:prstGeom>
          <a:noFill/>
        </p:spPr>
        <p:txBody>
          <a:bodyPr wrap="none" rtlCol="0">
            <a:spAutoFit/>
          </a:bodyPr>
          <a:lstStyle/>
          <a:p>
            <a:r>
              <a:rPr kumimoji="1" lang="ja-JP" altLang="en-US" sz="1400" dirty="0" smtClean="0"/>
              <a:t>②</a:t>
            </a:r>
            <a:endParaRPr kumimoji="1" lang="ja-JP" altLang="en-US" sz="1400" dirty="0"/>
          </a:p>
        </p:txBody>
      </p:sp>
      <p:sp>
        <p:nvSpPr>
          <p:cNvPr id="189" name="テキスト ボックス 188"/>
          <p:cNvSpPr txBox="1"/>
          <p:nvPr/>
        </p:nvSpPr>
        <p:spPr>
          <a:xfrm>
            <a:off x="7084217" y="1762152"/>
            <a:ext cx="364202" cy="307777"/>
          </a:xfrm>
          <a:prstGeom prst="rect">
            <a:avLst/>
          </a:prstGeom>
          <a:noFill/>
        </p:spPr>
        <p:txBody>
          <a:bodyPr wrap="none" rtlCol="0">
            <a:spAutoFit/>
          </a:bodyPr>
          <a:lstStyle/>
          <a:p>
            <a:r>
              <a:rPr kumimoji="1" lang="ja-JP" altLang="en-US" sz="1400" smtClean="0"/>
              <a:t>④</a:t>
            </a:r>
            <a:endParaRPr kumimoji="1" lang="ja-JP" altLang="en-US" sz="1400" dirty="0"/>
          </a:p>
        </p:txBody>
      </p:sp>
      <p:sp>
        <p:nvSpPr>
          <p:cNvPr id="190" name="テキスト ボックス 189"/>
          <p:cNvSpPr txBox="1"/>
          <p:nvPr/>
        </p:nvSpPr>
        <p:spPr>
          <a:xfrm>
            <a:off x="4761257" y="1762152"/>
            <a:ext cx="364202" cy="307777"/>
          </a:xfrm>
          <a:prstGeom prst="rect">
            <a:avLst/>
          </a:prstGeom>
          <a:noFill/>
        </p:spPr>
        <p:txBody>
          <a:bodyPr wrap="none" rtlCol="0">
            <a:spAutoFit/>
          </a:bodyPr>
          <a:lstStyle/>
          <a:p>
            <a:r>
              <a:rPr kumimoji="1" lang="ja-JP" altLang="en-US" sz="1400" dirty="0" smtClean="0"/>
              <a:t>③</a:t>
            </a:r>
            <a:endParaRPr kumimoji="1" lang="ja-JP" altLang="en-US" sz="1400" dirty="0"/>
          </a:p>
        </p:txBody>
      </p:sp>
      <p:sp>
        <p:nvSpPr>
          <p:cNvPr id="191" name="テキスト ボックス 190"/>
          <p:cNvSpPr txBox="1"/>
          <p:nvPr/>
        </p:nvSpPr>
        <p:spPr>
          <a:xfrm>
            <a:off x="1812935" y="1779541"/>
            <a:ext cx="364202" cy="307777"/>
          </a:xfrm>
          <a:prstGeom prst="rect">
            <a:avLst/>
          </a:prstGeom>
          <a:noFill/>
        </p:spPr>
        <p:txBody>
          <a:bodyPr wrap="none" rtlCol="0">
            <a:spAutoFit/>
          </a:bodyPr>
          <a:lstStyle/>
          <a:p>
            <a:r>
              <a:rPr lang="ja-JP" altLang="en-US" sz="1400" smtClean="0"/>
              <a:t>①</a:t>
            </a:r>
            <a:endParaRPr kumimoji="1" lang="ja-JP" altLang="en-US" sz="1400" dirty="0"/>
          </a:p>
        </p:txBody>
      </p:sp>
      <p:sp>
        <p:nvSpPr>
          <p:cNvPr id="192" name="テキスト ボックス 191"/>
          <p:cNvSpPr txBox="1"/>
          <p:nvPr/>
        </p:nvSpPr>
        <p:spPr>
          <a:xfrm>
            <a:off x="8550009" y="1768838"/>
            <a:ext cx="364202" cy="307777"/>
          </a:xfrm>
          <a:prstGeom prst="rect">
            <a:avLst/>
          </a:prstGeom>
          <a:noFill/>
        </p:spPr>
        <p:txBody>
          <a:bodyPr wrap="none" rtlCol="0">
            <a:spAutoFit/>
          </a:bodyPr>
          <a:lstStyle/>
          <a:p>
            <a:r>
              <a:rPr lang="ja-JP" altLang="en-US" sz="1400" dirty="0" smtClean="0"/>
              <a:t>⑤</a:t>
            </a:r>
            <a:endParaRPr kumimoji="1" lang="ja-JP" altLang="en-US" sz="1400" dirty="0"/>
          </a:p>
        </p:txBody>
      </p:sp>
      <p:sp>
        <p:nvSpPr>
          <p:cNvPr id="21" name="テキスト ボックス 20"/>
          <p:cNvSpPr txBox="1"/>
          <p:nvPr/>
        </p:nvSpPr>
        <p:spPr>
          <a:xfrm>
            <a:off x="3121290" y="2532460"/>
            <a:ext cx="800219" cy="276999"/>
          </a:xfrm>
          <a:prstGeom prst="rect">
            <a:avLst/>
          </a:prstGeom>
          <a:noFill/>
        </p:spPr>
        <p:txBody>
          <a:bodyPr wrap="none" rtlCol="0">
            <a:spAutoFit/>
          </a:bodyPr>
          <a:lstStyle/>
          <a:p>
            <a:r>
              <a:rPr kumimoji="1" lang="ja-JP" altLang="en-US" sz="1200" smtClean="0"/>
              <a:t>部会設置</a:t>
            </a:r>
            <a:endParaRPr kumimoji="1" lang="ja-JP" altLang="en-US" sz="1200" dirty="0"/>
          </a:p>
        </p:txBody>
      </p:sp>
      <p:sp>
        <p:nvSpPr>
          <p:cNvPr id="23" name="テキスト ボックス 22"/>
          <p:cNvSpPr txBox="1"/>
          <p:nvPr/>
        </p:nvSpPr>
        <p:spPr>
          <a:xfrm>
            <a:off x="3581609" y="6136372"/>
            <a:ext cx="2377574" cy="369332"/>
          </a:xfrm>
          <a:prstGeom prst="rect">
            <a:avLst/>
          </a:prstGeom>
          <a:noFill/>
        </p:spPr>
        <p:txBody>
          <a:bodyPr wrap="none" rtlCol="0">
            <a:spAutoFit/>
          </a:bodyPr>
          <a:lstStyle/>
          <a:p>
            <a:pPr marL="285750" indent="-285750">
              <a:buFont typeface="Wingdings" charset="2"/>
              <a:buChar char="l"/>
            </a:pPr>
            <a:r>
              <a:rPr kumimoji="1" lang="ja-JP" altLang="en-US" dirty="0" smtClean="0"/>
              <a:t>現在、２</a:t>
            </a:r>
            <a:r>
              <a:rPr kumimoji="1" lang="ja-JP" altLang="en-US" smtClean="0"/>
              <a:t>事例で開始</a:t>
            </a:r>
            <a:endParaRPr kumimoji="1" lang="ja-JP" altLang="en-US" dirty="0"/>
          </a:p>
        </p:txBody>
      </p:sp>
      <p:sp>
        <p:nvSpPr>
          <p:cNvPr id="193" name="正方形/長方形 192"/>
          <p:cNvSpPr/>
          <p:nvPr/>
        </p:nvSpPr>
        <p:spPr>
          <a:xfrm>
            <a:off x="7566781" y="5404361"/>
            <a:ext cx="1091199" cy="440156"/>
          </a:xfrm>
          <a:prstGeom prst="rect">
            <a:avLst/>
          </a:prstGeom>
          <a:noFill/>
          <a:ln w="76200" cmpd="sng">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400" dirty="0" smtClean="0">
                <a:solidFill>
                  <a:srgbClr val="000000"/>
                </a:solidFill>
              </a:rPr>
              <a:t>医療機関</a:t>
            </a:r>
            <a:endParaRPr kumimoji="1" lang="ja-JP" altLang="en-US" sz="1400" dirty="0">
              <a:solidFill>
                <a:srgbClr val="000000"/>
              </a:solidFill>
            </a:endParaRPr>
          </a:p>
        </p:txBody>
      </p:sp>
      <p:sp>
        <p:nvSpPr>
          <p:cNvPr id="194" name="左右矢印 193"/>
          <p:cNvSpPr/>
          <p:nvPr/>
        </p:nvSpPr>
        <p:spPr>
          <a:xfrm>
            <a:off x="5857148" y="5450813"/>
            <a:ext cx="1503623" cy="373522"/>
          </a:xfrm>
          <a:prstGeom prst="leftRightArrow">
            <a:avLst>
              <a:gd name="adj1" fmla="val 45765"/>
              <a:gd name="adj2" fmla="val 50000"/>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95" name="テキスト ボックス 194"/>
          <p:cNvSpPr txBox="1"/>
          <p:nvPr/>
        </p:nvSpPr>
        <p:spPr>
          <a:xfrm>
            <a:off x="6005845" y="5328311"/>
            <a:ext cx="1194558" cy="646331"/>
          </a:xfrm>
          <a:prstGeom prst="rect">
            <a:avLst/>
          </a:prstGeom>
          <a:noFill/>
        </p:spPr>
        <p:txBody>
          <a:bodyPr wrap="none" rtlCol="0">
            <a:spAutoFit/>
          </a:bodyPr>
          <a:lstStyle/>
          <a:p>
            <a:pPr algn="ctr"/>
            <a:r>
              <a:rPr kumimoji="1" lang="ja-JP" altLang="en-US" sz="1200" dirty="0" smtClean="0"/>
              <a:t>資料提出</a:t>
            </a:r>
            <a:endParaRPr kumimoji="1" lang="en-US" altLang="ja-JP" sz="1200" dirty="0" smtClean="0"/>
          </a:p>
          <a:p>
            <a:pPr algn="ctr"/>
            <a:endParaRPr kumimoji="1" lang="en-US" altLang="ja-JP" sz="1200" dirty="0" smtClean="0"/>
          </a:p>
          <a:p>
            <a:pPr algn="ctr"/>
            <a:r>
              <a:rPr lang="ja-JP" altLang="en-US" sz="1200" dirty="0" smtClean="0"/>
              <a:t>調査・</a:t>
            </a:r>
            <a:r>
              <a:rPr lang="en-US" altLang="ja-JP" sz="1200" dirty="0" smtClean="0"/>
              <a:t>hearing</a:t>
            </a:r>
            <a:r>
              <a:rPr lang="ja-JP" altLang="en-US" sz="1200" dirty="0" smtClean="0"/>
              <a:t>等</a:t>
            </a:r>
            <a:endParaRPr kumimoji="1" lang="ja-JP" altLang="en-US" sz="1200" dirty="0"/>
          </a:p>
        </p:txBody>
      </p:sp>
    </p:spTree>
    <p:extLst>
      <p:ext uri="{BB962C8B-B14F-4D97-AF65-F5344CB8AC3E}">
        <p14:creationId xmlns:p14="http://schemas.microsoft.com/office/powerpoint/2010/main" val="74970491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1868423" y="314870"/>
            <a:ext cx="5330305" cy="523220"/>
          </a:xfrm>
          <a:prstGeom prst="rect">
            <a:avLst/>
          </a:prstGeom>
          <a:noFill/>
        </p:spPr>
        <p:txBody>
          <a:bodyPr wrap="none" rtlCol="0">
            <a:spAutoFit/>
          </a:bodyPr>
          <a:lstStyle/>
          <a:p>
            <a:r>
              <a:rPr kumimoji="1" lang="en-US" altLang="ja-JP" sz="2800" dirty="0" smtClean="0"/>
              <a:t>Ⅲ</a:t>
            </a:r>
            <a:r>
              <a:rPr kumimoji="1" lang="ja-JP" altLang="en-US" sz="2800" dirty="0" smtClean="0"/>
              <a:t>．　医療法施行規則の一部改正</a:t>
            </a:r>
            <a:endParaRPr kumimoji="1" lang="en-US" altLang="ja-JP" sz="2800" dirty="0" smtClean="0"/>
          </a:p>
        </p:txBody>
      </p:sp>
      <p:sp>
        <p:nvSpPr>
          <p:cNvPr id="4" name="テキスト ボックス 3"/>
          <p:cNvSpPr txBox="1"/>
          <p:nvPr/>
        </p:nvSpPr>
        <p:spPr>
          <a:xfrm>
            <a:off x="2837422" y="1050964"/>
            <a:ext cx="5982728" cy="1046440"/>
          </a:xfrm>
          <a:prstGeom prst="rect">
            <a:avLst/>
          </a:prstGeom>
          <a:noFill/>
          <a:ln>
            <a:solidFill>
              <a:srgbClr val="0070C0"/>
            </a:solidFill>
          </a:ln>
        </p:spPr>
        <p:txBody>
          <a:bodyPr wrap="none" rtlCol="0">
            <a:spAutoFit/>
          </a:bodyPr>
          <a:lstStyle/>
          <a:p>
            <a:r>
              <a:rPr kumimoji="1" lang="en-US" altLang="ja-JP" sz="1400" dirty="0" smtClean="0"/>
              <a:t>｢</a:t>
            </a:r>
            <a:r>
              <a:rPr kumimoji="1" lang="ja-JP" altLang="en-US" sz="1400" dirty="0" smtClean="0"/>
              <a:t>医療事故調査制度</a:t>
            </a:r>
            <a:r>
              <a:rPr kumimoji="1" lang="en-US" altLang="ja-JP" sz="1400" dirty="0" smtClean="0"/>
              <a:t>｣</a:t>
            </a:r>
            <a:r>
              <a:rPr kumimoji="1" lang="ja-JP" altLang="en-US" sz="1400" dirty="0" smtClean="0"/>
              <a:t>附則（平成２６年６月２５日交付）</a:t>
            </a:r>
            <a:endParaRPr kumimoji="1" lang="en-US" altLang="ja-JP" sz="1400" dirty="0" smtClean="0"/>
          </a:p>
          <a:p>
            <a:r>
              <a:rPr lang="en-US" altLang="ja-JP" sz="1400" dirty="0"/>
              <a:t>	</a:t>
            </a:r>
            <a:r>
              <a:rPr lang="ja-JP" altLang="en-US" sz="1200" dirty="0" smtClean="0"/>
              <a:t>・公布後２年以内（平成２８年６月２４日まで）に、法律上の必要な措置を講ずる</a:t>
            </a:r>
            <a:endParaRPr lang="en-US" altLang="ja-JP" sz="1200" dirty="0" smtClean="0"/>
          </a:p>
          <a:p>
            <a:r>
              <a:rPr kumimoji="1" lang="en-US" altLang="ja-JP" sz="1400" dirty="0"/>
              <a:t>	</a:t>
            </a:r>
            <a:r>
              <a:rPr kumimoji="1" lang="en-US" altLang="ja-JP" sz="1400" dirty="0" smtClean="0"/>
              <a:t>	</a:t>
            </a:r>
            <a:r>
              <a:rPr kumimoji="1" lang="ja-JP" altLang="en-US" sz="1000" dirty="0" smtClean="0"/>
              <a:t>① 医師法２１条の規定による届出</a:t>
            </a:r>
            <a:r>
              <a:rPr kumimoji="1" lang="en-US" altLang="ja-JP" sz="1000" dirty="0" smtClean="0"/>
              <a:t>､</a:t>
            </a:r>
            <a:r>
              <a:rPr kumimoji="1" lang="ja-JP" altLang="en-US" sz="1000" dirty="0" smtClean="0"/>
              <a:t>及び新医療法６条</a:t>
            </a:r>
            <a:r>
              <a:rPr kumimoji="1" lang="en-US" altLang="ja-JP" sz="1000" dirty="0" smtClean="0"/>
              <a:t>10-1</a:t>
            </a:r>
            <a:r>
              <a:rPr kumimoji="1" lang="ja-JP" altLang="en-US" sz="1000" dirty="0" smtClean="0"/>
              <a:t>の規定によるセンターへの報告、</a:t>
            </a:r>
            <a:endParaRPr kumimoji="1" lang="en-US" altLang="ja-JP" sz="1000" dirty="0" smtClean="0"/>
          </a:p>
          <a:p>
            <a:r>
              <a:rPr lang="en-US" altLang="ja-JP" sz="1000" dirty="0"/>
              <a:t>	</a:t>
            </a:r>
            <a:r>
              <a:rPr lang="en-US" altLang="ja-JP" sz="1000" dirty="0" smtClean="0"/>
              <a:t>	</a:t>
            </a:r>
            <a:r>
              <a:rPr lang="ja-JP" altLang="en-US" sz="1000" dirty="0" smtClean="0"/>
              <a:t>② 医療事故調査、</a:t>
            </a:r>
            <a:endParaRPr lang="en-US" altLang="ja-JP" sz="1000" dirty="0" smtClean="0"/>
          </a:p>
          <a:p>
            <a:r>
              <a:rPr kumimoji="1" lang="en-US" altLang="ja-JP" sz="1000" dirty="0"/>
              <a:t>	</a:t>
            </a:r>
            <a:r>
              <a:rPr kumimoji="1" lang="en-US" altLang="ja-JP" sz="1000" dirty="0" smtClean="0"/>
              <a:t>	</a:t>
            </a:r>
            <a:r>
              <a:rPr kumimoji="1" lang="ja-JP" altLang="en-US" sz="1000" dirty="0" smtClean="0"/>
              <a:t>③ 医療事故調査･支援センターのあり方</a:t>
            </a:r>
            <a:endParaRPr kumimoji="1" lang="ja-JP" altLang="en-US" sz="1000" dirty="0"/>
          </a:p>
        </p:txBody>
      </p:sp>
      <p:sp>
        <p:nvSpPr>
          <p:cNvPr id="5" name="テキスト ボックス 4"/>
          <p:cNvSpPr txBox="1"/>
          <p:nvPr/>
        </p:nvSpPr>
        <p:spPr>
          <a:xfrm>
            <a:off x="338138" y="2320109"/>
            <a:ext cx="8392041" cy="3647152"/>
          </a:xfrm>
          <a:prstGeom prst="rect">
            <a:avLst/>
          </a:prstGeom>
          <a:noFill/>
        </p:spPr>
        <p:txBody>
          <a:bodyPr wrap="none" rtlCol="0">
            <a:spAutoFit/>
          </a:bodyPr>
          <a:lstStyle/>
          <a:p>
            <a:r>
              <a:rPr kumimoji="1" lang="ja-JP" altLang="en-US" dirty="0" smtClean="0"/>
              <a:t>　</a:t>
            </a:r>
            <a:r>
              <a:rPr kumimoji="1" lang="en-US" altLang="ja-JP" dirty="0" smtClean="0"/>
              <a:t>		</a:t>
            </a:r>
            <a:r>
              <a:rPr kumimoji="1" lang="ja-JP" altLang="en-US" dirty="0" smtClean="0"/>
              <a:t>医療法施行規則の一部改正（平成２８年６月２４日施行）　／１</a:t>
            </a:r>
            <a:endParaRPr kumimoji="1" lang="en-US" altLang="ja-JP" dirty="0" smtClean="0"/>
          </a:p>
          <a:p>
            <a:pPr>
              <a:lnSpc>
                <a:spcPts val="1960"/>
              </a:lnSpc>
            </a:pPr>
            <a:endParaRPr kumimoji="1" lang="en-US" altLang="ja-JP" dirty="0" smtClean="0"/>
          </a:p>
          <a:p>
            <a:pPr>
              <a:lnSpc>
                <a:spcPts val="1960"/>
              </a:lnSpc>
              <a:spcBef>
                <a:spcPts val="600"/>
              </a:spcBef>
            </a:pPr>
            <a:r>
              <a:rPr kumimoji="1" lang="ja-JP" altLang="en-US" dirty="0" smtClean="0"/>
              <a:t>　</a:t>
            </a:r>
            <a:r>
              <a:rPr kumimoji="1" lang="en-US" altLang="ja-JP" dirty="0" smtClean="0"/>
              <a:t>【</a:t>
            </a:r>
            <a:r>
              <a:rPr kumimoji="1" lang="ja-JP" altLang="en-US" dirty="0" smtClean="0"/>
              <a:t>省令</a:t>
            </a:r>
            <a:r>
              <a:rPr kumimoji="1" lang="en-US" altLang="ja-JP" dirty="0" smtClean="0"/>
              <a:t>】</a:t>
            </a:r>
            <a:endParaRPr kumimoji="1" lang="en-US" altLang="ja-JP" sz="1400" dirty="0" smtClean="0"/>
          </a:p>
          <a:p>
            <a:pPr>
              <a:spcBef>
                <a:spcPts val="1200"/>
              </a:spcBef>
            </a:pPr>
            <a:r>
              <a:rPr lang="en-US" altLang="ja-JP" sz="1600" dirty="0" smtClean="0"/>
              <a:t>	</a:t>
            </a:r>
            <a:r>
              <a:rPr lang="ja-JP" altLang="en-US" sz="1600" dirty="0" smtClean="0"/>
              <a:t>⑴ 病院</a:t>
            </a:r>
            <a:r>
              <a:rPr lang="ja-JP" altLang="en-US" sz="1600" dirty="0"/>
              <a:t>等の</a:t>
            </a:r>
            <a:r>
              <a:rPr lang="ja-JP" altLang="en-US" sz="1600" dirty="0" smtClean="0"/>
              <a:t>管理者が行う医療事故の報告関係</a:t>
            </a:r>
            <a:endParaRPr lang="en-US" altLang="ja-JP" sz="1600" dirty="0"/>
          </a:p>
          <a:p>
            <a:pPr marL="1200150" lvl="2" indent="-285750">
              <a:spcBef>
                <a:spcPts val="600"/>
              </a:spcBef>
              <a:buFont typeface="Arial" charset="0"/>
              <a:buChar char="•"/>
            </a:pPr>
            <a:r>
              <a:rPr lang="ja-JP" altLang="en-US" sz="1400" dirty="0" smtClean="0"/>
              <a:t>院内の死亡・死産の確実な把握のための体制の確保</a:t>
            </a:r>
            <a:endParaRPr lang="en-US" altLang="ja-JP" sz="1400" dirty="0" smtClean="0"/>
          </a:p>
          <a:p>
            <a:pPr>
              <a:spcBef>
                <a:spcPts val="1200"/>
              </a:spcBef>
            </a:pPr>
            <a:r>
              <a:rPr lang="en-US" altLang="ja-JP" sz="1600" dirty="0"/>
              <a:t>	</a:t>
            </a:r>
            <a:r>
              <a:rPr lang="ja-JP" altLang="en-US" sz="1600" dirty="0" smtClean="0"/>
              <a:t>⑵ 医療事故調査等 支援団体による協議会の設置</a:t>
            </a:r>
            <a:endParaRPr lang="en-US" altLang="ja-JP" sz="1600" dirty="0" smtClean="0"/>
          </a:p>
          <a:p>
            <a:pPr marL="1200150" lvl="2" indent="-285750">
              <a:spcBef>
                <a:spcPts val="600"/>
              </a:spcBef>
              <a:buFont typeface="Arial" charset="0"/>
              <a:buChar char="•"/>
            </a:pPr>
            <a:r>
              <a:rPr kumimoji="1" lang="ja-JP" altLang="en-US" sz="1400" dirty="0" smtClean="0"/>
              <a:t>支援団体は必要な対策を推進するため、共同で「協議会」を組織することができる</a:t>
            </a:r>
            <a:endParaRPr kumimoji="1" lang="en-US" altLang="ja-JP" sz="1400" dirty="0" smtClean="0"/>
          </a:p>
          <a:p>
            <a:pPr marL="1200150" lvl="2" indent="-285750">
              <a:spcBef>
                <a:spcPts val="1200"/>
              </a:spcBef>
              <a:buFont typeface="Arial" charset="0"/>
              <a:buChar char="•"/>
            </a:pPr>
            <a:r>
              <a:rPr lang="ja-JP" altLang="en-US" sz="1400" dirty="0" smtClean="0"/>
              <a:t>院内事故調査の結果の報告、事故の調査、支援団体が行う支援の状況の情報の共有</a:t>
            </a:r>
            <a:r>
              <a:rPr lang="en-US" altLang="ja-JP" sz="1400" dirty="0" smtClean="0"/>
              <a:t>､</a:t>
            </a:r>
          </a:p>
          <a:p>
            <a:pPr lvl="2">
              <a:lnSpc>
                <a:spcPts val="820"/>
              </a:lnSpc>
              <a:spcBef>
                <a:spcPts val="600"/>
              </a:spcBef>
            </a:pPr>
            <a:r>
              <a:rPr lang="ja-JP" altLang="en-US" sz="1400" dirty="0" smtClean="0"/>
              <a:t>　　 意見の交換を行う</a:t>
            </a:r>
            <a:endParaRPr lang="en-US" altLang="ja-JP" sz="1400" dirty="0" smtClean="0"/>
          </a:p>
          <a:p>
            <a:pPr marL="1200150" lvl="2" indent="-285750">
              <a:spcBef>
                <a:spcPts val="1200"/>
              </a:spcBef>
              <a:buFont typeface="Arial" charset="0"/>
              <a:buChar char="•"/>
            </a:pPr>
            <a:r>
              <a:rPr kumimoji="1" lang="ja-JP" altLang="en-US" sz="1400" dirty="0" smtClean="0"/>
              <a:t>協議会は情報の共有及び意見の交換の結果に基づき、</a:t>
            </a:r>
            <a:endParaRPr kumimoji="1" lang="en-US" altLang="ja-JP" sz="1400" dirty="0" smtClean="0"/>
          </a:p>
          <a:p>
            <a:pPr lvl="2">
              <a:lnSpc>
                <a:spcPts val="880"/>
              </a:lnSpc>
              <a:spcBef>
                <a:spcPts val="600"/>
              </a:spcBef>
            </a:pPr>
            <a:r>
              <a:rPr lang="en-US" altLang="ja-JP" sz="1400" dirty="0"/>
              <a:t>	</a:t>
            </a:r>
            <a:r>
              <a:rPr lang="ja-JP" altLang="en-US" sz="1400" dirty="0" smtClean="0"/>
              <a:t>・病院が行う報告、事故調査、及び支援団体が行う支援の円滑な実施のための研修の実施</a:t>
            </a:r>
            <a:endParaRPr lang="en-US" altLang="ja-JP" sz="1400" dirty="0" smtClean="0"/>
          </a:p>
          <a:p>
            <a:pPr lvl="2">
              <a:lnSpc>
                <a:spcPts val="880"/>
              </a:lnSpc>
              <a:spcBef>
                <a:spcPts val="600"/>
              </a:spcBef>
            </a:pPr>
            <a:r>
              <a:rPr kumimoji="1" lang="en-US" altLang="ja-JP" sz="1400" dirty="0"/>
              <a:t>	</a:t>
            </a:r>
            <a:r>
              <a:rPr kumimoji="1" lang="ja-JP" altLang="en-US" sz="1400" dirty="0" smtClean="0"/>
              <a:t>・病院等の管理者に対する支援団体の紹介</a:t>
            </a:r>
            <a:endParaRPr lang="en-US" altLang="ja-JP" sz="1400" dirty="0" smtClean="0"/>
          </a:p>
        </p:txBody>
      </p:sp>
      <p:cxnSp>
        <p:nvCxnSpPr>
          <p:cNvPr id="6" name="直線コネクタ 5"/>
          <p:cNvCxnSpPr/>
          <p:nvPr/>
        </p:nvCxnSpPr>
        <p:spPr>
          <a:xfrm>
            <a:off x="1343181" y="2648565"/>
            <a:ext cx="5903195"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2" name="テキスト ボックス 1"/>
          <p:cNvSpPr txBox="1"/>
          <p:nvPr/>
        </p:nvSpPr>
        <p:spPr>
          <a:xfrm>
            <a:off x="7065379" y="218108"/>
            <a:ext cx="492443" cy="461665"/>
          </a:xfrm>
          <a:prstGeom prst="rect">
            <a:avLst/>
          </a:prstGeom>
          <a:noFill/>
        </p:spPr>
        <p:txBody>
          <a:bodyPr wrap="none" rtlCol="0">
            <a:spAutoFit/>
          </a:bodyPr>
          <a:lstStyle/>
          <a:p>
            <a:r>
              <a:rPr kumimoji="1" lang="ja-JP" altLang="en-US" sz="2400" smtClean="0">
                <a:solidFill>
                  <a:srgbClr val="FF0000"/>
                </a:solidFill>
              </a:rPr>
              <a:t>★</a:t>
            </a:r>
            <a:endParaRPr kumimoji="1" lang="ja-JP" altLang="en-US" sz="2400">
              <a:solidFill>
                <a:srgbClr val="FF0000"/>
              </a:solidFill>
            </a:endParaRPr>
          </a:p>
        </p:txBody>
      </p:sp>
      <p:cxnSp>
        <p:nvCxnSpPr>
          <p:cNvPr id="8" name="直線コネクタ 7"/>
          <p:cNvCxnSpPr/>
          <p:nvPr/>
        </p:nvCxnSpPr>
        <p:spPr>
          <a:xfrm>
            <a:off x="1943034" y="795963"/>
            <a:ext cx="5105038" cy="0"/>
          </a:xfrm>
          <a:prstGeom prst="line">
            <a:avLst/>
          </a:prstGeom>
          <a:ln>
            <a:solidFill>
              <a:schemeClr val="accent1"/>
            </a:solidFill>
          </a:ln>
        </p:spPr>
        <p:style>
          <a:lnRef idx="2">
            <a:schemeClr val="accent1"/>
          </a:lnRef>
          <a:fillRef idx="0">
            <a:schemeClr val="accent1"/>
          </a:fillRef>
          <a:effectRef idx="1">
            <a:schemeClr val="accent1"/>
          </a:effectRef>
          <a:fontRef idx="minor">
            <a:schemeClr val="tx1"/>
          </a:fontRef>
        </p:style>
      </p:cxnSp>
      <p:cxnSp>
        <p:nvCxnSpPr>
          <p:cNvPr id="14" name="直線コネクタ 13"/>
          <p:cNvCxnSpPr/>
          <p:nvPr/>
        </p:nvCxnSpPr>
        <p:spPr>
          <a:xfrm>
            <a:off x="1602769" y="3924728"/>
            <a:ext cx="3996647"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5" name="直線コネクタ 14"/>
          <p:cNvCxnSpPr/>
          <p:nvPr/>
        </p:nvCxnSpPr>
        <p:spPr>
          <a:xfrm>
            <a:off x="2566828" y="4313434"/>
            <a:ext cx="2590799"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983669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正方形/長方形 25"/>
          <p:cNvSpPr/>
          <p:nvPr/>
        </p:nvSpPr>
        <p:spPr>
          <a:xfrm>
            <a:off x="1150374" y="1651819"/>
            <a:ext cx="3116826" cy="285136"/>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kumimoji="1" lang="ja-JP" altLang="en-US"/>
          </a:p>
        </p:txBody>
      </p:sp>
      <p:sp>
        <p:nvSpPr>
          <p:cNvPr id="3" name="正方形/長方形 2"/>
          <p:cNvSpPr/>
          <p:nvPr/>
        </p:nvSpPr>
        <p:spPr>
          <a:xfrm>
            <a:off x="497142" y="1082227"/>
            <a:ext cx="8342672" cy="4642296"/>
          </a:xfrm>
          <a:prstGeom prst="rect">
            <a:avLst/>
          </a:prstGeom>
        </p:spPr>
        <p:txBody>
          <a:bodyPr wrap="square">
            <a:spAutoFit/>
          </a:bodyPr>
          <a:lstStyle/>
          <a:p>
            <a:r>
              <a:rPr lang="en-US" altLang="ja-JP" dirty="0"/>
              <a:t>【</a:t>
            </a:r>
            <a:r>
              <a:rPr lang="ja-JP" altLang="en-US" dirty="0"/>
              <a:t>通知（留意事項）</a:t>
            </a:r>
            <a:r>
              <a:rPr lang="en-US" altLang="ja-JP" dirty="0" smtClean="0"/>
              <a:t>】</a:t>
            </a:r>
          </a:p>
          <a:p>
            <a:r>
              <a:rPr lang="en-US" altLang="ja-JP" dirty="0"/>
              <a:t>	</a:t>
            </a:r>
          </a:p>
          <a:p>
            <a:r>
              <a:rPr lang="ja-JP" altLang="en-US" sz="1600" dirty="0" smtClean="0"/>
              <a:t>　　⑴　「</a:t>
            </a:r>
            <a:r>
              <a:rPr lang="ja-JP" altLang="en-US" sz="1600" dirty="0"/>
              <a:t>支援団体等連絡協議会」について</a:t>
            </a:r>
            <a:endParaRPr lang="en-US" altLang="ja-JP" sz="1600" dirty="0"/>
          </a:p>
          <a:p>
            <a:pPr>
              <a:spcBef>
                <a:spcPts val="600"/>
              </a:spcBef>
            </a:pPr>
            <a:r>
              <a:rPr lang="en-US" altLang="ja-JP" sz="1400" dirty="0"/>
              <a:t>	</a:t>
            </a:r>
            <a:r>
              <a:rPr lang="en-US" altLang="ja-JP" sz="1400" dirty="0" smtClean="0"/>
              <a:t>1</a:t>
            </a:r>
            <a:r>
              <a:rPr lang="ja-JP" altLang="en-US" sz="1400" dirty="0"/>
              <a:t>．協議会は、地方組織として都道府県の区域を基本として１カ所、中央組織として全国に</a:t>
            </a:r>
            <a:r>
              <a:rPr lang="ja-JP" altLang="en-US" sz="1400" dirty="0" smtClean="0"/>
              <a:t>１カ所設置</a:t>
            </a:r>
            <a:endParaRPr lang="en-US" altLang="ja-JP" sz="1400" dirty="0"/>
          </a:p>
          <a:p>
            <a:pPr>
              <a:spcBef>
                <a:spcPts val="1200"/>
              </a:spcBef>
            </a:pPr>
            <a:r>
              <a:rPr lang="en-US" altLang="ja-JP" sz="1400" dirty="0"/>
              <a:t>	</a:t>
            </a:r>
            <a:r>
              <a:rPr lang="ja-JP" altLang="en-US" sz="1400" dirty="0" smtClean="0"/>
              <a:t>２</a:t>
            </a:r>
            <a:r>
              <a:rPr lang="ja-JP" altLang="en-US" sz="1400" dirty="0"/>
              <a:t>．「地方協議会」には、当該都道府県に所在する支援団体が、</a:t>
            </a:r>
            <a:endParaRPr lang="en-US" altLang="ja-JP" sz="1400" dirty="0"/>
          </a:p>
          <a:p>
            <a:pPr>
              <a:lnSpc>
                <a:spcPts val="1020"/>
              </a:lnSpc>
              <a:spcBef>
                <a:spcPts val="600"/>
              </a:spcBef>
            </a:pPr>
            <a:r>
              <a:rPr lang="en-US" altLang="ja-JP" sz="1400" dirty="0"/>
              <a:t>	</a:t>
            </a:r>
            <a:r>
              <a:rPr lang="ja-JP" altLang="en-US" sz="1400" dirty="0" smtClean="0"/>
              <a:t>　　「</a:t>
            </a:r>
            <a:r>
              <a:rPr lang="ja-JP" altLang="en-US" sz="1400" dirty="0"/>
              <a:t>中央協議会」には、全国的に組織された支援団体、及び「医療事故調査･支援センター」が参画する</a:t>
            </a:r>
            <a:endParaRPr lang="en-US" altLang="ja-JP" sz="1400" dirty="0"/>
          </a:p>
          <a:p>
            <a:pPr>
              <a:spcBef>
                <a:spcPts val="1200"/>
              </a:spcBef>
            </a:pPr>
            <a:r>
              <a:rPr lang="en-US" altLang="ja-JP" sz="1400" dirty="0"/>
              <a:t>	</a:t>
            </a:r>
            <a:r>
              <a:rPr lang="en-US" altLang="ja-JP" sz="1400" dirty="0" smtClean="0"/>
              <a:t>3</a:t>
            </a:r>
            <a:r>
              <a:rPr lang="ja-JP" altLang="en-US" sz="1400" dirty="0"/>
              <a:t>．医療事故調査を行うための支援について、迅速充実した情報の共有、意見の交換のために</a:t>
            </a:r>
            <a:r>
              <a:rPr lang="ja-JP" altLang="en-US" sz="1400" dirty="0" smtClean="0"/>
              <a:t>、</a:t>
            </a:r>
            <a:endParaRPr lang="en-US" altLang="ja-JP" sz="1400" dirty="0" smtClean="0"/>
          </a:p>
          <a:p>
            <a:pPr>
              <a:lnSpc>
                <a:spcPts val="880"/>
              </a:lnSpc>
              <a:spcBef>
                <a:spcPts val="600"/>
              </a:spcBef>
            </a:pPr>
            <a:r>
              <a:rPr lang="en-US" altLang="ja-JP" sz="1400" dirty="0"/>
              <a:t>	</a:t>
            </a:r>
            <a:r>
              <a:rPr lang="ja-JP" altLang="en-US" sz="1400" dirty="0" smtClean="0"/>
              <a:t>　　各協</a:t>
            </a:r>
            <a:r>
              <a:rPr lang="ja-JP" altLang="en-US" sz="1400" dirty="0"/>
              <a:t>議会が</a:t>
            </a:r>
            <a:r>
              <a:rPr lang="ja-JP" altLang="en-US" sz="1400" dirty="0" smtClean="0"/>
              <a:t>、必要</a:t>
            </a:r>
            <a:r>
              <a:rPr lang="ja-JP" altLang="en-US" sz="1400" dirty="0"/>
              <a:t>な組織を設ける</a:t>
            </a:r>
            <a:endParaRPr lang="en-US" altLang="ja-JP" sz="1400" dirty="0"/>
          </a:p>
          <a:p>
            <a:pPr>
              <a:spcBef>
                <a:spcPts val="1200"/>
              </a:spcBef>
            </a:pPr>
            <a:r>
              <a:rPr lang="en-US" altLang="ja-JP" sz="1400" dirty="0"/>
              <a:t>	</a:t>
            </a:r>
            <a:r>
              <a:rPr lang="en-US" altLang="ja-JP" sz="1400" dirty="0" smtClean="0"/>
              <a:t>4</a:t>
            </a:r>
            <a:r>
              <a:rPr lang="ja-JP" altLang="en-US" sz="1400" dirty="0"/>
              <a:t>．協議会は、医療事故の判断、医療事故調査の参考となる標準的な取扱いについて意見の交換を行う</a:t>
            </a:r>
            <a:endParaRPr lang="en-US" altLang="ja-JP" sz="1400" dirty="0"/>
          </a:p>
          <a:p>
            <a:pPr>
              <a:lnSpc>
                <a:spcPts val="1080"/>
              </a:lnSpc>
              <a:spcBef>
                <a:spcPts val="600"/>
              </a:spcBef>
            </a:pPr>
            <a:r>
              <a:rPr lang="en-US" altLang="ja-JP" sz="1400" dirty="0"/>
              <a:t>	</a:t>
            </a:r>
            <a:r>
              <a:rPr lang="ja-JP" altLang="en-US" sz="1400" dirty="0" smtClean="0"/>
              <a:t>　（</a:t>
            </a:r>
            <a:r>
              <a:rPr lang="ja-JP" altLang="en-US" sz="1400" dirty="0"/>
              <a:t>病院等の管理者が</a:t>
            </a:r>
            <a:r>
              <a:rPr lang="en-US" altLang="ja-JP" sz="1400" dirty="0"/>
              <a:t>､</a:t>
            </a:r>
            <a:r>
              <a:rPr lang="ja-JP" altLang="en-US" sz="1400" dirty="0"/>
              <a:t>医療事故の判断、医療事故調査を</a:t>
            </a:r>
            <a:r>
              <a:rPr lang="ja-JP" altLang="en-US" sz="1400" dirty="0" smtClean="0"/>
              <a:t>行う従来</a:t>
            </a:r>
            <a:r>
              <a:rPr lang="ja-JP" altLang="en-US" sz="1400" dirty="0"/>
              <a:t>の取扱いを変更するものではない）</a:t>
            </a:r>
            <a:endParaRPr lang="en-US" altLang="ja-JP" sz="1400" dirty="0"/>
          </a:p>
          <a:p>
            <a:pPr>
              <a:spcBef>
                <a:spcPts val="1200"/>
              </a:spcBef>
            </a:pPr>
            <a:r>
              <a:rPr lang="en-US" altLang="ja-JP" sz="1400" dirty="0"/>
              <a:t>	</a:t>
            </a:r>
            <a:r>
              <a:rPr lang="en-US" altLang="ja-JP" sz="1400" dirty="0" smtClean="0"/>
              <a:t>5</a:t>
            </a:r>
            <a:r>
              <a:rPr lang="ja-JP" altLang="en-US" sz="1400" dirty="0" smtClean="0"/>
              <a:t>．改正省令による、病院の管理者が行う報告および医療事故調査、支援団体が行う支援の円滑な実施</a:t>
            </a:r>
            <a:endParaRPr lang="en-US" altLang="ja-JP" sz="1400" dirty="0" smtClean="0"/>
          </a:p>
          <a:p>
            <a:pPr>
              <a:lnSpc>
                <a:spcPts val="1080"/>
              </a:lnSpc>
              <a:spcBef>
                <a:spcPts val="600"/>
              </a:spcBef>
            </a:pPr>
            <a:r>
              <a:rPr lang="en-US" altLang="ja-JP" sz="1400" dirty="0" smtClean="0"/>
              <a:t>	</a:t>
            </a:r>
            <a:r>
              <a:rPr lang="ja-JP" altLang="en-US" sz="1400" dirty="0" smtClean="0"/>
              <a:t>　　のための研修とは、地方及び中央協議会が、病院等の管理者、事故調査に関する業務に携わる者、</a:t>
            </a:r>
            <a:endParaRPr lang="en-US" altLang="ja-JP" sz="1400" dirty="0" smtClean="0"/>
          </a:p>
          <a:p>
            <a:pPr>
              <a:lnSpc>
                <a:spcPts val="1080"/>
              </a:lnSpc>
              <a:spcBef>
                <a:spcPts val="600"/>
              </a:spcBef>
            </a:pPr>
            <a:r>
              <a:rPr lang="en-US" altLang="ja-JP" sz="1400" dirty="0" smtClean="0"/>
              <a:t>	</a:t>
            </a:r>
            <a:r>
              <a:rPr lang="ja-JP" altLang="en-US" sz="1400" dirty="0"/>
              <a:t>　</a:t>
            </a:r>
            <a:r>
              <a:rPr lang="ja-JP" altLang="en-US" sz="1400" dirty="0" smtClean="0"/>
              <a:t>　並びに支援団体の関係者に対して実施することを想定していること</a:t>
            </a:r>
            <a:endParaRPr lang="en-US" altLang="ja-JP" sz="1400" dirty="0" smtClean="0"/>
          </a:p>
          <a:p>
            <a:pPr>
              <a:spcBef>
                <a:spcPts val="1200"/>
              </a:spcBef>
            </a:pPr>
            <a:r>
              <a:rPr lang="en-US" altLang="ja-JP" sz="1400" dirty="0"/>
              <a:t>	</a:t>
            </a:r>
            <a:r>
              <a:rPr lang="en-US" altLang="ja-JP" sz="1400" dirty="0" smtClean="0"/>
              <a:t>6</a:t>
            </a:r>
            <a:r>
              <a:rPr lang="ja-JP" altLang="en-US" sz="1400" dirty="0" smtClean="0"/>
              <a:t>．病院等の管理者に対する支援団体の紹介とは、地方協議会が各都道府県内の支援団体の支援口と</a:t>
            </a:r>
            <a:endParaRPr lang="en-US" altLang="ja-JP" sz="1400" dirty="0" smtClean="0"/>
          </a:p>
          <a:p>
            <a:pPr>
              <a:lnSpc>
                <a:spcPts val="1080"/>
              </a:lnSpc>
              <a:spcBef>
                <a:spcPts val="600"/>
              </a:spcBef>
            </a:pPr>
            <a:r>
              <a:rPr lang="en-US" altLang="ja-JP" sz="1400" dirty="0"/>
              <a:t>	</a:t>
            </a:r>
            <a:r>
              <a:rPr lang="ja-JP" altLang="en-US" sz="1400" dirty="0" smtClean="0"/>
              <a:t>　　なり、病院等の管理者からの求めに応じて</a:t>
            </a:r>
            <a:r>
              <a:rPr lang="en-US" altLang="ja-JP" sz="1400" dirty="0" smtClean="0"/>
              <a:t>､</a:t>
            </a:r>
            <a:r>
              <a:rPr lang="ja-JP" altLang="en-US" sz="1400" dirty="0" smtClean="0"/>
              <a:t>個別の事例に応じた適切な支援団体を紹介すること</a:t>
            </a:r>
            <a:endParaRPr lang="en-US" altLang="ja-JP" sz="1400" dirty="0" smtClean="0"/>
          </a:p>
          <a:p>
            <a:pPr>
              <a:spcBef>
                <a:spcPts val="1200"/>
              </a:spcBef>
            </a:pPr>
            <a:r>
              <a:rPr lang="en-US" altLang="ja-JP" sz="1400" dirty="0"/>
              <a:t>	</a:t>
            </a:r>
            <a:r>
              <a:rPr lang="en-US" altLang="ja-JP" sz="1400" dirty="0" smtClean="0"/>
              <a:t>7</a:t>
            </a:r>
            <a:r>
              <a:rPr lang="ja-JP" altLang="en-US" sz="1400" dirty="0" smtClean="0"/>
              <a:t>．その他、支援団体等連絡協議会の運営に必要な事項は、各協議会で定めることができる</a:t>
            </a:r>
            <a:endParaRPr lang="en-US" altLang="ja-JP" sz="1400" dirty="0" smtClean="0"/>
          </a:p>
        </p:txBody>
      </p:sp>
      <p:sp>
        <p:nvSpPr>
          <p:cNvPr id="4" name="正方形/長方形 3"/>
          <p:cNvSpPr/>
          <p:nvPr/>
        </p:nvSpPr>
        <p:spPr>
          <a:xfrm>
            <a:off x="1274351" y="426064"/>
            <a:ext cx="6207996" cy="369332"/>
          </a:xfrm>
          <a:prstGeom prst="rect">
            <a:avLst/>
          </a:prstGeom>
        </p:spPr>
        <p:txBody>
          <a:bodyPr wrap="square">
            <a:spAutoFit/>
          </a:bodyPr>
          <a:lstStyle/>
          <a:p>
            <a:r>
              <a:rPr lang="ja-JP" altLang="en-US" dirty="0"/>
              <a:t>医療法施行規則の一部改正（平成２８年６月２４日施行）　</a:t>
            </a:r>
            <a:r>
              <a:rPr lang="ja-JP" altLang="en-US" dirty="0" smtClean="0"/>
              <a:t>／２</a:t>
            </a:r>
            <a:endParaRPr lang="en-US" altLang="ja-JP" dirty="0"/>
          </a:p>
        </p:txBody>
      </p:sp>
      <p:cxnSp>
        <p:nvCxnSpPr>
          <p:cNvPr id="5" name="直線コネクタ 4"/>
          <p:cNvCxnSpPr/>
          <p:nvPr/>
        </p:nvCxnSpPr>
        <p:spPr>
          <a:xfrm>
            <a:off x="1368425" y="765900"/>
            <a:ext cx="5903195"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7" name="直線コネクタ 6"/>
          <p:cNvCxnSpPr/>
          <p:nvPr/>
        </p:nvCxnSpPr>
        <p:spPr>
          <a:xfrm>
            <a:off x="2074607" y="2212258"/>
            <a:ext cx="6361471" cy="0"/>
          </a:xfrm>
          <a:prstGeom prst="line">
            <a:avLst/>
          </a:prstGeom>
          <a:ln w="19050"/>
        </p:spPr>
        <p:style>
          <a:lnRef idx="2">
            <a:schemeClr val="accent1"/>
          </a:lnRef>
          <a:fillRef idx="0">
            <a:schemeClr val="accent1"/>
          </a:fillRef>
          <a:effectRef idx="1">
            <a:schemeClr val="accent1"/>
          </a:effectRef>
          <a:fontRef idx="minor">
            <a:schemeClr val="tx1"/>
          </a:fontRef>
        </p:style>
      </p:cxnSp>
      <p:cxnSp>
        <p:nvCxnSpPr>
          <p:cNvPr id="8" name="直線コネクタ 7"/>
          <p:cNvCxnSpPr/>
          <p:nvPr/>
        </p:nvCxnSpPr>
        <p:spPr>
          <a:xfrm>
            <a:off x="1274351" y="2797275"/>
            <a:ext cx="7092901" cy="0"/>
          </a:xfrm>
          <a:prstGeom prst="line">
            <a:avLst/>
          </a:prstGeom>
          <a:ln w="19050">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1" name="直線コネクタ 10"/>
          <p:cNvCxnSpPr/>
          <p:nvPr/>
        </p:nvCxnSpPr>
        <p:spPr>
          <a:xfrm>
            <a:off x="5486400" y="3687090"/>
            <a:ext cx="1199536" cy="0"/>
          </a:xfrm>
          <a:prstGeom prst="line">
            <a:avLst/>
          </a:prstGeom>
          <a:ln w="19050">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5" name="直線コネクタ 14"/>
          <p:cNvCxnSpPr/>
          <p:nvPr/>
        </p:nvCxnSpPr>
        <p:spPr>
          <a:xfrm>
            <a:off x="2074607" y="3691999"/>
            <a:ext cx="3411793" cy="0"/>
          </a:xfrm>
          <a:prstGeom prst="line">
            <a:avLst/>
          </a:prstGeom>
          <a:ln w="19050">
            <a:solidFill>
              <a:schemeClr val="accent1"/>
            </a:solidFill>
          </a:ln>
        </p:spPr>
        <p:style>
          <a:lnRef idx="2">
            <a:schemeClr val="accent1"/>
          </a:lnRef>
          <a:fillRef idx="0">
            <a:schemeClr val="accent1"/>
          </a:fillRef>
          <a:effectRef idx="1">
            <a:schemeClr val="accent1"/>
          </a:effectRef>
          <a:fontRef idx="minor">
            <a:schemeClr val="tx1"/>
          </a:fontRef>
        </p:style>
      </p:cxnSp>
      <p:cxnSp>
        <p:nvCxnSpPr>
          <p:cNvPr id="18" name="直線コネクタ 17"/>
          <p:cNvCxnSpPr/>
          <p:nvPr/>
        </p:nvCxnSpPr>
        <p:spPr>
          <a:xfrm>
            <a:off x="1941871" y="4498252"/>
            <a:ext cx="398206" cy="0"/>
          </a:xfrm>
          <a:prstGeom prst="line">
            <a:avLst/>
          </a:prstGeom>
          <a:ln w="19050">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20" name="直線コネクタ 19"/>
          <p:cNvCxnSpPr/>
          <p:nvPr/>
        </p:nvCxnSpPr>
        <p:spPr>
          <a:xfrm>
            <a:off x="1686233" y="5299574"/>
            <a:ext cx="6071419" cy="0"/>
          </a:xfrm>
          <a:prstGeom prst="line">
            <a:avLst/>
          </a:prstGeom>
          <a:ln w="19050">
            <a:solidFill>
              <a:schemeClr val="accent1"/>
            </a:solidFill>
          </a:ln>
        </p:spPr>
        <p:style>
          <a:lnRef idx="2">
            <a:schemeClr val="accent1"/>
          </a:lnRef>
          <a:fillRef idx="0">
            <a:schemeClr val="accent1"/>
          </a:fillRef>
          <a:effectRef idx="1">
            <a:schemeClr val="accent1"/>
          </a:effectRef>
          <a:fontRef idx="minor">
            <a:schemeClr val="tx1"/>
          </a:fontRef>
        </p:style>
      </p:cxnSp>
      <p:cxnSp>
        <p:nvCxnSpPr>
          <p:cNvPr id="23" name="直線コネクタ 22"/>
          <p:cNvCxnSpPr/>
          <p:nvPr/>
        </p:nvCxnSpPr>
        <p:spPr>
          <a:xfrm>
            <a:off x="1892709" y="5675363"/>
            <a:ext cx="4999704" cy="0"/>
          </a:xfrm>
          <a:prstGeom prst="line">
            <a:avLst/>
          </a:prstGeom>
          <a:ln w="19050">
            <a:solidFill>
              <a:srgbClr val="FF0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393049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1140541" y="1101214"/>
            <a:ext cx="3480619" cy="285136"/>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kumimoji="1" lang="ja-JP" altLang="en-US"/>
          </a:p>
        </p:txBody>
      </p:sp>
      <p:sp>
        <p:nvSpPr>
          <p:cNvPr id="3" name="正方形/長方形 2"/>
          <p:cNvSpPr/>
          <p:nvPr/>
        </p:nvSpPr>
        <p:spPr>
          <a:xfrm>
            <a:off x="507438" y="1086452"/>
            <a:ext cx="8403262" cy="4532010"/>
          </a:xfrm>
          <a:prstGeom prst="rect">
            <a:avLst/>
          </a:prstGeom>
        </p:spPr>
        <p:txBody>
          <a:bodyPr wrap="none">
            <a:spAutoFit/>
          </a:bodyPr>
          <a:lstStyle/>
          <a:p>
            <a:r>
              <a:rPr lang="ja-JP" altLang="en-US" sz="1600" dirty="0" smtClean="0"/>
              <a:t>　　⑵　「医療事故調査･支援センター」</a:t>
            </a:r>
            <a:r>
              <a:rPr lang="ja-JP" altLang="en-US" sz="1600" dirty="0"/>
              <a:t>に</a:t>
            </a:r>
            <a:r>
              <a:rPr lang="ja-JP" altLang="en-US" sz="1600" dirty="0" smtClean="0"/>
              <a:t>ついて</a:t>
            </a:r>
            <a:endParaRPr lang="en-US" altLang="ja-JP" sz="1600" dirty="0" smtClean="0"/>
          </a:p>
          <a:p>
            <a:pPr>
              <a:spcBef>
                <a:spcPts val="1200"/>
              </a:spcBef>
            </a:pPr>
            <a:r>
              <a:rPr lang="en-US" altLang="ja-JP" sz="1400" dirty="0" smtClean="0"/>
              <a:t>	1</a:t>
            </a:r>
            <a:r>
              <a:rPr lang="ja-JP" altLang="en-US" sz="1400" dirty="0" smtClean="0"/>
              <a:t>．医療事故調査･支援センターは、「中央協議会」に参画する</a:t>
            </a:r>
            <a:endParaRPr lang="en-US" altLang="ja-JP" sz="1400" dirty="0" smtClean="0"/>
          </a:p>
          <a:p>
            <a:pPr>
              <a:spcBef>
                <a:spcPts val="1800"/>
              </a:spcBef>
            </a:pPr>
            <a:r>
              <a:rPr lang="en-US" altLang="ja-JP" sz="1400" dirty="0"/>
              <a:t>	</a:t>
            </a:r>
            <a:r>
              <a:rPr lang="en-US" altLang="ja-JP" sz="1400" dirty="0" smtClean="0"/>
              <a:t>2</a:t>
            </a:r>
            <a:r>
              <a:rPr lang="ja-JP" altLang="en-US" sz="1400" dirty="0" smtClean="0"/>
              <a:t>．医療事故調査制度の円滑な運用に資するため、支援団体や病院等に対し</a:t>
            </a:r>
            <a:r>
              <a:rPr lang="en-US" altLang="ja-JP" sz="1400" dirty="0" smtClean="0"/>
              <a:t>､</a:t>
            </a:r>
            <a:r>
              <a:rPr lang="ja-JP" altLang="en-US" sz="1400" dirty="0" smtClean="0"/>
              <a:t>情報の提供、及び</a:t>
            </a:r>
            <a:endParaRPr lang="en-US" altLang="ja-JP" sz="1400" dirty="0" smtClean="0"/>
          </a:p>
          <a:p>
            <a:pPr>
              <a:lnSpc>
                <a:spcPts val="1220"/>
              </a:lnSpc>
              <a:spcBef>
                <a:spcPts val="600"/>
              </a:spcBef>
            </a:pPr>
            <a:r>
              <a:rPr lang="en-US" altLang="ja-JP" sz="1400" dirty="0"/>
              <a:t>	</a:t>
            </a:r>
            <a:r>
              <a:rPr lang="ja-JP" altLang="en-US" sz="1400" dirty="0" smtClean="0"/>
              <a:t>　　支援を行うとともに、医療事故調査等に係わる優良事例の共有を行う</a:t>
            </a:r>
            <a:endParaRPr lang="en-US" altLang="ja-JP" sz="1400" dirty="0" smtClean="0"/>
          </a:p>
          <a:p>
            <a:pPr>
              <a:spcBef>
                <a:spcPts val="1800"/>
              </a:spcBef>
            </a:pPr>
            <a:r>
              <a:rPr lang="en-US" altLang="ja-JP" sz="1400" dirty="0"/>
              <a:t>	</a:t>
            </a:r>
            <a:r>
              <a:rPr lang="en-US" altLang="ja-JP" sz="1400" dirty="0" smtClean="0"/>
              <a:t>3</a:t>
            </a:r>
            <a:r>
              <a:rPr lang="ja-JP" altLang="en-US" sz="1400" dirty="0" smtClean="0"/>
              <a:t>．</a:t>
            </a:r>
            <a:r>
              <a:rPr lang="en-US" altLang="ja-JP" sz="1400" dirty="0" smtClean="0"/>
              <a:t>｢</a:t>
            </a:r>
            <a:r>
              <a:rPr lang="ja-JP" altLang="en-US" sz="1400" dirty="0" smtClean="0"/>
              <a:t>研修</a:t>
            </a:r>
            <a:r>
              <a:rPr lang="en-US" altLang="ja-JP" sz="1400" dirty="0" smtClean="0"/>
              <a:t>｣</a:t>
            </a:r>
            <a:r>
              <a:rPr lang="ja-JP" altLang="en-US" sz="1400" dirty="0" smtClean="0"/>
              <a:t>を支援団体等連絡協議会と連携して実施すること</a:t>
            </a:r>
            <a:endParaRPr lang="en-US" altLang="ja-JP" sz="1400" dirty="0" smtClean="0"/>
          </a:p>
          <a:p>
            <a:pPr>
              <a:spcBef>
                <a:spcPts val="1800"/>
              </a:spcBef>
            </a:pPr>
            <a:r>
              <a:rPr lang="en-US" altLang="ja-JP" sz="1400" dirty="0"/>
              <a:t>	</a:t>
            </a:r>
            <a:r>
              <a:rPr lang="en-US" altLang="ja-JP" sz="1400" dirty="0" smtClean="0"/>
              <a:t>4</a:t>
            </a:r>
            <a:r>
              <a:rPr lang="ja-JP" altLang="en-US" sz="1400" dirty="0" smtClean="0"/>
              <a:t>．遺族等からの相談に対する対応の改善を図るため、また、当該相談は病院等が行う院内調査等への</a:t>
            </a:r>
            <a:endParaRPr lang="en-US" altLang="ja-JP" sz="1400" dirty="0" smtClean="0"/>
          </a:p>
          <a:p>
            <a:pPr>
              <a:lnSpc>
                <a:spcPts val="1280"/>
              </a:lnSpc>
              <a:spcBef>
                <a:spcPts val="600"/>
              </a:spcBef>
            </a:pPr>
            <a:r>
              <a:rPr lang="en-US" altLang="ja-JP" sz="1400" dirty="0"/>
              <a:t>	</a:t>
            </a:r>
            <a:r>
              <a:rPr lang="ja-JP" altLang="en-US" sz="1400" dirty="0" smtClean="0"/>
              <a:t>　　重要な資料となることから、医療事故調査･支援センターに対して遺族等から相談があった場合、</a:t>
            </a:r>
            <a:endParaRPr lang="en-US" altLang="ja-JP" sz="1400" dirty="0" smtClean="0"/>
          </a:p>
          <a:p>
            <a:pPr>
              <a:lnSpc>
                <a:spcPts val="1280"/>
              </a:lnSpc>
              <a:spcBef>
                <a:spcPts val="600"/>
              </a:spcBef>
            </a:pPr>
            <a:r>
              <a:rPr lang="en-US" altLang="ja-JP" sz="1400" dirty="0"/>
              <a:t>	</a:t>
            </a:r>
            <a:r>
              <a:rPr lang="ja-JP" altLang="en-US" sz="1400" dirty="0" smtClean="0"/>
              <a:t>　　</a:t>
            </a:r>
            <a:r>
              <a:rPr lang="en-US" altLang="ja-JP" sz="1400" dirty="0" smtClean="0"/>
              <a:t>｢</a:t>
            </a:r>
            <a:r>
              <a:rPr lang="ja-JP" altLang="en-US" sz="1400" dirty="0" smtClean="0"/>
              <a:t>医療安全支援センター」を紹介するほか、</a:t>
            </a:r>
            <a:endParaRPr lang="en-US" altLang="ja-JP" sz="1400" dirty="0" smtClean="0"/>
          </a:p>
          <a:p>
            <a:pPr>
              <a:lnSpc>
                <a:spcPts val="1280"/>
              </a:lnSpc>
              <a:spcBef>
                <a:spcPts val="600"/>
              </a:spcBef>
            </a:pPr>
            <a:r>
              <a:rPr lang="en-US" altLang="ja-JP" sz="1400" dirty="0"/>
              <a:t>	</a:t>
            </a:r>
            <a:r>
              <a:rPr lang="ja-JP" altLang="en-US" sz="1400" dirty="0" smtClean="0"/>
              <a:t>　　遺族等からの求めに応じて、相談の内容を病院等の管理者に伝達すること</a:t>
            </a:r>
            <a:endParaRPr lang="en-US" altLang="ja-JP" sz="1400" dirty="0" smtClean="0"/>
          </a:p>
          <a:p>
            <a:pPr>
              <a:spcBef>
                <a:spcPts val="1800"/>
              </a:spcBef>
            </a:pPr>
            <a:r>
              <a:rPr lang="en-US" altLang="ja-JP" sz="1400" dirty="0" smtClean="0"/>
              <a:t>	5</a:t>
            </a:r>
            <a:r>
              <a:rPr lang="ja-JP" altLang="en-US" sz="1400" dirty="0" smtClean="0"/>
              <a:t>．医療事故調査報告書の分析等に基づく再発防止策の検討を充実させるため</a:t>
            </a:r>
            <a:r>
              <a:rPr lang="en-US" altLang="ja-JP" sz="1400" dirty="0" smtClean="0"/>
              <a:t>､</a:t>
            </a:r>
            <a:r>
              <a:rPr lang="ja-JP" altLang="en-US" sz="1400" dirty="0" smtClean="0"/>
              <a:t>病院等の管理者の</a:t>
            </a:r>
            <a:endParaRPr lang="en-US" altLang="ja-JP" sz="1400" dirty="0" smtClean="0"/>
          </a:p>
          <a:p>
            <a:pPr>
              <a:lnSpc>
                <a:spcPts val="1280"/>
              </a:lnSpc>
              <a:spcBef>
                <a:spcPts val="600"/>
              </a:spcBef>
            </a:pPr>
            <a:r>
              <a:rPr lang="en-US" altLang="ja-JP" sz="1400" dirty="0"/>
              <a:t>	</a:t>
            </a:r>
            <a:r>
              <a:rPr lang="ja-JP" altLang="en-US" sz="1400" dirty="0" smtClean="0"/>
              <a:t>　　同意を得て、必要に応じて</a:t>
            </a:r>
            <a:r>
              <a:rPr lang="en-US" altLang="ja-JP" sz="1400" dirty="0" smtClean="0"/>
              <a:t>､</a:t>
            </a:r>
            <a:r>
              <a:rPr lang="ja-JP" altLang="en-US" sz="1400" dirty="0" smtClean="0"/>
              <a:t>医療事故調査報告書の内容に関する確認・照会を行うこと</a:t>
            </a:r>
            <a:endParaRPr lang="en-US" altLang="ja-JP" sz="1400" dirty="0" smtClean="0"/>
          </a:p>
          <a:p>
            <a:pPr>
              <a:lnSpc>
                <a:spcPts val="2080"/>
              </a:lnSpc>
              <a:spcBef>
                <a:spcPts val="600"/>
              </a:spcBef>
            </a:pPr>
            <a:r>
              <a:rPr lang="en-US" altLang="ja-JP" sz="1400" dirty="0"/>
              <a:t>	</a:t>
            </a:r>
            <a:r>
              <a:rPr lang="ja-JP" altLang="en-US" sz="1400" dirty="0"/>
              <a:t>　</a:t>
            </a:r>
            <a:r>
              <a:rPr lang="ja-JP" altLang="en-US" sz="1400" dirty="0" smtClean="0"/>
              <a:t>　なお、医療事故調査･支援センターから医療事故調査報告書を提出した病院等の管理者に対して</a:t>
            </a:r>
            <a:endParaRPr lang="en-US" altLang="ja-JP" sz="1400" dirty="0" smtClean="0"/>
          </a:p>
          <a:p>
            <a:pPr>
              <a:lnSpc>
                <a:spcPts val="1280"/>
              </a:lnSpc>
              <a:spcBef>
                <a:spcPts val="600"/>
              </a:spcBef>
            </a:pPr>
            <a:r>
              <a:rPr lang="en-US" altLang="ja-JP" sz="1400" dirty="0"/>
              <a:t>	</a:t>
            </a:r>
            <a:r>
              <a:rPr lang="ja-JP" altLang="en-US" sz="1400" dirty="0" smtClean="0"/>
              <a:t>　　確認・照会等が行われたとしても、当該病院等の管理者は、医療事故調査報告書の再提出及び</a:t>
            </a:r>
            <a:endParaRPr lang="en-US" altLang="ja-JP" sz="1400" dirty="0" smtClean="0"/>
          </a:p>
          <a:p>
            <a:pPr>
              <a:lnSpc>
                <a:spcPts val="1280"/>
              </a:lnSpc>
              <a:spcBef>
                <a:spcPts val="600"/>
              </a:spcBef>
            </a:pPr>
            <a:r>
              <a:rPr lang="en-US" altLang="ja-JP" sz="1400" dirty="0"/>
              <a:t>	</a:t>
            </a:r>
            <a:r>
              <a:rPr lang="ja-JP" altLang="en-US" sz="1400" dirty="0" smtClean="0"/>
              <a:t>　　遺族への再報告の義務を負わないものとする</a:t>
            </a:r>
            <a:endParaRPr lang="en-US" altLang="ja-JP" sz="1400" dirty="0" smtClean="0"/>
          </a:p>
        </p:txBody>
      </p:sp>
      <p:cxnSp>
        <p:nvCxnSpPr>
          <p:cNvPr id="4" name="直線コネクタ 3"/>
          <p:cNvCxnSpPr/>
          <p:nvPr/>
        </p:nvCxnSpPr>
        <p:spPr>
          <a:xfrm>
            <a:off x="1353013" y="760773"/>
            <a:ext cx="5903195"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5" name="正方形/長方形 4"/>
          <p:cNvSpPr/>
          <p:nvPr/>
        </p:nvSpPr>
        <p:spPr>
          <a:xfrm>
            <a:off x="1274351" y="426064"/>
            <a:ext cx="6207996" cy="369332"/>
          </a:xfrm>
          <a:prstGeom prst="rect">
            <a:avLst/>
          </a:prstGeom>
        </p:spPr>
        <p:txBody>
          <a:bodyPr wrap="square">
            <a:spAutoFit/>
          </a:bodyPr>
          <a:lstStyle/>
          <a:p>
            <a:r>
              <a:rPr lang="ja-JP" altLang="en-US" dirty="0"/>
              <a:t>医療法施行規則の一部改正（平成２８年６月２４日施行）　</a:t>
            </a:r>
            <a:r>
              <a:rPr lang="ja-JP" altLang="en-US" dirty="0" smtClean="0"/>
              <a:t>／３</a:t>
            </a:r>
            <a:endParaRPr lang="en-US" altLang="ja-JP" dirty="0"/>
          </a:p>
        </p:txBody>
      </p:sp>
      <p:cxnSp>
        <p:nvCxnSpPr>
          <p:cNvPr id="7" name="直線コネクタ 6"/>
          <p:cNvCxnSpPr/>
          <p:nvPr/>
        </p:nvCxnSpPr>
        <p:spPr>
          <a:xfrm>
            <a:off x="3706761" y="1750135"/>
            <a:ext cx="1612491" cy="0"/>
          </a:xfrm>
          <a:prstGeom prst="line">
            <a:avLst/>
          </a:prstGeom>
          <a:ln w="19050">
            <a:solidFill>
              <a:schemeClr val="accent1"/>
            </a:solidFill>
          </a:ln>
        </p:spPr>
        <p:style>
          <a:lnRef idx="2">
            <a:schemeClr val="accent1"/>
          </a:lnRef>
          <a:fillRef idx="0">
            <a:schemeClr val="accent1"/>
          </a:fillRef>
          <a:effectRef idx="1">
            <a:schemeClr val="accent1"/>
          </a:effectRef>
          <a:fontRef idx="minor">
            <a:schemeClr val="tx1"/>
          </a:fontRef>
        </p:style>
      </p:cxnSp>
      <p:cxnSp>
        <p:nvCxnSpPr>
          <p:cNvPr id="9" name="直線コネクタ 8"/>
          <p:cNvCxnSpPr/>
          <p:nvPr/>
        </p:nvCxnSpPr>
        <p:spPr>
          <a:xfrm>
            <a:off x="4680155" y="2421820"/>
            <a:ext cx="1278193" cy="0"/>
          </a:xfrm>
          <a:prstGeom prst="line">
            <a:avLst/>
          </a:prstGeom>
          <a:ln w="19050">
            <a:solidFill>
              <a:schemeClr val="accent1"/>
            </a:solidFill>
          </a:ln>
        </p:spPr>
        <p:style>
          <a:lnRef idx="2">
            <a:schemeClr val="accent1"/>
          </a:lnRef>
          <a:fillRef idx="0">
            <a:schemeClr val="accent1"/>
          </a:fillRef>
          <a:effectRef idx="1">
            <a:schemeClr val="accent1"/>
          </a:effectRef>
          <a:fontRef idx="minor">
            <a:schemeClr val="tx1"/>
          </a:fontRef>
        </p:style>
      </p:cxnSp>
      <p:cxnSp>
        <p:nvCxnSpPr>
          <p:cNvPr id="11" name="直線コネクタ 10"/>
          <p:cNvCxnSpPr/>
          <p:nvPr/>
        </p:nvCxnSpPr>
        <p:spPr>
          <a:xfrm>
            <a:off x="1275235" y="2868244"/>
            <a:ext cx="475791" cy="0"/>
          </a:xfrm>
          <a:prstGeom prst="line">
            <a:avLst/>
          </a:prstGeom>
          <a:ln w="19050">
            <a:solidFill>
              <a:schemeClr val="accent1"/>
            </a:solidFill>
          </a:ln>
        </p:spPr>
        <p:style>
          <a:lnRef idx="2">
            <a:schemeClr val="accent1"/>
          </a:lnRef>
          <a:fillRef idx="0">
            <a:schemeClr val="accent1"/>
          </a:fillRef>
          <a:effectRef idx="1">
            <a:schemeClr val="accent1"/>
          </a:effectRef>
          <a:fontRef idx="minor">
            <a:schemeClr val="tx1"/>
          </a:fontRef>
        </p:style>
      </p:cxnSp>
      <p:cxnSp>
        <p:nvCxnSpPr>
          <p:cNvPr id="13" name="直線コネクタ 12"/>
          <p:cNvCxnSpPr/>
          <p:nvPr/>
        </p:nvCxnSpPr>
        <p:spPr>
          <a:xfrm>
            <a:off x="3313471" y="3549767"/>
            <a:ext cx="4965290" cy="0"/>
          </a:xfrm>
          <a:prstGeom prst="line">
            <a:avLst/>
          </a:prstGeom>
          <a:ln w="19050">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6" name="直線コネクタ 15"/>
          <p:cNvCxnSpPr/>
          <p:nvPr/>
        </p:nvCxnSpPr>
        <p:spPr>
          <a:xfrm>
            <a:off x="1274351" y="4036463"/>
            <a:ext cx="4965290" cy="0"/>
          </a:xfrm>
          <a:prstGeom prst="line">
            <a:avLst/>
          </a:prstGeom>
          <a:ln w="19050">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7" name="直線コネクタ 16"/>
          <p:cNvCxnSpPr/>
          <p:nvPr/>
        </p:nvCxnSpPr>
        <p:spPr>
          <a:xfrm>
            <a:off x="2266334" y="4728255"/>
            <a:ext cx="5117692" cy="0"/>
          </a:xfrm>
          <a:prstGeom prst="line">
            <a:avLst/>
          </a:prstGeom>
          <a:ln w="28575">
            <a:solidFill>
              <a:schemeClr val="accent1"/>
            </a:solidFill>
          </a:ln>
        </p:spPr>
        <p:style>
          <a:lnRef idx="2">
            <a:schemeClr val="accent1"/>
          </a:lnRef>
          <a:fillRef idx="0">
            <a:schemeClr val="accent1"/>
          </a:fillRef>
          <a:effectRef idx="1">
            <a:schemeClr val="accent1"/>
          </a:effectRef>
          <a:fontRef idx="minor">
            <a:schemeClr val="tx1"/>
          </a:fontRef>
        </p:style>
      </p:cxnSp>
      <p:cxnSp>
        <p:nvCxnSpPr>
          <p:cNvPr id="19" name="直線コネクタ 18"/>
          <p:cNvCxnSpPr/>
          <p:nvPr/>
        </p:nvCxnSpPr>
        <p:spPr>
          <a:xfrm>
            <a:off x="1275235" y="5293610"/>
            <a:ext cx="2452074" cy="0"/>
          </a:xfrm>
          <a:prstGeom prst="line">
            <a:avLst/>
          </a:prstGeom>
          <a:ln w="19050">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21" name="直線コネクタ 20"/>
          <p:cNvCxnSpPr/>
          <p:nvPr/>
        </p:nvCxnSpPr>
        <p:spPr>
          <a:xfrm>
            <a:off x="1275235" y="5533617"/>
            <a:ext cx="3425468" cy="0"/>
          </a:xfrm>
          <a:prstGeom prst="line">
            <a:avLst/>
          </a:prstGeom>
          <a:ln w="19050">
            <a:solidFill>
              <a:srgbClr val="FF0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5126647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p:cNvSpPr/>
          <p:nvPr/>
        </p:nvSpPr>
        <p:spPr>
          <a:xfrm>
            <a:off x="1150374" y="1101213"/>
            <a:ext cx="2369574" cy="285136"/>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kumimoji="1" lang="ja-JP" altLang="en-US"/>
          </a:p>
        </p:txBody>
      </p:sp>
      <p:sp>
        <p:nvSpPr>
          <p:cNvPr id="8" name="正方形/長方形 7"/>
          <p:cNvSpPr/>
          <p:nvPr/>
        </p:nvSpPr>
        <p:spPr>
          <a:xfrm>
            <a:off x="1140542" y="3361250"/>
            <a:ext cx="2890684" cy="285136"/>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kumimoji="1" lang="ja-JP" altLang="en-US"/>
          </a:p>
        </p:txBody>
      </p:sp>
      <p:sp>
        <p:nvSpPr>
          <p:cNvPr id="4" name="正方形/長方形 3"/>
          <p:cNvSpPr/>
          <p:nvPr/>
        </p:nvSpPr>
        <p:spPr>
          <a:xfrm>
            <a:off x="516192" y="1084341"/>
            <a:ext cx="8480323" cy="3418885"/>
          </a:xfrm>
          <a:prstGeom prst="rect">
            <a:avLst/>
          </a:prstGeom>
        </p:spPr>
        <p:txBody>
          <a:bodyPr wrap="square">
            <a:spAutoFit/>
          </a:bodyPr>
          <a:lstStyle/>
          <a:p>
            <a:r>
              <a:rPr lang="ja-JP" altLang="en-US" sz="1600" dirty="0"/>
              <a:t>　　</a:t>
            </a:r>
            <a:r>
              <a:rPr lang="ja-JP" altLang="en-US" sz="1600" dirty="0" smtClean="0"/>
              <a:t>⑶　病院</a:t>
            </a:r>
            <a:r>
              <a:rPr lang="ja-JP" altLang="en-US" sz="1600" dirty="0"/>
              <a:t>等の管理者について</a:t>
            </a:r>
            <a:endParaRPr lang="en-US" altLang="ja-JP" sz="1600" dirty="0"/>
          </a:p>
          <a:p>
            <a:pPr>
              <a:spcBef>
                <a:spcPts val="600"/>
              </a:spcBef>
            </a:pPr>
            <a:r>
              <a:rPr lang="en-US" altLang="ja-JP" sz="1400" dirty="0"/>
              <a:t>	1</a:t>
            </a:r>
            <a:r>
              <a:rPr lang="ja-JP" altLang="en-US" sz="1400" dirty="0"/>
              <a:t>．改正省令による当該病院等における死亡及び死産の確実な把握のための体制とは、</a:t>
            </a:r>
            <a:endParaRPr lang="en-US" altLang="ja-JP" sz="1400" dirty="0"/>
          </a:p>
          <a:p>
            <a:pPr>
              <a:lnSpc>
                <a:spcPts val="1120"/>
              </a:lnSpc>
              <a:spcBef>
                <a:spcPts val="600"/>
              </a:spcBef>
            </a:pPr>
            <a:r>
              <a:rPr lang="en-US" altLang="ja-JP" sz="1400" dirty="0"/>
              <a:t>	</a:t>
            </a:r>
            <a:r>
              <a:rPr lang="ja-JP" altLang="en-US" sz="1400" dirty="0"/>
              <a:t>　　当該病院等における死亡及び死産事例が発生したことが病院等の管理者に遺漏</a:t>
            </a:r>
            <a:r>
              <a:rPr lang="ja-JP" altLang="en-US" sz="1400" dirty="0" smtClean="0"/>
              <a:t>なく報告</a:t>
            </a:r>
            <a:r>
              <a:rPr lang="ja-JP" altLang="en-US" sz="1400" dirty="0"/>
              <a:t>される</a:t>
            </a:r>
            <a:r>
              <a:rPr lang="ja-JP" altLang="en-US" sz="1400" dirty="0" smtClean="0"/>
              <a:t>体制</a:t>
            </a:r>
            <a:endParaRPr lang="en-US" altLang="ja-JP" sz="1400" dirty="0" smtClean="0"/>
          </a:p>
          <a:p>
            <a:pPr>
              <a:spcBef>
                <a:spcPts val="1800"/>
              </a:spcBef>
            </a:pPr>
            <a:r>
              <a:rPr lang="en-US" altLang="ja-JP" sz="1400" dirty="0"/>
              <a:t>	2</a:t>
            </a:r>
            <a:r>
              <a:rPr lang="ja-JP" altLang="en-US" sz="1400" dirty="0"/>
              <a:t>．病院等の管理者は、支援を求めるに当たり、地方協議会から支援団体の紹介を受けることができる</a:t>
            </a:r>
            <a:endParaRPr lang="en-US" altLang="ja-JP" sz="1400" dirty="0"/>
          </a:p>
          <a:p>
            <a:pPr>
              <a:spcBef>
                <a:spcPts val="1800"/>
              </a:spcBef>
            </a:pPr>
            <a:r>
              <a:rPr lang="en-US" altLang="ja-JP" sz="1400" dirty="0"/>
              <a:t>	3</a:t>
            </a:r>
            <a:r>
              <a:rPr lang="ja-JP" altLang="en-US" sz="1400" dirty="0"/>
              <a:t>．遺族から</a:t>
            </a:r>
            <a:r>
              <a:rPr lang="en-US" altLang="ja-JP" sz="1400" dirty="0"/>
              <a:t>｢</a:t>
            </a:r>
            <a:r>
              <a:rPr lang="ja-JP" altLang="en-US" sz="1400" dirty="0"/>
              <a:t>医療事故</a:t>
            </a:r>
            <a:r>
              <a:rPr lang="en-US" altLang="ja-JP" sz="1400" dirty="0"/>
              <a:t>｣</a:t>
            </a:r>
            <a:r>
              <a:rPr lang="ja-JP" altLang="en-US" sz="1400" dirty="0"/>
              <a:t>が発生したのではないかという申出があった場合であって</a:t>
            </a:r>
            <a:r>
              <a:rPr lang="ja-JP" altLang="en-US" sz="1400" dirty="0" smtClean="0"/>
              <a:t>、</a:t>
            </a:r>
            <a:endParaRPr lang="en-US" altLang="ja-JP" sz="1400" dirty="0" smtClean="0"/>
          </a:p>
          <a:p>
            <a:pPr>
              <a:lnSpc>
                <a:spcPts val="1120"/>
              </a:lnSpc>
              <a:spcBef>
                <a:spcPts val="600"/>
              </a:spcBef>
            </a:pPr>
            <a:r>
              <a:rPr lang="en-US" altLang="ja-JP" sz="1400" dirty="0"/>
              <a:t>	</a:t>
            </a:r>
            <a:r>
              <a:rPr lang="ja-JP" altLang="en-US" sz="1400" dirty="0" smtClean="0"/>
              <a:t>　　「</a:t>
            </a:r>
            <a:r>
              <a:rPr lang="ja-JP" altLang="en-US" sz="1400" dirty="0"/>
              <a:t>医療事故」には</a:t>
            </a:r>
            <a:r>
              <a:rPr lang="ja-JP" altLang="en-US" sz="1400" dirty="0" smtClean="0"/>
              <a:t>該当しない</a:t>
            </a:r>
            <a:r>
              <a:rPr lang="ja-JP" altLang="en-US" sz="1400" dirty="0"/>
              <a:t>と判断した</a:t>
            </a:r>
            <a:r>
              <a:rPr lang="ja-JP" altLang="en-US" sz="1400" dirty="0" smtClean="0"/>
              <a:t>場合、</a:t>
            </a:r>
            <a:r>
              <a:rPr lang="ja-JP" altLang="en-US" sz="1400" dirty="0"/>
              <a:t>遺族等に対してその理由をわかりやすく説明すること</a:t>
            </a:r>
            <a:endParaRPr lang="en-US" altLang="ja-JP" sz="1400" dirty="0"/>
          </a:p>
          <a:p>
            <a:endParaRPr lang="en-US" altLang="ja-JP" sz="1400" dirty="0"/>
          </a:p>
          <a:p>
            <a:endParaRPr lang="en-US" altLang="ja-JP" sz="1400" dirty="0"/>
          </a:p>
          <a:p>
            <a:r>
              <a:rPr lang="ja-JP" altLang="en-US" sz="1600" dirty="0"/>
              <a:t>　　</a:t>
            </a:r>
            <a:r>
              <a:rPr lang="ja-JP" altLang="en-US" sz="1600" dirty="0" smtClean="0"/>
              <a:t>⑷　医療</a:t>
            </a:r>
            <a:r>
              <a:rPr lang="ja-JP" altLang="en-US" sz="1600" dirty="0"/>
              <a:t>安全支援センターについて</a:t>
            </a:r>
            <a:endParaRPr lang="en-US" altLang="ja-JP" sz="1600" dirty="0"/>
          </a:p>
          <a:p>
            <a:pPr marL="742950" lvl="1" indent="-285750">
              <a:spcBef>
                <a:spcPts val="600"/>
              </a:spcBef>
              <a:buFont typeface="Arial" charset="0"/>
              <a:buChar char="•"/>
            </a:pPr>
            <a:r>
              <a:rPr lang="ja-JP" altLang="en-US" sz="1400" dirty="0"/>
              <a:t>医療安全支援センターは、医療事故に関する相談に対しては、</a:t>
            </a:r>
            <a:r>
              <a:rPr lang="en-US" altLang="ja-JP" sz="1400" dirty="0"/>
              <a:t>｢</a:t>
            </a:r>
            <a:r>
              <a:rPr lang="ja-JP" altLang="en-US" sz="1400" dirty="0"/>
              <a:t>医療安全支援センター運営要領」の</a:t>
            </a:r>
            <a:endParaRPr lang="en-US" altLang="ja-JP" sz="1400" dirty="0"/>
          </a:p>
          <a:p>
            <a:pPr lvl="1">
              <a:lnSpc>
                <a:spcPts val="1280"/>
              </a:lnSpc>
              <a:spcBef>
                <a:spcPts val="600"/>
              </a:spcBef>
            </a:pPr>
            <a:r>
              <a:rPr lang="ja-JP" altLang="en-US" sz="1400" dirty="0"/>
              <a:t>　　 </a:t>
            </a:r>
            <a:r>
              <a:rPr lang="en-US" altLang="ja-JP" sz="1400" dirty="0"/>
              <a:t>｢</a:t>
            </a:r>
            <a:r>
              <a:rPr lang="ja-JP" altLang="en-US" sz="1400" dirty="0"/>
              <a:t>相談に係わる留意事項」に留意し、対応すること</a:t>
            </a:r>
            <a:r>
              <a:rPr lang="en-US" altLang="ja-JP" sz="1400" dirty="0"/>
              <a:t>	</a:t>
            </a:r>
          </a:p>
          <a:p>
            <a:endParaRPr lang="en-US" altLang="ja-JP" sz="1600" dirty="0"/>
          </a:p>
        </p:txBody>
      </p:sp>
      <p:cxnSp>
        <p:nvCxnSpPr>
          <p:cNvPr id="5" name="直線コネクタ 4"/>
          <p:cNvCxnSpPr/>
          <p:nvPr/>
        </p:nvCxnSpPr>
        <p:spPr>
          <a:xfrm>
            <a:off x="1368425" y="770604"/>
            <a:ext cx="5903195"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6" name="正方形/長方形 5"/>
          <p:cNvSpPr/>
          <p:nvPr/>
        </p:nvSpPr>
        <p:spPr>
          <a:xfrm>
            <a:off x="1274351" y="445728"/>
            <a:ext cx="6207996" cy="369332"/>
          </a:xfrm>
          <a:prstGeom prst="rect">
            <a:avLst/>
          </a:prstGeom>
        </p:spPr>
        <p:txBody>
          <a:bodyPr wrap="square">
            <a:spAutoFit/>
          </a:bodyPr>
          <a:lstStyle/>
          <a:p>
            <a:r>
              <a:rPr lang="ja-JP" altLang="en-US" dirty="0"/>
              <a:t>医療法施行規則の一部改正（平成２８年６月２４日施行）　</a:t>
            </a:r>
            <a:r>
              <a:rPr lang="ja-JP" altLang="en-US" dirty="0" smtClean="0"/>
              <a:t>／４</a:t>
            </a:r>
            <a:endParaRPr lang="en-US" altLang="ja-JP" dirty="0"/>
          </a:p>
        </p:txBody>
      </p:sp>
      <p:cxnSp>
        <p:nvCxnSpPr>
          <p:cNvPr id="9" name="直線コネクタ 8"/>
          <p:cNvCxnSpPr/>
          <p:nvPr/>
        </p:nvCxnSpPr>
        <p:spPr>
          <a:xfrm>
            <a:off x="1274351" y="1887788"/>
            <a:ext cx="7112565" cy="0"/>
          </a:xfrm>
          <a:prstGeom prst="line">
            <a:avLst/>
          </a:prstGeom>
          <a:ln w="19050">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2" name="直線コネクタ 11"/>
          <p:cNvCxnSpPr/>
          <p:nvPr/>
        </p:nvCxnSpPr>
        <p:spPr>
          <a:xfrm>
            <a:off x="1274351" y="2997892"/>
            <a:ext cx="7279714" cy="0"/>
          </a:xfrm>
          <a:prstGeom prst="line">
            <a:avLst/>
          </a:prstGeom>
          <a:ln w="28575">
            <a:solidFill>
              <a:srgbClr val="FF0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1254383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1" name="図形グループ 40"/>
          <p:cNvGrpSpPr/>
          <p:nvPr/>
        </p:nvGrpSpPr>
        <p:grpSpPr>
          <a:xfrm>
            <a:off x="8045894" y="1829710"/>
            <a:ext cx="999126" cy="4665435"/>
            <a:chOff x="8045894" y="1829710"/>
            <a:chExt cx="999126" cy="4665435"/>
          </a:xfrm>
        </p:grpSpPr>
        <p:sp>
          <p:nvSpPr>
            <p:cNvPr id="40" name="直角三角形 39"/>
            <p:cNvSpPr/>
            <p:nvPr/>
          </p:nvSpPr>
          <p:spPr>
            <a:xfrm rot="10800000">
              <a:off x="8045894" y="1829710"/>
              <a:ext cx="999126" cy="4665435"/>
            </a:xfrm>
            <a:prstGeom prst="rtTriangle">
              <a:avLst/>
            </a:prstGeom>
            <a:gradFill>
              <a:gsLst>
                <a:gs pos="0">
                  <a:srgbClr val="FF6600"/>
                </a:gs>
                <a:gs pos="100000">
                  <a:schemeClr val="bg1"/>
                </a:gs>
              </a:gsLs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33" name="テキスト ボックス 32"/>
            <p:cNvSpPr txBox="1"/>
            <p:nvPr/>
          </p:nvSpPr>
          <p:spPr>
            <a:xfrm>
              <a:off x="8182444" y="2018713"/>
              <a:ext cx="800219" cy="276999"/>
            </a:xfrm>
            <a:prstGeom prst="rect">
              <a:avLst/>
            </a:prstGeom>
            <a:ln>
              <a:solidFill>
                <a:srgbClr val="000090"/>
              </a:solidFill>
            </a:ln>
          </p:spPr>
          <p:style>
            <a:lnRef idx="2">
              <a:schemeClr val="accent1"/>
            </a:lnRef>
            <a:fillRef idx="1">
              <a:schemeClr val="lt1"/>
            </a:fillRef>
            <a:effectRef idx="0">
              <a:schemeClr val="accent1"/>
            </a:effectRef>
            <a:fontRef idx="minor">
              <a:schemeClr val="dk1"/>
            </a:fontRef>
          </p:style>
          <p:txBody>
            <a:bodyPr wrap="none" rtlCol="0">
              <a:spAutoFit/>
            </a:bodyPr>
            <a:lstStyle/>
            <a:p>
              <a:r>
                <a:rPr lang="ja-JP" altLang="en-US" sz="1200" dirty="0" smtClean="0"/>
                <a:t>責任追及</a:t>
              </a:r>
              <a:endParaRPr kumimoji="1" lang="en-US" altLang="ja-JP" sz="1200" dirty="0" smtClean="0"/>
            </a:p>
          </p:txBody>
        </p:sp>
      </p:grpSp>
      <p:grpSp>
        <p:nvGrpSpPr>
          <p:cNvPr id="39" name="図形グループ 38"/>
          <p:cNvGrpSpPr/>
          <p:nvPr/>
        </p:nvGrpSpPr>
        <p:grpSpPr>
          <a:xfrm>
            <a:off x="8075502" y="1962948"/>
            <a:ext cx="950110" cy="4587004"/>
            <a:chOff x="8075502" y="1962948"/>
            <a:chExt cx="950110" cy="4587004"/>
          </a:xfrm>
        </p:grpSpPr>
        <p:sp>
          <p:nvSpPr>
            <p:cNvPr id="38" name="直角三角形 37"/>
            <p:cNvSpPr/>
            <p:nvPr/>
          </p:nvSpPr>
          <p:spPr>
            <a:xfrm>
              <a:off x="8075502" y="1962948"/>
              <a:ext cx="950110" cy="4587004"/>
            </a:xfrm>
            <a:prstGeom prst="rtTriangle">
              <a:avLst/>
            </a:prstGeom>
            <a:gradFill>
              <a:gsLst>
                <a:gs pos="0">
                  <a:schemeClr val="accent1">
                    <a:tint val="100000"/>
                    <a:shade val="100000"/>
                    <a:satMod val="130000"/>
                  </a:schemeClr>
                </a:gs>
                <a:gs pos="100000">
                  <a:schemeClr val="bg1"/>
                </a:gs>
              </a:gsLs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2" name="テキスト ボックス 11"/>
            <p:cNvSpPr txBox="1"/>
            <p:nvPr/>
          </p:nvSpPr>
          <p:spPr>
            <a:xfrm>
              <a:off x="8124159" y="6006172"/>
              <a:ext cx="800219" cy="461665"/>
            </a:xfrm>
            <a:prstGeom prst="rect">
              <a:avLst/>
            </a:prstGeom>
            <a:ln>
              <a:solidFill>
                <a:srgbClr val="000090"/>
              </a:solidFill>
            </a:ln>
          </p:spPr>
          <p:style>
            <a:lnRef idx="2">
              <a:schemeClr val="accent1"/>
            </a:lnRef>
            <a:fillRef idx="1">
              <a:schemeClr val="lt1"/>
            </a:fillRef>
            <a:effectRef idx="0">
              <a:schemeClr val="accent1"/>
            </a:effectRef>
            <a:fontRef idx="minor">
              <a:schemeClr val="dk1"/>
            </a:fontRef>
          </p:style>
          <p:txBody>
            <a:bodyPr wrap="none" rtlCol="0">
              <a:spAutoFit/>
            </a:bodyPr>
            <a:lstStyle/>
            <a:p>
              <a:r>
                <a:rPr kumimoji="1" lang="ja-JP" altLang="en-US" sz="1200" dirty="0" smtClean="0"/>
                <a:t>原因究明</a:t>
              </a:r>
              <a:endParaRPr kumimoji="1" lang="en-US" altLang="ja-JP" sz="1200" dirty="0" smtClean="0"/>
            </a:p>
            <a:p>
              <a:r>
                <a:rPr lang="ja-JP" altLang="en-US" sz="1200" dirty="0" smtClean="0"/>
                <a:t>再発防止</a:t>
              </a:r>
              <a:endParaRPr kumimoji="1" lang="ja-JP" altLang="en-US" sz="1200" dirty="0"/>
            </a:p>
          </p:txBody>
        </p:sp>
      </p:grpSp>
      <p:sp>
        <p:nvSpPr>
          <p:cNvPr id="3" name="テキスト ボックス 2"/>
          <p:cNvSpPr txBox="1"/>
          <p:nvPr/>
        </p:nvSpPr>
        <p:spPr>
          <a:xfrm>
            <a:off x="1029984" y="374920"/>
            <a:ext cx="7045518" cy="400110"/>
          </a:xfrm>
          <a:prstGeom prst="rect">
            <a:avLst/>
          </a:prstGeom>
        </p:spPr>
        <p:style>
          <a:lnRef idx="1">
            <a:schemeClr val="dk1"/>
          </a:lnRef>
          <a:fillRef idx="2">
            <a:schemeClr val="dk1"/>
          </a:fillRef>
          <a:effectRef idx="1">
            <a:schemeClr val="dk1"/>
          </a:effectRef>
          <a:fontRef idx="minor">
            <a:schemeClr val="dk1"/>
          </a:fontRef>
        </p:style>
        <p:txBody>
          <a:bodyPr wrap="none" rtlCol="0">
            <a:spAutoFit/>
          </a:bodyPr>
          <a:lstStyle/>
          <a:p>
            <a:pPr algn="ctr"/>
            <a:r>
              <a:rPr lang="ja-JP" altLang="en-US" sz="2000" dirty="0" smtClean="0"/>
              <a:t>「医療事故」及び「医療事故原因究明制度」に関する状況の経緯</a:t>
            </a:r>
            <a:endParaRPr lang="en-US" altLang="ja-JP" sz="2000" dirty="0" smtClean="0"/>
          </a:p>
        </p:txBody>
      </p:sp>
      <p:grpSp>
        <p:nvGrpSpPr>
          <p:cNvPr id="51" name="図形グループ 50"/>
          <p:cNvGrpSpPr/>
          <p:nvPr/>
        </p:nvGrpSpPr>
        <p:grpSpPr>
          <a:xfrm>
            <a:off x="172735" y="789973"/>
            <a:ext cx="8739284" cy="6047811"/>
            <a:chOff x="172735" y="789973"/>
            <a:chExt cx="8739284" cy="6047811"/>
          </a:xfrm>
        </p:grpSpPr>
        <p:cxnSp>
          <p:nvCxnSpPr>
            <p:cNvPr id="37" name="直線コネクタ 36"/>
            <p:cNvCxnSpPr/>
            <p:nvPr/>
          </p:nvCxnSpPr>
          <p:spPr>
            <a:xfrm>
              <a:off x="5107144" y="1437043"/>
              <a:ext cx="1541030"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8" name="直線コネクタ 7"/>
            <p:cNvCxnSpPr/>
            <p:nvPr/>
          </p:nvCxnSpPr>
          <p:spPr>
            <a:xfrm>
              <a:off x="190770" y="1151329"/>
              <a:ext cx="8438079"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43" name="直線コネクタ 42"/>
            <p:cNvCxnSpPr/>
            <p:nvPr/>
          </p:nvCxnSpPr>
          <p:spPr>
            <a:xfrm>
              <a:off x="1777064" y="1985584"/>
              <a:ext cx="2942453"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26" name="テキスト ボックス 25"/>
            <p:cNvSpPr txBox="1"/>
            <p:nvPr/>
          </p:nvSpPr>
          <p:spPr>
            <a:xfrm>
              <a:off x="1969393" y="6216402"/>
              <a:ext cx="2402321" cy="553998"/>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r>
                <a:rPr kumimoji="1" lang="ja-JP" altLang="en-US" sz="1600" dirty="0" smtClean="0"/>
                <a:t>凡例</a:t>
              </a:r>
              <a:r>
                <a:rPr kumimoji="1" lang="ja-JP" altLang="en-US" sz="1400" dirty="0" smtClean="0"/>
                <a:t>：</a:t>
              </a:r>
              <a:r>
                <a:rPr kumimoji="1" lang="en-US" altLang="ja-JP" sz="1400" dirty="0" smtClean="0"/>
                <a:t> ★</a:t>
              </a:r>
              <a:r>
                <a:rPr kumimoji="1" lang="ja-JP" altLang="en-US" sz="1400" dirty="0" smtClean="0"/>
                <a:t>；医療事故</a:t>
              </a:r>
              <a:endParaRPr kumimoji="1" lang="en-US" altLang="ja-JP" sz="1400" dirty="0" smtClean="0"/>
            </a:p>
            <a:p>
              <a:r>
                <a:rPr lang="ja-JP" altLang="en-US" sz="1400" dirty="0" smtClean="0"/>
                <a:t>　　　　</a:t>
              </a:r>
              <a:r>
                <a:rPr lang="en-US" altLang="ja-JP" sz="1400" dirty="0" smtClean="0"/>
                <a:t> </a:t>
              </a:r>
              <a:r>
                <a:rPr lang="en-US" altLang="ja-JP" sz="1400" dirty="0" smtClean="0">
                  <a:solidFill>
                    <a:srgbClr val="FF0000"/>
                  </a:solidFill>
                </a:rPr>
                <a:t>▲</a:t>
              </a:r>
              <a:r>
                <a:rPr lang="ja-JP" altLang="en-US" sz="1400" dirty="0" smtClean="0"/>
                <a:t>；</a:t>
              </a:r>
              <a:r>
                <a:rPr lang="en-US" altLang="ja-JP" sz="1400" dirty="0" smtClean="0"/>
                <a:t>21</a:t>
              </a:r>
              <a:r>
                <a:rPr lang="ja-JP" altLang="en-US" sz="1400" dirty="0" smtClean="0"/>
                <a:t>条届け出関連</a:t>
              </a:r>
              <a:endParaRPr kumimoji="1" lang="ja-JP" altLang="en-US" sz="1400" dirty="0"/>
            </a:p>
          </p:txBody>
        </p:sp>
        <p:sp>
          <p:nvSpPr>
            <p:cNvPr id="5" name="テキスト ボックス 4"/>
            <p:cNvSpPr txBox="1"/>
            <p:nvPr/>
          </p:nvSpPr>
          <p:spPr>
            <a:xfrm>
              <a:off x="172735" y="789973"/>
              <a:ext cx="8739284" cy="6047811"/>
            </a:xfrm>
            <a:prstGeom prst="rect">
              <a:avLst/>
            </a:prstGeom>
            <a:noFill/>
          </p:spPr>
          <p:txBody>
            <a:bodyPr wrap="square" rtlCol="0">
              <a:spAutoFit/>
            </a:bodyPr>
            <a:lstStyle/>
            <a:p>
              <a:pPr>
                <a:spcAft>
                  <a:spcPts val="600"/>
                </a:spcAft>
              </a:pPr>
              <a:r>
                <a:rPr lang="ja-JP" altLang="en-US" dirty="0" smtClean="0"/>
                <a:t>　　　年次</a:t>
              </a:r>
              <a:r>
                <a:rPr lang="en-US" altLang="ja-JP" dirty="0" smtClean="0"/>
                <a:t>		</a:t>
              </a:r>
              <a:r>
                <a:rPr lang="ja-JP" altLang="en-US" dirty="0" smtClean="0"/>
                <a:t>　　社会</a:t>
              </a:r>
              <a:r>
                <a:rPr lang="en-US" altLang="ja-JP" dirty="0" smtClean="0"/>
                <a:t>		</a:t>
              </a:r>
              <a:r>
                <a:rPr lang="ja-JP" altLang="en-US" dirty="0" smtClean="0"/>
                <a:t>「医療事故」</a:t>
              </a:r>
              <a:r>
                <a:rPr lang="en-US" altLang="ja-JP" dirty="0"/>
                <a:t> </a:t>
              </a:r>
              <a:r>
                <a:rPr lang="ja-JP" altLang="en-US" dirty="0" smtClean="0"/>
                <a:t>他　　　</a:t>
              </a:r>
              <a:r>
                <a:rPr lang="en-US" altLang="ja-JP" dirty="0" smtClean="0"/>
                <a:t>	</a:t>
              </a:r>
              <a:r>
                <a:rPr lang="ja-JP" altLang="en-US" dirty="0" smtClean="0"/>
                <a:t>　</a:t>
              </a:r>
              <a:r>
                <a:rPr lang="en-US" altLang="ja-JP" dirty="0" smtClean="0"/>
                <a:t> </a:t>
              </a:r>
              <a:r>
                <a:rPr lang="ja-JP" altLang="en-US" dirty="0" smtClean="0"/>
                <a:t>究明制度関連</a:t>
              </a:r>
              <a:r>
                <a:rPr lang="en-US" altLang="ja-JP" dirty="0" smtClean="0"/>
                <a:t>GL､</a:t>
              </a:r>
              <a:r>
                <a:rPr lang="ja-JP" altLang="en-US" dirty="0" smtClean="0"/>
                <a:t>声明</a:t>
              </a:r>
              <a:r>
                <a:rPr lang="en-US" altLang="ja-JP" dirty="0" smtClean="0"/>
                <a:t>､</a:t>
              </a:r>
              <a:r>
                <a:rPr lang="ja-JP" altLang="en-US" dirty="0" smtClean="0"/>
                <a:t>等</a:t>
              </a:r>
              <a:endParaRPr lang="en-US" altLang="ja-JP" dirty="0" smtClean="0"/>
            </a:p>
            <a:p>
              <a:pPr>
                <a:spcAft>
                  <a:spcPts val="100"/>
                </a:spcAft>
              </a:pPr>
              <a:r>
                <a:rPr lang="en-US" altLang="ja-JP" sz="1600" dirty="0" smtClean="0"/>
                <a:t>① 1948								</a:t>
              </a:r>
              <a:r>
                <a:rPr lang="en-US" altLang="ja-JP" sz="1600" dirty="0"/>
                <a:t>	</a:t>
              </a:r>
              <a:r>
                <a:rPr lang="ja-JP" altLang="en-US" sz="1600" dirty="0" smtClean="0"/>
                <a:t>　　</a:t>
              </a:r>
              <a:r>
                <a:rPr lang="en-US" altLang="ja-JP" sz="1600" dirty="0" smtClean="0"/>
                <a:t>1948: </a:t>
              </a:r>
              <a:r>
                <a:rPr lang="ja-JP" altLang="en-US" sz="1600" dirty="0" smtClean="0"/>
                <a:t>医師法制定</a:t>
              </a:r>
              <a:endParaRPr lang="en-US" altLang="ja-JP" sz="1600" dirty="0" smtClean="0"/>
            </a:p>
            <a:p>
              <a:pPr>
                <a:spcAft>
                  <a:spcPts val="100"/>
                </a:spcAft>
              </a:pPr>
              <a:r>
                <a:rPr lang="en-US" altLang="ja-JP" sz="1600" dirty="0" smtClean="0"/>
                <a:t>②</a:t>
              </a:r>
              <a:r>
                <a:rPr lang="en-US" altLang="ja-JP" dirty="0" smtClean="0"/>
                <a:t> </a:t>
              </a:r>
              <a:r>
                <a:rPr lang="en-US" altLang="ja-JP" sz="1600" dirty="0" smtClean="0"/>
                <a:t>1967〜1998	 </a:t>
              </a:r>
              <a:r>
                <a:rPr lang="en-US" altLang="ja-JP" sz="1600" dirty="0"/>
                <a:t> </a:t>
              </a:r>
              <a:r>
                <a:rPr lang="en-US" altLang="ja-JP" sz="1600" dirty="0" smtClean="0"/>
                <a:t> 『</a:t>
              </a:r>
              <a:r>
                <a:rPr lang="ja-JP" altLang="en-US" sz="1600" dirty="0" smtClean="0"/>
                <a:t>脳死・移植</a:t>
              </a:r>
              <a:r>
                <a:rPr lang="en-US" altLang="ja-JP" sz="1600" dirty="0" smtClean="0"/>
                <a:t>』</a:t>
              </a:r>
              <a:r>
                <a:rPr lang="en-US" altLang="ja-JP" sz="1600" dirty="0"/>
                <a:t>	</a:t>
              </a:r>
              <a:r>
                <a:rPr lang="en-US" altLang="ja-JP" sz="1600" dirty="0" smtClean="0"/>
                <a:t>1968</a:t>
              </a:r>
              <a:r>
                <a:rPr lang="ja-JP" altLang="en-US" sz="1600" dirty="0" smtClean="0"/>
                <a:t>：和田心臓移植</a:t>
              </a:r>
              <a:r>
                <a:rPr lang="en-US" altLang="ja-JP" sz="1600" dirty="0"/>
                <a:t>	</a:t>
              </a:r>
              <a:r>
                <a:rPr lang="ja-JP" altLang="en-US" sz="1600" dirty="0" smtClean="0"/>
                <a:t>　　</a:t>
              </a:r>
              <a:r>
                <a:rPr lang="en-US" altLang="ja-JP" sz="1600" dirty="0" smtClean="0"/>
                <a:t>1994: </a:t>
              </a:r>
              <a:r>
                <a:rPr lang="ja-JP" altLang="en-US" sz="1600" dirty="0" smtClean="0"/>
                <a:t>法医ｶﾞｲﾄﾞﾗｲﾝ</a:t>
              </a:r>
              <a:endParaRPr lang="en-US" altLang="ja-JP" sz="1600" dirty="0" smtClean="0"/>
            </a:p>
            <a:p>
              <a:r>
                <a:rPr lang="en-US" altLang="ja-JP" sz="1600" dirty="0" smtClean="0"/>
                <a:t>③ 1999〜2006 </a:t>
              </a:r>
              <a:r>
                <a:rPr lang="ja-JP" altLang="en-US" sz="1600" dirty="0" smtClean="0"/>
                <a:t>　</a:t>
              </a:r>
              <a:r>
                <a:rPr lang="en-US" altLang="ja-JP" sz="1600" dirty="0" smtClean="0"/>
                <a:t>『</a:t>
              </a:r>
              <a:r>
                <a:rPr lang="ja-JP" altLang="en-US" sz="1600" dirty="0" smtClean="0"/>
                <a:t>医療不信</a:t>
              </a:r>
              <a:r>
                <a:rPr lang="en-US" altLang="ja-JP" sz="1600" dirty="0" smtClean="0"/>
                <a:t>』	1999</a:t>
              </a:r>
              <a:r>
                <a:rPr lang="ja-JP" altLang="en-US" sz="1600" dirty="0" smtClean="0"/>
                <a:t>：医療事故多発</a:t>
              </a:r>
              <a:r>
                <a:rPr lang="en-US" altLang="ja-JP" sz="1600" dirty="0"/>
                <a:t>	</a:t>
              </a:r>
              <a:r>
                <a:rPr lang="ja-JP" altLang="en-US" sz="1600" dirty="0" smtClean="0"/>
                <a:t>　　</a:t>
              </a:r>
              <a:r>
                <a:rPr lang="en-US" altLang="ja-JP" sz="1600" dirty="0" smtClean="0"/>
                <a:t>2000</a:t>
              </a:r>
              <a:r>
                <a:rPr lang="ja-JP" altLang="en-US" sz="1600" dirty="0" smtClean="0"/>
                <a:t>：厚労省通達</a:t>
              </a:r>
              <a:r>
                <a:rPr lang="en-US" altLang="ja-JP" sz="1600" dirty="0" smtClean="0"/>
                <a:t> </a:t>
              </a:r>
              <a:r>
                <a:rPr lang="en-US" altLang="ja-JP" sz="1200" dirty="0" smtClean="0"/>
                <a:t>｢</a:t>
              </a:r>
              <a:r>
                <a:rPr lang="ja-JP" altLang="en-US" sz="1200" dirty="0" smtClean="0"/>
                <a:t>届出」</a:t>
              </a:r>
              <a:r>
                <a:rPr lang="en-US" altLang="ja-JP" sz="1200" dirty="0" smtClean="0"/>
                <a:t>→</a:t>
              </a:r>
              <a:r>
                <a:rPr lang="ja-JP" altLang="en-US" sz="1200" dirty="0" smtClean="0"/>
                <a:t>国立機関</a:t>
              </a:r>
              <a:endParaRPr lang="en-US" altLang="ja-JP" sz="1200" dirty="0" smtClean="0">
                <a:solidFill>
                  <a:srgbClr val="FF0000"/>
                </a:solidFill>
              </a:endParaRPr>
            </a:p>
            <a:p>
              <a:r>
                <a:rPr lang="en-US" altLang="ja-JP" sz="1600" dirty="0" smtClean="0"/>
                <a:t>						2001: </a:t>
              </a:r>
              <a:r>
                <a:rPr lang="ja-JP" altLang="en-US" sz="1600" dirty="0" smtClean="0"/>
                <a:t>人工心肺事件</a:t>
              </a:r>
              <a:r>
                <a:rPr lang="en-US" altLang="ja-JP" sz="1600" dirty="0"/>
                <a:t>	</a:t>
              </a:r>
              <a:r>
                <a:rPr lang="ja-JP" altLang="en-US" sz="1600" dirty="0" smtClean="0"/>
                <a:t>　　</a:t>
              </a:r>
              <a:r>
                <a:rPr lang="en-US" altLang="ja-JP" sz="1600" dirty="0" smtClean="0"/>
                <a:t>2001: </a:t>
              </a:r>
              <a:r>
                <a:rPr lang="ja-JP" altLang="en-US" sz="1600" dirty="0" smtClean="0"/>
                <a:t>外科学会声明</a:t>
              </a:r>
              <a:r>
                <a:rPr lang="en-US" altLang="ja-JP" sz="1600" dirty="0" smtClean="0"/>
                <a:t> </a:t>
              </a:r>
              <a:r>
                <a:rPr lang="en-US" altLang="ja-JP" sz="1200" dirty="0" smtClean="0"/>
                <a:t>｢</a:t>
              </a:r>
              <a:r>
                <a:rPr lang="ja-JP" altLang="en-US" sz="1200" dirty="0" smtClean="0"/>
                <a:t>予期</a:t>
              </a:r>
              <a:r>
                <a:rPr lang="en-US" altLang="ja-JP" sz="1200" dirty="0" smtClean="0"/>
                <a:t>｣</a:t>
              </a:r>
              <a:r>
                <a:rPr lang="ja-JP" altLang="en-US" sz="1200" dirty="0" smtClean="0"/>
                <a:t>は対象外</a:t>
              </a:r>
              <a:r>
                <a:rPr lang="ja-JP" altLang="en-US" sz="1600" dirty="0" smtClean="0"/>
                <a:t>　</a:t>
              </a:r>
              <a:r>
                <a:rPr lang="en-US" altLang="ja-JP" sz="1600" dirty="0" smtClean="0"/>
                <a:t> </a:t>
              </a:r>
            </a:p>
            <a:p>
              <a:r>
                <a:rPr lang="en-US" altLang="ja-JP" sz="1600" dirty="0" smtClean="0"/>
                <a:t>										</a:t>
              </a:r>
              <a:r>
                <a:rPr lang="ja-JP" altLang="en-US" sz="1600" dirty="0" smtClean="0"/>
                <a:t>　　</a:t>
              </a:r>
              <a:r>
                <a:rPr lang="en-US" altLang="ja-JP" sz="1600" dirty="0" smtClean="0"/>
                <a:t>2001: </a:t>
              </a:r>
              <a:r>
                <a:rPr lang="ja-JP" altLang="en-US" sz="1600" dirty="0" smtClean="0"/>
                <a:t>朝日新聞</a:t>
              </a:r>
              <a:r>
                <a:rPr lang="en-US" altLang="ja-JP" sz="1600" dirty="0" smtClean="0"/>
                <a:t> </a:t>
              </a:r>
              <a:r>
                <a:rPr lang="en-US" altLang="ja-JP" sz="1200" dirty="0" smtClean="0"/>
                <a:t>｢</a:t>
              </a:r>
              <a:r>
                <a:rPr lang="ja-JP" altLang="en-US" sz="1200" dirty="0" smtClean="0"/>
                <a:t>疑わしきは届出</a:t>
              </a:r>
              <a:r>
                <a:rPr lang="en-US" altLang="ja-JP" sz="1200" dirty="0" smtClean="0"/>
                <a:t>｣</a:t>
              </a:r>
              <a:endParaRPr lang="en-US" altLang="ja-JP" sz="1200" dirty="0"/>
            </a:p>
            <a:p>
              <a:r>
                <a:rPr lang="en-US" altLang="ja-JP" sz="1600" dirty="0" smtClean="0"/>
                <a:t>						2004</a:t>
              </a:r>
              <a:r>
                <a:rPr lang="ja-JP" altLang="en-US" sz="1600" dirty="0" smtClean="0"/>
                <a:t>：広尾事件有罪</a:t>
              </a:r>
              <a:r>
                <a:rPr lang="en-US" altLang="ja-JP" sz="1600" dirty="0"/>
                <a:t>	</a:t>
              </a:r>
              <a:r>
                <a:rPr lang="ja-JP" altLang="en-US" sz="1600" dirty="0" smtClean="0"/>
                <a:t>　　</a:t>
              </a:r>
              <a:r>
                <a:rPr lang="en-US" altLang="ja-JP" sz="1600" dirty="0" smtClean="0"/>
                <a:t>2004: </a:t>
              </a:r>
              <a:r>
                <a:rPr lang="ja-JP" altLang="en-US" sz="1600" dirty="0" smtClean="0"/>
                <a:t>日本医学会声明</a:t>
              </a:r>
              <a:endParaRPr lang="en-US" altLang="ja-JP" sz="1600" dirty="0" smtClean="0"/>
            </a:p>
            <a:p>
              <a:r>
                <a:rPr lang="en-US" altLang="ja-JP" sz="1600" dirty="0" smtClean="0"/>
                <a:t>	</a:t>
              </a:r>
              <a:r>
                <a:rPr lang="ja-JP" altLang="en-US" sz="1600" dirty="0" smtClean="0"/>
                <a:t>　</a:t>
              </a:r>
              <a:r>
                <a:rPr lang="en-US" altLang="ja-JP" sz="1600" dirty="0" smtClean="0"/>
                <a:t> 							</a:t>
              </a:r>
              <a:r>
                <a:rPr lang="ja-JP" altLang="en-US" sz="1600" dirty="0" smtClean="0"/>
                <a:t>　</a:t>
              </a:r>
              <a:r>
                <a:rPr lang="en-US" altLang="ja-JP" sz="1600" dirty="0"/>
                <a:t>	</a:t>
              </a:r>
              <a:r>
                <a:rPr lang="ja-JP" altLang="en-US" sz="1600" dirty="0" smtClean="0"/>
                <a:t>　　</a:t>
              </a:r>
              <a:r>
                <a:rPr lang="en-US" altLang="ja-JP" sz="1600" dirty="0"/>
                <a:t>	</a:t>
              </a:r>
              <a:r>
                <a:rPr lang="ja-JP" altLang="en-US" sz="1600" dirty="0" smtClean="0"/>
                <a:t>　　</a:t>
              </a:r>
              <a:r>
                <a:rPr lang="en-US" altLang="ja-JP" sz="1600" dirty="0" smtClean="0"/>
                <a:t>2004: </a:t>
              </a:r>
              <a:r>
                <a:rPr lang="ja-JP" altLang="en-US" sz="1600" dirty="0" smtClean="0"/>
                <a:t>医療機能評価機構</a:t>
              </a:r>
              <a:endParaRPr lang="en-US" altLang="ja-JP" sz="1600" dirty="0" smtClean="0"/>
            </a:p>
            <a:p>
              <a:pPr>
                <a:spcAft>
                  <a:spcPts val="100"/>
                </a:spcAft>
              </a:pPr>
              <a:r>
                <a:rPr lang="en-US" altLang="ja-JP" sz="1600" dirty="0" smtClean="0"/>
                <a:t>  										</a:t>
              </a:r>
              <a:r>
                <a:rPr lang="ja-JP" altLang="en-US" sz="1600" dirty="0" smtClean="0"/>
                <a:t>　　</a:t>
              </a:r>
              <a:r>
                <a:rPr lang="en-US" altLang="ja-JP" sz="1600" dirty="0" smtClean="0"/>
                <a:t>2005: </a:t>
              </a:r>
              <a:r>
                <a:rPr lang="ja-JP" altLang="en-US" sz="1600" dirty="0" smtClean="0"/>
                <a:t>内科学会ﾓﾃﾞﾙ事業</a:t>
              </a:r>
              <a:r>
                <a:rPr lang="en-US" altLang="ja-JP" sz="1600" dirty="0" smtClean="0"/>
                <a:t> 	</a:t>
              </a:r>
            </a:p>
            <a:p>
              <a:pPr>
                <a:spcAft>
                  <a:spcPts val="100"/>
                </a:spcAft>
              </a:pPr>
              <a:r>
                <a:rPr lang="en-US" altLang="ja-JP" sz="1600" dirty="0" smtClean="0"/>
                <a:t>④ 2006〜2010 </a:t>
              </a:r>
              <a:r>
                <a:rPr lang="ja-JP" altLang="en-US" sz="1600" dirty="0" smtClean="0"/>
                <a:t>　</a:t>
              </a:r>
              <a:r>
                <a:rPr lang="en-US" altLang="ja-JP" sz="1600" dirty="0" smtClean="0"/>
                <a:t>『</a:t>
              </a:r>
              <a:r>
                <a:rPr lang="ja-JP" altLang="en-US" sz="1600" dirty="0" smtClean="0"/>
                <a:t>医療崩壊</a:t>
              </a:r>
              <a:r>
                <a:rPr lang="en-US" altLang="ja-JP" sz="1600" dirty="0" smtClean="0"/>
                <a:t>』	2006: </a:t>
              </a:r>
              <a:r>
                <a:rPr lang="ja-JP" altLang="en-US" sz="1600" dirty="0" smtClean="0"/>
                <a:t>大野事件　</a:t>
              </a:r>
              <a:r>
                <a:rPr lang="en-US" altLang="ja-JP" sz="1600" dirty="0" smtClean="0"/>
                <a:t>	</a:t>
              </a:r>
              <a:r>
                <a:rPr lang="ja-JP" altLang="en-US" sz="1600" dirty="0" smtClean="0"/>
                <a:t>　　</a:t>
              </a:r>
              <a:r>
                <a:rPr lang="en-US" altLang="ja-JP" sz="1600" dirty="0" smtClean="0"/>
                <a:t>2007: </a:t>
              </a:r>
              <a:r>
                <a:rPr lang="ja-JP" altLang="en-US" sz="1600" dirty="0" smtClean="0"/>
                <a:t>厚労省</a:t>
              </a:r>
              <a:r>
                <a:rPr lang="en-US" altLang="ja-JP" sz="1600" dirty="0" smtClean="0"/>
                <a:t>『</a:t>
              </a:r>
              <a:r>
                <a:rPr lang="ja-JP" altLang="en-US" sz="1600" dirty="0" smtClean="0"/>
                <a:t>第二次試案</a:t>
              </a:r>
              <a:r>
                <a:rPr lang="en-US" altLang="ja-JP" sz="1600" dirty="0" smtClean="0"/>
                <a:t>』			</a:t>
              </a:r>
            </a:p>
            <a:p>
              <a:pPr>
                <a:spcAft>
                  <a:spcPts val="100"/>
                </a:spcAft>
              </a:pPr>
              <a:r>
                <a:rPr lang="en-US" altLang="ja-JP" sz="1600" dirty="0"/>
                <a:t>	</a:t>
              </a:r>
              <a:r>
                <a:rPr lang="en-US" altLang="ja-JP" sz="1600" dirty="0" smtClean="0"/>
                <a:t>								</a:t>
              </a:r>
              <a:r>
                <a:rPr lang="ja-JP" altLang="en-US" sz="1600" dirty="0" smtClean="0"/>
                <a:t>　　</a:t>
              </a:r>
              <a:r>
                <a:rPr lang="en-US" altLang="ja-JP" sz="1600" dirty="0" smtClean="0"/>
                <a:t>	</a:t>
              </a:r>
              <a:r>
                <a:rPr lang="ja-JP" altLang="en-US" sz="1600" dirty="0" smtClean="0"/>
                <a:t>　　</a:t>
              </a:r>
              <a:r>
                <a:rPr lang="en-US" altLang="ja-JP" sz="1600" dirty="0" smtClean="0"/>
                <a:t>2008</a:t>
              </a:r>
              <a:r>
                <a:rPr lang="en-US" altLang="ja-JP" sz="1600" dirty="0"/>
                <a:t>: </a:t>
              </a:r>
              <a:r>
                <a:rPr lang="ja-JP" altLang="en-US" sz="1600" dirty="0"/>
                <a:t>厚労省</a:t>
              </a:r>
              <a:r>
                <a:rPr lang="en-US" altLang="ja-JP" sz="1600" dirty="0"/>
                <a:t>『</a:t>
              </a:r>
              <a:r>
                <a:rPr lang="ja-JP" altLang="en-US" sz="1600" dirty="0"/>
                <a:t>第三次試案</a:t>
              </a:r>
              <a:r>
                <a:rPr lang="en-US" altLang="ja-JP" sz="1600" dirty="0" smtClean="0"/>
                <a:t>』</a:t>
              </a:r>
            </a:p>
            <a:p>
              <a:r>
                <a:rPr lang="en-US" altLang="ja-JP" sz="1600" dirty="0" smtClean="0"/>
                <a:t>						2008</a:t>
              </a:r>
              <a:r>
                <a:rPr lang="ja-JP" altLang="en-US" sz="1600" dirty="0" smtClean="0"/>
                <a:t>：無罪</a:t>
              </a:r>
              <a:r>
                <a:rPr lang="en-US" altLang="ja-JP" sz="1600" dirty="0" smtClean="0"/>
                <a:t>		</a:t>
              </a:r>
              <a:r>
                <a:rPr lang="ja-JP" altLang="en-US" sz="1600" dirty="0" smtClean="0"/>
                <a:t>　　</a:t>
              </a:r>
              <a:r>
                <a:rPr lang="en-US" altLang="ja-JP" sz="1600" dirty="0" smtClean="0"/>
                <a:t>2008: </a:t>
              </a:r>
              <a:r>
                <a:rPr lang="ja-JP" altLang="en-US" sz="1600" dirty="0" smtClean="0"/>
                <a:t>厚労省</a:t>
              </a:r>
              <a:r>
                <a:rPr lang="en-US" altLang="ja-JP" sz="1600" dirty="0" smtClean="0"/>
                <a:t>『</a:t>
              </a:r>
              <a:r>
                <a:rPr lang="ja-JP" altLang="en-US" sz="1600" dirty="0" smtClean="0"/>
                <a:t>大綱案</a:t>
              </a:r>
              <a:r>
                <a:rPr lang="en-US" altLang="ja-JP" sz="1600" dirty="0" smtClean="0"/>
                <a:t>』</a:t>
              </a:r>
            </a:p>
            <a:p>
              <a:r>
                <a:rPr lang="en-US" altLang="ja-JP" sz="1600" dirty="0"/>
                <a:t>	</a:t>
              </a:r>
              <a:r>
                <a:rPr lang="en-US" altLang="ja-JP" sz="1600" dirty="0" smtClean="0"/>
                <a:t>	</a:t>
              </a:r>
              <a:r>
                <a:rPr lang="ja-JP" altLang="en-US" sz="1600" dirty="0" smtClean="0"/>
                <a:t>　　</a:t>
              </a:r>
              <a:r>
                <a:rPr lang="en-US" altLang="ja-JP" sz="1200" dirty="0" smtClean="0"/>
                <a:t>2009: </a:t>
              </a:r>
              <a:r>
                <a:rPr lang="ja-JP" altLang="en-US" sz="1200" dirty="0" smtClean="0"/>
                <a:t>政権交代</a:t>
              </a:r>
              <a:r>
                <a:rPr lang="en-US" altLang="ja-JP" sz="1600" dirty="0" smtClean="0"/>
                <a:t>				</a:t>
              </a:r>
              <a:r>
                <a:rPr lang="ja-JP" altLang="en-US" sz="1600" dirty="0" smtClean="0"/>
                <a:t>　</a:t>
              </a:r>
              <a:r>
                <a:rPr lang="en-US" altLang="ja-JP" sz="1600" dirty="0" smtClean="0"/>
                <a:t>		</a:t>
              </a:r>
              <a:r>
                <a:rPr lang="ja-JP" altLang="en-US" sz="1600" dirty="0" smtClean="0"/>
                <a:t>　　</a:t>
              </a:r>
              <a:r>
                <a:rPr lang="en-US" altLang="ja-JP" sz="1600" dirty="0" smtClean="0"/>
                <a:t>2009: 『</a:t>
              </a:r>
              <a:r>
                <a:rPr lang="ja-JP" altLang="en-US" sz="1600" dirty="0" smtClean="0"/>
                <a:t>民主党案</a:t>
              </a:r>
              <a:r>
                <a:rPr lang="en-US" altLang="ja-JP" sz="1600" dirty="0" smtClean="0"/>
                <a:t>(</a:t>
              </a:r>
              <a:r>
                <a:rPr lang="ja-JP" altLang="en-US" sz="1600" dirty="0" smtClean="0"/>
                <a:t>足立案</a:t>
              </a:r>
              <a:r>
                <a:rPr lang="en-US" altLang="ja-JP" sz="1600" dirty="0" smtClean="0"/>
                <a:t>)』</a:t>
              </a:r>
            </a:p>
            <a:p>
              <a:pPr>
                <a:spcAft>
                  <a:spcPts val="100"/>
                </a:spcAft>
              </a:pPr>
              <a:r>
                <a:rPr lang="en-US" altLang="ja-JP" sz="1600" dirty="0"/>
                <a:t>	</a:t>
              </a:r>
              <a:r>
                <a:rPr lang="en-US" altLang="ja-JP" sz="1600" dirty="0" smtClean="0"/>
                <a:t>									</a:t>
              </a:r>
              <a:r>
                <a:rPr lang="ja-JP" altLang="en-US" sz="1600" dirty="0" smtClean="0"/>
                <a:t>　　</a:t>
              </a:r>
              <a:r>
                <a:rPr lang="en-US" altLang="ja-JP" sz="1600" dirty="0" smtClean="0"/>
                <a:t>2009: </a:t>
              </a:r>
              <a:r>
                <a:rPr lang="ja-JP" altLang="en-US" sz="1600" dirty="0" smtClean="0"/>
                <a:t>日本救急医学会提言</a:t>
              </a:r>
              <a:endParaRPr lang="en-US" altLang="ja-JP" sz="1600" dirty="0" smtClean="0"/>
            </a:p>
            <a:p>
              <a:pPr>
                <a:spcAft>
                  <a:spcPts val="100"/>
                </a:spcAft>
              </a:pPr>
              <a:r>
                <a:rPr lang="en-US" altLang="ja-JP" sz="1600" dirty="0" smtClean="0"/>
                <a:t>⑤ 2010〜								</a:t>
              </a:r>
              <a:r>
                <a:rPr lang="ja-JP" altLang="en-US" sz="1600" dirty="0" smtClean="0"/>
                <a:t>　　</a:t>
              </a:r>
              <a:r>
                <a:rPr lang="en-US" altLang="ja-JP" sz="1600" dirty="0" smtClean="0"/>
                <a:t>	</a:t>
              </a:r>
              <a:r>
                <a:rPr lang="ja-JP" altLang="en-US" sz="1600" dirty="0" smtClean="0"/>
                <a:t>　　</a:t>
              </a:r>
              <a:r>
                <a:rPr lang="en-US" altLang="ja-JP" sz="1600" dirty="0" smtClean="0"/>
                <a:t>2010: </a:t>
              </a:r>
              <a:r>
                <a:rPr lang="ja-JP" altLang="en-US" sz="1600" dirty="0" smtClean="0"/>
                <a:t>医療安全調査機構</a:t>
              </a:r>
              <a:endParaRPr lang="en-US" altLang="ja-JP" sz="1600" dirty="0" smtClean="0"/>
            </a:p>
            <a:p>
              <a:pPr>
                <a:spcAft>
                  <a:spcPts val="100"/>
                </a:spcAft>
              </a:pPr>
              <a:r>
                <a:rPr lang="en-US" altLang="ja-JP" sz="1600" dirty="0"/>
                <a:t>			</a:t>
              </a:r>
              <a:r>
                <a:rPr lang="ja-JP" altLang="en-US" sz="1600" dirty="0"/>
                <a:t>　</a:t>
              </a:r>
              <a:r>
                <a:rPr lang="en-US" altLang="ja-JP" sz="1600" dirty="0"/>
                <a:t>	</a:t>
              </a:r>
              <a:r>
                <a:rPr lang="ja-JP" altLang="en-US" sz="1600" dirty="0" smtClean="0"/>
                <a:t>　</a:t>
              </a:r>
              <a:r>
                <a:rPr lang="en-US" altLang="ja-JP" sz="1600" dirty="0" smtClean="0"/>
                <a:t>						</a:t>
              </a:r>
              <a:r>
                <a:rPr lang="ja-JP" altLang="en-US" sz="1600" dirty="0" smtClean="0"/>
                <a:t>　　</a:t>
              </a:r>
              <a:r>
                <a:rPr lang="en-US" altLang="ja-JP" sz="1600" dirty="0" smtClean="0"/>
                <a:t>2011: </a:t>
              </a:r>
              <a:r>
                <a:rPr lang="ja-JP" altLang="en-US" sz="1600" dirty="0" smtClean="0"/>
                <a:t>日本医師会提言</a:t>
              </a:r>
              <a:endParaRPr lang="en-US" altLang="ja-JP" sz="1600" dirty="0" smtClean="0"/>
            </a:p>
            <a:p>
              <a:pPr>
                <a:spcAft>
                  <a:spcPts val="100"/>
                </a:spcAft>
              </a:pPr>
              <a:r>
                <a:rPr lang="en-US" altLang="ja-JP" sz="1600" dirty="0"/>
                <a:t>	</a:t>
              </a:r>
              <a:r>
                <a:rPr lang="en-US" altLang="ja-JP" sz="1600" dirty="0" smtClean="0"/>
                <a:t>									</a:t>
              </a:r>
              <a:r>
                <a:rPr lang="ja-JP" altLang="en-US" sz="1600" dirty="0" smtClean="0"/>
                <a:t>　　</a:t>
              </a:r>
              <a:r>
                <a:rPr lang="en-US" altLang="ja-JP" sz="1600" dirty="0" smtClean="0"/>
                <a:t>2011: </a:t>
              </a:r>
              <a:r>
                <a:rPr lang="ja-JP" altLang="en-US" sz="1600" dirty="0" smtClean="0"/>
                <a:t>日医総研ｼﾝﾎﾟｼﾞｳﾑ</a:t>
              </a:r>
              <a:endParaRPr lang="en-US" altLang="ja-JP" sz="1600" dirty="0"/>
            </a:p>
            <a:p>
              <a:pPr>
                <a:spcAft>
                  <a:spcPts val="100"/>
                </a:spcAft>
              </a:pPr>
              <a:r>
                <a:rPr lang="en-US" altLang="ja-JP" sz="1600" dirty="0" smtClean="0"/>
                <a:t>										</a:t>
              </a:r>
              <a:r>
                <a:rPr lang="ja-JP" altLang="en-US" sz="1600" dirty="0" smtClean="0"/>
                <a:t>　　</a:t>
              </a:r>
              <a:r>
                <a:rPr lang="en-US" altLang="ja-JP" sz="1600" dirty="0" smtClean="0"/>
                <a:t>2011: </a:t>
              </a:r>
              <a:r>
                <a:rPr lang="ja-JP" altLang="en-US" sz="1600" dirty="0" smtClean="0"/>
                <a:t>日本病院会提言</a:t>
              </a:r>
              <a:r>
                <a:rPr lang="en-US" altLang="ja-JP" sz="1600" dirty="0" smtClean="0"/>
                <a:t>		</a:t>
              </a:r>
            </a:p>
            <a:p>
              <a:pPr>
                <a:spcAft>
                  <a:spcPts val="100"/>
                </a:spcAft>
              </a:pPr>
              <a:r>
                <a:rPr lang="en-US" altLang="ja-JP" sz="1600" dirty="0" smtClean="0"/>
                <a:t>		</a:t>
              </a:r>
              <a:r>
                <a:rPr lang="ja-JP" altLang="en-US" sz="1600" dirty="0" smtClean="0"/>
                <a:t>　　</a:t>
              </a:r>
              <a:r>
                <a:rPr lang="en-US" altLang="ja-JP" sz="1600" dirty="0" smtClean="0"/>
                <a:t>							</a:t>
              </a:r>
              <a:r>
                <a:rPr lang="en-US" altLang="ja-JP" sz="1600" dirty="0"/>
                <a:t>	</a:t>
              </a:r>
              <a:r>
                <a:rPr lang="ja-JP" altLang="en-US" sz="1600" dirty="0" smtClean="0"/>
                <a:t>　　</a:t>
              </a:r>
              <a:r>
                <a:rPr lang="en-US" altLang="ja-JP" sz="1600" dirty="0" smtClean="0"/>
                <a:t>2011</a:t>
              </a:r>
              <a:r>
                <a:rPr lang="en-US" altLang="ja-JP" sz="1600" dirty="0"/>
                <a:t>: </a:t>
              </a:r>
              <a:r>
                <a:rPr lang="ja-JP" altLang="en-US" sz="1600" dirty="0"/>
                <a:t>全国医学部長病院長会議</a:t>
              </a:r>
              <a:r>
                <a:rPr lang="ja-JP" altLang="en-US" sz="1600" dirty="0" smtClean="0"/>
                <a:t>案</a:t>
              </a:r>
              <a:endParaRPr lang="en-US" altLang="ja-JP" sz="1600" dirty="0" smtClean="0"/>
            </a:p>
            <a:p>
              <a:pPr>
                <a:spcAft>
                  <a:spcPts val="100"/>
                </a:spcAft>
              </a:pPr>
              <a:r>
                <a:rPr lang="en-US" altLang="ja-JP" sz="1600" dirty="0"/>
                <a:t>	</a:t>
              </a:r>
              <a:r>
                <a:rPr lang="en-US" altLang="ja-JP" sz="1600" dirty="0" smtClean="0"/>
                <a:t>	</a:t>
              </a:r>
              <a:r>
                <a:rPr lang="ja-JP" altLang="en-US" sz="1600" dirty="0" smtClean="0"/>
                <a:t>　　</a:t>
              </a:r>
              <a:r>
                <a:rPr lang="en-US" altLang="ja-JP" sz="1200" dirty="0" smtClean="0"/>
                <a:t>2012.12: </a:t>
              </a:r>
              <a:r>
                <a:rPr lang="ja-JP" altLang="en-US" sz="1200" dirty="0"/>
                <a:t>政権交代</a:t>
              </a:r>
              <a:r>
                <a:rPr lang="en-US" altLang="ja-JP" sz="1600" dirty="0" smtClean="0"/>
                <a:t>			</a:t>
              </a:r>
              <a:r>
                <a:rPr lang="en-US" altLang="ja-JP" sz="1600" dirty="0"/>
                <a:t>		</a:t>
              </a:r>
              <a:r>
                <a:rPr lang="ja-JP" altLang="en-US" sz="1600" dirty="0" smtClean="0"/>
                <a:t>　　</a:t>
              </a:r>
              <a:r>
                <a:rPr lang="en-US" altLang="ja-JP" sz="1600" dirty="0" smtClean="0"/>
                <a:t>2012: </a:t>
              </a:r>
              <a:r>
                <a:rPr lang="ja-JP" altLang="en-US" sz="1600" spc="-150" dirty="0" smtClean="0"/>
                <a:t>厚労省見解表明（田原氏）</a:t>
              </a:r>
              <a:endParaRPr lang="en-US" altLang="ja-JP" sz="1600" spc="-150" dirty="0" smtClean="0"/>
            </a:p>
            <a:p>
              <a:r>
                <a:rPr lang="en-US" altLang="ja-JP" sz="1600" spc="-150" dirty="0" smtClean="0"/>
                <a:t>⑥  </a:t>
              </a:r>
              <a:r>
                <a:rPr lang="en-US" altLang="ja-JP" sz="1600" dirty="0" smtClean="0"/>
                <a:t>2013〜</a:t>
              </a:r>
              <a:r>
                <a:rPr lang="en-US" altLang="ja-JP" sz="1600" spc="-150" dirty="0"/>
                <a:t>	</a:t>
              </a:r>
              <a:r>
                <a:rPr lang="en-US" altLang="ja-JP" sz="1600" spc="-150" dirty="0" smtClean="0"/>
                <a:t>				</a:t>
              </a:r>
              <a:r>
                <a:rPr lang="en-US" altLang="ja-JP" sz="1600" spc="-150" dirty="0"/>
                <a:t>	</a:t>
              </a:r>
              <a:r>
                <a:rPr lang="en-US" altLang="ja-JP" sz="1600" spc="-150" dirty="0" smtClean="0"/>
                <a:t>	</a:t>
              </a:r>
              <a:r>
                <a:rPr lang="en-US" altLang="ja-JP" sz="1600" spc="-150" dirty="0"/>
                <a:t>	</a:t>
              </a:r>
              <a:r>
                <a:rPr lang="en-US" altLang="ja-JP" sz="1600" spc="-150" dirty="0" smtClean="0"/>
                <a:t>          </a:t>
              </a:r>
              <a:r>
                <a:rPr lang="ja-JP" altLang="en-US" sz="1600" spc="-150" dirty="0" smtClean="0"/>
                <a:t>　　　　</a:t>
              </a:r>
              <a:r>
                <a:rPr lang="en-US" altLang="ja-JP" sz="1600" dirty="0" smtClean="0"/>
                <a:t>2013: </a:t>
              </a:r>
              <a:r>
                <a:rPr lang="ja-JP" altLang="en-US" sz="1600" spc="-150" dirty="0" smtClean="0"/>
                <a:t>厚労省</a:t>
              </a:r>
              <a:r>
                <a:rPr lang="en-US" altLang="ja-JP" sz="1600" spc="-150" dirty="0" smtClean="0"/>
                <a:t>『</a:t>
              </a:r>
              <a:r>
                <a:rPr lang="ja-JP" altLang="en-US" sz="1600" spc="-150" dirty="0" smtClean="0"/>
                <a:t>第三者機関設置</a:t>
              </a:r>
              <a:r>
                <a:rPr lang="en-US" altLang="ja-JP" sz="1600" spc="-150" dirty="0" smtClean="0"/>
                <a:t>』</a:t>
              </a:r>
              <a:r>
                <a:rPr lang="ja-JP" altLang="en-US" sz="1600" spc="-150" dirty="0" smtClean="0"/>
                <a:t>提言</a:t>
              </a:r>
              <a:endParaRPr lang="en-US" altLang="ja-JP" sz="1600" spc="-150" dirty="0"/>
            </a:p>
            <a:p>
              <a:r>
                <a:rPr lang="en-US" altLang="ja-JP" sz="1600" dirty="0" smtClean="0"/>
                <a:t>										</a:t>
              </a:r>
              <a:r>
                <a:rPr lang="ja-JP" altLang="en-US" sz="1600" dirty="0" smtClean="0"/>
                <a:t>　　</a:t>
              </a:r>
              <a:r>
                <a:rPr lang="en-US" altLang="ja-JP" sz="1600" dirty="0" smtClean="0"/>
                <a:t>2014: </a:t>
              </a:r>
              <a:r>
                <a:rPr lang="ja-JP" altLang="en-US" sz="1600" dirty="0" smtClean="0"/>
                <a:t>医療法改正、制度法制化</a:t>
              </a:r>
              <a:endParaRPr lang="en-US" altLang="ja-JP" sz="1600" dirty="0" smtClean="0"/>
            </a:p>
            <a:p>
              <a:r>
                <a:rPr lang="en-US" altLang="ja-JP" sz="1600" dirty="0"/>
                <a:t>	</a:t>
              </a:r>
              <a:r>
                <a:rPr lang="en-US" altLang="ja-JP" sz="1600" dirty="0" smtClean="0"/>
                <a:t>									</a:t>
              </a:r>
              <a:r>
                <a:rPr lang="ja-JP" altLang="en-US" sz="1600" dirty="0" smtClean="0"/>
                <a:t>　　</a:t>
              </a:r>
              <a:r>
                <a:rPr lang="en-US" altLang="ja-JP" sz="1600" dirty="0" smtClean="0"/>
                <a:t>2015.10.:</a:t>
              </a:r>
              <a:r>
                <a:rPr lang="en-US" altLang="ja-JP" sz="1600" dirty="0"/>
                <a:t> </a:t>
              </a:r>
              <a:r>
                <a:rPr lang="ja-JP" altLang="en-US" sz="1600" dirty="0" smtClean="0"/>
                <a:t>医療事故調査制度施行</a:t>
              </a:r>
              <a:endParaRPr lang="en-US" altLang="ja-JP" sz="1600" dirty="0" smtClean="0"/>
            </a:p>
          </p:txBody>
        </p:sp>
        <p:sp>
          <p:nvSpPr>
            <p:cNvPr id="34" name="四角形吹き出し 33"/>
            <p:cNvSpPr/>
            <p:nvPr/>
          </p:nvSpPr>
          <p:spPr>
            <a:xfrm>
              <a:off x="1051093" y="2178772"/>
              <a:ext cx="1598495" cy="702000"/>
            </a:xfrm>
            <a:prstGeom prst="wedgeRectCallout">
              <a:avLst>
                <a:gd name="adj1" fmla="val 70114"/>
                <a:gd name="adj2" fmla="val -86034"/>
              </a:avLst>
            </a:prstGeom>
          </p:spPr>
          <p:style>
            <a:lnRef idx="1">
              <a:schemeClr val="dk1"/>
            </a:lnRef>
            <a:fillRef idx="2">
              <a:schemeClr val="dk1"/>
            </a:fillRef>
            <a:effectRef idx="1">
              <a:schemeClr val="dk1"/>
            </a:effectRef>
            <a:fontRef idx="minor">
              <a:schemeClr val="dk1"/>
            </a:fontRef>
          </p:style>
          <p:txBody>
            <a:bodyPr rtlCol="0" anchor="ctr"/>
            <a:lstStyle/>
            <a:p>
              <a:pPr algn="ctr"/>
              <a:endParaRPr kumimoji="1" lang="ja-JP" altLang="en-US"/>
            </a:p>
          </p:txBody>
        </p:sp>
        <p:sp>
          <p:nvSpPr>
            <p:cNvPr id="17" name="テキスト ボックス 16"/>
            <p:cNvSpPr txBox="1"/>
            <p:nvPr/>
          </p:nvSpPr>
          <p:spPr>
            <a:xfrm>
              <a:off x="4675345" y="1945235"/>
              <a:ext cx="364202" cy="307777"/>
            </a:xfrm>
            <a:prstGeom prst="rect">
              <a:avLst/>
            </a:prstGeom>
            <a:noFill/>
          </p:spPr>
          <p:txBody>
            <a:bodyPr wrap="none" rtlCol="0">
              <a:spAutoFit/>
            </a:bodyPr>
            <a:lstStyle/>
            <a:p>
              <a:r>
                <a:rPr kumimoji="1" lang="en-US" altLang="ja-JP" sz="1400" dirty="0" smtClean="0">
                  <a:solidFill>
                    <a:srgbClr val="FF0000"/>
                  </a:solidFill>
                </a:rPr>
                <a:t>★</a:t>
              </a:r>
              <a:endParaRPr kumimoji="1" lang="ja-JP" altLang="en-US" sz="1400" dirty="0">
                <a:solidFill>
                  <a:srgbClr val="FF0000"/>
                </a:solidFill>
              </a:endParaRPr>
            </a:p>
          </p:txBody>
        </p:sp>
        <p:sp>
          <p:nvSpPr>
            <p:cNvPr id="18" name="テキスト ボックス 17"/>
            <p:cNvSpPr txBox="1"/>
            <p:nvPr/>
          </p:nvSpPr>
          <p:spPr>
            <a:xfrm>
              <a:off x="4252660" y="3178158"/>
              <a:ext cx="364202" cy="307777"/>
            </a:xfrm>
            <a:prstGeom prst="rect">
              <a:avLst/>
            </a:prstGeom>
            <a:noFill/>
          </p:spPr>
          <p:txBody>
            <a:bodyPr wrap="none" rtlCol="0">
              <a:spAutoFit/>
            </a:bodyPr>
            <a:lstStyle/>
            <a:p>
              <a:r>
                <a:rPr kumimoji="1" lang="en-US" altLang="ja-JP" sz="1400" dirty="0" smtClean="0">
                  <a:solidFill>
                    <a:srgbClr val="008000"/>
                  </a:solidFill>
                </a:rPr>
                <a:t>★</a:t>
              </a:r>
              <a:endParaRPr kumimoji="1" lang="ja-JP" altLang="en-US" sz="1400" dirty="0">
                <a:solidFill>
                  <a:srgbClr val="008000"/>
                </a:solidFill>
              </a:endParaRPr>
            </a:p>
          </p:txBody>
        </p:sp>
        <p:sp>
          <p:nvSpPr>
            <p:cNvPr id="19" name="テキスト ボックス 18"/>
            <p:cNvSpPr txBox="1"/>
            <p:nvPr/>
          </p:nvSpPr>
          <p:spPr>
            <a:xfrm>
              <a:off x="3864653" y="3681009"/>
              <a:ext cx="666888" cy="307777"/>
            </a:xfrm>
            <a:prstGeom prst="rect">
              <a:avLst/>
            </a:prstGeom>
            <a:noFill/>
          </p:spPr>
          <p:txBody>
            <a:bodyPr wrap="square" rtlCol="0">
              <a:spAutoFit/>
            </a:bodyPr>
            <a:lstStyle/>
            <a:p>
              <a:r>
                <a:rPr lang="en-US" altLang="ja-JP" sz="1400" spc="-300" dirty="0">
                  <a:solidFill>
                    <a:srgbClr val="0000FF"/>
                  </a:solidFill>
                </a:rPr>
                <a:t>★</a:t>
              </a:r>
              <a:r>
                <a:rPr lang="en-US" altLang="ja-JP" sz="1400" spc="-300" dirty="0" smtClean="0">
                  <a:solidFill>
                    <a:srgbClr val="FF0000"/>
                  </a:solidFill>
                </a:rPr>
                <a:t>★</a:t>
              </a:r>
              <a:r>
                <a:rPr lang="en-US" altLang="ja-JP" sz="1400" spc="-300" dirty="0" smtClean="0">
                  <a:solidFill>
                    <a:srgbClr val="008000"/>
                  </a:solidFill>
                </a:rPr>
                <a:t>★</a:t>
              </a:r>
              <a:endParaRPr lang="ja-JP" altLang="en-US" sz="1400" spc="-300" dirty="0">
                <a:solidFill>
                  <a:srgbClr val="008000"/>
                </a:solidFill>
              </a:endParaRPr>
            </a:p>
          </p:txBody>
        </p:sp>
        <p:sp>
          <p:nvSpPr>
            <p:cNvPr id="21" name="テキスト ボックス 20"/>
            <p:cNvSpPr txBox="1"/>
            <p:nvPr/>
          </p:nvSpPr>
          <p:spPr>
            <a:xfrm>
              <a:off x="3961237" y="2661137"/>
              <a:ext cx="954107" cy="276999"/>
            </a:xfrm>
            <a:prstGeom prst="rect">
              <a:avLst/>
            </a:prstGeom>
            <a:noFill/>
          </p:spPr>
          <p:txBody>
            <a:bodyPr wrap="none" rtlCol="0">
              <a:spAutoFit/>
            </a:bodyPr>
            <a:lstStyle/>
            <a:p>
              <a:r>
                <a:rPr kumimoji="1" lang="ja-JP" altLang="en-US" sz="1200" dirty="0" smtClean="0"/>
                <a:t>最高裁判決</a:t>
              </a:r>
              <a:endParaRPr kumimoji="1" lang="en-US" altLang="ja-JP" sz="1200" dirty="0" smtClean="0"/>
            </a:p>
          </p:txBody>
        </p:sp>
        <p:sp>
          <p:nvSpPr>
            <p:cNvPr id="22" name="テキスト ボックス 21"/>
            <p:cNvSpPr txBox="1"/>
            <p:nvPr/>
          </p:nvSpPr>
          <p:spPr>
            <a:xfrm>
              <a:off x="6726995" y="1412081"/>
              <a:ext cx="364202" cy="307777"/>
            </a:xfrm>
            <a:prstGeom prst="rect">
              <a:avLst/>
            </a:prstGeom>
            <a:noFill/>
          </p:spPr>
          <p:txBody>
            <a:bodyPr wrap="none" rtlCol="0">
              <a:spAutoFit/>
            </a:bodyPr>
            <a:lstStyle/>
            <a:p>
              <a:r>
                <a:rPr kumimoji="1" lang="en-US" altLang="ja-JP" sz="1400" dirty="0" smtClean="0">
                  <a:solidFill>
                    <a:srgbClr val="FF0000"/>
                  </a:solidFill>
                </a:rPr>
                <a:t>▲</a:t>
              </a:r>
              <a:endParaRPr kumimoji="1" lang="ja-JP" altLang="en-US" sz="1400" dirty="0">
                <a:solidFill>
                  <a:srgbClr val="FF0000"/>
                </a:solidFill>
              </a:endParaRPr>
            </a:p>
          </p:txBody>
        </p:sp>
        <p:sp>
          <p:nvSpPr>
            <p:cNvPr id="23" name="テキスト ボックス 22"/>
            <p:cNvSpPr txBox="1"/>
            <p:nvPr/>
          </p:nvSpPr>
          <p:spPr>
            <a:xfrm>
              <a:off x="7786212" y="1706221"/>
              <a:ext cx="466084" cy="307777"/>
            </a:xfrm>
            <a:prstGeom prst="rect">
              <a:avLst/>
            </a:prstGeom>
            <a:noFill/>
          </p:spPr>
          <p:txBody>
            <a:bodyPr wrap="square" rtlCol="0">
              <a:spAutoFit/>
            </a:bodyPr>
            <a:lstStyle/>
            <a:p>
              <a:r>
                <a:rPr kumimoji="1" lang="en-US" altLang="ja-JP" sz="1400" dirty="0" smtClean="0">
                  <a:solidFill>
                    <a:srgbClr val="FF0000"/>
                  </a:solidFill>
                </a:rPr>
                <a:t>▲</a:t>
              </a:r>
              <a:endParaRPr kumimoji="1" lang="ja-JP" altLang="en-US" sz="1400" dirty="0">
                <a:solidFill>
                  <a:srgbClr val="FF0000"/>
                </a:solidFill>
              </a:endParaRPr>
            </a:p>
          </p:txBody>
        </p:sp>
        <p:sp>
          <p:nvSpPr>
            <p:cNvPr id="24" name="テキスト ボックス 23"/>
            <p:cNvSpPr txBox="1"/>
            <p:nvPr/>
          </p:nvSpPr>
          <p:spPr>
            <a:xfrm>
              <a:off x="4731623" y="2629088"/>
              <a:ext cx="512422" cy="307777"/>
            </a:xfrm>
            <a:prstGeom prst="rect">
              <a:avLst/>
            </a:prstGeom>
            <a:noFill/>
          </p:spPr>
          <p:txBody>
            <a:bodyPr wrap="square" rtlCol="0">
              <a:spAutoFit/>
            </a:bodyPr>
            <a:lstStyle/>
            <a:p>
              <a:r>
                <a:rPr kumimoji="1" lang="en-US" altLang="ja-JP" sz="1400" dirty="0" smtClean="0">
                  <a:solidFill>
                    <a:srgbClr val="FF0000"/>
                  </a:solidFill>
                </a:rPr>
                <a:t>▲</a:t>
              </a:r>
              <a:endParaRPr kumimoji="1" lang="ja-JP" altLang="en-US" sz="1400" dirty="0">
                <a:solidFill>
                  <a:srgbClr val="FF0000"/>
                </a:solidFill>
              </a:endParaRPr>
            </a:p>
          </p:txBody>
        </p:sp>
        <p:sp>
          <p:nvSpPr>
            <p:cNvPr id="25" name="テキスト ボックス 24"/>
            <p:cNvSpPr txBox="1"/>
            <p:nvPr/>
          </p:nvSpPr>
          <p:spPr>
            <a:xfrm>
              <a:off x="4420609" y="3171812"/>
              <a:ext cx="364202" cy="307777"/>
            </a:xfrm>
            <a:prstGeom prst="rect">
              <a:avLst/>
            </a:prstGeom>
            <a:noFill/>
          </p:spPr>
          <p:txBody>
            <a:bodyPr wrap="none" rtlCol="0">
              <a:spAutoFit/>
            </a:bodyPr>
            <a:lstStyle/>
            <a:p>
              <a:r>
                <a:rPr kumimoji="1" lang="en-US" altLang="ja-JP" sz="1400" dirty="0" smtClean="0">
                  <a:solidFill>
                    <a:srgbClr val="FF0000"/>
                  </a:solidFill>
                </a:rPr>
                <a:t>▲</a:t>
              </a:r>
              <a:endParaRPr kumimoji="1" lang="ja-JP" altLang="en-US" sz="1400" dirty="0">
                <a:solidFill>
                  <a:srgbClr val="FF0000"/>
                </a:solidFill>
              </a:endParaRPr>
            </a:p>
          </p:txBody>
        </p:sp>
        <p:sp>
          <p:nvSpPr>
            <p:cNvPr id="28" name="テキスト ボックス 27"/>
            <p:cNvSpPr txBox="1"/>
            <p:nvPr/>
          </p:nvSpPr>
          <p:spPr>
            <a:xfrm>
              <a:off x="7530090" y="5701038"/>
              <a:ext cx="364202" cy="307777"/>
            </a:xfrm>
            <a:prstGeom prst="rect">
              <a:avLst/>
            </a:prstGeom>
            <a:noFill/>
          </p:spPr>
          <p:txBody>
            <a:bodyPr wrap="none" rtlCol="0">
              <a:spAutoFit/>
            </a:bodyPr>
            <a:lstStyle/>
            <a:p>
              <a:r>
                <a:rPr kumimoji="1" lang="en-US" altLang="ja-JP" sz="1400" dirty="0" smtClean="0">
                  <a:solidFill>
                    <a:srgbClr val="FF0000"/>
                  </a:solidFill>
                </a:rPr>
                <a:t>▲</a:t>
              </a:r>
              <a:endParaRPr kumimoji="1" lang="ja-JP" altLang="en-US" sz="1400" dirty="0">
                <a:solidFill>
                  <a:srgbClr val="FF0000"/>
                </a:solidFill>
              </a:endParaRPr>
            </a:p>
          </p:txBody>
        </p:sp>
        <p:sp>
          <p:nvSpPr>
            <p:cNvPr id="16" name="テキスト ボックス 15"/>
            <p:cNvSpPr txBox="1"/>
            <p:nvPr/>
          </p:nvSpPr>
          <p:spPr>
            <a:xfrm>
              <a:off x="2334925" y="2574134"/>
              <a:ext cx="364202" cy="307777"/>
            </a:xfrm>
            <a:prstGeom prst="rect">
              <a:avLst/>
            </a:prstGeom>
            <a:noFill/>
          </p:spPr>
          <p:txBody>
            <a:bodyPr wrap="none" rtlCol="0">
              <a:spAutoFit/>
            </a:bodyPr>
            <a:lstStyle/>
            <a:p>
              <a:r>
                <a:rPr kumimoji="1" lang="en-US" altLang="ja-JP" sz="1400" dirty="0" smtClean="0">
                  <a:solidFill>
                    <a:srgbClr val="0000FF"/>
                  </a:solidFill>
                </a:rPr>
                <a:t>★</a:t>
              </a:r>
              <a:endParaRPr kumimoji="1" lang="ja-JP" altLang="en-US" sz="1400" dirty="0">
                <a:solidFill>
                  <a:srgbClr val="0000FF"/>
                </a:solidFill>
              </a:endParaRPr>
            </a:p>
          </p:txBody>
        </p:sp>
        <p:sp>
          <p:nvSpPr>
            <p:cNvPr id="2" name="テキスト ボックス 1"/>
            <p:cNvSpPr txBox="1"/>
            <p:nvPr/>
          </p:nvSpPr>
          <p:spPr>
            <a:xfrm>
              <a:off x="2309816" y="2319408"/>
              <a:ext cx="415498" cy="369332"/>
            </a:xfrm>
            <a:prstGeom prst="rect">
              <a:avLst/>
            </a:prstGeom>
            <a:noFill/>
          </p:spPr>
          <p:txBody>
            <a:bodyPr wrap="none" rtlCol="0">
              <a:spAutoFit/>
            </a:bodyPr>
            <a:lstStyle/>
            <a:p>
              <a:r>
                <a:rPr kumimoji="1" lang="en-US" altLang="ja-JP" dirty="0" smtClean="0">
                  <a:solidFill>
                    <a:srgbClr val="660066"/>
                  </a:solidFill>
                </a:rPr>
                <a:t>☆</a:t>
              </a:r>
              <a:endParaRPr kumimoji="1" lang="ja-JP" altLang="en-US" dirty="0">
                <a:solidFill>
                  <a:srgbClr val="660066"/>
                </a:solidFill>
              </a:endParaRPr>
            </a:p>
          </p:txBody>
        </p:sp>
        <p:sp>
          <p:nvSpPr>
            <p:cNvPr id="30" name="テキスト ボックス 29"/>
            <p:cNvSpPr txBox="1"/>
            <p:nvPr/>
          </p:nvSpPr>
          <p:spPr>
            <a:xfrm>
              <a:off x="4650236" y="2389825"/>
              <a:ext cx="415498" cy="369332"/>
            </a:xfrm>
            <a:prstGeom prst="rect">
              <a:avLst/>
            </a:prstGeom>
            <a:noFill/>
          </p:spPr>
          <p:txBody>
            <a:bodyPr wrap="none" rtlCol="0">
              <a:spAutoFit/>
            </a:bodyPr>
            <a:lstStyle/>
            <a:p>
              <a:r>
                <a:rPr kumimoji="1" lang="en-US" altLang="ja-JP" dirty="0" smtClean="0">
                  <a:solidFill>
                    <a:srgbClr val="660066"/>
                  </a:solidFill>
                </a:rPr>
                <a:t>☆</a:t>
              </a:r>
              <a:endParaRPr kumimoji="1" lang="ja-JP" altLang="en-US" dirty="0">
                <a:solidFill>
                  <a:srgbClr val="660066"/>
                </a:solidFill>
              </a:endParaRPr>
            </a:p>
          </p:txBody>
        </p:sp>
        <p:sp>
          <p:nvSpPr>
            <p:cNvPr id="35" name="テキスト ボックス 34"/>
            <p:cNvSpPr txBox="1"/>
            <p:nvPr/>
          </p:nvSpPr>
          <p:spPr>
            <a:xfrm>
              <a:off x="2322910" y="2319408"/>
              <a:ext cx="415498" cy="369332"/>
            </a:xfrm>
            <a:prstGeom prst="rect">
              <a:avLst/>
            </a:prstGeom>
            <a:noFill/>
          </p:spPr>
          <p:txBody>
            <a:bodyPr wrap="none" rtlCol="0">
              <a:spAutoFit/>
            </a:bodyPr>
            <a:lstStyle/>
            <a:p>
              <a:r>
                <a:rPr kumimoji="1" lang="en-US" altLang="ja-JP" dirty="0" smtClean="0">
                  <a:solidFill>
                    <a:srgbClr val="660066"/>
                  </a:solidFill>
                </a:rPr>
                <a:t>☆</a:t>
              </a:r>
              <a:endParaRPr kumimoji="1" lang="ja-JP" altLang="en-US" dirty="0">
                <a:solidFill>
                  <a:srgbClr val="660066"/>
                </a:solidFill>
              </a:endParaRPr>
            </a:p>
          </p:txBody>
        </p:sp>
        <p:sp>
          <p:nvSpPr>
            <p:cNvPr id="36" name="テキスト ボックス 35"/>
            <p:cNvSpPr txBox="1"/>
            <p:nvPr/>
          </p:nvSpPr>
          <p:spPr>
            <a:xfrm>
              <a:off x="6995953" y="4674616"/>
              <a:ext cx="666888" cy="307777"/>
            </a:xfrm>
            <a:prstGeom prst="rect">
              <a:avLst/>
            </a:prstGeom>
            <a:noFill/>
          </p:spPr>
          <p:txBody>
            <a:bodyPr wrap="square" rtlCol="0">
              <a:spAutoFit/>
            </a:bodyPr>
            <a:lstStyle/>
            <a:p>
              <a:r>
                <a:rPr lang="en-US" altLang="ja-JP" sz="1400" spc="-300" dirty="0">
                  <a:solidFill>
                    <a:srgbClr val="0000FF"/>
                  </a:solidFill>
                </a:rPr>
                <a:t>★</a:t>
              </a:r>
              <a:r>
                <a:rPr lang="en-US" altLang="ja-JP" sz="1400" spc="-300" dirty="0" smtClean="0">
                  <a:solidFill>
                    <a:srgbClr val="FF0000"/>
                  </a:solidFill>
                </a:rPr>
                <a:t>★</a:t>
              </a:r>
              <a:r>
                <a:rPr lang="en-US" altLang="ja-JP" sz="1400" spc="-300" dirty="0" smtClean="0">
                  <a:solidFill>
                    <a:srgbClr val="008000"/>
                  </a:solidFill>
                </a:rPr>
                <a:t>★</a:t>
              </a:r>
              <a:endParaRPr lang="ja-JP" altLang="en-US" sz="1400" spc="-300" dirty="0">
                <a:solidFill>
                  <a:srgbClr val="008000"/>
                </a:solidFill>
              </a:endParaRPr>
            </a:p>
          </p:txBody>
        </p:sp>
        <p:sp>
          <p:nvSpPr>
            <p:cNvPr id="29" name="テキスト ボックス 28"/>
            <p:cNvSpPr txBox="1"/>
            <p:nvPr/>
          </p:nvSpPr>
          <p:spPr>
            <a:xfrm>
              <a:off x="6514736" y="1148717"/>
              <a:ext cx="364202" cy="307777"/>
            </a:xfrm>
            <a:prstGeom prst="rect">
              <a:avLst/>
            </a:prstGeom>
            <a:noFill/>
          </p:spPr>
          <p:txBody>
            <a:bodyPr wrap="none" rtlCol="0">
              <a:spAutoFit/>
            </a:bodyPr>
            <a:lstStyle/>
            <a:p>
              <a:r>
                <a:rPr kumimoji="1" lang="en-US" altLang="ja-JP" sz="1400" dirty="0" smtClean="0">
                  <a:solidFill>
                    <a:srgbClr val="FF0000"/>
                  </a:solidFill>
                </a:rPr>
                <a:t>▲</a:t>
              </a:r>
              <a:endParaRPr kumimoji="1" lang="ja-JP" altLang="en-US" sz="1400" dirty="0">
                <a:solidFill>
                  <a:srgbClr val="FF0000"/>
                </a:solidFill>
              </a:endParaRPr>
            </a:p>
          </p:txBody>
        </p:sp>
        <p:cxnSp>
          <p:nvCxnSpPr>
            <p:cNvPr id="20" name="直線コネクタ 19"/>
            <p:cNvCxnSpPr/>
            <p:nvPr/>
          </p:nvCxnSpPr>
          <p:spPr>
            <a:xfrm>
              <a:off x="5104946" y="6736632"/>
              <a:ext cx="2828321"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42" name="直線コネクタ 41"/>
            <p:cNvCxnSpPr/>
            <p:nvPr/>
          </p:nvCxnSpPr>
          <p:spPr>
            <a:xfrm>
              <a:off x="5107144" y="1708815"/>
              <a:ext cx="1619851"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7" name="テキスト ボックス 6"/>
            <p:cNvSpPr txBox="1"/>
            <p:nvPr/>
          </p:nvSpPr>
          <p:spPr>
            <a:xfrm>
              <a:off x="1050609" y="2159433"/>
              <a:ext cx="1630889" cy="738664"/>
            </a:xfrm>
            <a:prstGeom prst="rect">
              <a:avLst/>
            </a:prstGeom>
            <a:noFill/>
          </p:spPr>
          <p:txBody>
            <a:bodyPr wrap="square" rtlCol="0">
              <a:spAutoFit/>
            </a:bodyPr>
            <a:lstStyle/>
            <a:p>
              <a:r>
                <a:rPr lang="en-US" altLang="ja-JP" sz="1400" dirty="0"/>
                <a:t>1.11 </a:t>
              </a:r>
              <a:r>
                <a:rPr lang="ja-JP" altLang="en-US" sz="1400" dirty="0"/>
                <a:t>患者取違え</a:t>
              </a:r>
              <a:endParaRPr lang="en-US" altLang="ja-JP" sz="1400" dirty="0" smtClean="0"/>
            </a:p>
            <a:p>
              <a:r>
                <a:rPr lang="en-US" altLang="ja-JP" sz="1400" dirty="0" smtClean="0"/>
                <a:t>2.11 </a:t>
              </a:r>
              <a:r>
                <a:rPr lang="ja-JP" altLang="en-US" sz="1400" dirty="0"/>
                <a:t>消毒液</a:t>
              </a:r>
              <a:r>
                <a:rPr lang="ja-JP" altLang="en-US" sz="1400" dirty="0" smtClean="0"/>
                <a:t>静注</a:t>
              </a:r>
              <a:endParaRPr lang="en-US" altLang="ja-JP" sz="1400" dirty="0" smtClean="0"/>
            </a:p>
            <a:p>
              <a:r>
                <a:rPr lang="en-US" altLang="ja-JP" sz="1400" dirty="0"/>
                <a:t>7.11 </a:t>
              </a:r>
              <a:r>
                <a:rPr lang="ja-JP" altLang="en-US" sz="1400" dirty="0"/>
                <a:t>割り箸</a:t>
              </a:r>
              <a:endParaRPr kumimoji="1" lang="ja-JP" altLang="en-US" sz="1400" dirty="0"/>
            </a:p>
          </p:txBody>
        </p:sp>
        <p:sp>
          <p:nvSpPr>
            <p:cNvPr id="4" name="テキスト ボックス 3"/>
            <p:cNvSpPr txBox="1"/>
            <p:nvPr/>
          </p:nvSpPr>
          <p:spPr>
            <a:xfrm>
              <a:off x="1365000" y="3478375"/>
              <a:ext cx="1589422" cy="393954"/>
            </a:xfrm>
            <a:prstGeom prst="rect">
              <a:avLst/>
            </a:prstGeom>
            <a:noFill/>
          </p:spPr>
          <p:txBody>
            <a:bodyPr wrap="none" rtlCol="0">
              <a:spAutoFit/>
            </a:bodyPr>
            <a:lstStyle/>
            <a:p>
              <a:pPr>
                <a:lnSpc>
                  <a:spcPct val="80000"/>
                </a:lnSpc>
              </a:pPr>
              <a:r>
                <a:rPr lang="en-US" altLang="ja-JP" sz="1200" dirty="0"/>
                <a:t>2006: </a:t>
              </a:r>
              <a:r>
                <a:rPr lang="ja-JP" altLang="en-US" sz="1200" dirty="0"/>
                <a:t>診療報酬</a:t>
              </a:r>
              <a:r>
                <a:rPr lang="ja-JP" altLang="en-US" sz="1200" dirty="0" smtClean="0"/>
                <a:t>改訂</a:t>
              </a:r>
              <a:endParaRPr lang="en-US" altLang="ja-JP" sz="1200" dirty="0" smtClean="0"/>
            </a:p>
            <a:p>
              <a:pPr>
                <a:lnSpc>
                  <a:spcPct val="80000"/>
                </a:lnSpc>
              </a:pPr>
              <a:r>
                <a:rPr lang="en-US" altLang="ja-JP" sz="1200" dirty="0"/>
                <a:t>	</a:t>
              </a:r>
              <a:r>
                <a:rPr lang="en-US" altLang="ja-JP" sz="1200" dirty="0" smtClean="0"/>
                <a:t>	</a:t>
              </a:r>
              <a:r>
                <a:rPr lang="ja-JP" altLang="en-US" sz="1200" dirty="0"/>
                <a:t>ｰ</a:t>
              </a:r>
              <a:r>
                <a:rPr lang="en-US" altLang="ja-JP" sz="1200" dirty="0"/>
                <a:t>3.16</a:t>
              </a:r>
              <a:r>
                <a:rPr lang="en-US" altLang="ja-JP" sz="1200" dirty="0" smtClean="0"/>
                <a:t>%</a:t>
              </a:r>
              <a:endParaRPr lang="ja-JP" altLang="en-US" sz="1200" dirty="0"/>
            </a:p>
          </p:txBody>
        </p:sp>
        <p:cxnSp>
          <p:nvCxnSpPr>
            <p:cNvPr id="44" name="直線コネクタ 43"/>
            <p:cNvCxnSpPr/>
            <p:nvPr/>
          </p:nvCxnSpPr>
          <p:spPr>
            <a:xfrm>
              <a:off x="5107144" y="3183570"/>
              <a:ext cx="2159845" cy="0"/>
            </a:xfrm>
            <a:prstGeom prst="line">
              <a:avLst/>
            </a:prstGeom>
            <a:ln>
              <a:solidFill>
                <a:srgbClr val="000090"/>
              </a:solidFill>
            </a:ln>
          </p:spPr>
          <p:style>
            <a:lnRef idx="2">
              <a:schemeClr val="accent1"/>
            </a:lnRef>
            <a:fillRef idx="0">
              <a:schemeClr val="accent1"/>
            </a:fillRef>
            <a:effectRef idx="1">
              <a:schemeClr val="accent1"/>
            </a:effectRef>
            <a:fontRef idx="minor">
              <a:schemeClr val="tx1"/>
            </a:fontRef>
          </p:style>
        </p:cxnSp>
        <p:cxnSp>
          <p:nvCxnSpPr>
            <p:cNvPr id="45" name="直線コネクタ 44"/>
            <p:cNvCxnSpPr/>
            <p:nvPr/>
          </p:nvCxnSpPr>
          <p:spPr>
            <a:xfrm>
              <a:off x="5111498" y="4697500"/>
              <a:ext cx="2119035" cy="0"/>
            </a:xfrm>
            <a:prstGeom prst="line">
              <a:avLst/>
            </a:prstGeom>
            <a:ln>
              <a:solidFill>
                <a:srgbClr val="000090"/>
              </a:solidFill>
            </a:ln>
          </p:spPr>
          <p:style>
            <a:lnRef idx="2">
              <a:schemeClr val="accent1"/>
            </a:lnRef>
            <a:fillRef idx="0">
              <a:schemeClr val="accent1"/>
            </a:fillRef>
            <a:effectRef idx="1">
              <a:schemeClr val="accent1"/>
            </a:effectRef>
            <a:fontRef idx="minor">
              <a:schemeClr val="tx1"/>
            </a:fontRef>
          </p:style>
        </p:cxnSp>
      </p:grpSp>
      <p:sp>
        <p:nvSpPr>
          <p:cNvPr id="52" name="テキスト ボックス 51"/>
          <p:cNvSpPr txBox="1"/>
          <p:nvPr/>
        </p:nvSpPr>
        <p:spPr>
          <a:xfrm>
            <a:off x="388460" y="5170459"/>
            <a:ext cx="4143081" cy="369332"/>
          </a:xfrm>
          <a:prstGeom prst="rect">
            <a:avLst/>
          </a:prstGeom>
        </p:spPr>
        <p:style>
          <a:lnRef idx="1">
            <a:schemeClr val="accent3"/>
          </a:lnRef>
          <a:fillRef idx="2">
            <a:schemeClr val="accent3"/>
          </a:fillRef>
          <a:effectRef idx="1">
            <a:schemeClr val="accent3"/>
          </a:effectRef>
          <a:fontRef idx="minor">
            <a:schemeClr val="dk1"/>
          </a:fontRef>
        </p:style>
        <p:txBody>
          <a:bodyPr wrap="none" rtlCol="0">
            <a:spAutoFit/>
          </a:bodyPr>
          <a:lstStyle/>
          <a:p>
            <a:r>
              <a:rPr kumimoji="1" lang="ja-JP" altLang="en-US" dirty="0" smtClean="0"/>
              <a:t>調査の</a:t>
            </a:r>
            <a:r>
              <a:rPr kumimoji="1" lang="en-US" altLang="ja-JP" dirty="0" smtClean="0"/>
              <a:t>｢</a:t>
            </a:r>
            <a:r>
              <a:rPr kumimoji="1" lang="ja-JP" altLang="en-US" dirty="0" smtClean="0"/>
              <a:t>中立</a:t>
            </a:r>
            <a:r>
              <a:rPr kumimoji="1" lang="en-US" altLang="ja-JP" dirty="0" smtClean="0"/>
              <a:t>･</a:t>
            </a:r>
            <a:r>
              <a:rPr kumimoji="1" lang="ja-JP" altLang="en-US" dirty="0" smtClean="0"/>
              <a:t>公正性</a:t>
            </a:r>
            <a:r>
              <a:rPr kumimoji="1" lang="en-US" altLang="ja-JP" dirty="0" smtClean="0"/>
              <a:t>｣｢</a:t>
            </a:r>
            <a:r>
              <a:rPr kumimoji="1" lang="ja-JP" altLang="en-US" dirty="0" smtClean="0"/>
              <a:t>専門性</a:t>
            </a:r>
            <a:r>
              <a:rPr kumimoji="1" lang="en-US" altLang="ja-JP" dirty="0" smtClean="0"/>
              <a:t>｣｢</a:t>
            </a:r>
            <a:r>
              <a:rPr kumimoji="1" lang="ja-JP" altLang="en-US" dirty="0" smtClean="0"/>
              <a:t>透明性</a:t>
            </a:r>
            <a:r>
              <a:rPr kumimoji="1" lang="en-US" altLang="ja-JP" dirty="0" smtClean="0"/>
              <a:t>｣</a:t>
            </a:r>
            <a:endParaRPr kumimoji="1" lang="ja-JP" altLang="en-US" dirty="0"/>
          </a:p>
        </p:txBody>
      </p:sp>
    </p:spTree>
    <p:extLst>
      <p:ext uri="{BB962C8B-B14F-4D97-AF65-F5344CB8AC3E}">
        <p14:creationId xmlns:p14="http://schemas.microsoft.com/office/powerpoint/2010/main" val="5436179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dissolve">
                                      <p:cBhvr>
                                        <p:cTn id="7" dur="500"/>
                                        <p:tgtEl>
                                          <p:spTgt spid="41"/>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9"/>
                                        </p:tgtEl>
                                        <p:attrNameLst>
                                          <p:attrName>style.visibility</p:attrName>
                                        </p:attrNameLst>
                                      </p:cBhvr>
                                      <p:to>
                                        <p:strVal val="visible"/>
                                      </p:to>
                                    </p:set>
                                    <p:animEffect transition="in" filter="dissolve">
                                      <p:cBhvr>
                                        <p:cTn id="12" dur="500"/>
                                        <p:tgtEl>
                                          <p:spTgt spid="39"/>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52"/>
                                        </p:tgtEl>
                                        <p:attrNameLst>
                                          <p:attrName>style.visibility</p:attrName>
                                        </p:attrNameLst>
                                      </p:cBhvr>
                                      <p:to>
                                        <p:strVal val="visible"/>
                                      </p:to>
                                    </p:set>
                                    <p:animEffect transition="in" filter="dissolve">
                                      <p:cBhvr>
                                        <p:cTn id="17"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1288147" y="607092"/>
            <a:ext cx="6841923" cy="5789279"/>
          </a:xfrm>
          <a:prstGeom prst="rect">
            <a:avLst/>
          </a:prstGeom>
          <a:noFill/>
        </p:spPr>
        <p:txBody>
          <a:bodyPr wrap="square" rtlCol="0">
            <a:spAutoFit/>
          </a:bodyPr>
          <a:lstStyle/>
          <a:p>
            <a:r>
              <a:rPr kumimoji="1" lang="ja-JP" altLang="en-US" dirty="0" smtClean="0"/>
              <a:t>昨年１０月</a:t>
            </a:r>
            <a:r>
              <a:rPr kumimoji="1" lang="en-US" altLang="ja-JP" dirty="0" smtClean="0"/>
              <a:t> </a:t>
            </a:r>
            <a:r>
              <a:rPr kumimoji="1" lang="ja-JP" altLang="en-US" dirty="0" smtClean="0"/>
              <a:t>から、</a:t>
            </a:r>
            <a:endParaRPr kumimoji="1" lang="en-US" altLang="ja-JP" dirty="0" smtClean="0"/>
          </a:p>
          <a:p>
            <a:r>
              <a:rPr lang="ja-JP" altLang="en-US" dirty="0" smtClean="0"/>
              <a:t>「医療事故調査制度」</a:t>
            </a:r>
            <a:r>
              <a:rPr lang="en-US" altLang="ja-JP" dirty="0" smtClean="0"/>
              <a:t> </a:t>
            </a:r>
            <a:r>
              <a:rPr lang="ja-JP" altLang="en-US" dirty="0" smtClean="0"/>
              <a:t>が、医療法の下に施行されました。</a:t>
            </a:r>
            <a:endParaRPr lang="en-US" altLang="ja-JP" dirty="0" smtClean="0"/>
          </a:p>
          <a:p>
            <a:pPr>
              <a:lnSpc>
                <a:spcPct val="150000"/>
              </a:lnSpc>
            </a:pPr>
            <a:endParaRPr kumimoji="1" lang="en-US" altLang="ja-JP" dirty="0"/>
          </a:p>
          <a:p>
            <a:pPr>
              <a:lnSpc>
                <a:spcPct val="120000"/>
              </a:lnSpc>
            </a:pPr>
            <a:r>
              <a:rPr lang="ja-JP" altLang="en-US" dirty="0" smtClean="0"/>
              <a:t>・</a:t>
            </a:r>
            <a:r>
              <a:rPr lang="en-US" altLang="ja-JP" dirty="0" smtClean="0"/>
              <a:t> </a:t>
            </a:r>
            <a:r>
              <a:rPr lang="ja-JP" altLang="en-US" dirty="0" smtClean="0"/>
              <a:t>この、医療事故の原因究明・再発防止のため</a:t>
            </a:r>
            <a:r>
              <a:rPr lang="ja-JP" altLang="en-US" dirty="0"/>
              <a:t>の</a:t>
            </a:r>
            <a:r>
              <a:rPr lang="ja-JP" altLang="en-US" dirty="0" smtClean="0"/>
              <a:t>制度は</a:t>
            </a:r>
            <a:endParaRPr lang="en-US" altLang="ja-JP" dirty="0" smtClean="0"/>
          </a:p>
          <a:p>
            <a:pPr>
              <a:lnSpc>
                <a:spcPct val="120000"/>
              </a:lnSpc>
            </a:pPr>
            <a:r>
              <a:rPr lang="ja-JP" altLang="ja-JP" dirty="0" smtClean="0"/>
              <a:t>　</a:t>
            </a:r>
            <a:r>
              <a:rPr lang="ja-JP" altLang="en-US" dirty="0" smtClean="0"/>
              <a:t>医療を信頼するという基盤の上に作られ、</a:t>
            </a:r>
            <a:endParaRPr lang="en-US" altLang="ja-JP" dirty="0" smtClean="0"/>
          </a:p>
          <a:p>
            <a:pPr>
              <a:lnSpc>
                <a:spcPct val="120000"/>
              </a:lnSpc>
            </a:pPr>
            <a:r>
              <a:rPr lang="ja-JP" altLang="en-US" dirty="0" smtClean="0"/>
              <a:t>　医療者側に判断</a:t>
            </a:r>
            <a:r>
              <a:rPr lang="en-US" altLang="ja-JP" dirty="0" smtClean="0"/>
              <a:t>･</a:t>
            </a:r>
            <a:r>
              <a:rPr lang="ja-JP" altLang="en-US" dirty="0" smtClean="0"/>
              <a:t>調査・対応を預け、強制力も罰則もない制度です。</a:t>
            </a:r>
            <a:endParaRPr lang="en-US" altLang="ja-JP" dirty="0" smtClean="0"/>
          </a:p>
          <a:p>
            <a:pPr>
              <a:lnSpc>
                <a:spcPct val="120000"/>
              </a:lnSpc>
            </a:pPr>
            <a:r>
              <a:rPr lang="ja-JP" altLang="en-US" dirty="0" smtClean="0"/>
              <a:t>　医療者として、改めてその責務を問われているといえます。</a:t>
            </a:r>
            <a:endParaRPr lang="en-US" altLang="ja-JP" dirty="0" smtClean="0"/>
          </a:p>
          <a:p>
            <a:endParaRPr lang="en-US" altLang="ja-JP" dirty="0" smtClean="0"/>
          </a:p>
          <a:p>
            <a:pPr>
              <a:lnSpc>
                <a:spcPct val="120000"/>
              </a:lnSpc>
            </a:pPr>
            <a:r>
              <a:rPr lang="ja-JP" altLang="en-US" dirty="0" smtClean="0"/>
              <a:t>・</a:t>
            </a:r>
            <a:r>
              <a:rPr lang="en-US" altLang="ja-JP" dirty="0" smtClean="0"/>
              <a:t> </a:t>
            </a:r>
            <a:r>
              <a:rPr lang="ja-JP" altLang="en-US" dirty="0" smtClean="0"/>
              <a:t>本制度を発展させるためには、</a:t>
            </a:r>
            <a:endParaRPr lang="en-US" altLang="ja-JP" dirty="0" smtClean="0"/>
          </a:p>
          <a:p>
            <a:pPr>
              <a:lnSpc>
                <a:spcPct val="120000"/>
              </a:lnSpc>
            </a:pPr>
            <a:r>
              <a:rPr lang="en-US" altLang="ja-JP" dirty="0"/>
              <a:t> </a:t>
            </a:r>
            <a:r>
              <a:rPr lang="en-US" altLang="ja-JP" dirty="0" smtClean="0"/>
              <a:t>  </a:t>
            </a:r>
            <a:r>
              <a:rPr lang="ja-JP" altLang="en-US" dirty="0" smtClean="0"/>
              <a:t>現場で医療を行う当事者・管理者の努力に加え、</a:t>
            </a:r>
            <a:endParaRPr lang="en-US" altLang="ja-JP" dirty="0" smtClean="0"/>
          </a:p>
          <a:p>
            <a:pPr>
              <a:lnSpc>
                <a:spcPct val="120000"/>
              </a:lnSpc>
            </a:pPr>
            <a:r>
              <a:rPr lang="ja-JP" altLang="en-US" dirty="0" smtClean="0"/>
              <a:t>　支援団体としての、</a:t>
            </a:r>
            <a:r>
              <a:rPr lang="ja-JP" altLang="en-US" dirty="0"/>
              <a:t>医師会</a:t>
            </a:r>
            <a:r>
              <a:rPr lang="ja-JP" altLang="en-US" dirty="0" smtClean="0"/>
              <a:t>、</a:t>
            </a:r>
            <a:r>
              <a:rPr lang="ja-JP" altLang="en-US" dirty="0"/>
              <a:t>基幹病院、</a:t>
            </a:r>
            <a:r>
              <a:rPr lang="ja-JP" altLang="en-US" dirty="0" smtClean="0"/>
              <a:t>地域の大学、広く学会、</a:t>
            </a:r>
            <a:endParaRPr lang="en-US" altLang="ja-JP" dirty="0" smtClean="0"/>
          </a:p>
          <a:p>
            <a:pPr>
              <a:lnSpc>
                <a:spcPct val="120000"/>
              </a:lnSpc>
            </a:pPr>
            <a:r>
              <a:rPr lang="ja-JP" altLang="ja-JP" dirty="0"/>
              <a:t>　</a:t>
            </a:r>
            <a:r>
              <a:rPr lang="ja-JP" altLang="en-US" dirty="0" smtClean="0"/>
              <a:t>専門医、相互の連携を必要とし、</a:t>
            </a:r>
            <a:endParaRPr lang="en-US" altLang="ja-JP" dirty="0" smtClean="0"/>
          </a:p>
          <a:p>
            <a:pPr>
              <a:lnSpc>
                <a:spcPct val="50000"/>
              </a:lnSpc>
            </a:pPr>
            <a:endParaRPr lang="en-US" altLang="ja-JP" dirty="0"/>
          </a:p>
          <a:p>
            <a:pPr>
              <a:lnSpc>
                <a:spcPct val="120000"/>
              </a:lnSpc>
            </a:pPr>
            <a:r>
              <a:rPr lang="ja-JP" altLang="en-US" dirty="0" smtClean="0"/>
              <a:t>・</a:t>
            </a:r>
            <a:r>
              <a:rPr lang="en-US" altLang="ja-JP" dirty="0" smtClean="0"/>
              <a:t> </a:t>
            </a:r>
            <a:r>
              <a:rPr lang="ja-JP" altLang="en-US" dirty="0" smtClean="0"/>
              <a:t>医療を受ける側の理解、及び社会からの支えも必要です。</a:t>
            </a:r>
            <a:endParaRPr lang="en-US" altLang="ja-JP" dirty="0" smtClean="0"/>
          </a:p>
          <a:p>
            <a:pPr>
              <a:lnSpc>
                <a:spcPct val="120000"/>
              </a:lnSpc>
            </a:pPr>
            <a:endParaRPr kumimoji="1" lang="en-US" altLang="ja-JP" dirty="0"/>
          </a:p>
          <a:p>
            <a:pPr>
              <a:lnSpc>
                <a:spcPct val="120000"/>
              </a:lnSpc>
            </a:pPr>
            <a:r>
              <a:rPr kumimoji="1" lang="ja-JP" altLang="en-US" dirty="0" smtClean="0"/>
              <a:t>　　　是非、皆様のご協力をお願いします。</a:t>
            </a:r>
            <a:endParaRPr kumimoji="1" lang="en-US" altLang="ja-JP" dirty="0" smtClean="0"/>
          </a:p>
          <a:p>
            <a:pPr>
              <a:lnSpc>
                <a:spcPct val="120000"/>
              </a:lnSpc>
            </a:pPr>
            <a:endParaRPr lang="en-US" altLang="ja-JP" dirty="0"/>
          </a:p>
          <a:p>
            <a:pPr>
              <a:lnSpc>
                <a:spcPct val="120000"/>
              </a:lnSpc>
            </a:pPr>
            <a:r>
              <a:rPr kumimoji="1" lang="ja-JP" altLang="en-US" dirty="0" smtClean="0"/>
              <a:t>　　　　　　　　　　　　</a:t>
            </a:r>
            <a:r>
              <a:rPr kumimoji="1" lang="en-US" altLang="ja-JP" dirty="0" smtClean="0"/>
              <a:t>				</a:t>
            </a:r>
            <a:r>
              <a:rPr kumimoji="1" lang="ja-JP" altLang="en-US" dirty="0" smtClean="0"/>
              <a:t>　　　ご清聴を感謝いたします。</a:t>
            </a:r>
            <a:endParaRPr kumimoji="1" lang="ja-JP" altLang="en-US" dirty="0"/>
          </a:p>
        </p:txBody>
      </p:sp>
      <p:sp>
        <p:nvSpPr>
          <p:cNvPr id="2" name="テキスト ボックス 1"/>
          <p:cNvSpPr txBox="1"/>
          <p:nvPr/>
        </p:nvSpPr>
        <p:spPr>
          <a:xfrm>
            <a:off x="2953250" y="5462777"/>
            <a:ext cx="184666" cy="369332"/>
          </a:xfrm>
          <a:prstGeom prst="rect">
            <a:avLst/>
          </a:prstGeom>
          <a:noFill/>
        </p:spPr>
        <p:txBody>
          <a:bodyPr wrap="none" rtlCol="0">
            <a:spAutoFit/>
          </a:bodyPr>
          <a:lstStyle/>
          <a:p>
            <a:endParaRPr kumimoji="1" lang="ja-JP" altLang="en-US"/>
          </a:p>
        </p:txBody>
      </p:sp>
    </p:spTree>
    <p:extLst>
      <p:ext uri="{BB962C8B-B14F-4D97-AF65-F5344CB8AC3E}">
        <p14:creationId xmlns:p14="http://schemas.microsoft.com/office/powerpoint/2010/main" val="78201351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2131717" y="2854102"/>
            <a:ext cx="4921155" cy="584775"/>
          </a:xfrm>
          <a:prstGeom prst="rect">
            <a:avLst/>
          </a:prstGeom>
          <a:noFill/>
        </p:spPr>
        <p:txBody>
          <a:bodyPr wrap="none" rtlCol="0">
            <a:spAutoFit/>
          </a:bodyPr>
          <a:lstStyle/>
          <a:p>
            <a:r>
              <a:rPr lang="en-US" altLang="ja-JP" sz="3200" dirty="0" smtClean="0"/>
              <a:t>Ⅳ</a:t>
            </a:r>
            <a:r>
              <a:rPr kumimoji="1" lang="ja-JP" altLang="en-US" sz="3200" dirty="0" smtClean="0"/>
              <a:t>．</a:t>
            </a:r>
            <a:r>
              <a:rPr kumimoji="1" lang="en-US" altLang="ja-JP" sz="3200" dirty="0" smtClean="0"/>
              <a:t> </a:t>
            </a:r>
            <a:r>
              <a:rPr kumimoji="1" lang="en-US" altLang="ja-JP" sz="3200" dirty="0" smtClean="0"/>
              <a:t>Profession</a:t>
            </a:r>
            <a:r>
              <a:rPr kumimoji="1" lang="ja-JP" altLang="en-US" sz="3200" dirty="0" smtClean="0"/>
              <a:t>としての医療</a:t>
            </a:r>
            <a:endParaRPr kumimoji="1" lang="ja-JP" altLang="en-US" sz="3200" dirty="0"/>
          </a:p>
        </p:txBody>
      </p:sp>
    </p:spTree>
    <p:extLst>
      <p:ext uri="{BB962C8B-B14F-4D97-AF65-F5344CB8AC3E}">
        <p14:creationId xmlns:p14="http://schemas.microsoft.com/office/powerpoint/2010/main" val="179944110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正方形/長方形 16"/>
          <p:cNvSpPr/>
          <p:nvPr/>
        </p:nvSpPr>
        <p:spPr>
          <a:xfrm>
            <a:off x="1060704" y="5422392"/>
            <a:ext cx="3959352" cy="292608"/>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kumimoji="1" lang="ja-JP" altLang="en-US"/>
          </a:p>
        </p:txBody>
      </p:sp>
      <p:sp>
        <p:nvSpPr>
          <p:cNvPr id="3" name="テキスト ボックス 2"/>
          <p:cNvSpPr txBox="1"/>
          <p:nvPr/>
        </p:nvSpPr>
        <p:spPr>
          <a:xfrm>
            <a:off x="829756" y="1405719"/>
            <a:ext cx="7581014" cy="2369880"/>
          </a:xfrm>
          <a:prstGeom prst="rect">
            <a:avLst/>
          </a:prstGeom>
          <a:noFill/>
          <a:ln>
            <a:solidFill>
              <a:srgbClr val="7030A0"/>
            </a:solidFill>
          </a:ln>
        </p:spPr>
        <p:txBody>
          <a:bodyPr wrap="square" rtlCol="0">
            <a:spAutoFit/>
          </a:bodyPr>
          <a:lstStyle/>
          <a:p>
            <a:r>
              <a:rPr kumimoji="1" lang="ja-JP" altLang="en-US" sz="1600" dirty="0" smtClean="0"/>
              <a:t>たとえば我々は、</a:t>
            </a:r>
            <a:endParaRPr lang="en-US" altLang="ja-JP" sz="1600" dirty="0"/>
          </a:p>
          <a:p>
            <a:pPr>
              <a:spcBef>
                <a:spcPts val="600"/>
              </a:spcBef>
            </a:pPr>
            <a:r>
              <a:rPr kumimoji="1" lang="ja-JP" altLang="en-US" sz="1600" dirty="0" smtClean="0"/>
              <a:t>ミカンを買いたいと思って果物屋にでかけ、そこで店主が、</a:t>
            </a:r>
            <a:r>
              <a:rPr kumimoji="1" lang="en-US" altLang="ja-JP" sz="1600" dirty="0" smtClean="0"/>
              <a:t>｢</a:t>
            </a:r>
            <a:r>
              <a:rPr kumimoji="1" lang="ja-JP" altLang="en-US" sz="1600" dirty="0" smtClean="0"/>
              <a:t>あなたの欲しいものは、</a:t>
            </a:r>
            <a:endParaRPr kumimoji="1" lang="en-US" altLang="ja-JP" sz="1600" dirty="0" smtClean="0"/>
          </a:p>
          <a:p>
            <a:r>
              <a:rPr kumimoji="1" lang="ja-JP" altLang="en-US" sz="1600" dirty="0" smtClean="0"/>
              <a:t>ミカンではなくて、メロンです」と言われたとき、</a:t>
            </a:r>
            <a:r>
              <a:rPr lang="en-US" altLang="ja-JP" sz="1600" dirty="0" smtClean="0"/>
              <a:t>｢</a:t>
            </a:r>
            <a:r>
              <a:rPr lang="ja-JP" altLang="en-US" sz="1600" dirty="0" smtClean="0"/>
              <a:t>メロンですか。てっきりミカンだと思っていました。</a:t>
            </a:r>
            <a:r>
              <a:rPr kumimoji="1" lang="ja-JP" altLang="en-US" sz="1600" dirty="0" smtClean="0"/>
              <a:t>有り難うございます。」</a:t>
            </a:r>
            <a:r>
              <a:rPr lang="ja-JP" altLang="en-US" sz="1600" dirty="0"/>
              <a:t>　</a:t>
            </a:r>
            <a:r>
              <a:rPr kumimoji="1" lang="ja-JP" altLang="en-US" sz="1600" dirty="0" smtClean="0"/>
              <a:t>というような反応を示すであろうか。　</a:t>
            </a:r>
            <a:endParaRPr lang="en-US" altLang="ja-JP" sz="1600" dirty="0"/>
          </a:p>
          <a:p>
            <a:pPr>
              <a:spcBef>
                <a:spcPts val="1200"/>
              </a:spcBef>
            </a:pPr>
            <a:r>
              <a:rPr kumimoji="1" lang="ja-JP" altLang="en-US" sz="1600" dirty="0" smtClean="0"/>
              <a:t>医療では、</a:t>
            </a:r>
            <a:endParaRPr lang="en-US" altLang="ja-JP" sz="1600" dirty="0"/>
          </a:p>
          <a:p>
            <a:pPr>
              <a:spcBef>
                <a:spcPts val="600"/>
              </a:spcBef>
            </a:pPr>
            <a:r>
              <a:rPr kumimoji="1" lang="ja-JP" altLang="en-US" sz="1600" dirty="0" smtClean="0"/>
              <a:t>風邪だと思って病院を訪れ、そこで医師から</a:t>
            </a:r>
            <a:r>
              <a:rPr lang="ja-JP" altLang="en-US" sz="1600" dirty="0" smtClean="0"/>
              <a:t>「風邪ではなく肺炎です」と言われれば、</a:t>
            </a:r>
            <a:endParaRPr lang="en-US" altLang="ja-JP" sz="1600" dirty="0" smtClean="0"/>
          </a:p>
          <a:p>
            <a:r>
              <a:rPr lang="ja-JP" altLang="en-US" sz="1600" dirty="0" smtClean="0"/>
              <a:t>思わず</a:t>
            </a:r>
            <a:r>
              <a:rPr lang="en-US" altLang="ja-JP" sz="1600" dirty="0" smtClean="0"/>
              <a:t>｢</a:t>
            </a:r>
            <a:r>
              <a:rPr lang="ja-JP" altLang="en-US" sz="1600" dirty="0" smtClean="0"/>
              <a:t>肺炎ですか。てっきり</a:t>
            </a:r>
            <a:r>
              <a:rPr kumimoji="1" lang="ja-JP" altLang="en-US" sz="1600" dirty="0" smtClean="0"/>
              <a:t>風邪だと思っていました。おかげさまで助かりました。」</a:t>
            </a:r>
            <a:endParaRPr kumimoji="1" lang="en-US" altLang="ja-JP" sz="1600" dirty="0" smtClean="0"/>
          </a:p>
          <a:p>
            <a:r>
              <a:rPr kumimoji="1" lang="ja-JP" altLang="en-US" sz="1600" dirty="0" smtClean="0"/>
              <a:t>という状況になりかねない。</a:t>
            </a:r>
            <a:endParaRPr kumimoji="1" lang="ja-JP" altLang="en-US" sz="1600" dirty="0"/>
          </a:p>
        </p:txBody>
      </p:sp>
      <p:sp>
        <p:nvSpPr>
          <p:cNvPr id="2" name="テキスト ボックス 1"/>
          <p:cNvSpPr txBox="1"/>
          <p:nvPr/>
        </p:nvSpPr>
        <p:spPr>
          <a:xfrm>
            <a:off x="2732567" y="426571"/>
            <a:ext cx="3775393" cy="523220"/>
          </a:xfrm>
          <a:prstGeom prst="rect">
            <a:avLst/>
          </a:prstGeom>
          <a:noFill/>
        </p:spPr>
        <p:txBody>
          <a:bodyPr wrap="none" rtlCol="0">
            <a:spAutoFit/>
          </a:bodyPr>
          <a:lstStyle/>
          <a:p>
            <a:r>
              <a:rPr kumimoji="1" lang="ja-JP" altLang="en-US" sz="2800" dirty="0" smtClean="0"/>
              <a:t>医療の経済</a:t>
            </a:r>
            <a:r>
              <a:rPr kumimoji="1" lang="ja-JP" altLang="en-US" sz="2800" smtClean="0"/>
              <a:t>特性の認識</a:t>
            </a:r>
            <a:endParaRPr kumimoji="1" lang="ja-JP" altLang="en-US" sz="2800" dirty="0"/>
          </a:p>
        </p:txBody>
      </p:sp>
      <p:cxnSp>
        <p:nvCxnSpPr>
          <p:cNvPr id="6" name="直線コネクタ 5"/>
          <p:cNvCxnSpPr/>
          <p:nvPr/>
        </p:nvCxnSpPr>
        <p:spPr>
          <a:xfrm>
            <a:off x="2838892" y="894408"/>
            <a:ext cx="3530009" cy="0"/>
          </a:xfrm>
          <a:prstGeom prst="line">
            <a:avLst/>
          </a:prstGeom>
          <a:ln>
            <a:solidFill>
              <a:srgbClr val="002060"/>
            </a:solidFill>
          </a:ln>
        </p:spPr>
        <p:style>
          <a:lnRef idx="2">
            <a:schemeClr val="accent1"/>
          </a:lnRef>
          <a:fillRef idx="0">
            <a:schemeClr val="accent1"/>
          </a:fillRef>
          <a:effectRef idx="1">
            <a:schemeClr val="accent1"/>
          </a:effectRef>
          <a:fontRef idx="minor">
            <a:schemeClr val="tx1"/>
          </a:fontRef>
        </p:style>
      </p:cxnSp>
      <p:sp>
        <p:nvSpPr>
          <p:cNvPr id="7" name="テキスト ボックス 6"/>
          <p:cNvSpPr txBox="1"/>
          <p:nvPr/>
        </p:nvSpPr>
        <p:spPr>
          <a:xfrm>
            <a:off x="5020056" y="899533"/>
            <a:ext cx="3807453" cy="523220"/>
          </a:xfrm>
          <a:prstGeom prst="rect">
            <a:avLst/>
          </a:prstGeom>
          <a:noFill/>
        </p:spPr>
        <p:txBody>
          <a:bodyPr wrap="none" rtlCol="0">
            <a:spAutoFit/>
          </a:bodyPr>
          <a:lstStyle/>
          <a:p>
            <a:r>
              <a:rPr kumimoji="1" lang="ja-JP" altLang="en-US" sz="1400" dirty="0" smtClean="0"/>
              <a:t>権丈善一</a:t>
            </a:r>
            <a:r>
              <a:rPr kumimoji="1" lang="en-US" altLang="ja-JP" sz="1400" dirty="0" smtClean="0"/>
              <a:t>『</a:t>
            </a:r>
            <a:r>
              <a:rPr kumimoji="1" lang="ja-JP" altLang="en-US" sz="1400" dirty="0" smtClean="0"/>
              <a:t>医療介護の一体改革と財政</a:t>
            </a:r>
            <a:r>
              <a:rPr kumimoji="1" lang="en-US" altLang="ja-JP" sz="1400" dirty="0" smtClean="0"/>
              <a:t>』</a:t>
            </a:r>
            <a:r>
              <a:rPr kumimoji="1" lang="ja-JP" altLang="en-US" sz="1400" dirty="0" smtClean="0"/>
              <a:t>　</a:t>
            </a:r>
            <a:r>
              <a:rPr lang="ja-JP" altLang="en-US" sz="1400" dirty="0" smtClean="0"/>
              <a:t>２０１５</a:t>
            </a:r>
            <a:endParaRPr lang="en-US" altLang="ja-JP" sz="1400" dirty="0" smtClean="0"/>
          </a:p>
          <a:p>
            <a:r>
              <a:rPr lang="ja-JP" altLang="en-US" sz="1400" dirty="0" smtClean="0"/>
              <a:t>日本病院会総会講演（</a:t>
            </a:r>
            <a:r>
              <a:rPr lang="en-US" altLang="ja-JP" sz="1400" dirty="0" smtClean="0"/>
              <a:t>2016.5.28.</a:t>
            </a:r>
            <a:r>
              <a:rPr lang="ja-JP" altLang="en-US" sz="1400" dirty="0" smtClean="0"/>
              <a:t>）</a:t>
            </a:r>
            <a:endParaRPr kumimoji="1" lang="ja-JP" altLang="en-US" sz="1400" dirty="0"/>
          </a:p>
        </p:txBody>
      </p:sp>
      <p:sp>
        <p:nvSpPr>
          <p:cNvPr id="8" name="テキスト ボックス 7"/>
          <p:cNvSpPr txBox="1"/>
          <p:nvPr/>
        </p:nvSpPr>
        <p:spPr>
          <a:xfrm>
            <a:off x="738316" y="3979127"/>
            <a:ext cx="8127546" cy="2428870"/>
          </a:xfrm>
          <a:prstGeom prst="rect">
            <a:avLst/>
          </a:prstGeom>
          <a:noFill/>
        </p:spPr>
        <p:txBody>
          <a:bodyPr wrap="none" rtlCol="0">
            <a:spAutoFit/>
          </a:bodyPr>
          <a:lstStyle/>
          <a:p>
            <a:r>
              <a:rPr kumimoji="1" lang="ja-JP" altLang="en-US" dirty="0" smtClean="0"/>
              <a:t>＊医療は、経済学が想定する一般市場モデルと比べると、以下の特性を強く持つ</a:t>
            </a:r>
            <a:endParaRPr kumimoji="1" lang="en-US" altLang="ja-JP" dirty="0" smtClean="0"/>
          </a:p>
          <a:p>
            <a:pPr marL="742950" lvl="1" indent="-285750">
              <a:lnSpc>
                <a:spcPts val="2460"/>
              </a:lnSpc>
              <a:buFont typeface="Arial" charset="0"/>
              <a:buChar char="•"/>
            </a:pPr>
            <a:r>
              <a:rPr lang="ja-JP" altLang="en-US" sz="1600" dirty="0" smtClean="0"/>
              <a:t>需給者間の情報の非対称性</a:t>
            </a:r>
            <a:r>
              <a:rPr lang="en-US" altLang="ja-JP" sz="1600" dirty="0" smtClean="0"/>
              <a:t>		</a:t>
            </a:r>
            <a:r>
              <a:rPr lang="ja-JP" altLang="en-US" sz="1600" dirty="0" smtClean="0"/>
              <a:t>［</a:t>
            </a:r>
            <a:r>
              <a:rPr lang="en-US" altLang="ja-JP" sz="1600" dirty="0" smtClean="0"/>
              <a:t>countervailing  power </a:t>
            </a:r>
            <a:r>
              <a:rPr lang="ja-JP" altLang="en-US" sz="1600" dirty="0" smtClean="0"/>
              <a:t>（拮抗力）がない］</a:t>
            </a:r>
            <a:endParaRPr lang="en-US" altLang="ja-JP" sz="1600" dirty="0" smtClean="0"/>
          </a:p>
          <a:p>
            <a:pPr marL="742950" lvl="1" indent="-285750">
              <a:lnSpc>
                <a:spcPts val="2260"/>
              </a:lnSpc>
              <a:buFont typeface="Arial" charset="0"/>
              <a:buChar char="•"/>
            </a:pPr>
            <a:r>
              <a:rPr kumimoji="1" lang="ja-JP" altLang="en-US" sz="1600" dirty="0" smtClean="0"/>
              <a:t>診療効果というアウトカム（成果）の不確実性</a:t>
            </a:r>
            <a:endParaRPr kumimoji="1" lang="en-US" altLang="ja-JP" sz="1600" dirty="0" smtClean="0"/>
          </a:p>
          <a:p>
            <a:pPr marL="742950" lvl="1" indent="-285750">
              <a:lnSpc>
                <a:spcPts val="2260"/>
              </a:lnSpc>
              <a:buFont typeface="Arial" charset="0"/>
              <a:buChar char="•"/>
            </a:pPr>
            <a:r>
              <a:rPr lang="ja-JP" altLang="en-US" sz="1600" dirty="0" smtClean="0"/>
              <a:t>サービスの個別性</a:t>
            </a:r>
            <a:endParaRPr lang="en-US" altLang="ja-JP" sz="1600" dirty="0" smtClean="0"/>
          </a:p>
          <a:p>
            <a:pPr>
              <a:spcBef>
                <a:spcPts val="1800"/>
              </a:spcBef>
            </a:pPr>
            <a:r>
              <a:rPr kumimoji="1" lang="ja-JP" altLang="en-US" dirty="0" smtClean="0"/>
              <a:t>＊ 医療の社会的規制のための適切な基礎</a:t>
            </a:r>
            <a:endParaRPr kumimoji="1" lang="en-US" altLang="ja-JP" dirty="0" smtClean="0"/>
          </a:p>
          <a:p>
            <a:pPr marL="742950" lvl="1" indent="-285750">
              <a:lnSpc>
                <a:spcPts val="2460"/>
              </a:lnSpc>
              <a:buFont typeface="Arial" charset="0"/>
              <a:buChar char="•"/>
            </a:pPr>
            <a:r>
              <a:rPr kumimoji="1" lang="ja-JP" altLang="en-US" dirty="0" smtClean="0"/>
              <a:t>一般市場モデルの、</a:t>
            </a:r>
            <a:r>
              <a:rPr kumimoji="1" lang="en-US" altLang="ja-JP" dirty="0" smtClean="0"/>
              <a:t>｢</a:t>
            </a:r>
            <a:r>
              <a:rPr kumimoji="1" lang="ja-JP" altLang="en-US" b="1" dirty="0" smtClean="0">
                <a:solidFill>
                  <a:srgbClr val="376092"/>
                </a:solidFill>
              </a:rPr>
              <a:t>競争</a:t>
            </a:r>
            <a:r>
              <a:rPr kumimoji="1" lang="en-US" altLang="ja-JP" dirty="0" smtClean="0"/>
              <a:t>｣</a:t>
            </a:r>
            <a:r>
              <a:rPr kumimoji="1" lang="ja-JP" altLang="en-US" dirty="0" smtClean="0"/>
              <a:t>と「</a:t>
            </a:r>
            <a:r>
              <a:rPr kumimoji="1" lang="ja-JP" altLang="en-US" b="1" dirty="0" smtClean="0">
                <a:solidFill>
                  <a:srgbClr val="376092"/>
                </a:solidFill>
              </a:rPr>
              <a:t>規制</a:t>
            </a:r>
            <a:r>
              <a:rPr kumimoji="1" lang="ja-JP" altLang="en-US" dirty="0" smtClean="0"/>
              <a:t>」のどちらも、両者の混合もなり得ない。</a:t>
            </a:r>
            <a:endParaRPr kumimoji="1" lang="en-US" altLang="ja-JP" dirty="0" smtClean="0"/>
          </a:p>
          <a:p>
            <a:pPr marL="742950" lvl="1" indent="-285750">
              <a:lnSpc>
                <a:spcPts val="2460"/>
              </a:lnSpc>
              <a:buFont typeface="Arial" charset="0"/>
              <a:buChar char="•"/>
            </a:pPr>
            <a:r>
              <a:rPr lang="ja-JP" altLang="en-US" dirty="0" smtClean="0"/>
              <a:t>「</a:t>
            </a:r>
            <a:r>
              <a:rPr lang="ja-JP" altLang="en-US" dirty="0" smtClean="0">
                <a:solidFill>
                  <a:srgbClr val="FF0000"/>
                </a:solidFill>
              </a:rPr>
              <a:t>専門職規範</a:t>
            </a:r>
            <a:r>
              <a:rPr lang="ja-JP" altLang="en-US" dirty="0" smtClean="0"/>
              <a:t>」が決定的に重要な第３の要素といえる。</a:t>
            </a:r>
            <a:endParaRPr kumimoji="1" lang="ja-JP" altLang="en-US" dirty="0"/>
          </a:p>
        </p:txBody>
      </p:sp>
      <p:cxnSp>
        <p:nvCxnSpPr>
          <p:cNvPr id="10" name="直線コネクタ 9"/>
          <p:cNvCxnSpPr/>
          <p:nvPr/>
        </p:nvCxnSpPr>
        <p:spPr>
          <a:xfrm>
            <a:off x="3163824" y="4581144"/>
            <a:ext cx="822960"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1" name="直線コネクタ 10"/>
          <p:cNvCxnSpPr/>
          <p:nvPr/>
        </p:nvCxnSpPr>
        <p:spPr>
          <a:xfrm>
            <a:off x="4531254" y="4898136"/>
            <a:ext cx="836274"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2" name="直線コネクタ 11"/>
          <p:cNvCxnSpPr/>
          <p:nvPr/>
        </p:nvCxnSpPr>
        <p:spPr>
          <a:xfrm>
            <a:off x="2513775" y="5181600"/>
            <a:ext cx="650049"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4" name="直線コネクタ 13"/>
          <p:cNvCxnSpPr/>
          <p:nvPr/>
        </p:nvCxnSpPr>
        <p:spPr>
          <a:xfrm>
            <a:off x="1578864" y="6333744"/>
            <a:ext cx="4209288"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7766145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 name="曲折矢印 144"/>
          <p:cNvSpPr/>
          <p:nvPr/>
        </p:nvSpPr>
        <p:spPr>
          <a:xfrm rot="5400000" flipV="1">
            <a:off x="820109" y="3272927"/>
            <a:ext cx="2324861" cy="2779982"/>
          </a:xfrm>
          <a:prstGeom prst="bentArrow">
            <a:avLst>
              <a:gd name="adj1" fmla="val 5020"/>
              <a:gd name="adj2" fmla="val 15066"/>
              <a:gd name="adj3" fmla="val 0"/>
              <a:gd name="adj4" fmla="val 16595"/>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pic>
        <p:nvPicPr>
          <p:cNvPr id="3" name="Picture 535" descr="Tailor-made"/>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3114239" y="1818655"/>
            <a:ext cx="1337807" cy="1730298"/>
          </a:xfrm>
          <a:prstGeom prst="rect">
            <a:avLst/>
          </a:prstGeom>
          <a:noFill/>
          <a:ln w="9525">
            <a:noFill/>
            <a:miter lim="800000"/>
            <a:headEnd/>
            <a:tailEnd/>
          </a:ln>
        </p:spPr>
      </p:pic>
      <p:sp>
        <p:nvSpPr>
          <p:cNvPr id="4" name="円/楕円 3"/>
          <p:cNvSpPr/>
          <p:nvPr/>
        </p:nvSpPr>
        <p:spPr>
          <a:xfrm>
            <a:off x="4843833" y="545432"/>
            <a:ext cx="4068371" cy="4135548"/>
          </a:xfrm>
          <a:prstGeom prst="ellipse">
            <a:avLst/>
          </a:prstGeom>
          <a:solidFill>
            <a:schemeClr val="accent5">
              <a:lumMod val="20000"/>
              <a:lumOff val="80000"/>
            </a:schemeClr>
          </a:solidFill>
          <a:ln>
            <a:solidFill>
              <a:schemeClr val="tx1">
                <a:lumMod val="65000"/>
                <a:lumOff val="35000"/>
                <a:alpha val="71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srgbClr val="531E88"/>
              </a:solidFill>
              <a:latin typeface="ArialMT"/>
              <a:hlinkClick r:id="rId3"/>
            </a:endParaRPr>
          </a:p>
          <a:p>
            <a:pPr algn="ctr"/>
            <a:endParaRPr kumimoji="1" lang="ja-JP" altLang="en-US" dirty="0"/>
          </a:p>
        </p:txBody>
      </p:sp>
      <p:pic>
        <p:nvPicPr>
          <p:cNvPr id="5"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26712" r="-2473" b="16862"/>
          <a:stretch/>
        </p:blipFill>
        <p:spPr bwMode="auto">
          <a:xfrm>
            <a:off x="7020272" y="1691882"/>
            <a:ext cx="719310" cy="125958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6" name="Picture 2" descr="Suscept"/>
          <p:cNvPicPr>
            <a:picLocks noChangeAspect="1" noChangeArrowheads="1"/>
          </p:cNvPicPr>
          <p:nvPr/>
        </p:nvPicPr>
        <p:blipFill>
          <a:blip r:embed="rId5" cstate="print">
            <a:clrChange>
              <a:clrFrom>
                <a:srgbClr val="FEFEFE"/>
              </a:clrFrom>
              <a:clrTo>
                <a:srgbClr val="FEFEFE">
                  <a:alpha val="0"/>
                </a:srgbClr>
              </a:clrTo>
            </a:clrChange>
          </a:blip>
          <a:srcRect/>
          <a:stretch>
            <a:fillRect/>
          </a:stretch>
        </p:blipFill>
        <p:spPr bwMode="auto">
          <a:xfrm>
            <a:off x="5724128" y="2916018"/>
            <a:ext cx="2463352" cy="1008112"/>
          </a:xfrm>
          <a:prstGeom prst="rect">
            <a:avLst/>
          </a:prstGeom>
          <a:noFill/>
          <a:ln w="9525">
            <a:noFill/>
            <a:miter lim="800000"/>
            <a:headEnd/>
            <a:tailEnd/>
          </a:ln>
        </p:spPr>
      </p:pic>
      <p:pic>
        <p:nvPicPr>
          <p:cNvPr id="7" name="Picture 4" descr="C:\Users\tyoshida\AppData\Local\Microsoft\Windows\Temporary Internet Files\Content.IE5\S5BN37G8\MC900438746[1].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796136" y="1187826"/>
            <a:ext cx="1080120" cy="1560173"/>
          </a:xfrm>
          <a:prstGeom prst="rect">
            <a:avLst/>
          </a:prstGeom>
          <a:noFill/>
          <a:extLst>
            <a:ext uri="{909E8E84-426E-40dd-AFC4-6F175D3DCCD1}">
              <a14:hiddenFill xmlns:a14="http://schemas.microsoft.com/office/drawing/2010/main" xmlns="">
                <a:solidFill>
                  <a:srgbClr val="FFFFFF"/>
                </a:solidFill>
              </a14:hiddenFill>
            </a:ext>
          </a:extLst>
        </p:spPr>
      </p:pic>
      <p:pic>
        <p:nvPicPr>
          <p:cNvPr id="8" name="Picture 542" descr="Tailor-made"/>
          <p:cNvPicPr>
            <a:picLocks noChangeAspect="1" noChangeArrowheads="1"/>
          </p:cNvPicPr>
          <p:nvPr/>
        </p:nvPicPr>
        <p:blipFill>
          <a:blip r:embed="rId7" cstate="print"/>
          <a:srcRect/>
          <a:stretch>
            <a:fillRect/>
          </a:stretch>
        </p:blipFill>
        <p:spPr bwMode="auto">
          <a:xfrm>
            <a:off x="7524328" y="1187826"/>
            <a:ext cx="662015" cy="504056"/>
          </a:xfrm>
          <a:prstGeom prst="rect">
            <a:avLst/>
          </a:prstGeom>
          <a:noFill/>
          <a:ln w="9525">
            <a:noFill/>
            <a:miter lim="800000"/>
            <a:headEnd/>
            <a:tailEnd/>
          </a:ln>
        </p:spPr>
      </p:pic>
      <p:grpSp>
        <p:nvGrpSpPr>
          <p:cNvPr id="9" name="Group 551"/>
          <p:cNvGrpSpPr>
            <a:grpSpLocks/>
          </p:cNvGrpSpPr>
          <p:nvPr/>
        </p:nvGrpSpPr>
        <p:grpSpPr bwMode="auto">
          <a:xfrm>
            <a:off x="6660232" y="3924130"/>
            <a:ext cx="733214" cy="640271"/>
            <a:chOff x="489" y="2664"/>
            <a:chExt cx="710" cy="620"/>
          </a:xfrm>
        </p:grpSpPr>
        <p:sp>
          <p:nvSpPr>
            <p:cNvPr id="10" name="Freeform 552"/>
            <p:cNvSpPr>
              <a:spLocks/>
            </p:cNvSpPr>
            <p:nvPr/>
          </p:nvSpPr>
          <p:spPr bwMode="auto">
            <a:xfrm>
              <a:off x="494" y="2916"/>
              <a:ext cx="525" cy="363"/>
            </a:xfrm>
            <a:custGeom>
              <a:avLst/>
              <a:gdLst>
                <a:gd name="T0" fmla="*/ 287 w 485"/>
                <a:gd name="T1" fmla="*/ 0 h 363"/>
                <a:gd name="T2" fmla="*/ 157 w 485"/>
                <a:gd name="T3" fmla="*/ 121 h 363"/>
                <a:gd name="T4" fmla="*/ 0 w 485"/>
                <a:gd name="T5" fmla="*/ 336 h 363"/>
                <a:gd name="T6" fmla="*/ 22 w 485"/>
                <a:gd name="T7" fmla="*/ 363 h 363"/>
                <a:gd name="T8" fmla="*/ 251 w 485"/>
                <a:gd name="T9" fmla="*/ 220 h 363"/>
                <a:gd name="T10" fmla="*/ 485 w 485"/>
                <a:gd name="T11" fmla="*/ 0 h 363"/>
                <a:gd name="T12" fmla="*/ 287 w 485"/>
                <a:gd name="T13" fmla="*/ 0 h 363"/>
                <a:gd name="T14" fmla="*/ 0 60000 65536"/>
                <a:gd name="T15" fmla="*/ 0 60000 65536"/>
                <a:gd name="T16" fmla="*/ 0 60000 65536"/>
                <a:gd name="T17" fmla="*/ 0 60000 65536"/>
                <a:gd name="T18" fmla="*/ 0 60000 65536"/>
                <a:gd name="T19" fmla="*/ 0 60000 65536"/>
                <a:gd name="T20" fmla="*/ 0 60000 65536"/>
                <a:gd name="T21" fmla="*/ 0 w 485"/>
                <a:gd name="T22" fmla="*/ 0 h 363"/>
                <a:gd name="T23" fmla="*/ 485 w 485"/>
                <a:gd name="T24" fmla="*/ 363 h 36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85" h="363">
                  <a:moveTo>
                    <a:pt x="287" y="0"/>
                  </a:moveTo>
                  <a:lnTo>
                    <a:pt x="157" y="121"/>
                  </a:lnTo>
                  <a:lnTo>
                    <a:pt x="0" y="336"/>
                  </a:lnTo>
                  <a:lnTo>
                    <a:pt x="22" y="363"/>
                  </a:lnTo>
                  <a:lnTo>
                    <a:pt x="251" y="220"/>
                  </a:lnTo>
                  <a:lnTo>
                    <a:pt x="485" y="0"/>
                  </a:lnTo>
                  <a:lnTo>
                    <a:pt x="287" y="0"/>
                  </a:lnTo>
                  <a:close/>
                </a:path>
              </a:pathLst>
            </a:custGeom>
            <a:solidFill>
              <a:srgbClr val="DB2717"/>
            </a:solidFill>
            <a:ln w="9525">
              <a:noFill/>
              <a:round/>
              <a:headEnd/>
              <a:tailEnd/>
            </a:ln>
          </p:spPr>
          <p:txBody>
            <a:bodyPr/>
            <a:lstStyle/>
            <a:p>
              <a:endParaRPr lang="ja-JP" altLang="en-US"/>
            </a:p>
          </p:txBody>
        </p:sp>
        <p:sp>
          <p:nvSpPr>
            <p:cNvPr id="11" name="Freeform 553"/>
            <p:cNvSpPr>
              <a:spLocks/>
            </p:cNvSpPr>
            <p:nvPr/>
          </p:nvSpPr>
          <p:spPr bwMode="auto">
            <a:xfrm>
              <a:off x="489" y="3032"/>
              <a:ext cx="179" cy="225"/>
            </a:xfrm>
            <a:custGeom>
              <a:avLst/>
              <a:gdLst>
                <a:gd name="T0" fmla="*/ 162 w 166"/>
                <a:gd name="T1" fmla="*/ 0 h 225"/>
                <a:gd name="T2" fmla="*/ 166 w 166"/>
                <a:gd name="T3" fmla="*/ 5 h 225"/>
                <a:gd name="T4" fmla="*/ 9 w 166"/>
                <a:gd name="T5" fmla="*/ 225 h 225"/>
                <a:gd name="T6" fmla="*/ 0 w 166"/>
                <a:gd name="T7" fmla="*/ 220 h 225"/>
                <a:gd name="T8" fmla="*/ 162 w 166"/>
                <a:gd name="T9" fmla="*/ 0 h 225"/>
                <a:gd name="T10" fmla="*/ 0 60000 65536"/>
                <a:gd name="T11" fmla="*/ 0 60000 65536"/>
                <a:gd name="T12" fmla="*/ 0 60000 65536"/>
                <a:gd name="T13" fmla="*/ 0 60000 65536"/>
                <a:gd name="T14" fmla="*/ 0 60000 65536"/>
                <a:gd name="T15" fmla="*/ 0 w 166"/>
                <a:gd name="T16" fmla="*/ 0 h 225"/>
                <a:gd name="T17" fmla="*/ 166 w 166"/>
                <a:gd name="T18" fmla="*/ 225 h 225"/>
              </a:gdLst>
              <a:ahLst/>
              <a:cxnLst>
                <a:cxn ang="T10">
                  <a:pos x="T0" y="T1"/>
                </a:cxn>
                <a:cxn ang="T11">
                  <a:pos x="T2" y="T3"/>
                </a:cxn>
                <a:cxn ang="T12">
                  <a:pos x="T4" y="T5"/>
                </a:cxn>
                <a:cxn ang="T13">
                  <a:pos x="T6" y="T7"/>
                </a:cxn>
                <a:cxn ang="T14">
                  <a:pos x="T8" y="T9"/>
                </a:cxn>
              </a:cxnLst>
              <a:rect l="T15" t="T16" r="T17" b="T18"/>
              <a:pathLst>
                <a:path w="166" h="225">
                  <a:moveTo>
                    <a:pt x="162" y="0"/>
                  </a:moveTo>
                  <a:lnTo>
                    <a:pt x="166" y="5"/>
                  </a:lnTo>
                  <a:lnTo>
                    <a:pt x="9" y="225"/>
                  </a:lnTo>
                  <a:lnTo>
                    <a:pt x="0" y="220"/>
                  </a:lnTo>
                  <a:lnTo>
                    <a:pt x="162" y="0"/>
                  </a:lnTo>
                  <a:close/>
                </a:path>
              </a:pathLst>
            </a:custGeom>
            <a:solidFill>
              <a:srgbClr val="000000"/>
            </a:solidFill>
            <a:ln w="9525">
              <a:noFill/>
              <a:round/>
              <a:headEnd/>
              <a:tailEnd/>
            </a:ln>
          </p:spPr>
          <p:txBody>
            <a:bodyPr/>
            <a:lstStyle/>
            <a:p>
              <a:endParaRPr lang="ja-JP" altLang="en-US"/>
            </a:p>
          </p:txBody>
        </p:sp>
        <p:sp>
          <p:nvSpPr>
            <p:cNvPr id="12" name="Freeform 554"/>
            <p:cNvSpPr>
              <a:spLocks/>
            </p:cNvSpPr>
            <p:nvPr/>
          </p:nvSpPr>
          <p:spPr bwMode="auto">
            <a:xfrm>
              <a:off x="518" y="3131"/>
              <a:ext cx="253" cy="153"/>
            </a:xfrm>
            <a:custGeom>
              <a:avLst/>
              <a:gdLst>
                <a:gd name="T0" fmla="*/ 229 w 234"/>
                <a:gd name="T1" fmla="*/ 0 h 153"/>
                <a:gd name="T2" fmla="*/ 234 w 234"/>
                <a:gd name="T3" fmla="*/ 9 h 153"/>
                <a:gd name="T4" fmla="*/ 5 w 234"/>
                <a:gd name="T5" fmla="*/ 153 h 153"/>
                <a:gd name="T6" fmla="*/ 0 w 234"/>
                <a:gd name="T7" fmla="*/ 144 h 153"/>
                <a:gd name="T8" fmla="*/ 229 w 234"/>
                <a:gd name="T9" fmla="*/ 0 h 153"/>
                <a:gd name="T10" fmla="*/ 0 60000 65536"/>
                <a:gd name="T11" fmla="*/ 0 60000 65536"/>
                <a:gd name="T12" fmla="*/ 0 60000 65536"/>
                <a:gd name="T13" fmla="*/ 0 60000 65536"/>
                <a:gd name="T14" fmla="*/ 0 60000 65536"/>
                <a:gd name="T15" fmla="*/ 0 w 234"/>
                <a:gd name="T16" fmla="*/ 0 h 153"/>
                <a:gd name="T17" fmla="*/ 234 w 234"/>
                <a:gd name="T18" fmla="*/ 153 h 153"/>
              </a:gdLst>
              <a:ahLst/>
              <a:cxnLst>
                <a:cxn ang="T10">
                  <a:pos x="T0" y="T1"/>
                </a:cxn>
                <a:cxn ang="T11">
                  <a:pos x="T2" y="T3"/>
                </a:cxn>
                <a:cxn ang="T12">
                  <a:pos x="T4" y="T5"/>
                </a:cxn>
                <a:cxn ang="T13">
                  <a:pos x="T6" y="T7"/>
                </a:cxn>
                <a:cxn ang="T14">
                  <a:pos x="T8" y="T9"/>
                </a:cxn>
              </a:cxnLst>
              <a:rect l="T15" t="T16" r="T17" b="T18"/>
              <a:pathLst>
                <a:path w="234" h="153">
                  <a:moveTo>
                    <a:pt x="229" y="0"/>
                  </a:moveTo>
                  <a:lnTo>
                    <a:pt x="234" y="9"/>
                  </a:lnTo>
                  <a:lnTo>
                    <a:pt x="5" y="153"/>
                  </a:lnTo>
                  <a:lnTo>
                    <a:pt x="0" y="144"/>
                  </a:lnTo>
                  <a:lnTo>
                    <a:pt x="229" y="0"/>
                  </a:lnTo>
                  <a:close/>
                </a:path>
              </a:pathLst>
            </a:custGeom>
            <a:solidFill>
              <a:srgbClr val="000000"/>
            </a:solidFill>
            <a:ln w="9525">
              <a:noFill/>
              <a:round/>
              <a:headEnd/>
              <a:tailEnd/>
            </a:ln>
          </p:spPr>
          <p:txBody>
            <a:bodyPr/>
            <a:lstStyle/>
            <a:p>
              <a:endParaRPr lang="ja-JP" altLang="en-US"/>
            </a:p>
          </p:txBody>
        </p:sp>
        <p:sp>
          <p:nvSpPr>
            <p:cNvPr id="13" name="Freeform 555"/>
            <p:cNvSpPr>
              <a:spLocks/>
            </p:cNvSpPr>
            <p:nvPr/>
          </p:nvSpPr>
          <p:spPr bwMode="auto">
            <a:xfrm>
              <a:off x="494" y="3252"/>
              <a:ext cx="24" cy="27"/>
            </a:xfrm>
            <a:custGeom>
              <a:avLst/>
              <a:gdLst>
                <a:gd name="T0" fmla="*/ 22 w 22"/>
                <a:gd name="T1" fmla="*/ 27 h 27"/>
                <a:gd name="T2" fmla="*/ 13 w 22"/>
                <a:gd name="T3" fmla="*/ 27 h 27"/>
                <a:gd name="T4" fmla="*/ 4 w 22"/>
                <a:gd name="T5" fmla="*/ 18 h 27"/>
                <a:gd name="T6" fmla="*/ 4 w 22"/>
                <a:gd name="T7" fmla="*/ 18 h 27"/>
                <a:gd name="T8" fmla="*/ 0 w 22"/>
                <a:gd name="T9" fmla="*/ 9 h 27"/>
                <a:gd name="T10" fmla="*/ 0 w 22"/>
                <a:gd name="T11" fmla="*/ 0 h 27"/>
                <a:gd name="T12" fmla="*/ 0 w 22"/>
                <a:gd name="T13" fmla="*/ 0 h 27"/>
                <a:gd name="T14" fmla="*/ 13 w 22"/>
                <a:gd name="T15" fmla="*/ 14 h 27"/>
                <a:gd name="T16" fmla="*/ 13 w 22"/>
                <a:gd name="T17" fmla="*/ 14 h 27"/>
                <a:gd name="T18" fmla="*/ 22 w 22"/>
                <a:gd name="T19" fmla="*/ 27 h 2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2"/>
                <a:gd name="T31" fmla="*/ 0 h 27"/>
                <a:gd name="T32" fmla="*/ 22 w 22"/>
                <a:gd name="T33" fmla="*/ 27 h 2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2" h="27">
                  <a:moveTo>
                    <a:pt x="22" y="27"/>
                  </a:moveTo>
                  <a:lnTo>
                    <a:pt x="13" y="27"/>
                  </a:lnTo>
                  <a:lnTo>
                    <a:pt x="4" y="18"/>
                  </a:lnTo>
                  <a:lnTo>
                    <a:pt x="0" y="9"/>
                  </a:lnTo>
                  <a:lnTo>
                    <a:pt x="0" y="0"/>
                  </a:lnTo>
                  <a:lnTo>
                    <a:pt x="13" y="14"/>
                  </a:lnTo>
                  <a:lnTo>
                    <a:pt x="22" y="27"/>
                  </a:lnTo>
                  <a:close/>
                </a:path>
              </a:pathLst>
            </a:custGeom>
            <a:solidFill>
              <a:srgbClr val="DB2717"/>
            </a:solidFill>
            <a:ln w="9525">
              <a:noFill/>
              <a:round/>
              <a:headEnd/>
              <a:tailEnd/>
            </a:ln>
          </p:spPr>
          <p:txBody>
            <a:bodyPr/>
            <a:lstStyle/>
            <a:p>
              <a:endParaRPr lang="ja-JP" altLang="en-US"/>
            </a:p>
          </p:txBody>
        </p:sp>
        <p:sp>
          <p:nvSpPr>
            <p:cNvPr id="14" name="Freeform 556"/>
            <p:cNvSpPr>
              <a:spLocks/>
            </p:cNvSpPr>
            <p:nvPr/>
          </p:nvSpPr>
          <p:spPr bwMode="auto">
            <a:xfrm>
              <a:off x="508" y="3275"/>
              <a:ext cx="15" cy="9"/>
            </a:xfrm>
            <a:custGeom>
              <a:avLst/>
              <a:gdLst>
                <a:gd name="T0" fmla="*/ 14 w 14"/>
                <a:gd name="T1" fmla="*/ 0 h 9"/>
                <a:gd name="T2" fmla="*/ 9 w 14"/>
                <a:gd name="T3" fmla="*/ 9 h 9"/>
                <a:gd name="T4" fmla="*/ 0 w 14"/>
                <a:gd name="T5" fmla="*/ 9 h 9"/>
                <a:gd name="T6" fmla="*/ 0 w 14"/>
                <a:gd name="T7" fmla="*/ 0 h 9"/>
                <a:gd name="T8" fmla="*/ 14 w 14"/>
                <a:gd name="T9" fmla="*/ 0 h 9"/>
                <a:gd name="T10" fmla="*/ 0 60000 65536"/>
                <a:gd name="T11" fmla="*/ 0 60000 65536"/>
                <a:gd name="T12" fmla="*/ 0 60000 65536"/>
                <a:gd name="T13" fmla="*/ 0 60000 65536"/>
                <a:gd name="T14" fmla="*/ 0 60000 65536"/>
                <a:gd name="T15" fmla="*/ 0 w 14"/>
                <a:gd name="T16" fmla="*/ 0 h 9"/>
                <a:gd name="T17" fmla="*/ 14 w 14"/>
                <a:gd name="T18" fmla="*/ 9 h 9"/>
              </a:gdLst>
              <a:ahLst/>
              <a:cxnLst>
                <a:cxn ang="T10">
                  <a:pos x="T0" y="T1"/>
                </a:cxn>
                <a:cxn ang="T11">
                  <a:pos x="T2" y="T3"/>
                </a:cxn>
                <a:cxn ang="T12">
                  <a:pos x="T4" y="T5"/>
                </a:cxn>
                <a:cxn ang="T13">
                  <a:pos x="T6" y="T7"/>
                </a:cxn>
                <a:cxn ang="T14">
                  <a:pos x="T8" y="T9"/>
                </a:cxn>
              </a:cxnLst>
              <a:rect l="T15" t="T16" r="T17" b="T18"/>
              <a:pathLst>
                <a:path w="14" h="9">
                  <a:moveTo>
                    <a:pt x="14" y="0"/>
                  </a:moveTo>
                  <a:lnTo>
                    <a:pt x="9" y="9"/>
                  </a:lnTo>
                  <a:lnTo>
                    <a:pt x="0" y="9"/>
                  </a:lnTo>
                  <a:lnTo>
                    <a:pt x="0" y="0"/>
                  </a:lnTo>
                  <a:lnTo>
                    <a:pt x="14" y="0"/>
                  </a:lnTo>
                  <a:close/>
                </a:path>
              </a:pathLst>
            </a:custGeom>
            <a:solidFill>
              <a:srgbClr val="000000"/>
            </a:solidFill>
            <a:ln w="9525">
              <a:noFill/>
              <a:round/>
              <a:headEnd/>
              <a:tailEnd/>
            </a:ln>
          </p:spPr>
          <p:txBody>
            <a:bodyPr/>
            <a:lstStyle/>
            <a:p>
              <a:endParaRPr lang="ja-JP" altLang="en-US"/>
            </a:p>
          </p:txBody>
        </p:sp>
        <p:sp>
          <p:nvSpPr>
            <p:cNvPr id="15" name="Freeform 557"/>
            <p:cNvSpPr>
              <a:spLocks/>
            </p:cNvSpPr>
            <p:nvPr/>
          </p:nvSpPr>
          <p:spPr bwMode="auto">
            <a:xfrm>
              <a:off x="494" y="3266"/>
              <a:ext cx="20" cy="18"/>
            </a:xfrm>
            <a:custGeom>
              <a:avLst/>
              <a:gdLst>
                <a:gd name="T0" fmla="*/ 13 w 18"/>
                <a:gd name="T1" fmla="*/ 18 h 18"/>
                <a:gd name="T2" fmla="*/ 13 w 18"/>
                <a:gd name="T3" fmla="*/ 18 h 18"/>
                <a:gd name="T4" fmla="*/ 0 w 18"/>
                <a:gd name="T5" fmla="*/ 9 h 18"/>
                <a:gd name="T6" fmla="*/ 9 w 18"/>
                <a:gd name="T7" fmla="*/ 0 h 18"/>
                <a:gd name="T8" fmla="*/ 18 w 18"/>
                <a:gd name="T9" fmla="*/ 9 h 18"/>
                <a:gd name="T10" fmla="*/ 13 w 18"/>
                <a:gd name="T11" fmla="*/ 18 h 18"/>
                <a:gd name="T12" fmla="*/ 13 w 18"/>
                <a:gd name="T13" fmla="*/ 18 h 18"/>
                <a:gd name="T14" fmla="*/ 0 60000 65536"/>
                <a:gd name="T15" fmla="*/ 0 60000 65536"/>
                <a:gd name="T16" fmla="*/ 0 60000 65536"/>
                <a:gd name="T17" fmla="*/ 0 60000 65536"/>
                <a:gd name="T18" fmla="*/ 0 60000 65536"/>
                <a:gd name="T19" fmla="*/ 0 60000 65536"/>
                <a:gd name="T20" fmla="*/ 0 60000 65536"/>
                <a:gd name="T21" fmla="*/ 0 w 18"/>
                <a:gd name="T22" fmla="*/ 0 h 18"/>
                <a:gd name="T23" fmla="*/ 18 w 18"/>
                <a:gd name="T24" fmla="*/ 18 h 1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 h="18">
                  <a:moveTo>
                    <a:pt x="13" y="18"/>
                  </a:moveTo>
                  <a:lnTo>
                    <a:pt x="13" y="18"/>
                  </a:lnTo>
                  <a:lnTo>
                    <a:pt x="0" y="9"/>
                  </a:lnTo>
                  <a:lnTo>
                    <a:pt x="9" y="0"/>
                  </a:lnTo>
                  <a:lnTo>
                    <a:pt x="18" y="9"/>
                  </a:lnTo>
                  <a:lnTo>
                    <a:pt x="13" y="18"/>
                  </a:lnTo>
                  <a:close/>
                </a:path>
              </a:pathLst>
            </a:custGeom>
            <a:solidFill>
              <a:srgbClr val="000000"/>
            </a:solidFill>
            <a:ln w="9525">
              <a:noFill/>
              <a:round/>
              <a:headEnd/>
              <a:tailEnd/>
            </a:ln>
          </p:spPr>
          <p:txBody>
            <a:bodyPr/>
            <a:lstStyle/>
            <a:p>
              <a:endParaRPr lang="ja-JP" altLang="en-US"/>
            </a:p>
          </p:txBody>
        </p:sp>
        <p:sp>
          <p:nvSpPr>
            <p:cNvPr id="16" name="Freeform 558"/>
            <p:cNvSpPr>
              <a:spLocks/>
            </p:cNvSpPr>
            <p:nvPr/>
          </p:nvSpPr>
          <p:spPr bwMode="auto">
            <a:xfrm>
              <a:off x="489" y="3257"/>
              <a:ext cx="15" cy="18"/>
            </a:xfrm>
            <a:custGeom>
              <a:avLst/>
              <a:gdLst>
                <a:gd name="T0" fmla="*/ 5 w 14"/>
                <a:gd name="T1" fmla="*/ 18 h 18"/>
                <a:gd name="T2" fmla="*/ 5 w 14"/>
                <a:gd name="T3" fmla="*/ 13 h 18"/>
                <a:gd name="T4" fmla="*/ 0 w 14"/>
                <a:gd name="T5" fmla="*/ 4 h 18"/>
                <a:gd name="T6" fmla="*/ 9 w 14"/>
                <a:gd name="T7" fmla="*/ 0 h 18"/>
                <a:gd name="T8" fmla="*/ 14 w 14"/>
                <a:gd name="T9" fmla="*/ 13 h 18"/>
                <a:gd name="T10" fmla="*/ 5 w 14"/>
                <a:gd name="T11" fmla="*/ 18 h 18"/>
                <a:gd name="T12" fmla="*/ 5 w 14"/>
                <a:gd name="T13" fmla="*/ 18 h 18"/>
                <a:gd name="T14" fmla="*/ 0 60000 65536"/>
                <a:gd name="T15" fmla="*/ 0 60000 65536"/>
                <a:gd name="T16" fmla="*/ 0 60000 65536"/>
                <a:gd name="T17" fmla="*/ 0 60000 65536"/>
                <a:gd name="T18" fmla="*/ 0 60000 65536"/>
                <a:gd name="T19" fmla="*/ 0 60000 65536"/>
                <a:gd name="T20" fmla="*/ 0 60000 65536"/>
                <a:gd name="T21" fmla="*/ 0 w 14"/>
                <a:gd name="T22" fmla="*/ 0 h 18"/>
                <a:gd name="T23" fmla="*/ 14 w 14"/>
                <a:gd name="T24" fmla="*/ 18 h 1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 h="18">
                  <a:moveTo>
                    <a:pt x="5" y="18"/>
                  </a:moveTo>
                  <a:lnTo>
                    <a:pt x="5" y="13"/>
                  </a:lnTo>
                  <a:lnTo>
                    <a:pt x="0" y="4"/>
                  </a:lnTo>
                  <a:lnTo>
                    <a:pt x="9" y="0"/>
                  </a:lnTo>
                  <a:lnTo>
                    <a:pt x="14" y="13"/>
                  </a:lnTo>
                  <a:lnTo>
                    <a:pt x="5" y="18"/>
                  </a:lnTo>
                  <a:close/>
                </a:path>
              </a:pathLst>
            </a:custGeom>
            <a:solidFill>
              <a:srgbClr val="000000"/>
            </a:solidFill>
            <a:ln w="9525">
              <a:noFill/>
              <a:round/>
              <a:headEnd/>
              <a:tailEnd/>
            </a:ln>
          </p:spPr>
          <p:txBody>
            <a:bodyPr/>
            <a:lstStyle/>
            <a:p>
              <a:endParaRPr lang="ja-JP" altLang="en-US"/>
            </a:p>
          </p:txBody>
        </p:sp>
        <p:sp>
          <p:nvSpPr>
            <p:cNvPr id="17" name="Freeform 559"/>
            <p:cNvSpPr>
              <a:spLocks/>
            </p:cNvSpPr>
            <p:nvPr/>
          </p:nvSpPr>
          <p:spPr bwMode="auto">
            <a:xfrm>
              <a:off x="489" y="3252"/>
              <a:ext cx="9" cy="9"/>
            </a:xfrm>
            <a:custGeom>
              <a:avLst/>
              <a:gdLst>
                <a:gd name="T0" fmla="*/ 0 w 9"/>
                <a:gd name="T1" fmla="*/ 9 h 9"/>
                <a:gd name="T2" fmla="*/ 0 w 9"/>
                <a:gd name="T3" fmla="*/ 5 h 9"/>
                <a:gd name="T4" fmla="*/ 0 w 9"/>
                <a:gd name="T5" fmla="*/ 0 h 9"/>
                <a:gd name="T6" fmla="*/ 9 w 9"/>
                <a:gd name="T7" fmla="*/ 0 h 9"/>
                <a:gd name="T8" fmla="*/ 9 w 9"/>
                <a:gd name="T9" fmla="*/ 9 h 9"/>
                <a:gd name="T10" fmla="*/ 0 w 9"/>
                <a:gd name="T11" fmla="*/ 9 h 9"/>
                <a:gd name="T12" fmla="*/ 0 w 9"/>
                <a:gd name="T13" fmla="*/ 9 h 9"/>
                <a:gd name="T14" fmla="*/ 0 60000 65536"/>
                <a:gd name="T15" fmla="*/ 0 60000 65536"/>
                <a:gd name="T16" fmla="*/ 0 60000 65536"/>
                <a:gd name="T17" fmla="*/ 0 60000 65536"/>
                <a:gd name="T18" fmla="*/ 0 60000 65536"/>
                <a:gd name="T19" fmla="*/ 0 60000 65536"/>
                <a:gd name="T20" fmla="*/ 0 60000 65536"/>
                <a:gd name="T21" fmla="*/ 0 w 9"/>
                <a:gd name="T22" fmla="*/ 0 h 9"/>
                <a:gd name="T23" fmla="*/ 9 w 9"/>
                <a:gd name="T24" fmla="*/ 9 h 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 h="9">
                  <a:moveTo>
                    <a:pt x="0" y="9"/>
                  </a:moveTo>
                  <a:lnTo>
                    <a:pt x="0" y="5"/>
                  </a:lnTo>
                  <a:lnTo>
                    <a:pt x="0" y="0"/>
                  </a:lnTo>
                  <a:lnTo>
                    <a:pt x="9" y="0"/>
                  </a:lnTo>
                  <a:lnTo>
                    <a:pt x="9" y="9"/>
                  </a:lnTo>
                  <a:lnTo>
                    <a:pt x="0" y="9"/>
                  </a:lnTo>
                  <a:close/>
                </a:path>
              </a:pathLst>
            </a:custGeom>
            <a:solidFill>
              <a:srgbClr val="000000"/>
            </a:solidFill>
            <a:ln w="9525">
              <a:noFill/>
              <a:round/>
              <a:headEnd/>
              <a:tailEnd/>
            </a:ln>
          </p:spPr>
          <p:txBody>
            <a:bodyPr/>
            <a:lstStyle/>
            <a:p>
              <a:endParaRPr lang="ja-JP" altLang="en-US"/>
            </a:p>
          </p:txBody>
        </p:sp>
        <p:sp>
          <p:nvSpPr>
            <p:cNvPr id="18" name="Freeform 560"/>
            <p:cNvSpPr>
              <a:spLocks/>
            </p:cNvSpPr>
            <p:nvPr/>
          </p:nvSpPr>
          <p:spPr bwMode="auto">
            <a:xfrm>
              <a:off x="659" y="2669"/>
              <a:ext cx="433" cy="372"/>
            </a:xfrm>
            <a:custGeom>
              <a:avLst/>
              <a:gdLst>
                <a:gd name="T0" fmla="*/ 395 w 400"/>
                <a:gd name="T1" fmla="*/ 0 h 372"/>
                <a:gd name="T2" fmla="*/ 400 w 400"/>
                <a:gd name="T3" fmla="*/ 9 h 372"/>
                <a:gd name="T4" fmla="*/ 9 w 400"/>
                <a:gd name="T5" fmla="*/ 372 h 372"/>
                <a:gd name="T6" fmla="*/ 0 w 400"/>
                <a:gd name="T7" fmla="*/ 368 h 372"/>
                <a:gd name="T8" fmla="*/ 395 w 400"/>
                <a:gd name="T9" fmla="*/ 0 h 372"/>
                <a:gd name="T10" fmla="*/ 0 60000 65536"/>
                <a:gd name="T11" fmla="*/ 0 60000 65536"/>
                <a:gd name="T12" fmla="*/ 0 60000 65536"/>
                <a:gd name="T13" fmla="*/ 0 60000 65536"/>
                <a:gd name="T14" fmla="*/ 0 60000 65536"/>
                <a:gd name="T15" fmla="*/ 0 w 400"/>
                <a:gd name="T16" fmla="*/ 0 h 372"/>
                <a:gd name="T17" fmla="*/ 400 w 400"/>
                <a:gd name="T18" fmla="*/ 372 h 372"/>
              </a:gdLst>
              <a:ahLst/>
              <a:cxnLst>
                <a:cxn ang="T10">
                  <a:pos x="T0" y="T1"/>
                </a:cxn>
                <a:cxn ang="T11">
                  <a:pos x="T2" y="T3"/>
                </a:cxn>
                <a:cxn ang="T12">
                  <a:pos x="T4" y="T5"/>
                </a:cxn>
                <a:cxn ang="T13">
                  <a:pos x="T6" y="T7"/>
                </a:cxn>
                <a:cxn ang="T14">
                  <a:pos x="T8" y="T9"/>
                </a:cxn>
              </a:cxnLst>
              <a:rect l="T15" t="T16" r="T17" b="T18"/>
              <a:pathLst>
                <a:path w="400" h="372">
                  <a:moveTo>
                    <a:pt x="395" y="0"/>
                  </a:moveTo>
                  <a:lnTo>
                    <a:pt x="400" y="9"/>
                  </a:lnTo>
                  <a:lnTo>
                    <a:pt x="9" y="372"/>
                  </a:lnTo>
                  <a:lnTo>
                    <a:pt x="0" y="368"/>
                  </a:lnTo>
                  <a:lnTo>
                    <a:pt x="395" y="0"/>
                  </a:lnTo>
                  <a:close/>
                </a:path>
              </a:pathLst>
            </a:custGeom>
            <a:solidFill>
              <a:srgbClr val="000000"/>
            </a:solidFill>
            <a:ln w="9525">
              <a:noFill/>
              <a:round/>
              <a:headEnd/>
              <a:tailEnd/>
            </a:ln>
          </p:spPr>
          <p:txBody>
            <a:bodyPr/>
            <a:lstStyle/>
            <a:p>
              <a:endParaRPr lang="ja-JP" altLang="en-US"/>
            </a:p>
          </p:txBody>
        </p:sp>
        <p:sp>
          <p:nvSpPr>
            <p:cNvPr id="19" name="Freeform 561"/>
            <p:cNvSpPr>
              <a:spLocks/>
            </p:cNvSpPr>
            <p:nvPr/>
          </p:nvSpPr>
          <p:spPr bwMode="auto">
            <a:xfrm>
              <a:off x="762" y="2767"/>
              <a:ext cx="432" cy="373"/>
            </a:xfrm>
            <a:custGeom>
              <a:avLst/>
              <a:gdLst>
                <a:gd name="T0" fmla="*/ 395 w 399"/>
                <a:gd name="T1" fmla="*/ 0 h 373"/>
                <a:gd name="T2" fmla="*/ 399 w 399"/>
                <a:gd name="T3" fmla="*/ 9 h 373"/>
                <a:gd name="T4" fmla="*/ 4 w 399"/>
                <a:gd name="T5" fmla="*/ 373 h 373"/>
                <a:gd name="T6" fmla="*/ 0 w 399"/>
                <a:gd name="T7" fmla="*/ 369 h 373"/>
                <a:gd name="T8" fmla="*/ 395 w 399"/>
                <a:gd name="T9" fmla="*/ 0 h 373"/>
                <a:gd name="T10" fmla="*/ 0 60000 65536"/>
                <a:gd name="T11" fmla="*/ 0 60000 65536"/>
                <a:gd name="T12" fmla="*/ 0 60000 65536"/>
                <a:gd name="T13" fmla="*/ 0 60000 65536"/>
                <a:gd name="T14" fmla="*/ 0 60000 65536"/>
                <a:gd name="T15" fmla="*/ 0 w 399"/>
                <a:gd name="T16" fmla="*/ 0 h 373"/>
                <a:gd name="T17" fmla="*/ 399 w 399"/>
                <a:gd name="T18" fmla="*/ 373 h 373"/>
              </a:gdLst>
              <a:ahLst/>
              <a:cxnLst>
                <a:cxn ang="T10">
                  <a:pos x="T0" y="T1"/>
                </a:cxn>
                <a:cxn ang="T11">
                  <a:pos x="T2" y="T3"/>
                </a:cxn>
                <a:cxn ang="T12">
                  <a:pos x="T4" y="T5"/>
                </a:cxn>
                <a:cxn ang="T13">
                  <a:pos x="T6" y="T7"/>
                </a:cxn>
                <a:cxn ang="T14">
                  <a:pos x="T8" y="T9"/>
                </a:cxn>
              </a:cxnLst>
              <a:rect l="T15" t="T16" r="T17" b="T18"/>
              <a:pathLst>
                <a:path w="399" h="373">
                  <a:moveTo>
                    <a:pt x="395" y="0"/>
                  </a:moveTo>
                  <a:lnTo>
                    <a:pt x="399" y="9"/>
                  </a:lnTo>
                  <a:lnTo>
                    <a:pt x="4" y="373"/>
                  </a:lnTo>
                  <a:lnTo>
                    <a:pt x="0" y="369"/>
                  </a:lnTo>
                  <a:lnTo>
                    <a:pt x="395" y="0"/>
                  </a:lnTo>
                  <a:close/>
                </a:path>
              </a:pathLst>
            </a:custGeom>
            <a:solidFill>
              <a:srgbClr val="000000"/>
            </a:solidFill>
            <a:ln w="9525">
              <a:noFill/>
              <a:round/>
              <a:headEnd/>
              <a:tailEnd/>
            </a:ln>
          </p:spPr>
          <p:txBody>
            <a:bodyPr/>
            <a:lstStyle/>
            <a:p>
              <a:endParaRPr lang="ja-JP" altLang="en-US"/>
            </a:p>
          </p:txBody>
        </p:sp>
        <p:sp>
          <p:nvSpPr>
            <p:cNvPr id="20" name="Freeform 562"/>
            <p:cNvSpPr>
              <a:spLocks/>
            </p:cNvSpPr>
            <p:nvPr/>
          </p:nvSpPr>
          <p:spPr bwMode="auto">
            <a:xfrm>
              <a:off x="810" y="2898"/>
              <a:ext cx="209" cy="36"/>
            </a:xfrm>
            <a:custGeom>
              <a:avLst/>
              <a:gdLst>
                <a:gd name="T0" fmla="*/ 193 w 193"/>
                <a:gd name="T1" fmla="*/ 18 h 36"/>
                <a:gd name="T2" fmla="*/ 184 w 193"/>
                <a:gd name="T3" fmla="*/ 27 h 36"/>
                <a:gd name="T4" fmla="*/ 161 w 193"/>
                <a:gd name="T5" fmla="*/ 31 h 36"/>
                <a:gd name="T6" fmla="*/ 130 w 193"/>
                <a:gd name="T7" fmla="*/ 36 h 36"/>
                <a:gd name="T8" fmla="*/ 94 w 193"/>
                <a:gd name="T9" fmla="*/ 36 h 36"/>
                <a:gd name="T10" fmla="*/ 94 w 193"/>
                <a:gd name="T11" fmla="*/ 36 h 36"/>
                <a:gd name="T12" fmla="*/ 58 w 193"/>
                <a:gd name="T13" fmla="*/ 36 h 36"/>
                <a:gd name="T14" fmla="*/ 26 w 193"/>
                <a:gd name="T15" fmla="*/ 31 h 36"/>
                <a:gd name="T16" fmla="*/ 9 w 193"/>
                <a:gd name="T17" fmla="*/ 27 h 36"/>
                <a:gd name="T18" fmla="*/ 0 w 193"/>
                <a:gd name="T19" fmla="*/ 18 h 36"/>
                <a:gd name="T20" fmla="*/ 0 w 193"/>
                <a:gd name="T21" fmla="*/ 18 h 36"/>
                <a:gd name="T22" fmla="*/ 9 w 193"/>
                <a:gd name="T23" fmla="*/ 13 h 36"/>
                <a:gd name="T24" fmla="*/ 26 w 193"/>
                <a:gd name="T25" fmla="*/ 4 h 36"/>
                <a:gd name="T26" fmla="*/ 58 w 193"/>
                <a:gd name="T27" fmla="*/ 0 h 36"/>
                <a:gd name="T28" fmla="*/ 94 w 193"/>
                <a:gd name="T29" fmla="*/ 0 h 36"/>
                <a:gd name="T30" fmla="*/ 94 w 193"/>
                <a:gd name="T31" fmla="*/ 0 h 36"/>
                <a:gd name="T32" fmla="*/ 130 w 193"/>
                <a:gd name="T33" fmla="*/ 0 h 36"/>
                <a:gd name="T34" fmla="*/ 161 w 193"/>
                <a:gd name="T35" fmla="*/ 4 h 36"/>
                <a:gd name="T36" fmla="*/ 184 w 193"/>
                <a:gd name="T37" fmla="*/ 13 h 36"/>
                <a:gd name="T38" fmla="*/ 193 w 193"/>
                <a:gd name="T39" fmla="*/ 18 h 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93"/>
                <a:gd name="T61" fmla="*/ 0 h 36"/>
                <a:gd name="T62" fmla="*/ 193 w 193"/>
                <a:gd name="T63" fmla="*/ 36 h 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93" h="36">
                  <a:moveTo>
                    <a:pt x="193" y="18"/>
                  </a:moveTo>
                  <a:lnTo>
                    <a:pt x="184" y="27"/>
                  </a:lnTo>
                  <a:lnTo>
                    <a:pt x="161" y="31"/>
                  </a:lnTo>
                  <a:lnTo>
                    <a:pt x="130" y="36"/>
                  </a:lnTo>
                  <a:lnTo>
                    <a:pt x="94" y="36"/>
                  </a:lnTo>
                  <a:lnTo>
                    <a:pt x="58" y="36"/>
                  </a:lnTo>
                  <a:lnTo>
                    <a:pt x="26" y="31"/>
                  </a:lnTo>
                  <a:lnTo>
                    <a:pt x="9" y="27"/>
                  </a:lnTo>
                  <a:lnTo>
                    <a:pt x="0" y="18"/>
                  </a:lnTo>
                  <a:lnTo>
                    <a:pt x="9" y="13"/>
                  </a:lnTo>
                  <a:lnTo>
                    <a:pt x="26" y="4"/>
                  </a:lnTo>
                  <a:lnTo>
                    <a:pt x="58" y="0"/>
                  </a:lnTo>
                  <a:lnTo>
                    <a:pt x="94" y="0"/>
                  </a:lnTo>
                  <a:lnTo>
                    <a:pt x="130" y="0"/>
                  </a:lnTo>
                  <a:lnTo>
                    <a:pt x="161" y="4"/>
                  </a:lnTo>
                  <a:lnTo>
                    <a:pt x="184" y="13"/>
                  </a:lnTo>
                  <a:lnTo>
                    <a:pt x="193" y="18"/>
                  </a:lnTo>
                  <a:close/>
                </a:path>
              </a:pathLst>
            </a:custGeom>
            <a:solidFill>
              <a:srgbClr val="DB2717"/>
            </a:solidFill>
            <a:ln w="9525">
              <a:noFill/>
              <a:round/>
              <a:headEnd/>
              <a:tailEnd/>
            </a:ln>
          </p:spPr>
          <p:txBody>
            <a:bodyPr/>
            <a:lstStyle/>
            <a:p>
              <a:endParaRPr lang="ja-JP" altLang="en-US"/>
            </a:p>
          </p:txBody>
        </p:sp>
        <p:sp>
          <p:nvSpPr>
            <p:cNvPr id="21" name="Freeform 563"/>
            <p:cNvSpPr>
              <a:spLocks/>
            </p:cNvSpPr>
            <p:nvPr/>
          </p:nvSpPr>
          <p:spPr bwMode="auto">
            <a:xfrm>
              <a:off x="1004" y="2911"/>
              <a:ext cx="15" cy="14"/>
            </a:xfrm>
            <a:custGeom>
              <a:avLst/>
              <a:gdLst>
                <a:gd name="T0" fmla="*/ 9 w 14"/>
                <a:gd name="T1" fmla="*/ 0 h 14"/>
                <a:gd name="T2" fmla="*/ 14 w 14"/>
                <a:gd name="T3" fmla="*/ 9 h 14"/>
                <a:gd name="T4" fmla="*/ 9 w 14"/>
                <a:gd name="T5" fmla="*/ 14 h 14"/>
                <a:gd name="T6" fmla="*/ 0 w 14"/>
                <a:gd name="T7" fmla="*/ 9 h 14"/>
                <a:gd name="T8" fmla="*/ 9 w 14"/>
                <a:gd name="T9" fmla="*/ 0 h 14"/>
                <a:gd name="T10" fmla="*/ 0 60000 65536"/>
                <a:gd name="T11" fmla="*/ 0 60000 65536"/>
                <a:gd name="T12" fmla="*/ 0 60000 65536"/>
                <a:gd name="T13" fmla="*/ 0 60000 65536"/>
                <a:gd name="T14" fmla="*/ 0 60000 65536"/>
                <a:gd name="T15" fmla="*/ 0 w 14"/>
                <a:gd name="T16" fmla="*/ 0 h 14"/>
                <a:gd name="T17" fmla="*/ 14 w 14"/>
                <a:gd name="T18" fmla="*/ 14 h 14"/>
              </a:gdLst>
              <a:ahLst/>
              <a:cxnLst>
                <a:cxn ang="T10">
                  <a:pos x="T0" y="T1"/>
                </a:cxn>
                <a:cxn ang="T11">
                  <a:pos x="T2" y="T3"/>
                </a:cxn>
                <a:cxn ang="T12">
                  <a:pos x="T4" y="T5"/>
                </a:cxn>
                <a:cxn ang="T13">
                  <a:pos x="T6" y="T7"/>
                </a:cxn>
                <a:cxn ang="T14">
                  <a:pos x="T8" y="T9"/>
                </a:cxn>
              </a:cxnLst>
              <a:rect l="T15" t="T16" r="T17" b="T18"/>
              <a:pathLst>
                <a:path w="14" h="14">
                  <a:moveTo>
                    <a:pt x="9" y="0"/>
                  </a:moveTo>
                  <a:lnTo>
                    <a:pt x="14" y="9"/>
                  </a:lnTo>
                  <a:lnTo>
                    <a:pt x="9" y="14"/>
                  </a:lnTo>
                  <a:lnTo>
                    <a:pt x="0" y="9"/>
                  </a:lnTo>
                  <a:lnTo>
                    <a:pt x="9" y="0"/>
                  </a:lnTo>
                  <a:close/>
                </a:path>
              </a:pathLst>
            </a:custGeom>
            <a:solidFill>
              <a:srgbClr val="000000"/>
            </a:solidFill>
            <a:ln w="9525">
              <a:noFill/>
              <a:round/>
              <a:headEnd/>
              <a:tailEnd/>
            </a:ln>
          </p:spPr>
          <p:txBody>
            <a:bodyPr/>
            <a:lstStyle/>
            <a:p>
              <a:endParaRPr lang="ja-JP" altLang="en-US"/>
            </a:p>
          </p:txBody>
        </p:sp>
        <p:sp>
          <p:nvSpPr>
            <p:cNvPr id="22" name="Freeform 564"/>
            <p:cNvSpPr>
              <a:spLocks/>
            </p:cNvSpPr>
            <p:nvPr/>
          </p:nvSpPr>
          <p:spPr bwMode="auto">
            <a:xfrm>
              <a:off x="985" y="2920"/>
              <a:ext cx="29" cy="14"/>
            </a:xfrm>
            <a:custGeom>
              <a:avLst/>
              <a:gdLst>
                <a:gd name="T0" fmla="*/ 23 w 27"/>
                <a:gd name="T1" fmla="*/ 9 h 14"/>
                <a:gd name="T2" fmla="*/ 23 w 27"/>
                <a:gd name="T3" fmla="*/ 9 h 14"/>
                <a:gd name="T4" fmla="*/ 5 w 27"/>
                <a:gd name="T5" fmla="*/ 14 h 14"/>
                <a:gd name="T6" fmla="*/ 0 w 27"/>
                <a:gd name="T7" fmla="*/ 5 h 14"/>
                <a:gd name="T8" fmla="*/ 23 w 27"/>
                <a:gd name="T9" fmla="*/ 0 h 14"/>
                <a:gd name="T10" fmla="*/ 27 w 27"/>
                <a:gd name="T11" fmla="*/ 5 h 14"/>
                <a:gd name="T12" fmla="*/ 23 w 27"/>
                <a:gd name="T13" fmla="*/ 9 h 14"/>
                <a:gd name="T14" fmla="*/ 0 60000 65536"/>
                <a:gd name="T15" fmla="*/ 0 60000 65536"/>
                <a:gd name="T16" fmla="*/ 0 60000 65536"/>
                <a:gd name="T17" fmla="*/ 0 60000 65536"/>
                <a:gd name="T18" fmla="*/ 0 60000 65536"/>
                <a:gd name="T19" fmla="*/ 0 60000 65536"/>
                <a:gd name="T20" fmla="*/ 0 60000 65536"/>
                <a:gd name="T21" fmla="*/ 0 w 27"/>
                <a:gd name="T22" fmla="*/ 0 h 14"/>
                <a:gd name="T23" fmla="*/ 27 w 27"/>
                <a:gd name="T24" fmla="*/ 14 h 1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7" h="14">
                  <a:moveTo>
                    <a:pt x="23" y="9"/>
                  </a:moveTo>
                  <a:lnTo>
                    <a:pt x="23" y="9"/>
                  </a:lnTo>
                  <a:lnTo>
                    <a:pt x="5" y="14"/>
                  </a:lnTo>
                  <a:lnTo>
                    <a:pt x="0" y="5"/>
                  </a:lnTo>
                  <a:lnTo>
                    <a:pt x="23" y="0"/>
                  </a:lnTo>
                  <a:lnTo>
                    <a:pt x="27" y="5"/>
                  </a:lnTo>
                  <a:lnTo>
                    <a:pt x="23" y="9"/>
                  </a:lnTo>
                  <a:close/>
                </a:path>
              </a:pathLst>
            </a:custGeom>
            <a:solidFill>
              <a:srgbClr val="000000"/>
            </a:solidFill>
            <a:ln w="9525">
              <a:noFill/>
              <a:round/>
              <a:headEnd/>
              <a:tailEnd/>
            </a:ln>
          </p:spPr>
          <p:txBody>
            <a:bodyPr/>
            <a:lstStyle/>
            <a:p>
              <a:endParaRPr lang="ja-JP" altLang="en-US"/>
            </a:p>
          </p:txBody>
        </p:sp>
        <p:sp>
          <p:nvSpPr>
            <p:cNvPr id="23" name="Freeform 565"/>
            <p:cNvSpPr>
              <a:spLocks/>
            </p:cNvSpPr>
            <p:nvPr/>
          </p:nvSpPr>
          <p:spPr bwMode="auto">
            <a:xfrm>
              <a:off x="951" y="2925"/>
              <a:ext cx="39" cy="13"/>
            </a:xfrm>
            <a:custGeom>
              <a:avLst/>
              <a:gdLst>
                <a:gd name="T0" fmla="*/ 31 w 36"/>
                <a:gd name="T1" fmla="*/ 9 h 13"/>
                <a:gd name="T2" fmla="*/ 31 w 36"/>
                <a:gd name="T3" fmla="*/ 9 h 13"/>
                <a:gd name="T4" fmla="*/ 4 w 36"/>
                <a:gd name="T5" fmla="*/ 13 h 13"/>
                <a:gd name="T6" fmla="*/ 0 w 36"/>
                <a:gd name="T7" fmla="*/ 4 h 13"/>
                <a:gd name="T8" fmla="*/ 31 w 36"/>
                <a:gd name="T9" fmla="*/ 0 h 13"/>
                <a:gd name="T10" fmla="*/ 36 w 36"/>
                <a:gd name="T11" fmla="*/ 9 h 13"/>
                <a:gd name="T12" fmla="*/ 31 w 36"/>
                <a:gd name="T13" fmla="*/ 9 h 13"/>
                <a:gd name="T14" fmla="*/ 0 60000 65536"/>
                <a:gd name="T15" fmla="*/ 0 60000 65536"/>
                <a:gd name="T16" fmla="*/ 0 60000 65536"/>
                <a:gd name="T17" fmla="*/ 0 60000 65536"/>
                <a:gd name="T18" fmla="*/ 0 60000 65536"/>
                <a:gd name="T19" fmla="*/ 0 60000 65536"/>
                <a:gd name="T20" fmla="*/ 0 60000 65536"/>
                <a:gd name="T21" fmla="*/ 0 w 36"/>
                <a:gd name="T22" fmla="*/ 0 h 13"/>
                <a:gd name="T23" fmla="*/ 36 w 36"/>
                <a:gd name="T24" fmla="*/ 13 h 1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 h="13">
                  <a:moveTo>
                    <a:pt x="31" y="9"/>
                  </a:moveTo>
                  <a:lnTo>
                    <a:pt x="31" y="9"/>
                  </a:lnTo>
                  <a:lnTo>
                    <a:pt x="4" y="13"/>
                  </a:lnTo>
                  <a:lnTo>
                    <a:pt x="0" y="4"/>
                  </a:lnTo>
                  <a:lnTo>
                    <a:pt x="31" y="0"/>
                  </a:lnTo>
                  <a:lnTo>
                    <a:pt x="36" y="9"/>
                  </a:lnTo>
                  <a:lnTo>
                    <a:pt x="31" y="9"/>
                  </a:lnTo>
                  <a:close/>
                </a:path>
              </a:pathLst>
            </a:custGeom>
            <a:solidFill>
              <a:srgbClr val="000000"/>
            </a:solidFill>
            <a:ln w="9525">
              <a:noFill/>
              <a:round/>
              <a:headEnd/>
              <a:tailEnd/>
            </a:ln>
          </p:spPr>
          <p:txBody>
            <a:bodyPr/>
            <a:lstStyle/>
            <a:p>
              <a:endParaRPr lang="ja-JP" altLang="en-US"/>
            </a:p>
          </p:txBody>
        </p:sp>
        <p:sp>
          <p:nvSpPr>
            <p:cNvPr id="24" name="Freeform 566"/>
            <p:cNvSpPr>
              <a:spLocks/>
            </p:cNvSpPr>
            <p:nvPr/>
          </p:nvSpPr>
          <p:spPr bwMode="auto">
            <a:xfrm>
              <a:off x="912" y="2929"/>
              <a:ext cx="44" cy="9"/>
            </a:xfrm>
            <a:custGeom>
              <a:avLst/>
              <a:gdLst>
                <a:gd name="T0" fmla="*/ 40 w 40"/>
                <a:gd name="T1" fmla="*/ 9 h 9"/>
                <a:gd name="T2" fmla="*/ 40 w 40"/>
                <a:gd name="T3" fmla="*/ 9 h 9"/>
                <a:gd name="T4" fmla="*/ 0 w 40"/>
                <a:gd name="T5" fmla="*/ 9 h 9"/>
                <a:gd name="T6" fmla="*/ 0 w 40"/>
                <a:gd name="T7" fmla="*/ 0 h 9"/>
                <a:gd name="T8" fmla="*/ 36 w 40"/>
                <a:gd name="T9" fmla="*/ 0 h 9"/>
                <a:gd name="T10" fmla="*/ 40 w 40"/>
                <a:gd name="T11" fmla="*/ 9 h 9"/>
                <a:gd name="T12" fmla="*/ 40 w 40"/>
                <a:gd name="T13" fmla="*/ 9 h 9"/>
                <a:gd name="T14" fmla="*/ 0 60000 65536"/>
                <a:gd name="T15" fmla="*/ 0 60000 65536"/>
                <a:gd name="T16" fmla="*/ 0 60000 65536"/>
                <a:gd name="T17" fmla="*/ 0 60000 65536"/>
                <a:gd name="T18" fmla="*/ 0 60000 65536"/>
                <a:gd name="T19" fmla="*/ 0 60000 65536"/>
                <a:gd name="T20" fmla="*/ 0 60000 65536"/>
                <a:gd name="T21" fmla="*/ 0 w 40"/>
                <a:gd name="T22" fmla="*/ 0 h 9"/>
                <a:gd name="T23" fmla="*/ 40 w 40"/>
                <a:gd name="T24" fmla="*/ 9 h 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0" h="9">
                  <a:moveTo>
                    <a:pt x="40" y="9"/>
                  </a:moveTo>
                  <a:lnTo>
                    <a:pt x="40" y="9"/>
                  </a:lnTo>
                  <a:lnTo>
                    <a:pt x="0" y="9"/>
                  </a:lnTo>
                  <a:lnTo>
                    <a:pt x="0" y="0"/>
                  </a:lnTo>
                  <a:lnTo>
                    <a:pt x="36" y="0"/>
                  </a:lnTo>
                  <a:lnTo>
                    <a:pt x="40" y="9"/>
                  </a:lnTo>
                  <a:close/>
                </a:path>
              </a:pathLst>
            </a:custGeom>
            <a:solidFill>
              <a:srgbClr val="000000"/>
            </a:solidFill>
            <a:ln w="9525">
              <a:noFill/>
              <a:round/>
              <a:headEnd/>
              <a:tailEnd/>
            </a:ln>
          </p:spPr>
          <p:txBody>
            <a:bodyPr/>
            <a:lstStyle/>
            <a:p>
              <a:endParaRPr lang="ja-JP" altLang="en-US"/>
            </a:p>
          </p:txBody>
        </p:sp>
        <p:sp>
          <p:nvSpPr>
            <p:cNvPr id="25" name="Freeform 567"/>
            <p:cNvSpPr>
              <a:spLocks/>
            </p:cNvSpPr>
            <p:nvPr/>
          </p:nvSpPr>
          <p:spPr bwMode="auto">
            <a:xfrm>
              <a:off x="873" y="2929"/>
              <a:ext cx="39" cy="9"/>
            </a:xfrm>
            <a:custGeom>
              <a:avLst/>
              <a:gdLst>
                <a:gd name="T0" fmla="*/ 36 w 36"/>
                <a:gd name="T1" fmla="*/ 9 h 9"/>
                <a:gd name="T2" fmla="*/ 36 w 36"/>
                <a:gd name="T3" fmla="*/ 9 h 9"/>
                <a:gd name="T4" fmla="*/ 0 w 36"/>
                <a:gd name="T5" fmla="*/ 9 h 9"/>
                <a:gd name="T6" fmla="*/ 0 w 36"/>
                <a:gd name="T7" fmla="*/ 0 h 9"/>
                <a:gd name="T8" fmla="*/ 36 w 36"/>
                <a:gd name="T9" fmla="*/ 0 h 9"/>
                <a:gd name="T10" fmla="*/ 36 w 36"/>
                <a:gd name="T11" fmla="*/ 9 h 9"/>
                <a:gd name="T12" fmla="*/ 36 w 36"/>
                <a:gd name="T13" fmla="*/ 9 h 9"/>
                <a:gd name="T14" fmla="*/ 0 60000 65536"/>
                <a:gd name="T15" fmla="*/ 0 60000 65536"/>
                <a:gd name="T16" fmla="*/ 0 60000 65536"/>
                <a:gd name="T17" fmla="*/ 0 60000 65536"/>
                <a:gd name="T18" fmla="*/ 0 60000 65536"/>
                <a:gd name="T19" fmla="*/ 0 60000 65536"/>
                <a:gd name="T20" fmla="*/ 0 60000 65536"/>
                <a:gd name="T21" fmla="*/ 0 w 36"/>
                <a:gd name="T22" fmla="*/ 0 h 9"/>
                <a:gd name="T23" fmla="*/ 36 w 36"/>
                <a:gd name="T24" fmla="*/ 9 h 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 h="9">
                  <a:moveTo>
                    <a:pt x="36" y="9"/>
                  </a:moveTo>
                  <a:lnTo>
                    <a:pt x="36" y="9"/>
                  </a:lnTo>
                  <a:lnTo>
                    <a:pt x="0" y="9"/>
                  </a:lnTo>
                  <a:lnTo>
                    <a:pt x="0" y="0"/>
                  </a:lnTo>
                  <a:lnTo>
                    <a:pt x="36" y="0"/>
                  </a:lnTo>
                  <a:lnTo>
                    <a:pt x="36" y="9"/>
                  </a:lnTo>
                  <a:close/>
                </a:path>
              </a:pathLst>
            </a:custGeom>
            <a:solidFill>
              <a:srgbClr val="000000"/>
            </a:solidFill>
            <a:ln w="9525">
              <a:noFill/>
              <a:round/>
              <a:headEnd/>
              <a:tailEnd/>
            </a:ln>
          </p:spPr>
          <p:txBody>
            <a:bodyPr/>
            <a:lstStyle/>
            <a:p>
              <a:endParaRPr lang="ja-JP" altLang="en-US"/>
            </a:p>
          </p:txBody>
        </p:sp>
        <p:sp>
          <p:nvSpPr>
            <p:cNvPr id="26" name="Freeform 568"/>
            <p:cNvSpPr>
              <a:spLocks/>
            </p:cNvSpPr>
            <p:nvPr/>
          </p:nvSpPr>
          <p:spPr bwMode="auto">
            <a:xfrm>
              <a:off x="839" y="2925"/>
              <a:ext cx="34" cy="13"/>
            </a:xfrm>
            <a:custGeom>
              <a:avLst/>
              <a:gdLst>
                <a:gd name="T0" fmla="*/ 32 w 32"/>
                <a:gd name="T1" fmla="*/ 13 h 13"/>
                <a:gd name="T2" fmla="*/ 32 w 32"/>
                <a:gd name="T3" fmla="*/ 13 h 13"/>
                <a:gd name="T4" fmla="*/ 0 w 32"/>
                <a:gd name="T5" fmla="*/ 9 h 13"/>
                <a:gd name="T6" fmla="*/ 0 w 32"/>
                <a:gd name="T7" fmla="*/ 0 h 13"/>
                <a:gd name="T8" fmla="*/ 32 w 32"/>
                <a:gd name="T9" fmla="*/ 4 h 13"/>
                <a:gd name="T10" fmla="*/ 32 w 32"/>
                <a:gd name="T11" fmla="*/ 13 h 13"/>
                <a:gd name="T12" fmla="*/ 32 w 32"/>
                <a:gd name="T13" fmla="*/ 13 h 13"/>
                <a:gd name="T14" fmla="*/ 0 60000 65536"/>
                <a:gd name="T15" fmla="*/ 0 60000 65536"/>
                <a:gd name="T16" fmla="*/ 0 60000 65536"/>
                <a:gd name="T17" fmla="*/ 0 60000 65536"/>
                <a:gd name="T18" fmla="*/ 0 60000 65536"/>
                <a:gd name="T19" fmla="*/ 0 60000 65536"/>
                <a:gd name="T20" fmla="*/ 0 60000 65536"/>
                <a:gd name="T21" fmla="*/ 0 w 32"/>
                <a:gd name="T22" fmla="*/ 0 h 13"/>
                <a:gd name="T23" fmla="*/ 32 w 32"/>
                <a:gd name="T24" fmla="*/ 13 h 1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2" h="13">
                  <a:moveTo>
                    <a:pt x="32" y="13"/>
                  </a:moveTo>
                  <a:lnTo>
                    <a:pt x="32" y="13"/>
                  </a:lnTo>
                  <a:lnTo>
                    <a:pt x="0" y="9"/>
                  </a:lnTo>
                  <a:lnTo>
                    <a:pt x="0" y="0"/>
                  </a:lnTo>
                  <a:lnTo>
                    <a:pt x="32" y="4"/>
                  </a:lnTo>
                  <a:lnTo>
                    <a:pt x="32" y="13"/>
                  </a:lnTo>
                  <a:close/>
                </a:path>
              </a:pathLst>
            </a:custGeom>
            <a:solidFill>
              <a:srgbClr val="000000"/>
            </a:solidFill>
            <a:ln w="9525">
              <a:noFill/>
              <a:round/>
              <a:headEnd/>
              <a:tailEnd/>
            </a:ln>
          </p:spPr>
          <p:txBody>
            <a:bodyPr/>
            <a:lstStyle/>
            <a:p>
              <a:endParaRPr lang="ja-JP" altLang="en-US"/>
            </a:p>
          </p:txBody>
        </p:sp>
        <p:sp>
          <p:nvSpPr>
            <p:cNvPr id="27" name="Freeform 569"/>
            <p:cNvSpPr>
              <a:spLocks/>
            </p:cNvSpPr>
            <p:nvPr/>
          </p:nvSpPr>
          <p:spPr bwMode="auto">
            <a:xfrm>
              <a:off x="815" y="2920"/>
              <a:ext cx="24" cy="14"/>
            </a:xfrm>
            <a:custGeom>
              <a:avLst/>
              <a:gdLst>
                <a:gd name="T0" fmla="*/ 22 w 22"/>
                <a:gd name="T1" fmla="*/ 14 h 14"/>
                <a:gd name="T2" fmla="*/ 22 w 22"/>
                <a:gd name="T3" fmla="*/ 14 h 14"/>
                <a:gd name="T4" fmla="*/ 0 w 22"/>
                <a:gd name="T5" fmla="*/ 9 h 14"/>
                <a:gd name="T6" fmla="*/ 5 w 22"/>
                <a:gd name="T7" fmla="*/ 0 h 14"/>
                <a:gd name="T8" fmla="*/ 22 w 22"/>
                <a:gd name="T9" fmla="*/ 5 h 14"/>
                <a:gd name="T10" fmla="*/ 22 w 22"/>
                <a:gd name="T11" fmla="*/ 14 h 14"/>
                <a:gd name="T12" fmla="*/ 22 w 22"/>
                <a:gd name="T13" fmla="*/ 14 h 14"/>
                <a:gd name="T14" fmla="*/ 0 60000 65536"/>
                <a:gd name="T15" fmla="*/ 0 60000 65536"/>
                <a:gd name="T16" fmla="*/ 0 60000 65536"/>
                <a:gd name="T17" fmla="*/ 0 60000 65536"/>
                <a:gd name="T18" fmla="*/ 0 60000 65536"/>
                <a:gd name="T19" fmla="*/ 0 60000 65536"/>
                <a:gd name="T20" fmla="*/ 0 60000 65536"/>
                <a:gd name="T21" fmla="*/ 0 w 22"/>
                <a:gd name="T22" fmla="*/ 0 h 14"/>
                <a:gd name="T23" fmla="*/ 22 w 22"/>
                <a:gd name="T24" fmla="*/ 14 h 1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2" h="14">
                  <a:moveTo>
                    <a:pt x="22" y="14"/>
                  </a:moveTo>
                  <a:lnTo>
                    <a:pt x="22" y="14"/>
                  </a:lnTo>
                  <a:lnTo>
                    <a:pt x="0" y="9"/>
                  </a:lnTo>
                  <a:lnTo>
                    <a:pt x="5" y="0"/>
                  </a:lnTo>
                  <a:lnTo>
                    <a:pt x="22" y="5"/>
                  </a:lnTo>
                  <a:lnTo>
                    <a:pt x="22" y="14"/>
                  </a:lnTo>
                  <a:close/>
                </a:path>
              </a:pathLst>
            </a:custGeom>
            <a:solidFill>
              <a:srgbClr val="000000"/>
            </a:solidFill>
            <a:ln w="9525">
              <a:noFill/>
              <a:round/>
              <a:headEnd/>
              <a:tailEnd/>
            </a:ln>
          </p:spPr>
          <p:txBody>
            <a:bodyPr/>
            <a:lstStyle/>
            <a:p>
              <a:endParaRPr lang="ja-JP" altLang="en-US"/>
            </a:p>
          </p:txBody>
        </p:sp>
        <p:sp>
          <p:nvSpPr>
            <p:cNvPr id="28" name="Freeform 570"/>
            <p:cNvSpPr>
              <a:spLocks/>
            </p:cNvSpPr>
            <p:nvPr/>
          </p:nvSpPr>
          <p:spPr bwMode="auto">
            <a:xfrm>
              <a:off x="805" y="2911"/>
              <a:ext cx="15" cy="18"/>
            </a:xfrm>
            <a:custGeom>
              <a:avLst/>
              <a:gdLst>
                <a:gd name="T0" fmla="*/ 9 w 14"/>
                <a:gd name="T1" fmla="*/ 18 h 18"/>
                <a:gd name="T2" fmla="*/ 9 w 14"/>
                <a:gd name="T3" fmla="*/ 14 h 18"/>
                <a:gd name="T4" fmla="*/ 0 w 14"/>
                <a:gd name="T5" fmla="*/ 9 h 18"/>
                <a:gd name="T6" fmla="*/ 9 w 14"/>
                <a:gd name="T7" fmla="*/ 0 h 18"/>
                <a:gd name="T8" fmla="*/ 14 w 14"/>
                <a:gd name="T9" fmla="*/ 9 h 18"/>
                <a:gd name="T10" fmla="*/ 9 w 14"/>
                <a:gd name="T11" fmla="*/ 18 h 18"/>
                <a:gd name="T12" fmla="*/ 9 w 14"/>
                <a:gd name="T13" fmla="*/ 18 h 18"/>
                <a:gd name="T14" fmla="*/ 0 60000 65536"/>
                <a:gd name="T15" fmla="*/ 0 60000 65536"/>
                <a:gd name="T16" fmla="*/ 0 60000 65536"/>
                <a:gd name="T17" fmla="*/ 0 60000 65536"/>
                <a:gd name="T18" fmla="*/ 0 60000 65536"/>
                <a:gd name="T19" fmla="*/ 0 60000 65536"/>
                <a:gd name="T20" fmla="*/ 0 60000 65536"/>
                <a:gd name="T21" fmla="*/ 0 w 14"/>
                <a:gd name="T22" fmla="*/ 0 h 18"/>
                <a:gd name="T23" fmla="*/ 14 w 14"/>
                <a:gd name="T24" fmla="*/ 18 h 1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 h="18">
                  <a:moveTo>
                    <a:pt x="9" y="18"/>
                  </a:moveTo>
                  <a:lnTo>
                    <a:pt x="9" y="14"/>
                  </a:lnTo>
                  <a:lnTo>
                    <a:pt x="0" y="9"/>
                  </a:lnTo>
                  <a:lnTo>
                    <a:pt x="9" y="0"/>
                  </a:lnTo>
                  <a:lnTo>
                    <a:pt x="14" y="9"/>
                  </a:lnTo>
                  <a:lnTo>
                    <a:pt x="9" y="18"/>
                  </a:lnTo>
                  <a:close/>
                </a:path>
              </a:pathLst>
            </a:custGeom>
            <a:solidFill>
              <a:srgbClr val="000000"/>
            </a:solidFill>
            <a:ln w="9525">
              <a:noFill/>
              <a:round/>
              <a:headEnd/>
              <a:tailEnd/>
            </a:ln>
          </p:spPr>
          <p:txBody>
            <a:bodyPr/>
            <a:lstStyle/>
            <a:p>
              <a:endParaRPr lang="ja-JP" altLang="en-US"/>
            </a:p>
          </p:txBody>
        </p:sp>
        <p:sp>
          <p:nvSpPr>
            <p:cNvPr id="29" name="Freeform 571"/>
            <p:cNvSpPr>
              <a:spLocks/>
            </p:cNvSpPr>
            <p:nvPr/>
          </p:nvSpPr>
          <p:spPr bwMode="auto">
            <a:xfrm>
              <a:off x="801" y="2907"/>
              <a:ext cx="19" cy="13"/>
            </a:xfrm>
            <a:custGeom>
              <a:avLst/>
              <a:gdLst>
                <a:gd name="T0" fmla="*/ 0 w 18"/>
                <a:gd name="T1" fmla="*/ 9 h 13"/>
                <a:gd name="T2" fmla="*/ 4 w 18"/>
                <a:gd name="T3" fmla="*/ 4 h 13"/>
                <a:gd name="T4" fmla="*/ 13 w 18"/>
                <a:gd name="T5" fmla="*/ 0 h 13"/>
                <a:gd name="T6" fmla="*/ 18 w 18"/>
                <a:gd name="T7" fmla="*/ 4 h 13"/>
                <a:gd name="T8" fmla="*/ 13 w 18"/>
                <a:gd name="T9" fmla="*/ 13 h 13"/>
                <a:gd name="T10" fmla="*/ 4 w 18"/>
                <a:gd name="T11" fmla="*/ 13 h 13"/>
                <a:gd name="T12" fmla="*/ 0 w 18"/>
                <a:gd name="T13" fmla="*/ 9 h 13"/>
                <a:gd name="T14" fmla="*/ 0 60000 65536"/>
                <a:gd name="T15" fmla="*/ 0 60000 65536"/>
                <a:gd name="T16" fmla="*/ 0 60000 65536"/>
                <a:gd name="T17" fmla="*/ 0 60000 65536"/>
                <a:gd name="T18" fmla="*/ 0 60000 65536"/>
                <a:gd name="T19" fmla="*/ 0 60000 65536"/>
                <a:gd name="T20" fmla="*/ 0 60000 65536"/>
                <a:gd name="T21" fmla="*/ 0 w 18"/>
                <a:gd name="T22" fmla="*/ 0 h 13"/>
                <a:gd name="T23" fmla="*/ 18 w 18"/>
                <a:gd name="T24" fmla="*/ 13 h 1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 h="13">
                  <a:moveTo>
                    <a:pt x="0" y="9"/>
                  </a:moveTo>
                  <a:lnTo>
                    <a:pt x="4" y="4"/>
                  </a:lnTo>
                  <a:lnTo>
                    <a:pt x="13" y="0"/>
                  </a:lnTo>
                  <a:lnTo>
                    <a:pt x="18" y="4"/>
                  </a:lnTo>
                  <a:lnTo>
                    <a:pt x="13" y="13"/>
                  </a:lnTo>
                  <a:lnTo>
                    <a:pt x="4" y="13"/>
                  </a:lnTo>
                  <a:lnTo>
                    <a:pt x="0" y="9"/>
                  </a:lnTo>
                  <a:close/>
                </a:path>
              </a:pathLst>
            </a:custGeom>
            <a:solidFill>
              <a:srgbClr val="000000"/>
            </a:solidFill>
            <a:ln w="9525">
              <a:noFill/>
              <a:round/>
              <a:headEnd/>
              <a:tailEnd/>
            </a:ln>
          </p:spPr>
          <p:txBody>
            <a:bodyPr/>
            <a:lstStyle/>
            <a:p>
              <a:endParaRPr lang="ja-JP" altLang="en-US"/>
            </a:p>
          </p:txBody>
        </p:sp>
        <p:sp>
          <p:nvSpPr>
            <p:cNvPr id="30" name="Freeform 572"/>
            <p:cNvSpPr>
              <a:spLocks/>
            </p:cNvSpPr>
            <p:nvPr/>
          </p:nvSpPr>
          <p:spPr bwMode="auto">
            <a:xfrm>
              <a:off x="815" y="2898"/>
              <a:ext cx="24" cy="13"/>
            </a:xfrm>
            <a:custGeom>
              <a:avLst/>
              <a:gdLst>
                <a:gd name="T0" fmla="*/ 0 w 22"/>
                <a:gd name="T1" fmla="*/ 9 h 13"/>
                <a:gd name="T2" fmla="*/ 0 w 22"/>
                <a:gd name="T3" fmla="*/ 9 h 13"/>
                <a:gd name="T4" fmla="*/ 22 w 22"/>
                <a:gd name="T5" fmla="*/ 0 h 13"/>
                <a:gd name="T6" fmla="*/ 22 w 22"/>
                <a:gd name="T7" fmla="*/ 9 h 13"/>
                <a:gd name="T8" fmla="*/ 5 w 22"/>
                <a:gd name="T9" fmla="*/ 13 h 13"/>
                <a:gd name="T10" fmla="*/ 0 w 22"/>
                <a:gd name="T11" fmla="*/ 9 h 13"/>
                <a:gd name="T12" fmla="*/ 0 w 22"/>
                <a:gd name="T13" fmla="*/ 9 h 13"/>
                <a:gd name="T14" fmla="*/ 0 60000 65536"/>
                <a:gd name="T15" fmla="*/ 0 60000 65536"/>
                <a:gd name="T16" fmla="*/ 0 60000 65536"/>
                <a:gd name="T17" fmla="*/ 0 60000 65536"/>
                <a:gd name="T18" fmla="*/ 0 60000 65536"/>
                <a:gd name="T19" fmla="*/ 0 60000 65536"/>
                <a:gd name="T20" fmla="*/ 0 60000 65536"/>
                <a:gd name="T21" fmla="*/ 0 w 22"/>
                <a:gd name="T22" fmla="*/ 0 h 13"/>
                <a:gd name="T23" fmla="*/ 22 w 22"/>
                <a:gd name="T24" fmla="*/ 13 h 1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2" h="13">
                  <a:moveTo>
                    <a:pt x="0" y="9"/>
                  </a:moveTo>
                  <a:lnTo>
                    <a:pt x="0" y="9"/>
                  </a:lnTo>
                  <a:lnTo>
                    <a:pt x="22" y="0"/>
                  </a:lnTo>
                  <a:lnTo>
                    <a:pt x="22" y="9"/>
                  </a:lnTo>
                  <a:lnTo>
                    <a:pt x="5" y="13"/>
                  </a:lnTo>
                  <a:lnTo>
                    <a:pt x="0" y="9"/>
                  </a:lnTo>
                  <a:close/>
                </a:path>
              </a:pathLst>
            </a:custGeom>
            <a:solidFill>
              <a:srgbClr val="000000"/>
            </a:solidFill>
            <a:ln w="9525">
              <a:noFill/>
              <a:round/>
              <a:headEnd/>
              <a:tailEnd/>
            </a:ln>
          </p:spPr>
          <p:txBody>
            <a:bodyPr/>
            <a:lstStyle/>
            <a:p>
              <a:endParaRPr lang="ja-JP" altLang="en-US"/>
            </a:p>
          </p:txBody>
        </p:sp>
        <p:sp>
          <p:nvSpPr>
            <p:cNvPr id="31" name="Freeform 573"/>
            <p:cNvSpPr>
              <a:spLocks/>
            </p:cNvSpPr>
            <p:nvPr/>
          </p:nvSpPr>
          <p:spPr bwMode="auto">
            <a:xfrm>
              <a:off x="839" y="2893"/>
              <a:ext cx="34" cy="14"/>
            </a:xfrm>
            <a:custGeom>
              <a:avLst/>
              <a:gdLst>
                <a:gd name="T0" fmla="*/ 0 w 32"/>
                <a:gd name="T1" fmla="*/ 5 h 14"/>
                <a:gd name="T2" fmla="*/ 0 w 32"/>
                <a:gd name="T3" fmla="*/ 5 h 14"/>
                <a:gd name="T4" fmla="*/ 32 w 32"/>
                <a:gd name="T5" fmla="*/ 0 h 14"/>
                <a:gd name="T6" fmla="*/ 32 w 32"/>
                <a:gd name="T7" fmla="*/ 9 h 14"/>
                <a:gd name="T8" fmla="*/ 0 w 32"/>
                <a:gd name="T9" fmla="*/ 14 h 14"/>
                <a:gd name="T10" fmla="*/ 0 w 32"/>
                <a:gd name="T11" fmla="*/ 5 h 14"/>
                <a:gd name="T12" fmla="*/ 0 w 32"/>
                <a:gd name="T13" fmla="*/ 5 h 14"/>
                <a:gd name="T14" fmla="*/ 0 60000 65536"/>
                <a:gd name="T15" fmla="*/ 0 60000 65536"/>
                <a:gd name="T16" fmla="*/ 0 60000 65536"/>
                <a:gd name="T17" fmla="*/ 0 60000 65536"/>
                <a:gd name="T18" fmla="*/ 0 60000 65536"/>
                <a:gd name="T19" fmla="*/ 0 60000 65536"/>
                <a:gd name="T20" fmla="*/ 0 60000 65536"/>
                <a:gd name="T21" fmla="*/ 0 w 32"/>
                <a:gd name="T22" fmla="*/ 0 h 14"/>
                <a:gd name="T23" fmla="*/ 32 w 32"/>
                <a:gd name="T24" fmla="*/ 14 h 1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2" h="14">
                  <a:moveTo>
                    <a:pt x="0" y="5"/>
                  </a:moveTo>
                  <a:lnTo>
                    <a:pt x="0" y="5"/>
                  </a:lnTo>
                  <a:lnTo>
                    <a:pt x="32" y="0"/>
                  </a:lnTo>
                  <a:lnTo>
                    <a:pt x="32" y="9"/>
                  </a:lnTo>
                  <a:lnTo>
                    <a:pt x="0" y="14"/>
                  </a:lnTo>
                  <a:lnTo>
                    <a:pt x="0" y="5"/>
                  </a:lnTo>
                  <a:close/>
                </a:path>
              </a:pathLst>
            </a:custGeom>
            <a:solidFill>
              <a:srgbClr val="000000"/>
            </a:solidFill>
            <a:ln w="9525">
              <a:noFill/>
              <a:round/>
              <a:headEnd/>
              <a:tailEnd/>
            </a:ln>
          </p:spPr>
          <p:txBody>
            <a:bodyPr/>
            <a:lstStyle/>
            <a:p>
              <a:endParaRPr lang="ja-JP" altLang="en-US"/>
            </a:p>
          </p:txBody>
        </p:sp>
        <p:sp>
          <p:nvSpPr>
            <p:cNvPr id="32" name="Freeform 574"/>
            <p:cNvSpPr>
              <a:spLocks/>
            </p:cNvSpPr>
            <p:nvPr/>
          </p:nvSpPr>
          <p:spPr bwMode="auto">
            <a:xfrm>
              <a:off x="873" y="2893"/>
              <a:ext cx="39" cy="9"/>
            </a:xfrm>
            <a:custGeom>
              <a:avLst/>
              <a:gdLst>
                <a:gd name="T0" fmla="*/ 0 w 36"/>
                <a:gd name="T1" fmla="*/ 0 h 9"/>
                <a:gd name="T2" fmla="*/ 0 w 36"/>
                <a:gd name="T3" fmla="*/ 0 h 9"/>
                <a:gd name="T4" fmla="*/ 36 w 36"/>
                <a:gd name="T5" fmla="*/ 0 h 9"/>
                <a:gd name="T6" fmla="*/ 36 w 36"/>
                <a:gd name="T7" fmla="*/ 9 h 9"/>
                <a:gd name="T8" fmla="*/ 0 w 36"/>
                <a:gd name="T9" fmla="*/ 9 h 9"/>
                <a:gd name="T10" fmla="*/ 0 w 36"/>
                <a:gd name="T11" fmla="*/ 0 h 9"/>
                <a:gd name="T12" fmla="*/ 0 w 36"/>
                <a:gd name="T13" fmla="*/ 0 h 9"/>
                <a:gd name="T14" fmla="*/ 0 60000 65536"/>
                <a:gd name="T15" fmla="*/ 0 60000 65536"/>
                <a:gd name="T16" fmla="*/ 0 60000 65536"/>
                <a:gd name="T17" fmla="*/ 0 60000 65536"/>
                <a:gd name="T18" fmla="*/ 0 60000 65536"/>
                <a:gd name="T19" fmla="*/ 0 60000 65536"/>
                <a:gd name="T20" fmla="*/ 0 60000 65536"/>
                <a:gd name="T21" fmla="*/ 0 w 36"/>
                <a:gd name="T22" fmla="*/ 0 h 9"/>
                <a:gd name="T23" fmla="*/ 36 w 36"/>
                <a:gd name="T24" fmla="*/ 9 h 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 h="9">
                  <a:moveTo>
                    <a:pt x="0" y="0"/>
                  </a:moveTo>
                  <a:lnTo>
                    <a:pt x="0" y="0"/>
                  </a:lnTo>
                  <a:lnTo>
                    <a:pt x="36" y="0"/>
                  </a:lnTo>
                  <a:lnTo>
                    <a:pt x="36" y="9"/>
                  </a:lnTo>
                  <a:lnTo>
                    <a:pt x="0" y="9"/>
                  </a:lnTo>
                  <a:lnTo>
                    <a:pt x="0" y="0"/>
                  </a:lnTo>
                  <a:close/>
                </a:path>
              </a:pathLst>
            </a:custGeom>
            <a:solidFill>
              <a:srgbClr val="000000"/>
            </a:solidFill>
            <a:ln w="9525">
              <a:noFill/>
              <a:round/>
              <a:headEnd/>
              <a:tailEnd/>
            </a:ln>
          </p:spPr>
          <p:txBody>
            <a:bodyPr/>
            <a:lstStyle/>
            <a:p>
              <a:endParaRPr lang="ja-JP" altLang="en-US"/>
            </a:p>
          </p:txBody>
        </p:sp>
        <p:sp>
          <p:nvSpPr>
            <p:cNvPr id="33" name="Freeform 575"/>
            <p:cNvSpPr>
              <a:spLocks/>
            </p:cNvSpPr>
            <p:nvPr/>
          </p:nvSpPr>
          <p:spPr bwMode="auto">
            <a:xfrm>
              <a:off x="912" y="2893"/>
              <a:ext cx="44" cy="9"/>
            </a:xfrm>
            <a:custGeom>
              <a:avLst/>
              <a:gdLst>
                <a:gd name="T0" fmla="*/ 0 w 40"/>
                <a:gd name="T1" fmla="*/ 0 h 9"/>
                <a:gd name="T2" fmla="*/ 0 w 40"/>
                <a:gd name="T3" fmla="*/ 0 h 9"/>
                <a:gd name="T4" fmla="*/ 40 w 40"/>
                <a:gd name="T5" fmla="*/ 0 h 9"/>
                <a:gd name="T6" fmla="*/ 36 w 40"/>
                <a:gd name="T7" fmla="*/ 9 h 9"/>
                <a:gd name="T8" fmla="*/ 0 w 40"/>
                <a:gd name="T9" fmla="*/ 9 h 9"/>
                <a:gd name="T10" fmla="*/ 0 w 40"/>
                <a:gd name="T11" fmla="*/ 0 h 9"/>
                <a:gd name="T12" fmla="*/ 0 w 40"/>
                <a:gd name="T13" fmla="*/ 0 h 9"/>
                <a:gd name="T14" fmla="*/ 0 60000 65536"/>
                <a:gd name="T15" fmla="*/ 0 60000 65536"/>
                <a:gd name="T16" fmla="*/ 0 60000 65536"/>
                <a:gd name="T17" fmla="*/ 0 60000 65536"/>
                <a:gd name="T18" fmla="*/ 0 60000 65536"/>
                <a:gd name="T19" fmla="*/ 0 60000 65536"/>
                <a:gd name="T20" fmla="*/ 0 60000 65536"/>
                <a:gd name="T21" fmla="*/ 0 w 40"/>
                <a:gd name="T22" fmla="*/ 0 h 9"/>
                <a:gd name="T23" fmla="*/ 40 w 40"/>
                <a:gd name="T24" fmla="*/ 9 h 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0" h="9">
                  <a:moveTo>
                    <a:pt x="0" y="0"/>
                  </a:moveTo>
                  <a:lnTo>
                    <a:pt x="0" y="0"/>
                  </a:lnTo>
                  <a:lnTo>
                    <a:pt x="40" y="0"/>
                  </a:lnTo>
                  <a:lnTo>
                    <a:pt x="36" y="9"/>
                  </a:lnTo>
                  <a:lnTo>
                    <a:pt x="0" y="9"/>
                  </a:lnTo>
                  <a:lnTo>
                    <a:pt x="0" y="0"/>
                  </a:lnTo>
                  <a:close/>
                </a:path>
              </a:pathLst>
            </a:custGeom>
            <a:solidFill>
              <a:srgbClr val="000000"/>
            </a:solidFill>
            <a:ln w="9525">
              <a:noFill/>
              <a:round/>
              <a:headEnd/>
              <a:tailEnd/>
            </a:ln>
          </p:spPr>
          <p:txBody>
            <a:bodyPr/>
            <a:lstStyle/>
            <a:p>
              <a:endParaRPr lang="ja-JP" altLang="en-US"/>
            </a:p>
          </p:txBody>
        </p:sp>
        <p:sp>
          <p:nvSpPr>
            <p:cNvPr id="34" name="Freeform 576"/>
            <p:cNvSpPr>
              <a:spLocks/>
            </p:cNvSpPr>
            <p:nvPr/>
          </p:nvSpPr>
          <p:spPr bwMode="auto">
            <a:xfrm>
              <a:off x="951" y="2893"/>
              <a:ext cx="34" cy="14"/>
            </a:xfrm>
            <a:custGeom>
              <a:avLst/>
              <a:gdLst>
                <a:gd name="T0" fmla="*/ 4 w 31"/>
                <a:gd name="T1" fmla="*/ 0 h 14"/>
                <a:gd name="T2" fmla="*/ 4 w 31"/>
                <a:gd name="T3" fmla="*/ 0 h 14"/>
                <a:gd name="T4" fmla="*/ 31 w 31"/>
                <a:gd name="T5" fmla="*/ 5 h 14"/>
                <a:gd name="T6" fmla="*/ 31 w 31"/>
                <a:gd name="T7" fmla="*/ 14 h 14"/>
                <a:gd name="T8" fmla="*/ 0 w 31"/>
                <a:gd name="T9" fmla="*/ 9 h 14"/>
                <a:gd name="T10" fmla="*/ 4 w 31"/>
                <a:gd name="T11" fmla="*/ 0 h 14"/>
                <a:gd name="T12" fmla="*/ 4 w 31"/>
                <a:gd name="T13" fmla="*/ 0 h 14"/>
                <a:gd name="T14" fmla="*/ 0 60000 65536"/>
                <a:gd name="T15" fmla="*/ 0 60000 65536"/>
                <a:gd name="T16" fmla="*/ 0 60000 65536"/>
                <a:gd name="T17" fmla="*/ 0 60000 65536"/>
                <a:gd name="T18" fmla="*/ 0 60000 65536"/>
                <a:gd name="T19" fmla="*/ 0 60000 65536"/>
                <a:gd name="T20" fmla="*/ 0 60000 65536"/>
                <a:gd name="T21" fmla="*/ 0 w 31"/>
                <a:gd name="T22" fmla="*/ 0 h 14"/>
                <a:gd name="T23" fmla="*/ 31 w 31"/>
                <a:gd name="T24" fmla="*/ 14 h 1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1" h="14">
                  <a:moveTo>
                    <a:pt x="4" y="0"/>
                  </a:moveTo>
                  <a:lnTo>
                    <a:pt x="4" y="0"/>
                  </a:lnTo>
                  <a:lnTo>
                    <a:pt x="31" y="5"/>
                  </a:lnTo>
                  <a:lnTo>
                    <a:pt x="31" y="14"/>
                  </a:lnTo>
                  <a:lnTo>
                    <a:pt x="0" y="9"/>
                  </a:lnTo>
                  <a:lnTo>
                    <a:pt x="4" y="0"/>
                  </a:lnTo>
                  <a:close/>
                </a:path>
              </a:pathLst>
            </a:custGeom>
            <a:solidFill>
              <a:srgbClr val="000000"/>
            </a:solidFill>
            <a:ln w="9525">
              <a:noFill/>
              <a:round/>
              <a:headEnd/>
              <a:tailEnd/>
            </a:ln>
          </p:spPr>
          <p:txBody>
            <a:bodyPr/>
            <a:lstStyle/>
            <a:p>
              <a:endParaRPr lang="ja-JP" altLang="en-US"/>
            </a:p>
          </p:txBody>
        </p:sp>
        <p:sp>
          <p:nvSpPr>
            <p:cNvPr id="35" name="Freeform 577"/>
            <p:cNvSpPr>
              <a:spLocks/>
            </p:cNvSpPr>
            <p:nvPr/>
          </p:nvSpPr>
          <p:spPr bwMode="auto">
            <a:xfrm>
              <a:off x="985" y="2898"/>
              <a:ext cx="25" cy="13"/>
            </a:xfrm>
            <a:custGeom>
              <a:avLst/>
              <a:gdLst>
                <a:gd name="T0" fmla="*/ 0 w 23"/>
                <a:gd name="T1" fmla="*/ 0 h 13"/>
                <a:gd name="T2" fmla="*/ 5 w 23"/>
                <a:gd name="T3" fmla="*/ 0 h 13"/>
                <a:gd name="T4" fmla="*/ 23 w 23"/>
                <a:gd name="T5" fmla="*/ 9 h 13"/>
                <a:gd name="T6" fmla="*/ 23 w 23"/>
                <a:gd name="T7" fmla="*/ 13 h 13"/>
                <a:gd name="T8" fmla="*/ 0 w 23"/>
                <a:gd name="T9" fmla="*/ 9 h 13"/>
                <a:gd name="T10" fmla="*/ 0 w 23"/>
                <a:gd name="T11" fmla="*/ 0 h 13"/>
                <a:gd name="T12" fmla="*/ 0 w 23"/>
                <a:gd name="T13" fmla="*/ 0 h 13"/>
                <a:gd name="T14" fmla="*/ 0 60000 65536"/>
                <a:gd name="T15" fmla="*/ 0 60000 65536"/>
                <a:gd name="T16" fmla="*/ 0 60000 65536"/>
                <a:gd name="T17" fmla="*/ 0 60000 65536"/>
                <a:gd name="T18" fmla="*/ 0 60000 65536"/>
                <a:gd name="T19" fmla="*/ 0 60000 65536"/>
                <a:gd name="T20" fmla="*/ 0 60000 65536"/>
                <a:gd name="T21" fmla="*/ 0 w 23"/>
                <a:gd name="T22" fmla="*/ 0 h 13"/>
                <a:gd name="T23" fmla="*/ 23 w 23"/>
                <a:gd name="T24" fmla="*/ 13 h 1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3" h="13">
                  <a:moveTo>
                    <a:pt x="0" y="0"/>
                  </a:moveTo>
                  <a:lnTo>
                    <a:pt x="5" y="0"/>
                  </a:lnTo>
                  <a:lnTo>
                    <a:pt x="23" y="9"/>
                  </a:lnTo>
                  <a:lnTo>
                    <a:pt x="23" y="13"/>
                  </a:lnTo>
                  <a:lnTo>
                    <a:pt x="0" y="9"/>
                  </a:lnTo>
                  <a:lnTo>
                    <a:pt x="0" y="0"/>
                  </a:lnTo>
                  <a:close/>
                </a:path>
              </a:pathLst>
            </a:custGeom>
            <a:solidFill>
              <a:srgbClr val="000000"/>
            </a:solidFill>
            <a:ln w="9525">
              <a:noFill/>
              <a:round/>
              <a:headEnd/>
              <a:tailEnd/>
            </a:ln>
          </p:spPr>
          <p:txBody>
            <a:bodyPr/>
            <a:lstStyle/>
            <a:p>
              <a:endParaRPr lang="ja-JP" altLang="en-US"/>
            </a:p>
          </p:txBody>
        </p:sp>
        <p:sp>
          <p:nvSpPr>
            <p:cNvPr id="36" name="Freeform 578"/>
            <p:cNvSpPr>
              <a:spLocks/>
            </p:cNvSpPr>
            <p:nvPr/>
          </p:nvSpPr>
          <p:spPr bwMode="auto">
            <a:xfrm>
              <a:off x="1004" y="2907"/>
              <a:ext cx="15" cy="13"/>
            </a:xfrm>
            <a:custGeom>
              <a:avLst/>
              <a:gdLst>
                <a:gd name="T0" fmla="*/ 5 w 14"/>
                <a:gd name="T1" fmla="*/ 0 h 13"/>
                <a:gd name="T2" fmla="*/ 9 w 14"/>
                <a:gd name="T3" fmla="*/ 0 h 13"/>
                <a:gd name="T4" fmla="*/ 14 w 14"/>
                <a:gd name="T5" fmla="*/ 4 h 13"/>
                <a:gd name="T6" fmla="*/ 9 w 14"/>
                <a:gd name="T7" fmla="*/ 13 h 13"/>
                <a:gd name="T8" fmla="*/ 0 w 14"/>
                <a:gd name="T9" fmla="*/ 4 h 13"/>
                <a:gd name="T10" fmla="*/ 5 w 14"/>
                <a:gd name="T11" fmla="*/ 0 h 13"/>
                <a:gd name="T12" fmla="*/ 5 w 14"/>
                <a:gd name="T13" fmla="*/ 0 h 13"/>
                <a:gd name="T14" fmla="*/ 0 60000 65536"/>
                <a:gd name="T15" fmla="*/ 0 60000 65536"/>
                <a:gd name="T16" fmla="*/ 0 60000 65536"/>
                <a:gd name="T17" fmla="*/ 0 60000 65536"/>
                <a:gd name="T18" fmla="*/ 0 60000 65536"/>
                <a:gd name="T19" fmla="*/ 0 60000 65536"/>
                <a:gd name="T20" fmla="*/ 0 60000 65536"/>
                <a:gd name="T21" fmla="*/ 0 w 14"/>
                <a:gd name="T22" fmla="*/ 0 h 13"/>
                <a:gd name="T23" fmla="*/ 14 w 14"/>
                <a:gd name="T24" fmla="*/ 13 h 1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 h="13">
                  <a:moveTo>
                    <a:pt x="5" y="0"/>
                  </a:moveTo>
                  <a:lnTo>
                    <a:pt x="9" y="0"/>
                  </a:lnTo>
                  <a:lnTo>
                    <a:pt x="14" y="4"/>
                  </a:lnTo>
                  <a:lnTo>
                    <a:pt x="9" y="13"/>
                  </a:lnTo>
                  <a:lnTo>
                    <a:pt x="0" y="4"/>
                  </a:lnTo>
                  <a:lnTo>
                    <a:pt x="5" y="0"/>
                  </a:lnTo>
                  <a:close/>
                </a:path>
              </a:pathLst>
            </a:custGeom>
            <a:solidFill>
              <a:srgbClr val="000000"/>
            </a:solidFill>
            <a:ln w="9525">
              <a:noFill/>
              <a:round/>
              <a:headEnd/>
              <a:tailEnd/>
            </a:ln>
          </p:spPr>
          <p:txBody>
            <a:bodyPr/>
            <a:lstStyle/>
            <a:p>
              <a:endParaRPr lang="ja-JP" altLang="en-US"/>
            </a:p>
          </p:txBody>
        </p:sp>
        <p:sp>
          <p:nvSpPr>
            <p:cNvPr id="37" name="Freeform 579"/>
            <p:cNvSpPr>
              <a:spLocks/>
            </p:cNvSpPr>
            <p:nvPr/>
          </p:nvSpPr>
          <p:spPr bwMode="auto">
            <a:xfrm>
              <a:off x="1004" y="2911"/>
              <a:ext cx="20" cy="14"/>
            </a:xfrm>
            <a:custGeom>
              <a:avLst/>
              <a:gdLst>
                <a:gd name="T0" fmla="*/ 18 w 18"/>
                <a:gd name="T1" fmla="*/ 5 h 14"/>
                <a:gd name="T2" fmla="*/ 14 w 18"/>
                <a:gd name="T3" fmla="*/ 9 h 14"/>
                <a:gd name="T4" fmla="*/ 9 w 18"/>
                <a:gd name="T5" fmla="*/ 14 h 14"/>
                <a:gd name="T6" fmla="*/ 0 w 18"/>
                <a:gd name="T7" fmla="*/ 9 h 14"/>
                <a:gd name="T8" fmla="*/ 9 w 18"/>
                <a:gd name="T9" fmla="*/ 0 h 14"/>
                <a:gd name="T10" fmla="*/ 14 w 18"/>
                <a:gd name="T11" fmla="*/ 0 h 14"/>
                <a:gd name="T12" fmla="*/ 18 w 18"/>
                <a:gd name="T13" fmla="*/ 5 h 14"/>
                <a:gd name="T14" fmla="*/ 0 60000 65536"/>
                <a:gd name="T15" fmla="*/ 0 60000 65536"/>
                <a:gd name="T16" fmla="*/ 0 60000 65536"/>
                <a:gd name="T17" fmla="*/ 0 60000 65536"/>
                <a:gd name="T18" fmla="*/ 0 60000 65536"/>
                <a:gd name="T19" fmla="*/ 0 60000 65536"/>
                <a:gd name="T20" fmla="*/ 0 60000 65536"/>
                <a:gd name="T21" fmla="*/ 0 w 18"/>
                <a:gd name="T22" fmla="*/ 0 h 14"/>
                <a:gd name="T23" fmla="*/ 18 w 18"/>
                <a:gd name="T24" fmla="*/ 14 h 1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 h="14">
                  <a:moveTo>
                    <a:pt x="18" y="5"/>
                  </a:moveTo>
                  <a:lnTo>
                    <a:pt x="14" y="9"/>
                  </a:lnTo>
                  <a:lnTo>
                    <a:pt x="9" y="14"/>
                  </a:lnTo>
                  <a:lnTo>
                    <a:pt x="0" y="9"/>
                  </a:lnTo>
                  <a:lnTo>
                    <a:pt x="9" y="0"/>
                  </a:lnTo>
                  <a:lnTo>
                    <a:pt x="14" y="0"/>
                  </a:lnTo>
                  <a:lnTo>
                    <a:pt x="18" y="5"/>
                  </a:lnTo>
                  <a:close/>
                </a:path>
              </a:pathLst>
            </a:custGeom>
            <a:solidFill>
              <a:srgbClr val="000000"/>
            </a:solidFill>
            <a:ln w="9525">
              <a:noFill/>
              <a:round/>
              <a:headEnd/>
              <a:tailEnd/>
            </a:ln>
          </p:spPr>
          <p:txBody>
            <a:bodyPr/>
            <a:lstStyle/>
            <a:p>
              <a:endParaRPr lang="ja-JP" altLang="en-US"/>
            </a:p>
          </p:txBody>
        </p:sp>
        <p:sp>
          <p:nvSpPr>
            <p:cNvPr id="38" name="Freeform 580"/>
            <p:cNvSpPr>
              <a:spLocks/>
            </p:cNvSpPr>
            <p:nvPr/>
          </p:nvSpPr>
          <p:spPr bwMode="auto">
            <a:xfrm>
              <a:off x="1087" y="2669"/>
              <a:ext cx="103" cy="103"/>
            </a:xfrm>
            <a:custGeom>
              <a:avLst/>
              <a:gdLst>
                <a:gd name="T0" fmla="*/ 95 w 95"/>
                <a:gd name="T1" fmla="*/ 103 h 103"/>
                <a:gd name="T2" fmla="*/ 90 w 95"/>
                <a:gd name="T3" fmla="*/ 98 h 103"/>
                <a:gd name="T4" fmla="*/ 77 w 95"/>
                <a:gd name="T5" fmla="*/ 89 h 103"/>
                <a:gd name="T6" fmla="*/ 63 w 95"/>
                <a:gd name="T7" fmla="*/ 76 h 103"/>
                <a:gd name="T8" fmla="*/ 45 w 95"/>
                <a:gd name="T9" fmla="*/ 58 h 103"/>
                <a:gd name="T10" fmla="*/ 45 w 95"/>
                <a:gd name="T11" fmla="*/ 58 h 103"/>
                <a:gd name="T12" fmla="*/ 27 w 95"/>
                <a:gd name="T13" fmla="*/ 36 h 103"/>
                <a:gd name="T14" fmla="*/ 9 w 95"/>
                <a:gd name="T15" fmla="*/ 18 h 103"/>
                <a:gd name="T16" fmla="*/ 5 w 95"/>
                <a:gd name="T17" fmla="*/ 9 h 103"/>
                <a:gd name="T18" fmla="*/ 0 w 95"/>
                <a:gd name="T19" fmla="*/ 0 h 103"/>
                <a:gd name="T20" fmla="*/ 0 w 95"/>
                <a:gd name="T21" fmla="*/ 0 h 103"/>
                <a:gd name="T22" fmla="*/ 9 w 95"/>
                <a:gd name="T23" fmla="*/ 4 h 103"/>
                <a:gd name="T24" fmla="*/ 18 w 95"/>
                <a:gd name="T25" fmla="*/ 13 h 103"/>
                <a:gd name="T26" fmla="*/ 36 w 95"/>
                <a:gd name="T27" fmla="*/ 27 h 103"/>
                <a:gd name="T28" fmla="*/ 54 w 95"/>
                <a:gd name="T29" fmla="*/ 45 h 103"/>
                <a:gd name="T30" fmla="*/ 54 w 95"/>
                <a:gd name="T31" fmla="*/ 45 h 103"/>
                <a:gd name="T32" fmla="*/ 72 w 95"/>
                <a:gd name="T33" fmla="*/ 67 h 103"/>
                <a:gd name="T34" fmla="*/ 86 w 95"/>
                <a:gd name="T35" fmla="*/ 85 h 103"/>
                <a:gd name="T36" fmla="*/ 95 w 95"/>
                <a:gd name="T37" fmla="*/ 98 h 103"/>
                <a:gd name="T38" fmla="*/ 95 w 95"/>
                <a:gd name="T39" fmla="*/ 103 h 10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95"/>
                <a:gd name="T61" fmla="*/ 0 h 103"/>
                <a:gd name="T62" fmla="*/ 95 w 95"/>
                <a:gd name="T63" fmla="*/ 103 h 103"/>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95" h="103">
                  <a:moveTo>
                    <a:pt x="95" y="103"/>
                  </a:moveTo>
                  <a:lnTo>
                    <a:pt x="90" y="98"/>
                  </a:lnTo>
                  <a:lnTo>
                    <a:pt x="77" y="89"/>
                  </a:lnTo>
                  <a:lnTo>
                    <a:pt x="63" y="76"/>
                  </a:lnTo>
                  <a:lnTo>
                    <a:pt x="45" y="58"/>
                  </a:lnTo>
                  <a:lnTo>
                    <a:pt x="27" y="36"/>
                  </a:lnTo>
                  <a:lnTo>
                    <a:pt x="9" y="18"/>
                  </a:lnTo>
                  <a:lnTo>
                    <a:pt x="5" y="9"/>
                  </a:lnTo>
                  <a:lnTo>
                    <a:pt x="0" y="0"/>
                  </a:lnTo>
                  <a:lnTo>
                    <a:pt x="9" y="4"/>
                  </a:lnTo>
                  <a:lnTo>
                    <a:pt x="18" y="13"/>
                  </a:lnTo>
                  <a:lnTo>
                    <a:pt x="36" y="27"/>
                  </a:lnTo>
                  <a:lnTo>
                    <a:pt x="54" y="45"/>
                  </a:lnTo>
                  <a:lnTo>
                    <a:pt x="72" y="67"/>
                  </a:lnTo>
                  <a:lnTo>
                    <a:pt x="86" y="85"/>
                  </a:lnTo>
                  <a:lnTo>
                    <a:pt x="95" y="98"/>
                  </a:lnTo>
                  <a:lnTo>
                    <a:pt x="95" y="103"/>
                  </a:lnTo>
                  <a:close/>
                </a:path>
              </a:pathLst>
            </a:custGeom>
            <a:solidFill>
              <a:srgbClr val="FFFFFF"/>
            </a:solidFill>
            <a:ln w="9525">
              <a:noFill/>
              <a:round/>
              <a:headEnd/>
              <a:tailEnd/>
            </a:ln>
          </p:spPr>
          <p:txBody>
            <a:bodyPr/>
            <a:lstStyle/>
            <a:p>
              <a:endParaRPr lang="ja-JP" altLang="en-US"/>
            </a:p>
          </p:txBody>
        </p:sp>
        <p:sp>
          <p:nvSpPr>
            <p:cNvPr id="39" name="Freeform 581"/>
            <p:cNvSpPr>
              <a:spLocks/>
            </p:cNvSpPr>
            <p:nvPr/>
          </p:nvSpPr>
          <p:spPr bwMode="auto">
            <a:xfrm>
              <a:off x="1184" y="2767"/>
              <a:ext cx="10" cy="9"/>
            </a:xfrm>
            <a:custGeom>
              <a:avLst/>
              <a:gdLst>
                <a:gd name="T0" fmla="*/ 9 w 9"/>
                <a:gd name="T1" fmla="*/ 0 h 9"/>
                <a:gd name="T2" fmla="*/ 5 w 9"/>
                <a:gd name="T3" fmla="*/ 9 h 9"/>
                <a:gd name="T4" fmla="*/ 0 w 9"/>
                <a:gd name="T5" fmla="*/ 5 h 9"/>
                <a:gd name="T6" fmla="*/ 0 w 9"/>
                <a:gd name="T7" fmla="*/ 0 h 9"/>
                <a:gd name="T8" fmla="*/ 9 w 9"/>
                <a:gd name="T9" fmla="*/ 0 h 9"/>
                <a:gd name="T10" fmla="*/ 0 60000 65536"/>
                <a:gd name="T11" fmla="*/ 0 60000 65536"/>
                <a:gd name="T12" fmla="*/ 0 60000 65536"/>
                <a:gd name="T13" fmla="*/ 0 60000 65536"/>
                <a:gd name="T14" fmla="*/ 0 60000 65536"/>
                <a:gd name="T15" fmla="*/ 0 w 9"/>
                <a:gd name="T16" fmla="*/ 0 h 9"/>
                <a:gd name="T17" fmla="*/ 9 w 9"/>
                <a:gd name="T18" fmla="*/ 9 h 9"/>
              </a:gdLst>
              <a:ahLst/>
              <a:cxnLst>
                <a:cxn ang="T10">
                  <a:pos x="T0" y="T1"/>
                </a:cxn>
                <a:cxn ang="T11">
                  <a:pos x="T2" y="T3"/>
                </a:cxn>
                <a:cxn ang="T12">
                  <a:pos x="T4" y="T5"/>
                </a:cxn>
                <a:cxn ang="T13">
                  <a:pos x="T6" y="T7"/>
                </a:cxn>
                <a:cxn ang="T14">
                  <a:pos x="T8" y="T9"/>
                </a:cxn>
              </a:cxnLst>
              <a:rect l="T15" t="T16" r="T17" b="T18"/>
              <a:pathLst>
                <a:path w="9" h="9">
                  <a:moveTo>
                    <a:pt x="9" y="0"/>
                  </a:moveTo>
                  <a:lnTo>
                    <a:pt x="5" y="9"/>
                  </a:lnTo>
                  <a:lnTo>
                    <a:pt x="0" y="5"/>
                  </a:lnTo>
                  <a:lnTo>
                    <a:pt x="0" y="0"/>
                  </a:lnTo>
                  <a:lnTo>
                    <a:pt x="9" y="0"/>
                  </a:lnTo>
                  <a:close/>
                </a:path>
              </a:pathLst>
            </a:custGeom>
            <a:solidFill>
              <a:srgbClr val="000000"/>
            </a:solidFill>
            <a:ln w="9525">
              <a:noFill/>
              <a:round/>
              <a:headEnd/>
              <a:tailEnd/>
            </a:ln>
          </p:spPr>
          <p:txBody>
            <a:bodyPr/>
            <a:lstStyle/>
            <a:p>
              <a:endParaRPr lang="ja-JP" altLang="en-US"/>
            </a:p>
          </p:txBody>
        </p:sp>
        <p:sp>
          <p:nvSpPr>
            <p:cNvPr id="40" name="Freeform 582"/>
            <p:cNvSpPr>
              <a:spLocks/>
            </p:cNvSpPr>
            <p:nvPr/>
          </p:nvSpPr>
          <p:spPr bwMode="auto">
            <a:xfrm>
              <a:off x="1170" y="2758"/>
              <a:ext cx="20" cy="14"/>
            </a:xfrm>
            <a:custGeom>
              <a:avLst/>
              <a:gdLst>
                <a:gd name="T0" fmla="*/ 13 w 18"/>
                <a:gd name="T1" fmla="*/ 14 h 14"/>
                <a:gd name="T2" fmla="*/ 9 w 18"/>
                <a:gd name="T3" fmla="*/ 14 h 14"/>
                <a:gd name="T4" fmla="*/ 0 w 18"/>
                <a:gd name="T5" fmla="*/ 5 h 14"/>
                <a:gd name="T6" fmla="*/ 4 w 18"/>
                <a:gd name="T7" fmla="*/ 0 h 14"/>
                <a:gd name="T8" fmla="*/ 18 w 18"/>
                <a:gd name="T9" fmla="*/ 9 h 14"/>
                <a:gd name="T10" fmla="*/ 13 w 18"/>
                <a:gd name="T11" fmla="*/ 14 h 14"/>
                <a:gd name="T12" fmla="*/ 13 w 18"/>
                <a:gd name="T13" fmla="*/ 14 h 14"/>
                <a:gd name="T14" fmla="*/ 0 60000 65536"/>
                <a:gd name="T15" fmla="*/ 0 60000 65536"/>
                <a:gd name="T16" fmla="*/ 0 60000 65536"/>
                <a:gd name="T17" fmla="*/ 0 60000 65536"/>
                <a:gd name="T18" fmla="*/ 0 60000 65536"/>
                <a:gd name="T19" fmla="*/ 0 60000 65536"/>
                <a:gd name="T20" fmla="*/ 0 60000 65536"/>
                <a:gd name="T21" fmla="*/ 0 w 18"/>
                <a:gd name="T22" fmla="*/ 0 h 14"/>
                <a:gd name="T23" fmla="*/ 18 w 18"/>
                <a:gd name="T24" fmla="*/ 14 h 1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 h="14">
                  <a:moveTo>
                    <a:pt x="13" y="14"/>
                  </a:moveTo>
                  <a:lnTo>
                    <a:pt x="9" y="14"/>
                  </a:lnTo>
                  <a:lnTo>
                    <a:pt x="0" y="5"/>
                  </a:lnTo>
                  <a:lnTo>
                    <a:pt x="4" y="0"/>
                  </a:lnTo>
                  <a:lnTo>
                    <a:pt x="18" y="9"/>
                  </a:lnTo>
                  <a:lnTo>
                    <a:pt x="13" y="14"/>
                  </a:lnTo>
                  <a:close/>
                </a:path>
              </a:pathLst>
            </a:custGeom>
            <a:solidFill>
              <a:srgbClr val="000000"/>
            </a:solidFill>
            <a:ln w="9525">
              <a:noFill/>
              <a:round/>
              <a:headEnd/>
              <a:tailEnd/>
            </a:ln>
          </p:spPr>
          <p:txBody>
            <a:bodyPr/>
            <a:lstStyle/>
            <a:p>
              <a:endParaRPr lang="ja-JP" altLang="en-US"/>
            </a:p>
          </p:txBody>
        </p:sp>
        <p:sp>
          <p:nvSpPr>
            <p:cNvPr id="41" name="Freeform 583"/>
            <p:cNvSpPr>
              <a:spLocks/>
            </p:cNvSpPr>
            <p:nvPr/>
          </p:nvSpPr>
          <p:spPr bwMode="auto">
            <a:xfrm>
              <a:off x="1151" y="2741"/>
              <a:ext cx="23" cy="22"/>
            </a:xfrm>
            <a:custGeom>
              <a:avLst/>
              <a:gdLst>
                <a:gd name="T0" fmla="*/ 18 w 22"/>
                <a:gd name="T1" fmla="*/ 22 h 22"/>
                <a:gd name="T2" fmla="*/ 18 w 22"/>
                <a:gd name="T3" fmla="*/ 22 h 22"/>
                <a:gd name="T4" fmla="*/ 0 w 22"/>
                <a:gd name="T5" fmla="*/ 8 h 22"/>
                <a:gd name="T6" fmla="*/ 4 w 22"/>
                <a:gd name="T7" fmla="*/ 0 h 22"/>
                <a:gd name="T8" fmla="*/ 22 w 22"/>
                <a:gd name="T9" fmla="*/ 17 h 22"/>
                <a:gd name="T10" fmla="*/ 18 w 22"/>
                <a:gd name="T11" fmla="*/ 22 h 22"/>
                <a:gd name="T12" fmla="*/ 18 w 22"/>
                <a:gd name="T13" fmla="*/ 22 h 22"/>
                <a:gd name="T14" fmla="*/ 0 60000 65536"/>
                <a:gd name="T15" fmla="*/ 0 60000 65536"/>
                <a:gd name="T16" fmla="*/ 0 60000 65536"/>
                <a:gd name="T17" fmla="*/ 0 60000 65536"/>
                <a:gd name="T18" fmla="*/ 0 60000 65536"/>
                <a:gd name="T19" fmla="*/ 0 60000 65536"/>
                <a:gd name="T20" fmla="*/ 0 60000 65536"/>
                <a:gd name="T21" fmla="*/ 0 w 22"/>
                <a:gd name="T22" fmla="*/ 0 h 22"/>
                <a:gd name="T23" fmla="*/ 22 w 22"/>
                <a:gd name="T24" fmla="*/ 22 h 2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2" h="22">
                  <a:moveTo>
                    <a:pt x="18" y="22"/>
                  </a:moveTo>
                  <a:lnTo>
                    <a:pt x="18" y="22"/>
                  </a:lnTo>
                  <a:lnTo>
                    <a:pt x="0" y="8"/>
                  </a:lnTo>
                  <a:lnTo>
                    <a:pt x="4" y="0"/>
                  </a:lnTo>
                  <a:lnTo>
                    <a:pt x="22" y="17"/>
                  </a:lnTo>
                  <a:lnTo>
                    <a:pt x="18" y="22"/>
                  </a:lnTo>
                  <a:close/>
                </a:path>
              </a:pathLst>
            </a:custGeom>
            <a:solidFill>
              <a:srgbClr val="000000"/>
            </a:solidFill>
            <a:ln w="9525">
              <a:noFill/>
              <a:round/>
              <a:headEnd/>
              <a:tailEnd/>
            </a:ln>
          </p:spPr>
          <p:txBody>
            <a:bodyPr/>
            <a:lstStyle/>
            <a:p>
              <a:endParaRPr lang="ja-JP" altLang="en-US"/>
            </a:p>
          </p:txBody>
        </p:sp>
        <p:sp>
          <p:nvSpPr>
            <p:cNvPr id="42" name="Freeform 584"/>
            <p:cNvSpPr>
              <a:spLocks/>
            </p:cNvSpPr>
            <p:nvPr/>
          </p:nvSpPr>
          <p:spPr bwMode="auto">
            <a:xfrm>
              <a:off x="1131" y="2723"/>
              <a:ext cx="24" cy="26"/>
            </a:xfrm>
            <a:custGeom>
              <a:avLst/>
              <a:gdLst>
                <a:gd name="T0" fmla="*/ 18 w 22"/>
                <a:gd name="T1" fmla="*/ 26 h 26"/>
                <a:gd name="T2" fmla="*/ 18 w 22"/>
                <a:gd name="T3" fmla="*/ 26 h 26"/>
                <a:gd name="T4" fmla="*/ 0 w 22"/>
                <a:gd name="T5" fmla="*/ 4 h 26"/>
                <a:gd name="T6" fmla="*/ 4 w 22"/>
                <a:gd name="T7" fmla="*/ 0 h 26"/>
                <a:gd name="T8" fmla="*/ 22 w 22"/>
                <a:gd name="T9" fmla="*/ 18 h 26"/>
                <a:gd name="T10" fmla="*/ 18 w 22"/>
                <a:gd name="T11" fmla="*/ 26 h 26"/>
                <a:gd name="T12" fmla="*/ 18 w 22"/>
                <a:gd name="T13" fmla="*/ 26 h 26"/>
                <a:gd name="T14" fmla="*/ 0 60000 65536"/>
                <a:gd name="T15" fmla="*/ 0 60000 65536"/>
                <a:gd name="T16" fmla="*/ 0 60000 65536"/>
                <a:gd name="T17" fmla="*/ 0 60000 65536"/>
                <a:gd name="T18" fmla="*/ 0 60000 65536"/>
                <a:gd name="T19" fmla="*/ 0 60000 65536"/>
                <a:gd name="T20" fmla="*/ 0 60000 65536"/>
                <a:gd name="T21" fmla="*/ 0 w 22"/>
                <a:gd name="T22" fmla="*/ 0 h 26"/>
                <a:gd name="T23" fmla="*/ 22 w 22"/>
                <a:gd name="T24" fmla="*/ 26 h 2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2" h="26">
                  <a:moveTo>
                    <a:pt x="18" y="26"/>
                  </a:moveTo>
                  <a:lnTo>
                    <a:pt x="18" y="26"/>
                  </a:lnTo>
                  <a:lnTo>
                    <a:pt x="0" y="4"/>
                  </a:lnTo>
                  <a:lnTo>
                    <a:pt x="4" y="0"/>
                  </a:lnTo>
                  <a:lnTo>
                    <a:pt x="22" y="18"/>
                  </a:lnTo>
                  <a:lnTo>
                    <a:pt x="18" y="26"/>
                  </a:lnTo>
                  <a:close/>
                </a:path>
              </a:pathLst>
            </a:custGeom>
            <a:solidFill>
              <a:srgbClr val="000000"/>
            </a:solidFill>
            <a:ln w="9525">
              <a:noFill/>
              <a:round/>
              <a:headEnd/>
              <a:tailEnd/>
            </a:ln>
          </p:spPr>
          <p:txBody>
            <a:bodyPr/>
            <a:lstStyle/>
            <a:p>
              <a:endParaRPr lang="ja-JP" altLang="en-US"/>
            </a:p>
          </p:txBody>
        </p:sp>
        <p:sp>
          <p:nvSpPr>
            <p:cNvPr id="43" name="Freeform 585"/>
            <p:cNvSpPr>
              <a:spLocks/>
            </p:cNvSpPr>
            <p:nvPr/>
          </p:nvSpPr>
          <p:spPr bwMode="auto">
            <a:xfrm>
              <a:off x="1112" y="2705"/>
              <a:ext cx="23" cy="22"/>
            </a:xfrm>
            <a:custGeom>
              <a:avLst/>
              <a:gdLst>
                <a:gd name="T0" fmla="*/ 18 w 22"/>
                <a:gd name="T1" fmla="*/ 22 h 22"/>
                <a:gd name="T2" fmla="*/ 18 w 22"/>
                <a:gd name="T3" fmla="*/ 22 h 22"/>
                <a:gd name="T4" fmla="*/ 0 w 22"/>
                <a:gd name="T5" fmla="*/ 4 h 22"/>
                <a:gd name="T6" fmla="*/ 4 w 22"/>
                <a:gd name="T7" fmla="*/ 0 h 22"/>
                <a:gd name="T8" fmla="*/ 22 w 22"/>
                <a:gd name="T9" fmla="*/ 18 h 22"/>
                <a:gd name="T10" fmla="*/ 18 w 22"/>
                <a:gd name="T11" fmla="*/ 22 h 22"/>
                <a:gd name="T12" fmla="*/ 18 w 22"/>
                <a:gd name="T13" fmla="*/ 22 h 22"/>
                <a:gd name="T14" fmla="*/ 0 60000 65536"/>
                <a:gd name="T15" fmla="*/ 0 60000 65536"/>
                <a:gd name="T16" fmla="*/ 0 60000 65536"/>
                <a:gd name="T17" fmla="*/ 0 60000 65536"/>
                <a:gd name="T18" fmla="*/ 0 60000 65536"/>
                <a:gd name="T19" fmla="*/ 0 60000 65536"/>
                <a:gd name="T20" fmla="*/ 0 60000 65536"/>
                <a:gd name="T21" fmla="*/ 0 w 22"/>
                <a:gd name="T22" fmla="*/ 0 h 22"/>
                <a:gd name="T23" fmla="*/ 22 w 22"/>
                <a:gd name="T24" fmla="*/ 22 h 2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2" h="22">
                  <a:moveTo>
                    <a:pt x="18" y="22"/>
                  </a:moveTo>
                  <a:lnTo>
                    <a:pt x="18" y="22"/>
                  </a:lnTo>
                  <a:lnTo>
                    <a:pt x="0" y="4"/>
                  </a:lnTo>
                  <a:lnTo>
                    <a:pt x="4" y="0"/>
                  </a:lnTo>
                  <a:lnTo>
                    <a:pt x="22" y="18"/>
                  </a:lnTo>
                  <a:lnTo>
                    <a:pt x="18" y="22"/>
                  </a:lnTo>
                  <a:close/>
                </a:path>
              </a:pathLst>
            </a:custGeom>
            <a:solidFill>
              <a:srgbClr val="000000"/>
            </a:solidFill>
            <a:ln w="9525">
              <a:noFill/>
              <a:round/>
              <a:headEnd/>
              <a:tailEnd/>
            </a:ln>
          </p:spPr>
          <p:txBody>
            <a:bodyPr/>
            <a:lstStyle/>
            <a:p>
              <a:endParaRPr lang="ja-JP" altLang="en-US"/>
            </a:p>
          </p:txBody>
        </p:sp>
        <p:sp>
          <p:nvSpPr>
            <p:cNvPr id="44" name="Freeform 586"/>
            <p:cNvSpPr>
              <a:spLocks/>
            </p:cNvSpPr>
            <p:nvPr/>
          </p:nvSpPr>
          <p:spPr bwMode="auto">
            <a:xfrm>
              <a:off x="1096" y="2687"/>
              <a:ext cx="20" cy="22"/>
            </a:xfrm>
            <a:custGeom>
              <a:avLst/>
              <a:gdLst>
                <a:gd name="T0" fmla="*/ 14 w 18"/>
                <a:gd name="T1" fmla="*/ 22 h 22"/>
                <a:gd name="T2" fmla="*/ 14 w 18"/>
                <a:gd name="T3" fmla="*/ 22 h 22"/>
                <a:gd name="T4" fmla="*/ 0 w 18"/>
                <a:gd name="T5" fmla="*/ 4 h 22"/>
                <a:gd name="T6" fmla="*/ 5 w 18"/>
                <a:gd name="T7" fmla="*/ 0 h 22"/>
                <a:gd name="T8" fmla="*/ 18 w 18"/>
                <a:gd name="T9" fmla="*/ 18 h 22"/>
                <a:gd name="T10" fmla="*/ 14 w 18"/>
                <a:gd name="T11" fmla="*/ 22 h 22"/>
                <a:gd name="T12" fmla="*/ 14 w 18"/>
                <a:gd name="T13" fmla="*/ 22 h 22"/>
                <a:gd name="T14" fmla="*/ 0 60000 65536"/>
                <a:gd name="T15" fmla="*/ 0 60000 65536"/>
                <a:gd name="T16" fmla="*/ 0 60000 65536"/>
                <a:gd name="T17" fmla="*/ 0 60000 65536"/>
                <a:gd name="T18" fmla="*/ 0 60000 65536"/>
                <a:gd name="T19" fmla="*/ 0 60000 65536"/>
                <a:gd name="T20" fmla="*/ 0 60000 65536"/>
                <a:gd name="T21" fmla="*/ 0 w 18"/>
                <a:gd name="T22" fmla="*/ 0 h 22"/>
                <a:gd name="T23" fmla="*/ 18 w 18"/>
                <a:gd name="T24" fmla="*/ 22 h 2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 h="22">
                  <a:moveTo>
                    <a:pt x="14" y="22"/>
                  </a:moveTo>
                  <a:lnTo>
                    <a:pt x="14" y="22"/>
                  </a:lnTo>
                  <a:lnTo>
                    <a:pt x="0" y="4"/>
                  </a:lnTo>
                  <a:lnTo>
                    <a:pt x="5" y="0"/>
                  </a:lnTo>
                  <a:lnTo>
                    <a:pt x="18" y="18"/>
                  </a:lnTo>
                  <a:lnTo>
                    <a:pt x="14" y="22"/>
                  </a:lnTo>
                  <a:close/>
                </a:path>
              </a:pathLst>
            </a:custGeom>
            <a:solidFill>
              <a:srgbClr val="000000"/>
            </a:solidFill>
            <a:ln w="9525">
              <a:noFill/>
              <a:round/>
              <a:headEnd/>
              <a:tailEnd/>
            </a:ln>
          </p:spPr>
          <p:txBody>
            <a:bodyPr/>
            <a:lstStyle/>
            <a:p>
              <a:endParaRPr lang="ja-JP" altLang="en-US"/>
            </a:p>
          </p:txBody>
        </p:sp>
        <p:sp>
          <p:nvSpPr>
            <p:cNvPr id="45" name="Freeform 587"/>
            <p:cNvSpPr>
              <a:spLocks/>
            </p:cNvSpPr>
            <p:nvPr/>
          </p:nvSpPr>
          <p:spPr bwMode="auto">
            <a:xfrm>
              <a:off x="1087" y="2673"/>
              <a:ext cx="15" cy="18"/>
            </a:xfrm>
            <a:custGeom>
              <a:avLst/>
              <a:gdLst>
                <a:gd name="T0" fmla="*/ 9 w 14"/>
                <a:gd name="T1" fmla="*/ 18 h 18"/>
                <a:gd name="T2" fmla="*/ 9 w 14"/>
                <a:gd name="T3" fmla="*/ 18 h 18"/>
                <a:gd name="T4" fmla="*/ 0 w 14"/>
                <a:gd name="T5" fmla="*/ 5 h 18"/>
                <a:gd name="T6" fmla="*/ 5 w 14"/>
                <a:gd name="T7" fmla="*/ 0 h 18"/>
                <a:gd name="T8" fmla="*/ 14 w 14"/>
                <a:gd name="T9" fmla="*/ 14 h 18"/>
                <a:gd name="T10" fmla="*/ 9 w 14"/>
                <a:gd name="T11" fmla="*/ 18 h 18"/>
                <a:gd name="T12" fmla="*/ 9 w 14"/>
                <a:gd name="T13" fmla="*/ 18 h 18"/>
                <a:gd name="T14" fmla="*/ 0 60000 65536"/>
                <a:gd name="T15" fmla="*/ 0 60000 65536"/>
                <a:gd name="T16" fmla="*/ 0 60000 65536"/>
                <a:gd name="T17" fmla="*/ 0 60000 65536"/>
                <a:gd name="T18" fmla="*/ 0 60000 65536"/>
                <a:gd name="T19" fmla="*/ 0 60000 65536"/>
                <a:gd name="T20" fmla="*/ 0 60000 65536"/>
                <a:gd name="T21" fmla="*/ 0 w 14"/>
                <a:gd name="T22" fmla="*/ 0 h 18"/>
                <a:gd name="T23" fmla="*/ 14 w 14"/>
                <a:gd name="T24" fmla="*/ 18 h 1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 h="18">
                  <a:moveTo>
                    <a:pt x="9" y="18"/>
                  </a:moveTo>
                  <a:lnTo>
                    <a:pt x="9" y="18"/>
                  </a:lnTo>
                  <a:lnTo>
                    <a:pt x="0" y="5"/>
                  </a:lnTo>
                  <a:lnTo>
                    <a:pt x="5" y="0"/>
                  </a:lnTo>
                  <a:lnTo>
                    <a:pt x="14" y="14"/>
                  </a:lnTo>
                  <a:lnTo>
                    <a:pt x="9" y="18"/>
                  </a:lnTo>
                  <a:close/>
                </a:path>
              </a:pathLst>
            </a:custGeom>
            <a:solidFill>
              <a:srgbClr val="000000"/>
            </a:solidFill>
            <a:ln w="9525">
              <a:noFill/>
              <a:round/>
              <a:headEnd/>
              <a:tailEnd/>
            </a:ln>
          </p:spPr>
          <p:txBody>
            <a:bodyPr/>
            <a:lstStyle/>
            <a:p>
              <a:endParaRPr lang="ja-JP" altLang="en-US"/>
            </a:p>
          </p:txBody>
        </p:sp>
        <p:sp>
          <p:nvSpPr>
            <p:cNvPr id="46" name="Freeform 588"/>
            <p:cNvSpPr>
              <a:spLocks/>
            </p:cNvSpPr>
            <p:nvPr/>
          </p:nvSpPr>
          <p:spPr bwMode="auto">
            <a:xfrm>
              <a:off x="1082" y="2669"/>
              <a:ext cx="14" cy="9"/>
            </a:xfrm>
            <a:custGeom>
              <a:avLst/>
              <a:gdLst>
                <a:gd name="T0" fmla="*/ 4 w 13"/>
                <a:gd name="T1" fmla="*/ 9 h 9"/>
                <a:gd name="T2" fmla="*/ 4 w 13"/>
                <a:gd name="T3" fmla="*/ 9 h 9"/>
                <a:gd name="T4" fmla="*/ 0 w 13"/>
                <a:gd name="T5" fmla="*/ 0 h 9"/>
                <a:gd name="T6" fmla="*/ 9 w 13"/>
                <a:gd name="T7" fmla="*/ 0 h 9"/>
                <a:gd name="T8" fmla="*/ 13 w 13"/>
                <a:gd name="T9" fmla="*/ 4 h 9"/>
                <a:gd name="T10" fmla="*/ 4 w 13"/>
                <a:gd name="T11" fmla="*/ 9 h 9"/>
                <a:gd name="T12" fmla="*/ 4 w 13"/>
                <a:gd name="T13" fmla="*/ 9 h 9"/>
                <a:gd name="T14" fmla="*/ 0 60000 65536"/>
                <a:gd name="T15" fmla="*/ 0 60000 65536"/>
                <a:gd name="T16" fmla="*/ 0 60000 65536"/>
                <a:gd name="T17" fmla="*/ 0 60000 65536"/>
                <a:gd name="T18" fmla="*/ 0 60000 65536"/>
                <a:gd name="T19" fmla="*/ 0 60000 65536"/>
                <a:gd name="T20" fmla="*/ 0 60000 65536"/>
                <a:gd name="T21" fmla="*/ 0 w 13"/>
                <a:gd name="T22" fmla="*/ 0 h 9"/>
                <a:gd name="T23" fmla="*/ 13 w 13"/>
                <a:gd name="T24" fmla="*/ 9 h 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 h="9">
                  <a:moveTo>
                    <a:pt x="4" y="9"/>
                  </a:moveTo>
                  <a:lnTo>
                    <a:pt x="4" y="9"/>
                  </a:lnTo>
                  <a:lnTo>
                    <a:pt x="0" y="0"/>
                  </a:lnTo>
                  <a:lnTo>
                    <a:pt x="9" y="0"/>
                  </a:lnTo>
                  <a:lnTo>
                    <a:pt x="13" y="4"/>
                  </a:lnTo>
                  <a:lnTo>
                    <a:pt x="4" y="9"/>
                  </a:lnTo>
                  <a:close/>
                </a:path>
              </a:pathLst>
            </a:custGeom>
            <a:solidFill>
              <a:srgbClr val="000000"/>
            </a:solidFill>
            <a:ln w="9525">
              <a:noFill/>
              <a:round/>
              <a:headEnd/>
              <a:tailEnd/>
            </a:ln>
          </p:spPr>
          <p:txBody>
            <a:bodyPr/>
            <a:lstStyle/>
            <a:p>
              <a:endParaRPr lang="ja-JP" altLang="en-US"/>
            </a:p>
          </p:txBody>
        </p:sp>
        <p:sp>
          <p:nvSpPr>
            <p:cNvPr id="47" name="Freeform 589"/>
            <p:cNvSpPr>
              <a:spLocks/>
            </p:cNvSpPr>
            <p:nvPr/>
          </p:nvSpPr>
          <p:spPr bwMode="auto">
            <a:xfrm>
              <a:off x="1082" y="2664"/>
              <a:ext cx="14" cy="14"/>
            </a:xfrm>
            <a:custGeom>
              <a:avLst/>
              <a:gdLst>
                <a:gd name="T0" fmla="*/ 0 w 13"/>
                <a:gd name="T1" fmla="*/ 0 h 14"/>
                <a:gd name="T2" fmla="*/ 9 w 13"/>
                <a:gd name="T3" fmla="*/ 0 h 14"/>
                <a:gd name="T4" fmla="*/ 13 w 13"/>
                <a:gd name="T5" fmla="*/ 5 h 14"/>
                <a:gd name="T6" fmla="*/ 9 w 13"/>
                <a:gd name="T7" fmla="*/ 14 h 14"/>
                <a:gd name="T8" fmla="*/ 4 w 13"/>
                <a:gd name="T9" fmla="*/ 9 h 14"/>
                <a:gd name="T10" fmla="*/ 0 w 13"/>
                <a:gd name="T11" fmla="*/ 5 h 14"/>
                <a:gd name="T12" fmla="*/ 0 w 13"/>
                <a:gd name="T13" fmla="*/ 0 h 14"/>
                <a:gd name="T14" fmla="*/ 0 60000 65536"/>
                <a:gd name="T15" fmla="*/ 0 60000 65536"/>
                <a:gd name="T16" fmla="*/ 0 60000 65536"/>
                <a:gd name="T17" fmla="*/ 0 60000 65536"/>
                <a:gd name="T18" fmla="*/ 0 60000 65536"/>
                <a:gd name="T19" fmla="*/ 0 60000 65536"/>
                <a:gd name="T20" fmla="*/ 0 60000 65536"/>
                <a:gd name="T21" fmla="*/ 0 w 13"/>
                <a:gd name="T22" fmla="*/ 0 h 14"/>
                <a:gd name="T23" fmla="*/ 13 w 13"/>
                <a:gd name="T24" fmla="*/ 14 h 1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 h="14">
                  <a:moveTo>
                    <a:pt x="0" y="0"/>
                  </a:moveTo>
                  <a:lnTo>
                    <a:pt x="9" y="0"/>
                  </a:lnTo>
                  <a:lnTo>
                    <a:pt x="13" y="5"/>
                  </a:lnTo>
                  <a:lnTo>
                    <a:pt x="9" y="14"/>
                  </a:lnTo>
                  <a:lnTo>
                    <a:pt x="4" y="9"/>
                  </a:lnTo>
                  <a:lnTo>
                    <a:pt x="0" y="5"/>
                  </a:lnTo>
                  <a:lnTo>
                    <a:pt x="0" y="0"/>
                  </a:lnTo>
                  <a:close/>
                </a:path>
              </a:pathLst>
            </a:custGeom>
            <a:solidFill>
              <a:srgbClr val="000000"/>
            </a:solidFill>
            <a:ln w="9525">
              <a:noFill/>
              <a:round/>
              <a:headEnd/>
              <a:tailEnd/>
            </a:ln>
          </p:spPr>
          <p:txBody>
            <a:bodyPr/>
            <a:lstStyle/>
            <a:p>
              <a:endParaRPr lang="ja-JP" altLang="en-US"/>
            </a:p>
          </p:txBody>
        </p:sp>
        <p:sp>
          <p:nvSpPr>
            <p:cNvPr id="48" name="Freeform 590"/>
            <p:cNvSpPr>
              <a:spLocks/>
            </p:cNvSpPr>
            <p:nvPr/>
          </p:nvSpPr>
          <p:spPr bwMode="auto">
            <a:xfrm>
              <a:off x="1092" y="2669"/>
              <a:ext cx="20" cy="13"/>
            </a:xfrm>
            <a:custGeom>
              <a:avLst/>
              <a:gdLst>
                <a:gd name="T0" fmla="*/ 4 w 18"/>
                <a:gd name="T1" fmla="*/ 0 h 13"/>
                <a:gd name="T2" fmla="*/ 4 w 18"/>
                <a:gd name="T3" fmla="*/ 0 h 13"/>
                <a:gd name="T4" fmla="*/ 18 w 18"/>
                <a:gd name="T5" fmla="*/ 9 h 13"/>
                <a:gd name="T6" fmla="*/ 13 w 18"/>
                <a:gd name="T7" fmla="*/ 13 h 13"/>
                <a:gd name="T8" fmla="*/ 0 w 18"/>
                <a:gd name="T9" fmla="*/ 4 h 13"/>
                <a:gd name="T10" fmla="*/ 4 w 18"/>
                <a:gd name="T11" fmla="*/ 0 h 13"/>
                <a:gd name="T12" fmla="*/ 4 w 18"/>
                <a:gd name="T13" fmla="*/ 0 h 13"/>
                <a:gd name="T14" fmla="*/ 0 60000 65536"/>
                <a:gd name="T15" fmla="*/ 0 60000 65536"/>
                <a:gd name="T16" fmla="*/ 0 60000 65536"/>
                <a:gd name="T17" fmla="*/ 0 60000 65536"/>
                <a:gd name="T18" fmla="*/ 0 60000 65536"/>
                <a:gd name="T19" fmla="*/ 0 60000 65536"/>
                <a:gd name="T20" fmla="*/ 0 60000 65536"/>
                <a:gd name="T21" fmla="*/ 0 w 18"/>
                <a:gd name="T22" fmla="*/ 0 h 13"/>
                <a:gd name="T23" fmla="*/ 18 w 18"/>
                <a:gd name="T24" fmla="*/ 13 h 1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 h="13">
                  <a:moveTo>
                    <a:pt x="4" y="0"/>
                  </a:moveTo>
                  <a:lnTo>
                    <a:pt x="4" y="0"/>
                  </a:lnTo>
                  <a:lnTo>
                    <a:pt x="18" y="9"/>
                  </a:lnTo>
                  <a:lnTo>
                    <a:pt x="13" y="13"/>
                  </a:lnTo>
                  <a:lnTo>
                    <a:pt x="0" y="4"/>
                  </a:lnTo>
                  <a:lnTo>
                    <a:pt x="4" y="0"/>
                  </a:lnTo>
                  <a:close/>
                </a:path>
              </a:pathLst>
            </a:custGeom>
            <a:solidFill>
              <a:srgbClr val="000000"/>
            </a:solidFill>
            <a:ln w="9525">
              <a:noFill/>
              <a:round/>
              <a:headEnd/>
              <a:tailEnd/>
            </a:ln>
          </p:spPr>
          <p:txBody>
            <a:bodyPr/>
            <a:lstStyle/>
            <a:p>
              <a:endParaRPr lang="ja-JP" altLang="en-US"/>
            </a:p>
          </p:txBody>
        </p:sp>
        <p:sp>
          <p:nvSpPr>
            <p:cNvPr id="49" name="Freeform 591"/>
            <p:cNvSpPr>
              <a:spLocks/>
            </p:cNvSpPr>
            <p:nvPr/>
          </p:nvSpPr>
          <p:spPr bwMode="auto">
            <a:xfrm>
              <a:off x="1106" y="2678"/>
              <a:ext cx="25" cy="22"/>
            </a:xfrm>
            <a:custGeom>
              <a:avLst/>
              <a:gdLst>
                <a:gd name="T0" fmla="*/ 5 w 23"/>
                <a:gd name="T1" fmla="*/ 0 h 22"/>
                <a:gd name="T2" fmla="*/ 5 w 23"/>
                <a:gd name="T3" fmla="*/ 0 h 22"/>
                <a:gd name="T4" fmla="*/ 23 w 23"/>
                <a:gd name="T5" fmla="*/ 13 h 22"/>
                <a:gd name="T6" fmla="*/ 14 w 23"/>
                <a:gd name="T7" fmla="*/ 22 h 22"/>
                <a:gd name="T8" fmla="*/ 0 w 23"/>
                <a:gd name="T9" fmla="*/ 4 h 22"/>
                <a:gd name="T10" fmla="*/ 5 w 23"/>
                <a:gd name="T11" fmla="*/ 0 h 22"/>
                <a:gd name="T12" fmla="*/ 5 w 23"/>
                <a:gd name="T13" fmla="*/ 0 h 22"/>
                <a:gd name="T14" fmla="*/ 0 60000 65536"/>
                <a:gd name="T15" fmla="*/ 0 60000 65536"/>
                <a:gd name="T16" fmla="*/ 0 60000 65536"/>
                <a:gd name="T17" fmla="*/ 0 60000 65536"/>
                <a:gd name="T18" fmla="*/ 0 60000 65536"/>
                <a:gd name="T19" fmla="*/ 0 60000 65536"/>
                <a:gd name="T20" fmla="*/ 0 60000 65536"/>
                <a:gd name="T21" fmla="*/ 0 w 23"/>
                <a:gd name="T22" fmla="*/ 0 h 22"/>
                <a:gd name="T23" fmla="*/ 23 w 23"/>
                <a:gd name="T24" fmla="*/ 22 h 2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3" h="22">
                  <a:moveTo>
                    <a:pt x="5" y="0"/>
                  </a:moveTo>
                  <a:lnTo>
                    <a:pt x="5" y="0"/>
                  </a:lnTo>
                  <a:lnTo>
                    <a:pt x="23" y="13"/>
                  </a:lnTo>
                  <a:lnTo>
                    <a:pt x="14" y="22"/>
                  </a:lnTo>
                  <a:lnTo>
                    <a:pt x="0" y="4"/>
                  </a:lnTo>
                  <a:lnTo>
                    <a:pt x="5" y="0"/>
                  </a:lnTo>
                  <a:close/>
                </a:path>
              </a:pathLst>
            </a:custGeom>
            <a:solidFill>
              <a:srgbClr val="000000"/>
            </a:solidFill>
            <a:ln w="9525">
              <a:noFill/>
              <a:round/>
              <a:headEnd/>
              <a:tailEnd/>
            </a:ln>
          </p:spPr>
          <p:txBody>
            <a:bodyPr/>
            <a:lstStyle/>
            <a:p>
              <a:endParaRPr lang="ja-JP" altLang="en-US"/>
            </a:p>
          </p:txBody>
        </p:sp>
        <p:sp>
          <p:nvSpPr>
            <p:cNvPr id="50" name="Freeform 592"/>
            <p:cNvSpPr>
              <a:spLocks/>
            </p:cNvSpPr>
            <p:nvPr/>
          </p:nvSpPr>
          <p:spPr bwMode="auto">
            <a:xfrm>
              <a:off x="1121" y="2691"/>
              <a:ext cx="30" cy="27"/>
            </a:xfrm>
            <a:custGeom>
              <a:avLst/>
              <a:gdLst>
                <a:gd name="T0" fmla="*/ 9 w 27"/>
                <a:gd name="T1" fmla="*/ 0 h 27"/>
                <a:gd name="T2" fmla="*/ 9 w 27"/>
                <a:gd name="T3" fmla="*/ 0 h 27"/>
                <a:gd name="T4" fmla="*/ 27 w 27"/>
                <a:gd name="T5" fmla="*/ 23 h 27"/>
                <a:gd name="T6" fmla="*/ 18 w 27"/>
                <a:gd name="T7" fmla="*/ 27 h 27"/>
                <a:gd name="T8" fmla="*/ 0 w 27"/>
                <a:gd name="T9" fmla="*/ 9 h 27"/>
                <a:gd name="T10" fmla="*/ 9 w 27"/>
                <a:gd name="T11" fmla="*/ 0 h 27"/>
                <a:gd name="T12" fmla="*/ 9 w 27"/>
                <a:gd name="T13" fmla="*/ 0 h 27"/>
                <a:gd name="T14" fmla="*/ 0 60000 65536"/>
                <a:gd name="T15" fmla="*/ 0 60000 65536"/>
                <a:gd name="T16" fmla="*/ 0 60000 65536"/>
                <a:gd name="T17" fmla="*/ 0 60000 65536"/>
                <a:gd name="T18" fmla="*/ 0 60000 65536"/>
                <a:gd name="T19" fmla="*/ 0 60000 65536"/>
                <a:gd name="T20" fmla="*/ 0 60000 65536"/>
                <a:gd name="T21" fmla="*/ 0 w 27"/>
                <a:gd name="T22" fmla="*/ 0 h 27"/>
                <a:gd name="T23" fmla="*/ 27 w 27"/>
                <a:gd name="T24" fmla="*/ 27 h 2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7" h="27">
                  <a:moveTo>
                    <a:pt x="9" y="0"/>
                  </a:moveTo>
                  <a:lnTo>
                    <a:pt x="9" y="0"/>
                  </a:lnTo>
                  <a:lnTo>
                    <a:pt x="27" y="23"/>
                  </a:lnTo>
                  <a:lnTo>
                    <a:pt x="18" y="27"/>
                  </a:lnTo>
                  <a:lnTo>
                    <a:pt x="0" y="9"/>
                  </a:lnTo>
                  <a:lnTo>
                    <a:pt x="9" y="0"/>
                  </a:lnTo>
                  <a:close/>
                </a:path>
              </a:pathLst>
            </a:custGeom>
            <a:solidFill>
              <a:srgbClr val="000000"/>
            </a:solidFill>
            <a:ln w="9525">
              <a:noFill/>
              <a:round/>
              <a:headEnd/>
              <a:tailEnd/>
            </a:ln>
          </p:spPr>
          <p:txBody>
            <a:bodyPr/>
            <a:lstStyle/>
            <a:p>
              <a:endParaRPr lang="ja-JP" altLang="en-US"/>
            </a:p>
          </p:txBody>
        </p:sp>
        <p:sp>
          <p:nvSpPr>
            <p:cNvPr id="51" name="Freeform 593"/>
            <p:cNvSpPr>
              <a:spLocks/>
            </p:cNvSpPr>
            <p:nvPr/>
          </p:nvSpPr>
          <p:spPr bwMode="auto">
            <a:xfrm>
              <a:off x="1141" y="2714"/>
              <a:ext cx="29" cy="22"/>
            </a:xfrm>
            <a:custGeom>
              <a:avLst/>
              <a:gdLst>
                <a:gd name="T0" fmla="*/ 9 w 27"/>
                <a:gd name="T1" fmla="*/ 0 h 22"/>
                <a:gd name="T2" fmla="*/ 9 w 27"/>
                <a:gd name="T3" fmla="*/ 0 h 22"/>
                <a:gd name="T4" fmla="*/ 27 w 27"/>
                <a:gd name="T5" fmla="*/ 18 h 22"/>
                <a:gd name="T6" fmla="*/ 18 w 27"/>
                <a:gd name="T7" fmla="*/ 22 h 22"/>
                <a:gd name="T8" fmla="*/ 0 w 27"/>
                <a:gd name="T9" fmla="*/ 4 h 22"/>
                <a:gd name="T10" fmla="*/ 9 w 27"/>
                <a:gd name="T11" fmla="*/ 0 h 22"/>
                <a:gd name="T12" fmla="*/ 9 w 27"/>
                <a:gd name="T13" fmla="*/ 0 h 22"/>
                <a:gd name="T14" fmla="*/ 0 60000 65536"/>
                <a:gd name="T15" fmla="*/ 0 60000 65536"/>
                <a:gd name="T16" fmla="*/ 0 60000 65536"/>
                <a:gd name="T17" fmla="*/ 0 60000 65536"/>
                <a:gd name="T18" fmla="*/ 0 60000 65536"/>
                <a:gd name="T19" fmla="*/ 0 60000 65536"/>
                <a:gd name="T20" fmla="*/ 0 60000 65536"/>
                <a:gd name="T21" fmla="*/ 0 w 27"/>
                <a:gd name="T22" fmla="*/ 0 h 22"/>
                <a:gd name="T23" fmla="*/ 27 w 27"/>
                <a:gd name="T24" fmla="*/ 22 h 2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7" h="22">
                  <a:moveTo>
                    <a:pt x="9" y="0"/>
                  </a:moveTo>
                  <a:lnTo>
                    <a:pt x="9" y="0"/>
                  </a:lnTo>
                  <a:lnTo>
                    <a:pt x="27" y="18"/>
                  </a:lnTo>
                  <a:lnTo>
                    <a:pt x="18" y="22"/>
                  </a:lnTo>
                  <a:lnTo>
                    <a:pt x="0" y="4"/>
                  </a:lnTo>
                  <a:lnTo>
                    <a:pt x="9" y="0"/>
                  </a:lnTo>
                  <a:close/>
                </a:path>
              </a:pathLst>
            </a:custGeom>
            <a:solidFill>
              <a:srgbClr val="000000"/>
            </a:solidFill>
            <a:ln w="9525">
              <a:noFill/>
              <a:round/>
              <a:headEnd/>
              <a:tailEnd/>
            </a:ln>
          </p:spPr>
          <p:txBody>
            <a:bodyPr/>
            <a:lstStyle/>
            <a:p>
              <a:endParaRPr lang="ja-JP" altLang="en-US"/>
            </a:p>
          </p:txBody>
        </p:sp>
        <p:sp>
          <p:nvSpPr>
            <p:cNvPr id="52" name="Freeform 594"/>
            <p:cNvSpPr>
              <a:spLocks/>
            </p:cNvSpPr>
            <p:nvPr/>
          </p:nvSpPr>
          <p:spPr bwMode="auto">
            <a:xfrm>
              <a:off x="1160" y="2732"/>
              <a:ext cx="24" cy="22"/>
            </a:xfrm>
            <a:custGeom>
              <a:avLst/>
              <a:gdLst>
                <a:gd name="T0" fmla="*/ 9 w 22"/>
                <a:gd name="T1" fmla="*/ 0 h 22"/>
                <a:gd name="T2" fmla="*/ 9 w 22"/>
                <a:gd name="T3" fmla="*/ 0 h 22"/>
                <a:gd name="T4" fmla="*/ 22 w 22"/>
                <a:gd name="T5" fmla="*/ 17 h 22"/>
                <a:gd name="T6" fmla="*/ 13 w 22"/>
                <a:gd name="T7" fmla="*/ 22 h 22"/>
                <a:gd name="T8" fmla="*/ 0 w 22"/>
                <a:gd name="T9" fmla="*/ 4 h 22"/>
                <a:gd name="T10" fmla="*/ 9 w 22"/>
                <a:gd name="T11" fmla="*/ 0 h 22"/>
                <a:gd name="T12" fmla="*/ 9 w 22"/>
                <a:gd name="T13" fmla="*/ 0 h 22"/>
                <a:gd name="T14" fmla="*/ 0 60000 65536"/>
                <a:gd name="T15" fmla="*/ 0 60000 65536"/>
                <a:gd name="T16" fmla="*/ 0 60000 65536"/>
                <a:gd name="T17" fmla="*/ 0 60000 65536"/>
                <a:gd name="T18" fmla="*/ 0 60000 65536"/>
                <a:gd name="T19" fmla="*/ 0 60000 65536"/>
                <a:gd name="T20" fmla="*/ 0 60000 65536"/>
                <a:gd name="T21" fmla="*/ 0 w 22"/>
                <a:gd name="T22" fmla="*/ 0 h 22"/>
                <a:gd name="T23" fmla="*/ 22 w 22"/>
                <a:gd name="T24" fmla="*/ 22 h 2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2" h="22">
                  <a:moveTo>
                    <a:pt x="9" y="0"/>
                  </a:moveTo>
                  <a:lnTo>
                    <a:pt x="9" y="0"/>
                  </a:lnTo>
                  <a:lnTo>
                    <a:pt x="22" y="17"/>
                  </a:lnTo>
                  <a:lnTo>
                    <a:pt x="13" y="22"/>
                  </a:lnTo>
                  <a:lnTo>
                    <a:pt x="0" y="4"/>
                  </a:lnTo>
                  <a:lnTo>
                    <a:pt x="9" y="0"/>
                  </a:lnTo>
                  <a:close/>
                </a:path>
              </a:pathLst>
            </a:custGeom>
            <a:solidFill>
              <a:srgbClr val="000000"/>
            </a:solidFill>
            <a:ln w="9525">
              <a:noFill/>
              <a:round/>
              <a:headEnd/>
              <a:tailEnd/>
            </a:ln>
          </p:spPr>
          <p:txBody>
            <a:bodyPr/>
            <a:lstStyle/>
            <a:p>
              <a:endParaRPr lang="ja-JP" altLang="en-US"/>
            </a:p>
          </p:txBody>
        </p:sp>
        <p:sp>
          <p:nvSpPr>
            <p:cNvPr id="53" name="Freeform 595"/>
            <p:cNvSpPr>
              <a:spLocks/>
            </p:cNvSpPr>
            <p:nvPr/>
          </p:nvSpPr>
          <p:spPr bwMode="auto">
            <a:xfrm>
              <a:off x="1174" y="2749"/>
              <a:ext cx="20" cy="18"/>
            </a:xfrm>
            <a:custGeom>
              <a:avLst/>
              <a:gdLst>
                <a:gd name="T0" fmla="*/ 9 w 18"/>
                <a:gd name="T1" fmla="*/ 0 h 18"/>
                <a:gd name="T2" fmla="*/ 9 w 18"/>
                <a:gd name="T3" fmla="*/ 0 h 18"/>
                <a:gd name="T4" fmla="*/ 18 w 18"/>
                <a:gd name="T5" fmla="*/ 14 h 18"/>
                <a:gd name="T6" fmla="*/ 9 w 18"/>
                <a:gd name="T7" fmla="*/ 18 h 18"/>
                <a:gd name="T8" fmla="*/ 0 w 18"/>
                <a:gd name="T9" fmla="*/ 5 h 18"/>
                <a:gd name="T10" fmla="*/ 9 w 18"/>
                <a:gd name="T11" fmla="*/ 0 h 18"/>
                <a:gd name="T12" fmla="*/ 9 w 18"/>
                <a:gd name="T13" fmla="*/ 0 h 18"/>
                <a:gd name="T14" fmla="*/ 0 60000 65536"/>
                <a:gd name="T15" fmla="*/ 0 60000 65536"/>
                <a:gd name="T16" fmla="*/ 0 60000 65536"/>
                <a:gd name="T17" fmla="*/ 0 60000 65536"/>
                <a:gd name="T18" fmla="*/ 0 60000 65536"/>
                <a:gd name="T19" fmla="*/ 0 60000 65536"/>
                <a:gd name="T20" fmla="*/ 0 60000 65536"/>
                <a:gd name="T21" fmla="*/ 0 w 18"/>
                <a:gd name="T22" fmla="*/ 0 h 18"/>
                <a:gd name="T23" fmla="*/ 18 w 18"/>
                <a:gd name="T24" fmla="*/ 18 h 1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 h="18">
                  <a:moveTo>
                    <a:pt x="9" y="0"/>
                  </a:moveTo>
                  <a:lnTo>
                    <a:pt x="9" y="0"/>
                  </a:lnTo>
                  <a:lnTo>
                    <a:pt x="18" y="14"/>
                  </a:lnTo>
                  <a:lnTo>
                    <a:pt x="9" y="18"/>
                  </a:lnTo>
                  <a:lnTo>
                    <a:pt x="0" y="5"/>
                  </a:lnTo>
                  <a:lnTo>
                    <a:pt x="9" y="0"/>
                  </a:lnTo>
                  <a:close/>
                </a:path>
              </a:pathLst>
            </a:custGeom>
            <a:solidFill>
              <a:srgbClr val="000000"/>
            </a:solidFill>
            <a:ln w="9525">
              <a:noFill/>
              <a:round/>
              <a:headEnd/>
              <a:tailEnd/>
            </a:ln>
          </p:spPr>
          <p:txBody>
            <a:bodyPr/>
            <a:lstStyle/>
            <a:p>
              <a:endParaRPr lang="ja-JP" altLang="en-US"/>
            </a:p>
          </p:txBody>
        </p:sp>
        <p:sp>
          <p:nvSpPr>
            <p:cNvPr id="54" name="Freeform 596"/>
            <p:cNvSpPr>
              <a:spLocks/>
            </p:cNvSpPr>
            <p:nvPr/>
          </p:nvSpPr>
          <p:spPr bwMode="auto">
            <a:xfrm>
              <a:off x="1184" y="2763"/>
              <a:ext cx="10" cy="9"/>
            </a:xfrm>
            <a:custGeom>
              <a:avLst/>
              <a:gdLst>
                <a:gd name="T0" fmla="*/ 9 w 9"/>
                <a:gd name="T1" fmla="*/ 0 h 9"/>
                <a:gd name="T2" fmla="*/ 9 w 9"/>
                <a:gd name="T3" fmla="*/ 0 h 9"/>
                <a:gd name="T4" fmla="*/ 9 w 9"/>
                <a:gd name="T5" fmla="*/ 9 h 9"/>
                <a:gd name="T6" fmla="*/ 0 w 9"/>
                <a:gd name="T7" fmla="*/ 9 h 9"/>
                <a:gd name="T8" fmla="*/ 0 w 9"/>
                <a:gd name="T9" fmla="*/ 4 h 9"/>
                <a:gd name="T10" fmla="*/ 9 w 9"/>
                <a:gd name="T11" fmla="*/ 0 h 9"/>
                <a:gd name="T12" fmla="*/ 9 w 9"/>
                <a:gd name="T13" fmla="*/ 0 h 9"/>
                <a:gd name="T14" fmla="*/ 0 60000 65536"/>
                <a:gd name="T15" fmla="*/ 0 60000 65536"/>
                <a:gd name="T16" fmla="*/ 0 60000 65536"/>
                <a:gd name="T17" fmla="*/ 0 60000 65536"/>
                <a:gd name="T18" fmla="*/ 0 60000 65536"/>
                <a:gd name="T19" fmla="*/ 0 60000 65536"/>
                <a:gd name="T20" fmla="*/ 0 60000 65536"/>
                <a:gd name="T21" fmla="*/ 0 w 9"/>
                <a:gd name="T22" fmla="*/ 0 h 9"/>
                <a:gd name="T23" fmla="*/ 9 w 9"/>
                <a:gd name="T24" fmla="*/ 9 h 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 h="9">
                  <a:moveTo>
                    <a:pt x="9" y="0"/>
                  </a:moveTo>
                  <a:lnTo>
                    <a:pt x="9" y="0"/>
                  </a:lnTo>
                  <a:lnTo>
                    <a:pt x="9" y="9"/>
                  </a:lnTo>
                  <a:lnTo>
                    <a:pt x="0" y="9"/>
                  </a:lnTo>
                  <a:lnTo>
                    <a:pt x="0" y="4"/>
                  </a:lnTo>
                  <a:lnTo>
                    <a:pt x="9" y="0"/>
                  </a:lnTo>
                  <a:close/>
                </a:path>
              </a:pathLst>
            </a:custGeom>
            <a:solidFill>
              <a:srgbClr val="000000"/>
            </a:solidFill>
            <a:ln w="9525">
              <a:noFill/>
              <a:round/>
              <a:headEnd/>
              <a:tailEnd/>
            </a:ln>
          </p:spPr>
          <p:txBody>
            <a:bodyPr/>
            <a:lstStyle/>
            <a:p>
              <a:endParaRPr lang="ja-JP" altLang="en-US"/>
            </a:p>
          </p:txBody>
        </p:sp>
        <p:sp>
          <p:nvSpPr>
            <p:cNvPr id="55" name="Freeform 597"/>
            <p:cNvSpPr>
              <a:spLocks/>
            </p:cNvSpPr>
            <p:nvPr/>
          </p:nvSpPr>
          <p:spPr bwMode="auto">
            <a:xfrm>
              <a:off x="1184" y="2767"/>
              <a:ext cx="15" cy="9"/>
            </a:xfrm>
            <a:custGeom>
              <a:avLst/>
              <a:gdLst>
                <a:gd name="T0" fmla="*/ 14 w 14"/>
                <a:gd name="T1" fmla="*/ 9 h 9"/>
                <a:gd name="T2" fmla="*/ 5 w 14"/>
                <a:gd name="T3" fmla="*/ 9 h 9"/>
                <a:gd name="T4" fmla="*/ 0 w 14"/>
                <a:gd name="T5" fmla="*/ 5 h 9"/>
                <a:gd name="T6" fmla="*/ 0 w 14"/>
                <a:gd name="T7" fmla="*/ 0 h 9"/>
                <a:gd name="T8" fmla="*/ 9 w 14"/>
                <a:gd name="T9" fmla="*/ 0 h 9"/>
                <a:gd name="T10" fmla="*/ 9 w 14"/>
                <a:gd name="T11" fmla="*/ 5 h 9"/>
                <a:gd name="T12" fmla="*/ 14 w 14"/>
                <a:gd name="T13" fmla="*/ 9 h 9"/>
                <a:gd name="T14" fmla="*/ 0 60000 65536"/>
                <a:gd name="T15" fmla="*/ 0 60000 65536"/>
                <a:gd name="T16" fmla="*/ 0 60000 65536"/>
                <a:gd name="T17" fmla="*/ 0 60000 65536"/>
                <a:gd name="T18" fmla="*/ 0 60000 65536"/>
                <a:gd name="T19" fmla="*/ 0 60000 65536"/>
                <a:gd name="T20" fmla="*/ 0 60000 65536"/>
                <a:gd name="T21" fmla="*/ 0 w 14"/>
                <a:gd name="T22" fmla="*/ 0 h 9"/>
                <a:gd name="T23" fmla="*/ 14 w 14"/>
                <a:gd name="T24" fmla="*/ 9 h 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 h="9">
                  <a:moveTo>
                    <a:pt x="14" y="9"/>
                  </a:moveTo>
                  <a:lnTo>
                    <a:pt x="5" y="9"/>
                  </a:lnTo>
                  <a:lnTo>
                    <a:pt x="0" y="5"/>
                  </a:lnTo>
                  <a:lnTo>
                    <a:pt x="0" y="0"/>
                  </a:lnTo>
                  <a:lnTo>
                    <a:pt x="9" y="0"/>
                  </a:lnTo>
                  <a:lnTo>
                    <a:pt x="9" y="5"/>
                  </a:lnTo>
                  <a:lnTo>
                    <a:pt x="14" y="9"/>
                  </a:lnTo>
                  <a:close/>
                </a:path>
              </a:pathLst>
            </a:custGeom>
            <a:solidFill>
              <a:srgbClr val="000000"/>
            </a:solidFill>
            <a:ln w="9525">
              <a:noFill/>
              <a:round/>
              <a:headEnd/>
              <a:tailEnd/>
            </a:ln>
          </p:spPr>
          <p:txBody>
            <a:bodyPr/>
            <a:lstStyle/>
            <a:p>
              <a:endParaRPr lang="ja-JP" altLang="en-US"/>
            </a:p>
          </p:txBody>
        </p:sp>
        <p:sp>
          <p:nvSpPr>
            <p:cNvPr id="56" name="Freeform 598"/>
            <p:cNvSpPr>
              <a:spLocks/>
            </p:cNvSpPr>
            <p:nvPr/>
          </p:nvSpPr>
          <p:spPr bwMode="auto">
            <a:xfrm>
              <a:off x="985" y="2830"/>
              <a:ext cx="25" cy="23"/>
            </a:xfrm>
            <a:custGeom>
              <a:avLst/>
              <a:gdLst>
                <a:gd name="T0" fmla="*/ 23 w 23"/>
                <a:gd name="T1" fmla="*/ 18 h 23"/>
                <a:gd name="T2" fmla="*/ 14 w 23"/>
                <a:gd name="T3" fmla="*/ 23 h 23"/>
                <a:gd name="T4" fmla="*/ 0 w 23"/>
                <a:gd name="T5" fmla="*/ 5 h 23"/>
                <a:gd name="T6" fmla="*/ 5 w 23"/>
                <a:gd name="T7" fmla="*/ 0 h 23"/>
                <a:gd name="T8" fmla="*/ 23 w 23"/>
                <a:gd name="T9" fmla="*/ 18 h 23"/>
                <a:gd name="T10" fmla="*/ 0 60000 65536"/>
                <a:gd name="T11" fmla="*/ 0 60000 65536"/>
                <a:gd name="T12" fmla="*/ 0 60000 65536"/>
                <a:gd name="T13" fmla="*/ 0 60000 65536"/>
                <a:gd name="T14" fmla="*/ 0 60000 65536"/>
                <a:gd name="T15" fmla="*/ 0 w 23"/>
                <a:gd name="T16" fmla="*/ 0 h 23"/>
                <a:gd name="T17" fmla="*/ 23 w 23"/>
                <a:gd name="T18" fmla="*/ 23 h 23"/>
              </a:gdLst>
              <a:ahLst/>
              <a:cxnLst>
                <a:cxn ang="T10">
                  <a:pos x="T0" y="T1"/>
                </a:cxn>
                <a:cxn ang="T11">
                  <a:pos x="T2" y="T3"/>
                </a:cxn>
                <a:cxn ang="T12">
                  <a:pos x="T4" y="T5"/>
                </a:cxn>
                <a:cxn ang="T13">
                  <a:pos x="T6" y="T7"/>
                </a:cxn>
                <a:cxn ang="T14">
                  <a:pos x="T8" y="T9"/>
                </a:cxn>
              </a:cxnLst>
              <a:rect l="T15" t="T16" r="T17" b="T18"/>
              <a:pathLst>
                <a:path w="23" h="23">
                  <a:moveTo>
                    <a:pt x="23" y="18"/>
                  </a:moveTo>
                  <a:lnTo>
                    <a:pt x="14" y="23"/>
                  </a:lnTo>
                  <a:lnTo>
                    <a:pt x="0" y="5"/>
                  </a:lnTo>
                  <a:lnTo>
                    <a:pt x="5" y="0"/>
                  </a:lnTo>
                  <a:lnTo>
                    <a:pt x="23" y="18"/>
                  </a:lnTo>
                  <a:close/>
                </a:path>
              </a:pathLst>
            </a:custGeom>
            <a:solidFill>
              <a:srgbClr val="000000"/>
            </a:solidFill>
            <a:ln w="9525">
              <a:noFill/>
              <a:round/>
              <a:headEnd/>
              <a:tailEnd/>
            </a:ln>
          </p:spPr>
          <p:txBody>
            <a:bodyPr/>
            <a:lstStyle/>
            <a:p>
              <a:endParaRPr lang="ja-JP" altLang="en-US"/>
            </a:p>
          </p:txBody>
        </p:sp>
        <p:sp>
          <p:nvSpPr>
            <p:cNvPr id="57" name="Freeform 599"/>
            <p:cNvSpPr>
              <a:spLocks/>
            </p:cNvSpPr>
            <p:nvPr/>
          </p:nvSpPr>
          <p:spPr bwMode="auto">
            <a:xfrm>
              <a:off x="965" y="2812"/>
              <a:ext cx="25" cy="23"/>
            </a:xfrm>
            <a:custGeom>
              <a:avLst/>
              <a:gdLst>
                <a:gd name="T0" fmla="*/ 18 w 23"/>
                <a:gd name="T1" fmla="*/ 23 h 23"/>
                <a:gd name="T2" fmla="*/ 14 w 23"/>
                <a:gd name="T3" fmla="*/ 23 h 23"/>
                <a:gd name="T4" fmla="*/ 0 w 23"/>
                <a:gd name="T5" fmla="*/ 9 h 23"/>
                <a:gd name="T6" fmla="*/ 9 w 23"/>
                <a:gd name="T7" fmla="*/ 0 h 23"/>
                <a:gd name="T8" fmla="*/ 23 w 23"/>
                <a:gd name="T9" fmla="*/ 18 h 23"/>
                <a:gd name="T10" fmla="*/ 18 w 23"/>
                <a:gd name="T11" fmla="*/ 23 h 23"/>
                <a:gd name="T12" fmla="*/ 18 w 23"/>
                <a:gd name="T13" fmla="*/ 23 h 23"/>
                <a:gd name="T14" fmla="*/ 0 60000 65536"/>
                <a:gd name="T15" fmla="*/ 0 60000 65536"/>
                <a:gd name="T16" fmla="*/ 0 60000 65536"/>
                <a:gd name="T17" fmla="*/ 0 60000 65536"/>
                <a:gd name="T18" fmla="*/ 0 60000 65536"/>
                <a:gd name="T19" fmla="*/ 0 60000 65536"/>
                <a:gd name="T20" fmla="*/ 0 60000 65536"/>
                <a:gd name="T21" fmla="*/ 0 w 23"/>
                <a:gd name="T22" fmla="*/ 0 h 23"/>
                <a:gd name="T23" fmla="*/ 23 w 23"/>
                <a:gd name="T24" fmla="*/ 23 h 2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3" h="23">
                  <a:moveTo>
                    <a:pt x="18" y="23"/>
                  </a:moveTo>
                  <a:lnTo>
                    <a:pt x="14" y="23"/>
                  </a:lnTo>
                  <a:lnTo>
                    <a:pt x="0" y="9"/>
                  </a:lnTo>
                  <a:lnTo>
                    <a:pt x="9" y="0"/>
                  </a:lnTo>
                  <a:lnTo>
                    <a:pt x="23" y="18"/>
                  </a:lnTo>
                  <a:lnTo>
                    <a:pt x="18" y="23"/>
                  </a:lnTo>
                  <a:close/>
                </a:path>
              </a:pathLst>
            </a:custGeom>
            <a:solidFill>
              <a:srgbClr val="000000"/>
            </a:solidFill>
            <a:ln w="9525">
              <a:noFill/>
              <a:round/>
              <a:headEnd/>
              <a:tailEnd/>
            </a:ln>
          </p:spPr>
          <p:txBody>
            <a:bodyPr/>
            <a:lstStyle/>
            <a:p>
              <a:endParaRPr lang="ja-JP" altLang="en-US"/>
            </a:p>
          </p:txBody>
        </p:sp>
        <p:sp>
          <p:nvSpPr>
            <p:cNvPr id="58" name="Freeform 600"/>
            <p:cNvSpPr>
              <a:spLocks/>
            </p:cNvSpPr>
            <p:nvPr/>
          </p:nvSpPr>
          <p:spPr bwMode="auto">
            <a:xfrm>
              <a:off x="956" y="2799"/>
              <a:ext cx="19" cy="22"/>
            </a:xfrm>
            <a:custGeom>
              <a:avLst/>
              <a:gdLst>
                <a:gd name="T0" fmla="*/ 9 w 18"/>
                <a:gd name="T1" fmla="*/ 18 h 22"/>
                <a:gd name="T2" fmla="*/ 9 w 18"/>
                <a:gd name="T3" fmla="*/ 18 h 22"/>
                <a:gd name="T4" fmla="*/ 0 w 18"/>
                <a:gd name="T5" fmla="*/ 4 h 22"/>
                <a:gd name="T6" fmla="*/ 9 w 18"/>
                <a:gd name="T7" fmla="*/ 0 h 22"/>
                <a:gd name="T8" fmla="*/ 18 w 18"/>
                <a:gd name="T9" fmla="*/ 13 h 22"/>
                <a:gd name="T10" fmla="*/ 9 w 18"/>
                <a:gd name="T11" fmla="*/ 22 h 22"/>
                <a:gd name="T12" fmla="*/ 9 w 18"/>
                <a:gd name="T13" fmla="*/ 18 h 22"/>
                <a:gd name="T14" fmla="*/ 0 60000 65536"/>
                <a:gd name="T15" fmla="*/ 0 60000 65536"/>
                <a:gd name="T16" fmla="*/ 0 60000 65536"/>
                <a:gd name="T17" fmla="*/ 0 60000 65536"/>
                <a:gd name="T18" fmla="*/ 0 60000 65536"/>
                <a:gd name="T19" fmla="*/ 0 60000 65536"/>
                <a:gd name="T20" fmla="*/ 0 60000 65536"/>
                <a:gd name="T21" fmla="*/ 0 w 18"/>
                <a:gd name="T22" fmla="*/ 0 h 22"/>
                <a:gd name="T23" fmla="*/ 18 w 18"/>
                <a:gd name="T24" fmla="*/ 22 h 2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 h="22">
                  <a:moveTo>
                    <a:pt x="9" y="18"/>
                  </a:moveTo>
                  <a:lnTo>
                    <a:pt x="9" y="18"/>
                  </a:lnTo>
                  <a:lnTo>
                    <a:pt x="0" y="4"/>
                  </a:lnTo>
                  <a:lnTo>
                    <a:pt x="9" y="0"/>
                  </a:lnTo>
                  <a:lnTo>
                    <a:pt x="18" y="13"/>
                  </a:lnTo>
                  <a:lnTo>
                    <a:pt x="9" y="22"/>
                  </a:lnTo>
                  <a:lnTo>
                    <a:pt x="9" y="18"/>
                  </a:lnTo>
                  <a:close/>
                </a:path>
              </a:pathLst>
            </a:custGeom>
            <a:solidFill>
              <a:srgbClr val="000000"/>
            </a:solidFill>
            <a:ln w="9525">
              <a:noFill/>
              <a:round/>
              <a:headEnd/>
              <a:tailEnd/>
            </a:ln>
          </p:spPr>
          <p:txBody>
            <a:bodyPr/>
            <a:lstStyle/>
            <a:p>
              <a:endParaRPr lang="ja-JP" altLang="en-US"/>
            </a:p>
          </p:txBody>
        </p:sp>
        <p:sp>
          <p:nvSpPr>
            <p:cNvPr id="59" name="Freeform 601"/>
            <p:cNvSpPr>
              <a:spLocks/>
            </p:cNvSpPr>
            <p:nvPr/>
          </p:nvSpPr>
          <p:spPr bwMode="auto">
            <a:xfrm>
              <a:off x="956" y="2785"/>
              <a:ext cx="9" cy="18"/>
            </a:xfrm>
            <a:custGeom>
              <a:avLst/>
              <a:gdLst>
                <a:gd name="T0" fmla="*/ 0 w 9"/>
                <a:gd name="T1" fmla="*/ 18 h 18"/>
                <a:gd name="T2" fmla="*/ 0 w 9"/>
                <a:gd name="T3" fmla="*/ 18 h 18"/>
                <a:gd name="T4" fmla="*/ 0 w 9"/>
                <a:gd name="T5" fmla="*/ 5 h 18"/>
                <a:gd name="T6" fmla="*/ 9 w 9"/>
                <a:gd name="T7" fmla="*/ 0 h 18"/>
                <a:gd name="T8" fmla="*/ 9 w 9"/>
                <a:gd name="T9" fmla="*/ 14 h 18"/>
                <a:gd name="T10" fmla="*/ 0 w 9"/>
                <a:gd name="T11" fmla="*/ 18 h 18"/>
                <a:gd name="T12" fmla="*/ 0 w 9"/>
                <a:gd name="T13" fmla="*/ 18 h 18"/>
                <a:gd name="T14" fmla="*/ 0 60000 65536"/>
                <a:gd name="T15" fmla="*/ 0 60000 65536"/>
                <a:gd name="T16" fmla="*/ 0 60000 65536"/>
                <a:gd name="T17" fmla="*/ 0 60000 65536"/>
                <a:gd name="T18" fmla="*/ 0 60000 65536"/>
                <a:gd name="T19" fmla="*/ 0 60000 65536"/>
                <a:gd name="T20" fmla="*/ 0 60000 65536"/>
                <a:gd name="T21" fmla="*/ 0 w 9"/>
                <a:gd name="T22" fmla="*/ 0 h 18"/>
                <a:gd name="T23" fmla="*/ 9 w 9"/>
                <a:gd name="T24" fmla="*/ 18 h 1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 h="18">
                  <a:moveTo>
                    <a:pt x="0" y="18"/>
                  </a:moveTo>
                  <a:lnTo>
                    <a:pt x="0" y="18"/>
                  </a:lnTo>
                  <a:lnTo>
                    <a:pt x="0" y="5"/>
                  </a:lnTo>
                  <a:lnTo>
                    <a:pt x="9" y="0"/>
                  </a:lnTo>
                  <a:lnTo>
                    <a:pt x="9" y="14"/>
                  </a:lnTo>
                  <a:lnTo>
                    <a:pt x="0" y="18"/>
                  </a:lnTo>
                  <a:close/>
                </a:path>
              </a:pathLst>
            </a:custGeom>
            <a:solidFill>
              <a:srgbClr val="000000"/>
            </a:solidFill>
            <a:ln w="9525">
              <a:noFill/>
              <a:round/>
              <a:headEnd/>
              <a:tailEnd/>
            </a:ln>
          </p:spPr>
          <p:txBody>
            <a:bodyPr/>
            <a:lstStyle/>
            <a:p>
              <a:endParaRPr lang="ja-JP" altLang="en-US"/>
            </a:p>
          </p:txBody>
        </p:sp>
        <p:sp>
          <p:nvSpPr>
            <p:cNvPr id="60" name="Freeform 602"/>
            <p:cNvSpPr>
              <a:spLocks/>
            </p:cNvSpPr>
            <p:nvPr/>
          </p:nvSpPr>
          <p:spPr bwMode="auto">
            <a:xfrm>
              <a:off x="956" y="2785"/>
              <a:ext cx="9" cy="5"/>
            </a:xfrm>
            <a:custGeom>
              <a:avLst/>
              <a:gdLst>
                <a:gd name="T0" fmla="*/ 0 w 9"/>
                <a:gd name="T1" fmla="*/ 5 h 5"/>
                <a:gd name="T2" fmla="*/ 0 w 9"/>
                <a:gd name="T3" fmla="*/ 0 h 5"/>
                <a:gd name="T4" fmla="*/ 0 w 9"/>
                <a:gd name="T5" fmla="*/ 0 h 5"/>
                <a:gd name="T6" fmla="*/ 9 w 9"/>
                <a:gd name="T7" fmla="*/ 0 h 5"/>
                <a:gd name="T8" fmla="*/ 9 w 9"/>
                <a:gd name="T9" fmla="*/ 5 h 5"/>
                <a:gd name="T10" fmla="*/ 0 w 9"/>
                <a:gd name="T11" fmla="*/ 5 h 5"/>
                <a:gd name="T12" fmla="*/ 0 w 9"/>
                <a:gd name="T13" fmla="*/ 5 h 5"/>
                <a:gd name="T14" fmla="*/ 0 60000 65536"/>
                <a:gd name="T15" fmla="*/ 0 60000 65536"/>
                <a:gd name="T16" fmla="*/ 0 60000 65536"/>
                <a:gd name="T17" fmla="*/ 0 60000 65536"/>
                <a:gd name="T18" fmla="*/ 0 60000 65536"/>
                <a:gd name="T19" fmla="*/ 0 60000 65536"/>
                <a:gd name="T20" fmla="*/ 0 60000 65536"/>
                <a:gd name="T21" fmla="*/ 0 w 9"/>
                <a:gd name="T22" fmla="*/ 0 h 5"/>
                <a:gd name="T23" fmla="*/ 9 w 9"/>
                <a:gd name="T24" fmla="*/ 5 h 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 h="5">
                  <a:moveTo>
                    <a:pt x="0" y="5"/>
                  </a:moveTo>
                  <a:lnTo>
                    <a:pt x="0" y="0"/>
                  </a:lnTo>
                  <a:lnTo>
                    <a:pt x="9" y="0"/>
                  </a:lnTo>
                  <a:lnTo>
                    <a:pt x="9" y="5"/>
                  </a:lnTo>
                  <a:lnTo>
                    <a:pt x="0" y="5"/>
                  </a:lnTo>
                  <a:close/>
                </a:path>
              </a:pathLst>
            </a:custGeom>
            <a:solidFill>
              <a:srgbClr val="000000"/>
            </a:solidFill>
            <a:ln w="9525">
              <a:noFill/>
              <a:round/>
              <a:headEnd/>
              <a:tailEnd/>
            </a:ln>
          </p:spPr>
          <p:txBody>
            <a:bodyPr/>
            <a:lstStyle/>
            <a:p>
              <a:endParaRPr lang="ja-JP" altLang="en-US"/>
            </a:p>
          </p:txBody>
        </p:sp>
        <p:sp>
          <p:nvSpPr>
            <p:cNvPr id="61" name="Freeform 603"/>
            <p:cNvSpPr>
              <a:spLocks/>
            </p:cNvSpPr>
            <p:nvPr/>
          </p:nvSpPr>
          <p:spPr bwMode="auto">
            <a:xfrm>
              <a:off x="956" y="2781"/>
              <a:ext cx="9" cy="4"/>
            </a:xfrm>
            <a:custGeom>
              <a:avLst/>
              <a:gdLst>
                <a:gd name="T0" fmla="*/ 0 w 9"/>
                <a:gd name="T1" fmla="*/ 0 h 4"/>
                <a:gd name="T2" fmla="*/ 0 w 9"/>
                <a:gd name="T3" fmla="*/ 0 h 4"/>
                <a:gd name="T4" fmla="*/ 0 w 9"/>
                <a:gd name="T5" fmla="*/ 0 h 4"/>
                <a:gd name="T6" fmla="*/ 9 w 9"/>
                <a:gd name="T7" fmla="*/ 4 h 4"/>
                <a:gd name="T8" fmla="*/ 5 w 9"/>
                <a:gd name="T9" fmla="*/ 4 h 4"/>
                <a:gd name="T10" fmla="*/ 0 w 9"/>
                <a:gd name="T11" fmla="*/ 4 h 4"/>
                <a:gd name="T12" fmla="*/ 0 w 9"/>
                <a:gd name="T13" fmla="*/ 0 h 4"/>
                <a:gd name="T14" fmla="*/ 0 60000 65536"/>
                <a:gd name="T15" fmla="*/ 0 60000 65536"/>
                <a:gd name="T16" fmla="*/ 0 60000 65536"/>
                <a:gd name="T17" fmla="*/ 0 60000 65536"/>
                <a:gd name="T18" fmla="*/ 0 60000 65536"/>
                <a:gd name="T19" fmla="*/ 0 60000 65536"/>
                <a:gd name="T20" fmla="*/ 0 60000 65536"/>
                <a:gd name="T21" fmla="*/ 0 w 9"/>
                <a:gd name="T22" fmla="*/ 0 h 4"/>
                <a:gd name="T23" fmla="*/ 9 w 9"/>
                <a:gd name="T24" fmla="*/ 4 h 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 h="4">
                  <a:moveTo>
                    <a:pt x="0" y="0"/>
                  </a:moveTo>
                  <a:lnTo>
                    <a:pt x="0" y="0"/>
                  </a:lnTo>
                  <a:lnTo>
                    <a:pt x="9" y="4"/>
                  </a:lnTo>
                  <a:lnTo>
                    <a:pt x="5" y="4"/>
                  </a:lnTo>
                  <a:lnTo>
                    <a:pt x="0" y="4"/>
                  </a:lnTo>
                  <a:lnTo>
                    <a:pt x="0" y="0"/>
                  </a:lnTo>
                  <a:close/>
                </a:path>
              </a:pathLst>
            </a:custGeom>
            <a:solidFill>
              <a:srgbClr val="000000"/>
            </a:solidFill>
            <a:ln w="9525">
              <a:noFill/>
              <a:round/>
              <a:headEnd/>
              <a:tailEnd/>
            </a:ln>
          </p:spPr>
          <p:txBody>
            <a:bodyPr/>
            <a:lstStyle/>
            <a:p>
              <a:endParaRPr lang="ja-JP" altLang="en-US"/>
            </a:p>
          </p:txBody>
        </p:sp>
        <p:sp>
          <p:nvSpPr>
            <p:cNvPr id="62" name="Freeform 604"/>
            <p:cNvSpPr>
              <a:spLocks/>
            </p:cNvSpPr>
            <p:nvPr/>
          </p:nvSpPr>
          <p:spPr bwMode="auto">
            <a:xfrm>
              <a:off x="922" y="2880"/>
              <a:ext cx="24" cy="27"/>
            </a:xfrm>
            <a:custGeom>
              <a:avLst/>
              <a:gdLst>
                <a:gd name="T0" fmla="*/ 22 w 22"/>
                <a:gd name="T1" fmla="*/ 18 h 27"/>
                <a:gd name="T2" fmla="*/ 18 w 22"/>
                <a:gd name="T3" fmla="*/ 27 h 27"/>
                <a:gd name="T4" fmla="*/ 0 w 22"/>
                <a:gd name="T5" fmla="*/ 9 h 27"/>
                <a:gd name="T6" fmla="*/ 9 w 22"/>
                <a:gd name="T7" fmla="*/ 0 h 27"/>
                <a:gd name="T8" fmla="*/ 22 w 22"/>
                <a:gd name="T9" fmla="*/ 18 h 27"/>
                <a:gd name="T10" fmla="*/ 0 60000 65536"/>
                <a:gd name="T11" fmla="*/ 0 60000 65536"/>
                <a:gd name="T12" fmla="*/ 0 60000 65536"/>
                <a:gd name="T13" fmla="*/ 0 60000 65536"/>
                <a:gd name="T14" fmla="*/ 0 60000 65536"/>
                <a:gd name="T15" fmla="*/ 0 w 22"/>
                <a:gd name="T16" fmla="*/ 0 h 27"/>
                <a:gd name="T17" fmla="*/ 22 w 22"/>
                <a:gd name="T18" fmla="*/ 27 h 27"/>
              </a:gdLst>
              <a:ahLst/>
              <a:cxnLst>
                <a:cxn ang="T10">
                  <a:pos x="T0" y="T1"/>
                </a:cxn>
                <a:cxn ang="T11">
                  <a:pos x="T2" y="T3"/>
                </a:cxn>
                <a:cxn ang="T12">
                  <a:pos x="T4" y="T5"/>
                </a:cxn>
                <a:cxn ang="T13">
                  <a:pos x="T6" y="T7"/>
                </a:cxn>
                <a:cxn ang="T14">
                  <a:pos x="T8" y="T9"/>
                </a:cxn>
              </a:cxnLst>
              <a:rect l="T15" t="T16" r="T17" b="T18"/>
              <a:pathLst>
                <a:path w="22" h="27">
                  <a:moveTo>
                    <a:pt x="22" y="18"/>
                  </a:moveTo>
                  <a:lnTo>
                    <a:pt x="18" y="27"/>
                  </a:lnTo>
                  <a:lnTo>
                    <a:pt x="0" y="9"/>
                  </a:lnTo>
                  <a:lnTo>
                    <a:pt x="9" y="0"/>
                  </a:lnTo>
                  <a:lnTo>
                    <a:pt x="22" y="18"/>
                  </a:lnTo>
                  <a:close/>
                </a:path>
              </a:pathLst>
            </a:custGeom>
            <a:solidFill>
              <a:srgbClr val="000000"/>
            </a:solidFill>
            <a:ln w="9525">
              <a:noFill/>
              <a:round/>
              <a:headEnd/>
              <a:tailEnd/>
            </a:ln>
          </p:spPr>
          <p:txBody>
            <a:bodyPr/>
            <a:lstStyle/>
            <a:p>
              <a:endParaRPr lang="ja-JP" altLang="en-US"/>
            </a:p>
          </p:txBody>
        </p:sp>
        <p:sp>
          <p:nvSpPr>
            <p:cNvPr id="63" name="Freeform 605"/>
            <p:cNvSpPr>
              <a:spLocks/>
            </p:cNvSpPr>
            <p:nvPr/>
          </p:nvSpPr>
          <p:spPr bwMode="auto">
            <a:xfrm>
              <a:off x="907" y="2866"/>
              <a:ext cx="25" cy="23"/>
            </a:xfrm>
            <a:custGeom>
              <a:avLst/>
              <a:gdLst>
                <a:gd name="T0" fmla="*/ 14 w 23"/>
                <a:gd name="T1" fmla="*/ 23 h 23"/>
                <a:gd name="T2" fmla="*/ 14 w 23"/>
                <a:gd name="T3" fmla="*/ 23 h 23"/>
                <a:gd name="T4" fmla="*/ 0 w 23"/>
                <a:gd name="T5" fmla="*/ 5 h 23"/>
                <a:gd name="T6" fmla="*/ 9 w 23"/>
                <a:gd name="T7" fmla="*/ 0 h 23"/>
                <a:gd name="T8" fmla="*/ 23 w 23"/>
                <a:gd name="T9" fmla="*/ 18 h 23"/>
                <a:gd name="T10" fmla="*/ 14 w 23"/>
                <a:gd name="T11" fmla="*/ 23 h 23"/>
                <a:gd name="T12" fmla="*/ 14 w 23"/>
                <a:gd name="T13" fmla="*/ 23 h 23"/>
                <a:gd name="T14" fmla="*/ 0 60000 65536"/>
                <a:gd name="T15" fmla="*/ 0 60000 65536"/>
                <a:gd name="T16" fmla="*/ 0 60000 65536"/>
                <a:gd name="T17" fmla="*/ 0 60000 65536"/>
                <a:gd name="T18" fmla="*/ 0 60000 65536"/>
                <a:gd name="T19" fmla="*/ 0 60000 65536"/>
                <a:gd name="T20" fmla="*/ 0 60000 65536"/>
                <a:gd name="T21" fmla="*/ 0 w 23"/>
                <a:gd name="T22" fmla="*/ 0 h 23"/>
                <a:gd name="T23" fmla="*/ 23 w 23"/>
                <a:gd name="T24" fmla="*/ 23 h 2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3" h="23">
                  <a:moveTo>
                    <a:pt x="14" y="23"/>
                  </a:moveTo>
                  <a:lnTo>
                    <a:pt x="14" y="23"/>
                  </a:lnTo>
                  <a:lnTo>
                    <a:pt x="0" y="5"/>
                  </a:lnTo>
                  <a:lnTo>
                    <a:pt x="9" y="0"/>
                  </a:lnTo>
                  <a:lnTo>
                    <a:pt x="23" y="18"/>
                  </a:lnTo>
                  <a:lnTo>
                    <a:pt x="14" y="23"/>
                  </a:lnTo>
                  <a:close/>
                </a:path>
              </a:pathLst>
            </a:custGeom>
            <a:solidFill>
              <a:srgbClr val="000000"/>
            </a:solidFill>
            <a:ln w="9525">
              <a:noFill/>
              <a:round/>
              <a:headEnd/>
              <a:tailEnd/>
            </a:ln>
          </p:spPr>
          <p:txBody>
            <a:bodyPr/>
            <a:lstStyle/>
            <a:p>
              <a:endParaRPr lang="ja-JP" altLang="en-US"/>
            </a:p>
          </p:txBody>
        </p:sp>
        <p:sp>
          <p:nvSpPr>
            <p:cNvPr id="64" name="Freeform 606"/>
            <p:cNvSpPr>
              <a:spLocks/>
            </p:cNvSpPr>
            <p:nvPr/>
          </p:nvSpPr>
          <p:spPr bwMode="auto">
            <a:xfrm>
              <a:off x="897" y="2848"/>
              <a:ext cx="20" cy="23"/>
            </a:xfrm>
            <a:custGeom>
              <a:avLst/>
              <a:gdLst>
                <a:gd name="T0" fmla="*/ 9 w 18"/>
                <a:gd name="T1" fmla="*/ 23 h 23"/>
                <a:gd name="T2" fmla="*/ 9 w 18"/>
                <a:gd name="T3" fmla="*/ 23 h 23"/>
                <a:gd name="T4" fmla="*/ 0 w 18"/>
                <a:gd name="T5" fmla="*/ 5 h 23"/>
                <a:gd name="T6" fmla="*/ 9 w 18"/>
                <a:gd name="T7" fmla="*/ 0 h 23"/>
                <a:gd name="T8" fmla="*/ 18 w 18"/>
                <a:gd name="T9" fmla="*/ 18 h 23"/>
                <a:gd name="T10" fmla="*/ 9 w 18"/>
                <a:gd name="T11" fmla="*/ 23 h 23"/>
                <a:gd name="T12" fmla="*/ 9 w 18"/>
                <a:gd name="T13" fmla="*/ 23 h 23"/>
                <a:gd name="T14" fmla="*/ 0 60000 65536"/>
                <a:gd name="T15" fmla="*/ 0 60000 65536"/>
                <a:gd name="T16" fmla="*/ 0 60000 65536"/>
                <a:gd name="T17" fmla="*/ 0 60000 65536"/>
                <a:gd name="T18" fmla="*/ 0 60000 65536"/>
                <a:gd name="T19" fmla="*/ 0 60000 65536"/>
                <a:gd name="T20" fmla="*/ 0 60000 65536"/>
                <a:gd name="T21" fmla="*/ 0 w 18"/>
                <a:gd name="T22" fmla="*/ 0 h 23"/>
                <a:gd name="T23" fmla="*/ 18 w 18"/>
                <a:gd name="T24" fmla="*/ 23 h 2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 h="23">
                  <a:moveTo>
                    <a:pt x="9" y="23"/>
                  </a:moveTo>
                  <a:lnTo>
                    <a:pt x="9" y="23"/>
                  </a:lnTo>
                  <a:lnTo>
                    <a:pt x="0" y="5"/>
                  </a:lnTo>
                  <a:lnTo>
                    <a:pt x="9" y="0"/>
                  </a:lnTo>
                  <a:lnTo>
                    <a:pt x="18" y="18"/>
                  </a:lnTo>
                  <a:lnTo>
                    <a:pt x="9" y="23"/>
                  </a:lnTo>
                  <a:close/>
                </a:path>
              </a:pathLst>
            </a:custGeom>
            <a:solidFill>
              <a:srgbClr val="000000"/>
            </a:solidFill>
            <a:ln w="9525">
              <a:noFill/>
              <a:round/>
              <a:headEnd/>
              <a:tailEnd/>
            </a:ln>
          </p:spPr>
          <p:txBody>
            <a:bodyPr/>
            <a:lstStyle/>
            <a:p>
              <a:endParaRPr lang="ja-JP" altLang="en-US"/>
            </a:p>
          </p:txBody>
        </p:sp>
        <p:sp>
          <p:nvSpPr>
            <p:cNvPr id="65" name="Freeform 607"/>
            <p:cNvSpPr>
              <a:spLocks/>
            </p:cNvSpPr>
            <p:nvPr/>
          </p:nvSpPr>
          <p:spPr bwMode="auto">
            <a:xfrm>
              <a:off x="893" y="2839"/>
              <a:ext cx="14" cy="14"/>
            </a:xfrm>
            <a:custGeom>
              <a:avLst/>
              <a:gdLst>
                <a:gd name="T0" fmla="*/ 4 w 13"/>
                <a:gd name="T1" fmla="*/ 14 h 14"/>
                <a:gd name="T2" fmla="*/ 4 w 13"/>
                <a:gd name="T3" fmla="*/ 14 h 14"/>
                <a:gd name="T4" fmla="*/ 0 w 13"/>
                <a:gd name="T5" fmla="*/ 0 h 14"/>
                <a:gd name="T6" fmla="*/ 9 w 13"/>
                <a:gd name="T7" fmla="*/ 0 h 14"/>
                <a:gd name="T8" fmla="*/ 13 w 13"/>
                <a:gd name="T9" fmla="*/ 14 h 14"/>
                <a:gd name="T10" fmla="*/ 4 w 13"/>
                <a:gd name="T11" fmla="*/ 14 h 14"/>
                <a:gd name="T12" fmla="*/ 4 w 13"/>
                <a:gd name="T13" fmla="*/ 14 h 14"/>
                <a:gd name="T14" fmla="*/ 0 60000 65536"/>
                <a:gd name="T15" fmla="*/ 0 60000 65536"/>
                <a:gd name="T16" fmla="*/ 0 60000 65536"/>
                <a:gd name="T17" fmla="*/ 0 60000 65536"/>
                <a:gd name="T18" fmla="*/ 0 60000 65536"/>
                <a:gd name="T19" fmla="*/ 0 60000 65536"/>
                <a:gd name="T20" fmla="*/ 0 60000 65536"/>
                <a:gd name="T21" fmla="*/ 0 w 13"/>
                <a:gd name="T22" fmla="*/ 0 h 14"/>
                <a:gd name="T23" fmla="*/ 13 w 13"/>
                <a:gd name="T24" fmla="*/ 14 h 1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 h="14">
                  <a:moveTo>
                    <a:pt x="4" y="14"/>
                  </a:moveTo>
                  <a:lnTo>
                    <a:pt x="4" y="14"/>
                  </a:lnTo>
                  <a:lnTo>
                    <a:pt x="0" y="0"/>
                  </a:lnTo>
                  <a:lnTo>
                    <a:pt x="9" y="0"/>
                  </a:lnTo>
                  <a:lnTo>
                    <a:pt x="13" y="14"/>
                  </a:lnTo>
                  <a:lnTo>
                    <a:pt x="4" y="14"/>
                  </a:lnTo>
                  <a:close/>
                </a:path>
              </a:pathLst>
            </a:custGeom>
            <a:solidFill>
              <a:srgbClr val="000000"/>
            </a:solidFill>
            <a:ln w="9525">
              <a:noFill/>
              <a:round/>
              <a:headEnd/>
              <a:tailEnd/>
            </a:ln>
          </p:spPr>
          <p:txBody>
            <a:bodyPr/>
            <a:lstStyle/>
            <a:p>
              <a:endParaRPr lang="ja-JP" altLang="en-US"/>
            </a:p>
          </p:txBody>
        </p:sp>
        <p:sp>
          <p:nvSpPr>
            <p:cNvPr id="66" name="Freeform 608"/>
            <p:cNvSpPr>
              <a:spLocks/>
            </p:cNvSpPr>
            <p:nvPr/>
          </p:nvSpPr>
          <p:spPr bwMode="auto">
            <a:xfrm>
              <a:off x="893" y="2835"/>
              <a:ext cx="9" cy="4"/>
            </a:xfrm>
            <a:custGeom>
              <a:avLst/>
              <a:gdLst>
                <a:gd name="T0" fmla="*/ 0 w 9"/>
                <a:gd name="T1" fmla="*/ 4 h 4"/>
                <a:gd name="T2" fmla="*/ 0 w 9"/>
                <a:gd name="T3" fmla="*/ 4 h 4"/>
                <a:gd name="T4" fmla="*/ 0 w 9"/>
                <a:gd name="T5" fmla="*/ 0 h 4"/>
                <a:gd name="T6" fmla="*/ 9 w 9"/>
                <a:gd name="T7" fmla="*/ 0 h 4"/>
                <a:gd name="T8" fmla="*/ 9 w 9"/>
                <a:gd name="T9" fmla="*/ 4 h 4"/>
                <a:gd name="T10" fmla="*/ 0 w 9"/>
                <a:gd name="T11" fmla="*/ 4 h 4"/>
                <a:gd name="T12" fmla="*/ 0 w 9"/>
                <a:gd name="T13" fmla="*/ 4 h 4"/>
                <a:gd name="T14" fmla="*/ 0 60000 65536"/>
                <a:gd name="T15" fmla="*/ 0 60000 65536"/>
                <a:gd name="T16" fmla="*/ 0 60000 65536"/>
                <a:gd name="T17" fmla="*/ 0 60000 65536"/>
                <a:gd name="T18" fmla="*/ 0 60000 65536"/>
                <a:gd name="T19" fmla="*/ 0 60000 65536"/>
                <a:gd name="T20" fmla="*/ 0 60000 65536"/>
                <a:gd name="T21" fmla="*/ 0 w 9"/>
                <a:gd name="T22" fmla="*/ 0 h 4"/>
                <a:gd name="T23" fmla="*/ 9 w 9"/>
                <a:gd name="T24" fmla="*/ 4 h 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 h="4">
                  <a:moveTo>
                    <a:pt x="0" y="4"/>
                  </a:moveTo>
                  <a:lnTo>
                    <a:pt x="0" y="4"/>
                  </a:lnTo>
                  <a:lnTo>
                    <a:pt x="0" y="0"/>
                  </a:lnTo>
                  <a:lnTo>
                    <a:pt x="9" y="0"/>
                  </a:lnTo>
                  <a:lnTo>
                    <a:pt x="9" y="4"/>
                  </a:lnTo>
                  <a:lnTo>
                    <a:pt x="0" y="4"/>
                  </a:lnTo>
                  <a:close/>
                </a:path>
              </a:pathLst>
            </a:custGeom>
            <a:solidFill>
              <a:srgbClr val="000000"/>
            </a:solidFill>
            <a:ln w="9525">
              <a:noFill/>
              <a:round/>
              <a:headEnd/>
              <a:tailEnd/>
            </a:ln>
          </p:spPr>
          <p:txBody>
            <a:bodyPr/>
            <a:lstStyle/>
            <a:p>
              <a:endParaRPr lang="ja-JP" altLang="en-US"/>
            </a:p>
          </p:txBody>
        </p:sp>
        <p:sp>
          <p:nvSpPr>
            <p:cNvPr id="67" name="Freeform 609"/>
            <p:cNvSpPr>
              <a:spLocks/>
            </p:cNvSpPr>
            <p:nvPr/>
          </p:nvSpPr>
          <p:spPr bwMode="auto">
            <a:xfrm>
              <a:off x="893" y="2830"/>
              <a:ext cx="14" cy="9"/>
            </a:xfrm>
            <a:custGeom>
              <a:avLst/>
              <a:gdLst>
                <a:gd name="T0" fmla="*/ 4 w 13"/>
                <a:gd name="T1" fmla="*/ 5 h 9"/>
                <a:gd name="T2" fmla="*/ 4 w 13"/>
                <a:gd name="T3" fmla="*/ 5 h 9"/>
                <a:gd name="T4" fmla="*/ 4 w 13"/>
                <a:gd name="T5" fmla="*/ 0 h 9"/>
                <a:gd name="T6" fmla="*/ 13 w 13"/>
                <a:gd name="T7" fmla="*/ 5 h 9"/>
                <a:gd name="T8" fmla="*/ 9 w 13"/>
                <a:gd name="T9" fmla="*/ 9 h 9"/>
                <a:gd name="T10" fmla="*/ 0 w 13"/>
                <a:gd name="T11" fmla="*/ 5 h 9"/>
                <a:gd name="T12" fmla="*/ 4 w 13"/>
                <a:gd name="T13" fmla="*/ 5 h 9"/>
                <a:gd name="T14" fmla="*/ 0 60000 65536"/>
                <a:gd name="T15" fmla="*/ 0 60000 65536"/>
                <a:gd name="T16" fmla="*/ 0 60000 65536"/>
                <a:gd name="T17" fmla="*/ 0 60000 65536"/>
                <a:gd name="T18" fmla="*/ 0 60000 65536"/>
                <a:gd name="T19" fmla="*/ 0 60000 65536"/>
                <a:gd name="T20" fmla="*/ 0 60000 65536"/>
                <a:gd name="T21" fmla="*/ 0 w 13"/>
                <a:gd name="T22" fmla="*/ 0 h 9"/>
                <a:gd name="T23" fmla="*/ 13 w 13"/>
                <a:gd name="T24" fmla="*/ 9 h 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 h="9">
                  <a:moveTo>
                    <a:pt x="4" y="5"/>
                  </a:moveTo>
                  <a:lnTo>
                    <a:pt x="4" y="5"/>
                  </a:lnTo>
                  <a:lnTo>
                    <a:pt x="4" y="0"/>
                  </a:lnTo>
                  <a:lnTo>
                    <a:pt x="13" y="5"/>
                  </a:lnTo>
                  <a:lnTo>
                    <a:pt x="9" y="9"/>
                  </a:lnTo>
                  <a:lnTo>
                    <a:pt x="0" y="5"/>
                  </a:lnTo>
                  <a:lnTo>
                    <a:pt x="4" y="5"/>
                  </a:lnTo>
                  <a:close/>
                </a:path>
              </a:pathLst>
            </a:custGeom>
            <a:solidFill>
              <a:srgbClr val="000000"/>
            </a:solidFill>
            <a:ln w="9525">
              <a:noFill/>
              <a:round/>
              <a:headEnd/>
              <a:tailEnd/>
            </a:ln>
          </p:spPr>
          <p:txBody>
            <a:bodyPr/>
            <a:lstStyle/>
            <a:p>
              <a:endParaRPr lang="ja-JP" altLang="en-US"/>
            </a:p>
          </p:txBody>
        </p:sp>
        <p:sp>
          <p:nvSpPr>
            <p:cNvPr id="68" name="Freeform 610"/>
            <p:cNvSpPr>
              <a:spLocks/>
            </p:cNvSpPr>
            <p:nvPr/>
          </p:nvSpPr>
          <p:spPr bwMode="auto">
            <a:xfrm>
              <a:off x="863" y="2934"/>
              <a:ext cx="24" cy="22"/>
            </a:xfrm>
            <a:custGeom>
              <a:avLst/>
              <a:gdLst>
                <a:gd name="T0" fmla="*/ 22 w 22"/>
                <a:gd name="T1" fmla="*/ 18 h 22"/>
                <a:gd name="T2" fmla="*/ 18 w 22"/>
                <a:gd name="T3" fmla="*/ 22 h 22"/>
                <a:gd name="T4" fmla="*/ 0 w 22"/>
                <a:gd name="T5" fmla="*/ 4 h 22"/>
                <a:gd name="T6" fmla="*/ 4 w 22"/>
                <a:gd name="T7" fmla="*/ 0 h 22"/>
                <a:gd name="T8" fmla="*/ 22 w 22"/>
                <a:gd name="T9" fmla="*/ 18 h 22"/>
                <a:gd name="T10" fmla="*/ 0 60000 65536"/>
                <a:gd name="T11" fmla="*/ 0 60000 65536"/>
                <a:gd name="T12" fmla="*/ 0 60000 65536"/>
                <a:gd name="T13" fmla="*/ 0 60000 65536"/>
                <a:gd name="T14" fmla="*/ 0 60000 65536"/>
                <a:gd name="T15" fmla="*/ 0 w 22"/>
                <a:gd name="T16" fmla="*/ 0 h 22"/>
                <a:gd name="T17" fmla="*/ 22 w 22"/>
                <a:gd name="T18" fmla="*/ 22 h 22"/>
              </a:gdLst>
              <a:ahLst/>
              <a:cxnLst>
                <a:cxn ang="T10">
                  <a:pos x="T0" y="T1"/>
                </a:cxn>
                <a:cxn ang="T11">
                  <a:pos x="T2" y="T3"/>
                </a:cxn>
                <a:cxn ang="T12">
                  <a:pos x="T4" y="T5"/>
                </a:cxn>
                <a:cxn ang="T13">
                  <a:pos x="T6" y="T7"/>
                </a:cxn>
                <a:cxn ang="T14">
                  <a:pos x="T8" y="T9"/>
                </a:cxn>
              </a:cxnLst>
              <a:rect l="T15" t="T16" r="T17" b="T18"/>
              <a:pathLst>
                <a:path w="22" h="22">
                  <a:moveTo>
                    <a:pt x="22" y="18"/>
                  </a:moveTo>
                  <a:lnTo>
                    <a:pt x="18" y="22"/>
                  </a:lnTo>
                  <a:lnTo>
                    <a:pt x="0" y="4"/>
                  </a:lnTo>
                  <a:lnTo>
                    <a:pt x="4" y="0"/>
                  </a:lnTo>
                  <a:lnTo>
                    <a:pt x="22" y="18"/>
                  </a:lnTo>
                  <a:close/>
                </a:path>
              </a:pathLst>
            </a:custGeom>
            <a:solidFill>
              <a:srgbClr val="000000"/>
            </a:solidFill>
            <a:ln w="9525">
              <a:noFill/>
              <a:round/>
              <a:headEnd/>
              <a:tailEnd/>
            </a:ln>
          </p:spPr>
          <p:txBody>
            <a:bodyPr/>
            <a:lstStyle/>
            <a:p>
              <a:endParaRPr lang="ja-JP" altLang="en-US"/>
            </a:p>
          </p:txBody>
        </p:sp>
        <p:sp>
          <p:nvSpPr>
            <p:cNvPr id="69" name="Freeform 611"/>
            <p:cNvSpPr>
              <a:spLocks/>
            </p:cNvSpPr>
            <p:nvPr/>
          </p:nvSpPr>
          <p:spPr bwMode="auto">
            <a:xfrm>
              <a:off x="848" y="2916"/>
              <a:ext cx="25" cy="22"/>
            </a:xfrm>
            <a:custGeom>
              <a:avLst/>
              <a:gdLst>
                <a:gd name="T0" fmla="*/ 14 w 23"/>
                <a:gd name="T1" fmla="*/ 22 h 22"/>
                <a:gd name="T2" fmla="*/ 14 w 23"/>
                <a:gd name="T3" fmla="*/ 22 h 22"/>
                <a:gd name="T4" fmla="*/ 0 w 23"/>
                <a:gd name="T5" fmla="*/ 4 h 22"/>
                <a:gd name="T6" fmla="*/ 9 w 23"/>
                <a:gd name="T7" fmla="*/ 0 h 22"/>
                <a:gd name="T8" fmla="*/ 23 w 23"/>
                <a:gd name="T9" fmla="*/ 18 h 22"/>
                <a:gd name="T10" fmla="*/ 14 w 23"/>
                <a:gd name="T11" fmla="*/ 22 h 22"/>
                <a:gd name="T12" fmla="*/ 14 w 23"/>
                <a:gd name="T13" fmla="*/ 22 h 22"/>
                <a:gd name="T14" fmla="*/ 0 60000 65536"/>
                <a:gd name="T15" fmla="*/ 0 60000 65536"/>
                <a:gd name="T16" fmla="*/ 0 60000 65536"/>
                <a:gd name="T17" fmla="*/ 0 60000 65536"/>
                <a:gd name="T18" fmla="*/ 0 60000 65536"/>
                <a:gd name="T19" fmla="*/ 0 60000 65536"/>
                <a:gd name="T20" fmla="*/ 0 60000 65536"/>
                <a:gd name="T21" fmla="*/ 0 w 23"/>
                <a:gd name="T22" fmla="*/ 0 h 22"/>
                <a:gd name="T23" fmla="*/ 23 w 23"/>
                <a:gd name="T24" fmla="*/ 22 h 2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3" h="22">
                  <a:moveTo>
                    <a:pt x="14" y="22"/>
                  </a:moveTo>
                  <a:lnTo>
                    <a:pt x="14" y="22"/>
                  </a:lnTo>
                  <a:lnTo>
                    <a:pt x="0" y="4"/>
                  </a:lnTo>
                  <a:lnTo>
                    <a:pt x="9" y="0"/>
                  </a:lnTo>
                  <a:lnTo>
                    <a:pt x="23" y="18"/>
                  </a:lnTo>
                  <a:lnTo>
                    <a:pt x="14" y="22"/>
                  </a:lnTo>
                  <a:close/>
                </a:path>
              </a:pathLst>
            </a:custGeom>
            <a:solidFill>
              <a:srgbClr val="000000"/>
            </a:solidFill>
            <a:ln w="9525">
              <a:noFill/>
              <a:round/>
              <a:headEnd/>
              <a:tailEnd/>
            </a:ln>
          </p:spPr>
          <p:txBody>
            <a:bodyPr/>
            <a:lstStyle/>
            <a:p>
              <a:endParaRPr lang="ja-JP" altLang="en-US"/>
            </a:p>
          </p:txBody>
        </p:sp>
        <p:sp>
          <p:nvSpPr>
            <p:cNvPr id="70" name="Freeform 612"/>
            <p:cNvSpPr>
              <a:spLocks/>
            </p:cNvSpPr>
            <p:nvPr/>
          </p:nvSpPr>
          <p:spPr bwMode="auto">
            <a:xfrm>
              <a:off x="839" y="2902"/>
              <a:ext cx="19" cy="18"/>
            </a:xfrm>
            <a:custGeom>
              <a:avLst/>
              <a:gdLst>
                <a:gd name="T0" fmla="*/ 9 w 18"/>
                <a:gd name="T1" fmla="*/ 18 h 18"/>
                <a:gd name="T2" fmla="*/ 9 w 18"/>
                <a:gd name="T3" fmla="*/ 18 h 18"/>
                <a:gd name="T4" fmla="*/ 0 w 18"/>
                <a:gd name="T5" fmla="*/ 5 h 18"/>
                <a:gd name="T6" fmla="*/ 9 w 18"/>
                <a:gd name="T7" fmla="*/ 0 h 18"/>
                <a:gd name="T8" fmla="*/ 18 w 18"/>
                <a:gd name="T9" fmla="*/ 14 h 18"/>
                <a:gd name="T10" fmla="*/ 9 w 18"/>
                <a:gd name="T11" fmla="*/ 18 h 18"/>
                <a:gd name="T12" fmla="*/ 9 w 18"/>
                <a:gd name="T13" fmla="*/ 18 h 18"/>
                <a:gd name="T14" fmla="*/ 0 60000 65536"/>
                <a:gd name="T15" fmla="*/ 0 60000 65536"/>
                <a:gd name="T16" fmla="*/ 0 60000 65536"/>
                <a:gd name="T17" fmla="*/ 0 60000 65536"/>
                <a:gd name="T18" fmla="*/ 0 60000 65536"/>
                <a:gd name="T19" fmla="*/ 0 60000 65536"/>
                <a:gd name="T20" fmla="*/ 0 60000 65536"/>
                <a:gd name="T21" fmla="*/ 0 w 18"/>
                <a:gd name="T22" fmla="*/ 0 h 18"/>
                <a:gd name="T23" fmla="*/ 18 w 18"/>
                <a:gd name="T24" fmla="*/ 18 h 1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 h="18">
                  <a:moveTo>
                    <a:pt x="9" y="18"/>
                  </a:moveTo>
                  <a:lnTo>
                    <a:pt x="9" y="18"/>
                  </a:lnTo>
                  <a:lnTo>
                    <a:pt x="0" y="5"/>
                  </a:lnTo>
                  <a:lnTo>
                    <a:pt x="9" y="0"/>
                  </a:lnTo>
                  <a:lnTo>
                    <a:pt x="18" y="14"/>
                  </a:lnTo>
                  <a:lnTo>
                    <a:pt x="9" y="18"/>
                  </a:lnTo>
                  <a:close/>
                </a:path>
              </a:pathLst>
            </a:custGeom>
            <a:solidFill>
              <a:srgbClr val="000000"/>
            </a:solidFill>
            <a:ln w="9525">
              <a:noFill/>
              <a:round/>
              <a:headEnd/>
              <a:tailEnd/>
            </a:ln>
          </p:spPr>
          <p:txBody>
            <a:bodyPr/>
            <a:lstStyle/>
            <a:p>
              <a:endParaRPr lang="ja-JP" altLang="en-US"/>
            </a:p>
          </p:txBody>
        </p:sp>
        <p:sp>
          <p:nvSpPr>
            <p:cNvPr id="71" name="Freeform 613"/>
            <p:cNvSpPr>
              <a:spLocks/>
            </p:cNvSpPr>
            <p:nvPr/>
          </p:nvSpPr>
          <p:spPr bwMode="auto">
            <a:xfrm>
              <a:off x="834" y="2889"/>
              <a:ext cx="14" cy="18"/>
            </a:xfrm>
            <a:custGeom>
              <a:avLst/>
              <a:gdLst>
                <a:gd name="T0" fmla="*/ 4 w 13"/>
                <a:gd name="T1" fmla="*/ 18 h 18"/>
                <a:gd name="T2" fmla="*/ 4 w 13"/>
                <a:gd name="T3" fmla="*/ 13 h 18"/>
                <a:gd name="T4" fmla="*/ 0 w 13"/>
                <a:gd name="T5" fmla="*/ 4 h 18"/>
                <a:gd name="T6" fmla="*/ 9 w 13"/>
                <a:gd name="T7" fmla="*/ 0 h 18"/>
                <a:gd name="T8" fmla="*/ 13 w 13"/>
                <a:gd name="T9" fmla="*/ 13 h 18"/>
                <a:gd name="T10" fmla="*/ 4 w 13"/>
                <a:gd name="T11" fmla="*/ 18 h 18"/>
                <a:gd name="T12" fmla="*/ 4 w 13"/>
                <a:gd name="T13" fmla="*/ 18 h 18"/>
                <a:gd name="T14" fmla="*/ 0 60000 65536"/>
                <a:gd name="T15" fmla="*/ 0 60000 65536"/>
                <a:gd name="T16" fmla="*/ 0 60000 65536"/>
                <a:gd name="T17" fmla="*/ 0 60000 65536"/>
                <a:gd name="T18" fmla="*/ 0 60000 65536"/>
                <a:gd name="T19" fmla="*/ 0 60000 65536"/>
                <a:gd name="T20" fmla="*/ 0 60000 65536"/>
                <a:gd name="T21" fmla="*/ 0 w 13"/>
                <a:gd name="T22" fmla="*/ 0 h 18"/>
                <a:gd name="T23" fmla="*/ 13 w 13"/>
                <a:gd name="T24" fmla="*/ 18 h 1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 h="18">
                  <a:moveTo>
                    <a:pt x="4" y="18"/>
                  </a:moveTo>
                  <a:lnTo>
                    <a:pt x="4" y="13"/>
                  </a:lnTo>
                  <a:lnTo>
                    <a:pt x="0" y="4"/>
                  </a:lnTo>
                  <a:lnTo>
                    <a:pt x="9" y="0"/>
                  </a:lnTo>
                  <a:lnTo>
                    <a:pt x="13" y="13"/>
                  </a:lnTo>
                  <a:lnTo>
                    <a:pt x="4" y="18"/>
                  </a:lnTo>
                  <a:close/>
                </a:path>
              </a:pathLst>
            </a:custGeom>
            <a:solidFill>
              <a:srgbClr val="000000"/>
            </a:solidFill>
            <a:ln w="9525">
              <a:noFill/>
              <a:round/>
              <a:headEnd/>
              <a:tailEnd/>
            </a:ln>
          </p:spPr>
          <p:txBody>
            <a:bodyPr/>
            <a:lstStyle/>
            <a:p>
              <a:endParaRPr lang="ja-JP" altLang="en-US"/>
            </a:p>
          </p:txBody>
        </p:sp>
        <p:sp>
          <p:nvSpPr>
            <p:cNvPr id="72" name="Freeform 614"/>
            <p:cNvSpPr>
              <a:spLocks/>
            </p:cNvSpPr>
            <p:nvPr/>
          </p:nvSpPr>
          <p:spPr bwMode="auto">
            <a:xfrm>
              <a:off x="834" y="2884"/>
              <a:ext cx="10" cy="9"/>
            </a:xfrm>
            <a:custGeom>
              <a:avLst/>
              <a:gdLst>
                <a:gd name="T0" fmla="*/ 0 w 9"/>
                <a:gd name="T1" fmla="*/ 9 h 9"/>
                <a:gd name="T2" fmla="*/ 0 w 9"/>
                <a:gd name="T3" fmla="*/ 5 h 9"/>
                <a:gd name="T4" fmla="*/ 0 w 9"/>
                <a:gd name="T5" fmla="*/ 0 h 9"/>
                <a:gd name="T6" fmla="*/ 9 w 9"/>
                <a:gd name="T7" fmla="*/ 5 h 9"/>
                <a:gd name="T8" fmla="*/ 9 w 9"/>
                <a:gd name="T9" fmla="*/ 9 h 9"/>
                <a:gd name="T10" fmla="*/ 0 w 9"/>
                <a:gd name="T11" fmla="*/ 9 h 9"/>
                <a:gd name="T12" fmla="*/ 0 w 9"/>
                <a:gd name="T13" fmla="*/ 9 h 9"/>
                <a:gd name="T14" fmla="*/ 0 60000 65536"/>
                <a:gd name="T15" fmla="*/ 0 60000 65536"/>
                <a:gd name="T16" fmla="*/ 0 60000 65536"/>
                <a:gd name="T17" fmla="*/ 0 60000 65536"/>
                <a:gd name="T18" fmla="*/ 0 60000 65536"/>
                <a:gd name="T19" fmla="*/ 0 60000 65536"/>
                <a:gd name="T20" fmla="*/ 0 60000 65536"/>
                <a:gd name="T21" fmla="*/ 0 w 9"/>
                <a:gd name="T22" fmla="*/ 0 h 9"/>
                <a:gd name="T23" fmla="*/ 9 w 9"/>
                <a:gd name="T24" fmla="*/ 9 h 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 h="9">
                  <a:moveTo>
                    <a:pt x="0" y="9"/>
                  </a:moveTo>
                  <a:lnTo>
                    <a:pt x="0" y="5"/>
                  </a:lnTo>
                  <a:lnTo>
                    <a:pt x="0" y="0"/>
                  </a:lnTo>
                  <a:lnTo>
                    <a:pt x="9" y="5"/>
                  </a:lnTo>
                  <a:lnTo>
                    <a:pt x="9" y="9"/>
                  </a:lnTo>
                  <a:lnTo>
                    <a:pt x="0" y="9"/>
                  </a:lnTo>
                  <a:close/>
                </a:path>
              </a:pathLst>
            </a:custGeom>
            <a:solidFill>
              <a:srgbClr val="000000"/>
            </a:solidFill>
            <a:ln w="9525">
              <a:noFill/>
              <a:round/>
              <a:headEnd/>
              <a:tailEnd/>
            </a:ln>
          </p:spPr>
          <p:txBody>
            <a:bodyPr/>
            <a:lstStyle/>
            <a:p>
              <a:endParaRPr lang="ja-JP" altLang="en-US"/>
            </a:p>
          </p:txBody>
        </p:sp>
        <p:sp>
          <p:nvSpPr>
            <p:cNvPr id="73" name="Freeform 615"/>
            <p:cNvSpPr>
              <a:spLocks/>
            </p:cNvSpPr>
            <p:nvPr/>
          </p:nvSpPr>
          <p:spPr bwMode="auto">
            <a:xfrm>
              <a:off x="834" y="2884"/>
              <a:ext cx="10" cy="5"/>
            </a:xfrm>
            <a:custGeom>
              <a:avLst/>
              <a:gdLst>
                <a:gd name="T0" fmla="*/ 0 w 9"/>
                <a:gd name="T1" fmla="*/ 0 h 5"/>
                <a:gd name="T2" fmla="*/ 0 w 9"/>
                <a:gd name="T3" fmla="*/ 0 h 5"/>
                <a:gd name="T4" fmla="*/ 4 w 9"/>
                <a:gd name="T5" fmla="*/ 0 h 5"/>
                <a:gd name="T6" fmla="*/ 9 w 9"/>
                <a:gd name="T7" fmla="*/ 5 h 5"/>
                <a:gd name="T8" fmla="*/ 9 w 9"/>
                <a:gd name="T9" fmla="*/ 5 h 5"/>
                <a:gd name="T10" fmla="*/ 0 w 9"/>
                <a:gd name="T11" fmla="*/ 0 h 5"/>
                <a:gd name="T12" fmla="*/ 0 w 9"/>
                <a:gd name="T13" fmla="*/ 0 h 5"/>
                <a:gd name="T14" fmla="*/ 0 60000 65536"/>
                <a:gd name="T15" fmla="*/ 0 60000 65536"/>
                <a:gd name="T16" fmla="*/ 0 60000 65536"/>
                <a:gd name="T17" fmla="*/ 0 60000 65536"/>
                <a:gd name="T18" fmla="*/ 0 60000 65536"/>
                <a:gd name="T19" fmla="*/ 0 60000 65536"/>
                <a:gd name="T20" fmla="*/ 0 60000 65536"/>
                <a:gd name="T21" fmla="*/ 0 w 9"/>
                <a:gd name="T22" fmla="*/ 0 h 5"/>
                <a:gd name="T23" fmla="*/ 9 w 9"/>
                <a:gd name="T24" fmla="*/ 5 h 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 h="5">
                  <a:moveTo>
                    <a:pt x="0" y="0"/>
                  </a:moveTo>
                  <a:lnTo>
                    <a:pt x="0" y="0"/>
                  </a:lnTo>
                  <a:lnTo>
                    <a:pt x="4" y="0"/>
                  </a:lnTo>
                  <a:lnTo>
                    <a:pt x="9" y="5"/>
                  </a:lnTo>
                  <a:lnTo>
                    <a:pt x="0" y="0"/>
                  </a:lnTo>
                  <a:close/>
                </a:path>
              </a:pathLst>
            </a:custGeom>
            <a:solidFill>
              <a:srgbClr val="000000"/>
            </a:solidFill>
            <a:ln w="9525">
              <a:noFill/>
              <a:round/>
              <a:headEnd/>
              <a:tailEnd/>
            </a:ln>
          </p:spPr>
          <p:txBody>
            <a:bodyPr/>
            <a:lstStyle/>
            <a:p>
              <a:endParaRPr lang="ja-JP" altLang="en-US"/>
            </a:p>
          </p:txBody>
        </p:sp>
        <p:sp>
          <p:nvSpPr>
            <p:cNvPr id="74" name="Freeform 616"/>
            <p:cNvSpPr>
              <a:spLocks/>
            </p:cNvSpPr>
            <p:nvPr/>
          </p:nvSpPr>
          <p:spPr bwMode="auto">
            <a:xfrm>
              <a:off x="805" y="2983"/>
              <a:ext cx="25" cy="22"/>
            </a:xfrm>
            <a:custGeom>
              <a:avLst/>
              <a:gdLst>
                <a:gd name="T0" fmla="*/ 23 w 23"/>
                <a:gd name="T1" fmla="*/ 18 h 22"/>
                <a:gd name="T2" fmla="*/ 14 w 23"/>
                <a:gd name="T3" fmla="*/ 22 h 22"/>
                <a:gd name="T4" fmla="*/ 0 w 23"/>
                <a:gd name="T5" fmla="*/ 9 h 22"/>
                <a:gd name="T6" fmla="*/ 5 w 23"/>
                <a:gd name="T7" fmla="*/ 0 h 22"/>
                <a:gd name="T8" fmla="*/ 23 w 23"/>
                <a:gd name="T9" fmla="*/ 18 h 22"/>
                <a:gd name="T10" fmla="*/ 0 60000 65536"/>
                <a:gd name="T11" fmla="*/ 0 60000 65536"/>
                <a:gd name="T12" fmla="*/ 0 60000 65536"/>
                <a:gd name="T13" fmla="*/ 0 60000 65536"/>
                <a:gd name="T14" fmla="*/ 0 60000 65536"/>
                <a:gd name="T15" fmla="*/ 0 w 23"/>
                <a:gd name="T16" fmla="*/ 0 h 22"/>
                <a:gd name="T17" fmla="*/ 23 w 23"/>
                <a:gd name="T18" fmla="*/ 22 h 22"/>
              </a:gdLst>
              <a:ahLst/>
              <a:cxnLst>
                <a:cxn ang="T10">
                  <a:pos x="T0" y="T1"/>
                </a:cxn>
                <a:cxn ang="T11">
                  <a:pos x="T2" y="T3"/>
                </a:cxn>
                <a:cxn ang="T12">
                  <a:pos x="T4" y="T5"/>
                </a:cxn>
                <a:cxn ang="T13">
                  <a:pos x="T6" y="T7"/>
                </a:cxn>
                <a:cxn ang="T14">
                  <a:pos x="T8" y="T9"/>
                </a:cxn>
              </a:cxnLst>
              <a:rect l="T15" t="T16" r="T17" b="T18"/>
              <a:pathLst>
                <a:path w="23" h="22">
                  <a:moveTo>
                    <a:pt x="23" y="18"/>
                  </a:moveTo>
                  <a:lnTo>
                    <a:pt x="14" y="22"/>
                  </a:lnTo>
                  <a:lnTo>
                    <a:pt x="0" y="9"/>
                  </a:lnTo>
                  <a:lnTo>
                    <a:pt x="5" y="0"/>
                  </a:lnTo>
                  <a:lnTo>
                    <a:pt x="23" y="18"/>
                  </a:lnTo>
                  <a:close/>
                </a:path>
              </a:pathLst>
            </a:custGeom>
            <a:solidFill>
              <a:srgbClr val="000000"/>
            </a:solidFill>
            <a:ln w="9525">
              <a:noFill/>
              <a:round/>
              <a:headEnd/>
              <a:tailEnd/>
            </a:ln>
          </p:spPr>
          <p:txBody>
            <a:bodyPr/>
            <a:lstStyle/>
            <a:p>
              <a:endParaRPr lang="ja-JP" altLang="en-US"/>
            </a:p>
          </p:txBody>
        </p:sp>
        <p:sp>
          <p:nvSpPr>
            <p:cNvPr id="75" name="Freeform 617"/>
            <p:cNvSpPr>
              <a:spLocks/>
            </p:cNvSpPr>
            <p:nvPr/>
          </p:nvSpPr>
          <p:spPr bwMode="auto">
            <a:xfrm>
              <a:off x="791" y="2969"/>
              <a:ext cx="19" cy="23"/>
            </a:xfrm>
            <a:custGeom>
              <a:avLst/>
              <a:gdLst>
                <a:gd name="T0" fmla="*/ 13 w 18"/>
                <a:gd name="T1" fmla="*/ 23 h 23"/>
                <a:gd name="T2" fmla="*/ 13 w 18"/>
                <a:gd name="T3" fmla="*/ 23 h 23"/>
                <a:gd name="T4" fmla="*/ 0 w 18"/>
                <a:gd name="T5" fmla="*/ 5 h 23"/>
                <a:gd name="T6" fmla="*/ 4 w 18"/>
                <a:gd name="T7" fmla="*/ 0 h 23"/>
                <a:gd name="T8" fmla="*/ 18 w 18"/>
                <a:gd name="T9" fmla="*/ 14 h 23"/>
                <a:gd name="T10" fmla="*/ 13 w 18"/>
                <a:gd name="T11" fmla="*/ 23 h 23"/>
                <a:gd name="T12" fmla="*/ 13 w 18"/>
                <a:gd name="T13" fmla="*/ 23 h 23"/>
                <a:gd name="T14" fmla="*/ 0 60000 65536"/>
                <a:gd name="T15" fmla="*/ 0 60000 65536"/>
                <a:gd name="T16" fmla="*/ 0 60000 65536"/>
                <a:gd name="T17" fmla="*/ 0 60000 65536"/>
                <a:gd name="T18" fmla="*/ 0 60000 65536"/>
                <a:gd name="T19" fmla="*/ 0 60000 65536"/>
                <a:gd name="T20" fmla="*/ 0 60000 65536"/>
                <a:gd name="T21" fmla="*/ 0 w 18"/>
                <a:gd name="T22" fmla="*/ 0 h 23"/>
                <a:gd name="T23" fmla="*/ 18 w 18"/>
                <a:gd name="T24" fmla="*/ 23 h 2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 h="23">
                  <a:moveTo>
                    <a:pt x="13" y="23"/>
                  </a:moveTo>
                  <a:lnTo>
                    <a:pt x="13" y="23"/>
                  </a:lnTo>
                  <a:lnTo>
                    <a:pt x="0" y="5"/>
                  </a:lnTo>
                  <a:lnTo>
                    <a:pt x="4" y="0"/>
                  </a:lnTo>
                  <a:lnTo>
                    <a:pt x="18" y="14"/>
                  </a:lnTo>
                  <a:lnTo>
                    <a:pt x="13" y="23"/>
                  </a:lnTo>
                  <a:close/>
                </a:path>
              </a:pathLst>
            </a:custGeom>
            <a:solidFill>
              <a:srgbClr val="000000"/>
            </a:solidFill>
            <a:ln w="9525">
              <a:noFill/>
              <a:round/>
              <a:headEnd/>
              <a:tailEnd/>
            </a:ln>
          </p:spPr>
          <p:txBody>
            <a:bodyPr/>
            <a:lstStyle/>
            <a:p>
              <a:endParaRPr lang="ja-JP" altLang="en-US"/>
            </a:p>
          </p:txBody>
        </p:sp>
        <p:sp>
          <p:nvSpPr>
            <p:cNvPr id="76" name="Freeform 618"/>
            <p:cNvSpPr>
              <a:spLocks/>
            </p:cNvSpPr>
            <p:nvPr/>
          </p:nvSpPr>
          <p:spPr bwMode="auto">
            <a:xfrm>
              <a:off x="781" y="2952"/>
              <a:ext cx="14" cy="22"/>
            </a:xfrm>
            <a:custGeom>
              <a:avLst/>
              <a:gdLst>
                <a:gd name="T0" fmla="*/ 9 w 13"/>
                <a:gd name="T1" fmla="*/ 22 h 22"/>
                <a:gd name="T2" fmla="*/ 9 w 13"/>
                <a:gd name="T3" fmla="*/ 22 h 22"/>
                <a:gd name="T4" fmla="*/ 0 w 13"/>
                <a:gd name="T5" fmla="*/ 4 h 22"/>
                <a:gd name="T6" fmla="*/ 4 w 13"/>
                <a:gd name="T7" fmla="*/ 0 h 22"/>
                <a:gd name="T8" fmla="*/ 13 w 13"/>
                <a:gd name="T9" fmla="*/ 17 h 22"/>
                <a:gd name="T10" fmla="*/ 9 w 13"/>
                <a:gd name="T11" fmla="*/ 22 h 22"/>
                <a:gd name="T12" fmla="*/ 9 w 13"/>
                <a:gd name="T13" fmla="*/ 22 h 22"/>
                <a:gd name="T14" fmla="*/ 0 60000 65536"/>
                <a:gd name="T15" fmla="*/ 0 60000 65536"/>
                <a:gd name="T16" fmla="*/ 0 60000 65536"/>
                <a:gd name="T17" fmla="*/ 0 60000 65536"/>
                <a:gd name="T18" fmla="*/ 0 60000 65536"/>
                <a:gd name="T19" fmla="*/ 0 60000 65536"/>
                <a:gd name="T20" fmla="*/ 0 60000 65536"/>
                <a:gd name="T21" fmla="*/ 0 w 13"/>
                <a:gd name="T22" fmla="*/ 0 h 22"/>
                <a:gd name="T23" fmla="*/ 13 w 13"/>
                <a:gd name="T24" fmla="*/ 22 h 2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 h="22">
                  <a:moveTo>
                    <a:pt x="9" y="22"/>
                  </a:moveTo>
                  <a:lnTo>
                    <a:pt x="9" y="22"/>
                  </a:lnTo>
                  <a:lnTo>
                    <a:pt x="0" y="4"/>
                  </a:lnTo>
                  <a:lnTo>
                    <a:pt x="4" y="0"/>
                  </a:lnTo>
                  <a:lnTo>
                    <a:pt x="13" y="17"/>
                  </a:lnTo>
                  <a:lnTo>
                    <a:pt x="9" y="22"/>
                  </a:lnTo>
                  <a:close/>
                </a:path>
              </a:pathLst>
            </a:custGeom>
            <a:solidFill>
              <a:srgbClr val="000000"/>
            </a:solidFill>
            <a:ln w="9525">
              <a:noFill/>
              <a:round/>
              <a:headEnd/>
              <a:tailEnd/>
            </a:ln>
          </p:spPr>
          <p:txBody>
            <a:bodyPr/>
            <a:lstStyle/>
            <a:p>
              <a:endParaRPr lang="ja-JP" altLang="en-US"/>
            </a:p>
          </p:txBody>
        </p:sp>
        <p:sp>
          <p:nvSpPr>
            <p:cNvPr id="77" name="Freeform 619"/>
            <p:cNvSpPr>
              <a:spLocks/>
            </p:cNvSpPr>
            <p:nvPr/>
          </p:nvSpPr>
          <p:spPr bwMode="auto">
            <a:xfrm>
              <a:off x="776" y="2943"/>
              <a:ext cx="9" cy="13"/>
            </a:xfrm>
            <a:custGeom>
              <a:avLst/>
              <a:gdLst>
                <a:gd name="T0" fmla="*/ 5 w 9"/>
                <a:gd name="T1" fmla="*/ 13 h 13"/>
                <a:gd name="T2" fmla="*/ 5 w 9"/>
                <a:gd name="T3" fmla="*/ 13 h 13"/>
                <a:gd name="T4" fmla="*/ 0 w 9"/>
                <a:gd name="T5" fmla="*/ 0 h 13"/>
                <a:gd name="T6" fmla="*/ 9 w 9"/>
                <a:gd name="T7" fmla="*/ 0 h 13"/>
                <a:gd name="T8" fmla="*/ 9 w 9"/>
                <a:gd name="T9" fmla="*/ 9 h 13"/>
                <a:gd name="T10" fmla="*/ 5 w 9"/>
                <a:gd name="T11" fmla="*/ 13 h 13"/>
                <a:gd name="T12" fmla="*/ 5 w 9"/>
                <a:gd name="T13" fmla="*/ 13 h 13"/>
                <a:gd name="T14" fmla="*/ 0 60000 65536"/>
                <a:gd name="T15" fmla="*/ 0 60000 65536"/>
                <a:gd name="T16" fmla="*/ 0 60000 65536"/>
                <a:gd name="T17" fmla="*/ 0 60000 65536"/>
                <a:gd name="T18" fmla="*/ 0 60000 65536"/>
                <a:gd name="T19" fmla="*/ 0 60000 65536"/>
                <a:gd name="T20" fmla="*/ 0 60000 65536"/>
                <a:gd name="T21" fmla="*/ 0 w 9"/>
                <a:gd name="T22" fmla="*/ 0 h 13"/>
                <a:gd name="T23" fmla="*/ 9 w 9"/>
                <a:gd name="T24" fmla="*/ 13 h 1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 h="13">
                  <a:moveTo>
                    <a:pt x="5" y="13"/>
                  </a:moveTo>
                  <a:lnTo>
                    <a:pt x="5" y="13"/>
                  </a:lnTo>
                  <a:lnTo>
                    <a:pt x="0" y="0"/>
                  </a:lnTo>
                  <a:lnTo>
                    <a:pt x="9" y="0"/>
                  </a:lnTo>
                  <a:lnTo>
                    <a:pt x="9" y="9"/>
                  </a:lnTo>
                  <a:lnTo>
                    <a:pt x="5" y="13"/>
                  </a:lnTo>
                  <a:close/>
                </a:path>
              </a:pathLst>
            </a:custGeom>
            <a:solidFill>
              <a:srgbClr val="000000"/>
            </a:solidFill>
            <a:ln w="9525">
              <a:noFill/>
              <a:round/>
              <a:headEnd/>
              <a:tailEnd/>
            </a:ln>
          </p:spPr>
          <p:txBody>
            <a:bodyPr/>
            <a:lstStyle/>
            <a:p>
              <a:endParaRPr lang="ja-JP" altLang="en-US"/>
            </a:p>
          </p:txBody>
        </p:sp>
        <p:sp>
          <p:nvSpPr>
            <p:cNvPr id="78" name="Freeform 620"/>
            <p:cNvSpPr>
              <a:spLocks/>
            </p:cNvSpPr>
            <p:nvPr/>
          </p:nvSpPr>
          <p:spPr bwMode="auto">
            <a:xfrm>
              <a:off x="776" y="2938"/>
              <a:ext cx="9" cy="5"/>
            </a:xfrm>
            <a:custGeom>
              <a:avLst/>
              <a:gdLst>
                <a:gd name="T0" fmla="*/ 0 w 9"/>
                <a:gd name="T1" fmla="*/ 5 h 5"/>
                <a:gd name="T2" fmla="*/ 0 w 9"/>
                <a:gd name="T3" fmla="*/ 5 h 5"/>
                <a:gd name="T4" fmla="*/ 0 w 9"/>
                <a:gd name="T5" fmla="*/ 0 h 5"/>
                <a:gd name="T6" fmla="*/ 9 w 9"/>
                <a:gd name="T7" fmla="*/ 0 h 5"/>
                <a:gd name="T8" fmla="*/ 9 w 9"/>
                <a:gd name="T9" fmla="*/ 5 h 5"/>
                <a:gd name="T10" fmla="*/ 0 w 9"/>
                <a:gd name="T11" fmla="*/ 5 h 5"/>
                <a:gd name="T12" fmla="*/ 0 w 9"/>
                <a:gd name="T13" fmla="*/ 5 h 5"/>
                <a:gd name="T14" fmla="*/ 0 60000 65536"/>
                <a:gd name="T15" fmla="*/ 0 60000 65536"/>
                <a:gd name="T16" fmla="*/ 0 60000 65536"/>
                <a:gd name="T17" fmla="*/ 0 60000 65536"/>
                <a:gd name="T18" fmla="*/ 0 60000 65536"/>
                <a:gd name="T19" fmla="*/ 0 60000 65536"/>
                <a:gd name="T20" fmla="*/ 0 60000 65536"/>
                <a:gd name="T21" fmla="*/ 0 w 9"/>
                <a:gd name="T22" fmla="*/ 0 h 5"/>
                <a:gd name="T23" fmla="*/ 9 w 9"/>
                <a:gd name="T24" fmla="*/ 5 h 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 h="5">
                  <a:moveTo>
                    <a:pt x="0" y="5"/>
                  </a:moveTo>
                  <a:lnTo>
                    <a:pt x="0" y="5"/>
                  </a:lnTo>
                  <a:lnTo>
                    <a:pt x="0" y="0"/>
                  </a:lnTo>
                  <a:lnTo>
                    <a:pt x="9" y="0"/>
                  </a:lnTo>
                  <a:lnTo>
                    <a:pt x="9" y="5"/>
                  </a:lnTo>
                  <a:lnTo>
                    <a:pt x="0" y="5"/>
                  </a:lnTo>
                  <a:close/>
                </a:path>
              </a:pathLst>
            </a:custGeom>
            <a:solidFill>
              <a:srgbClr val="000000"/>
            </a:solidFill>
            <a:ln w="9525">
              <a:noFill/>
              <a:round/>
              <a:headEnd/>
              <a:tailEnd/>
            </a:ln>
          </p:spPr>
          <p:txBody>
            <a:bodyPr/>
            <a:lstStyle/>
            <a:p>
              <a:endParaRPr lang="ja-JP" altLang="en-US"/>
            </a:p>
          </p:txBody>
        </p:sp>
        <p:sp>
          <p:nvSpPr>
            <p:cNvPr id="79" name="Freeform 621"/>
            <p:cNvSpPr>
              <a:spLocks/>
            </p:cNvSpPr>
            <p:nvPr/>
          </p:nvSpPr>
          <p:spPr bwMode="auto">
            <a:xfrm>
              <a:off x="776" y="2934"/>
              <a:ext cx="9" cy="9"/>
            </a:xfrm>
            <a:custGeom>
              <a:avLst/>
              <a:gdLst>
                <a:gd name="T0" fmla="*/ 0 w 9"/>
                <a:gd name="T1" fmla="*/ 4 h 9"/>
                <a:gd name="T2" fmla="*/ 0 w 9"/>
                <a:gd name="T3" fmla="*/ 0 h 9"/>
                <a:gd name="T4" fmla="*/ 5 w 9"/>
                <a:gd name="T5" fmla="*/ 0 h 9"/>
                <a:gd name="T6" fmla="*/ 9 w 9"/>
                <a:gd name="T7" fmla="*/ 4 h 9"/>
                <a:gd name="T8" fmla="*/ 9 w 9"/>
                <a:gd name="T9" fmla="*/ 9 h 9"/>
                <a:gd name="T10" fmla="*/ 0 w 9"/>
                <a:gd name="T11" fmla="*/ 4 h 9"/>
                <a:gd name="T12" fmla="*/ 0 w 9"/>
                <a:gd name="T13" fmla="*/ 4 h 9"/>
                <a:gd name="T14" fmla="*/ 0 60000 65536"/>
                <a:gd name="T15" fmla="*/ 0 60000 65536"/>
                <a:gd name="T16" fmla="*/ 0 60000 65536"/>
                <a:gd name="T17" fmla="*/ 0 60000 65536"/>
                <a:gd name="T18" fmla="*/ 0 60000 65536"/>
                <a:gd name="T19" fmla="*/ 0 60000 65536"/>
                <a:gd name="T20" fmla="*/ 0 60000 65536"/>
                <a:gd name="T21" fmla="*/ 0 w 9"/>
                <a:gd name="T22" fmla="*/ 0 h 9"/>
                <a:gd name="T23" fmla="*/ 9 w 9"/>
                <a:gd name="T24" fmla="*/ 9 h 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 h="9">
                  <a:moveTo>
                    <a:pt x="0" y="4"/>
                  </a:moveTo>
                  <a:lnTo>
                    <a:pt x="0" y="0"/>
                  </a:lnTo>
                  <a:lnTo>
                    <a:pt x="5" y="0"/>
                  </a:lnTo>
                  <a:lnTo>
                    <a:pt x="9" y="4"/>
                  </a:lnTo>
                  <a:lnTo>
                    <a:pt x="9" y="9"/>
                  </a:lnTo>
                  <a:lnTo>
                    <a:pt x="0" y="4"/>
                  </a:lnTo>
                  <a:close/>
                </a:path>
              </a:pathLst>
            </a:custGeom>
            <a:solidFill>
              <a:srgbClr val="000000"/>
            </a:solidFill>
            <a:ln w="9525">
              <a:noFill/>
              <a:round/>
              <a:headEnd/>
              <a:tailEnd/>
            </a:ln>
          </p:spPr>
          <p:txBody>
            <a:bodyPr/>
            <a:lstStyle/>
            <a:p>
              <a:endParaRPr lang="ja-JP" altLang="en-US"/>
            </a:p>
          </p:txBody>
        </p:sp>
        <p:sp>
          <p:nvSpPr>
            <p:cNvPr id="80" name="Freeform 622"/>
            <p:cNvSpPr>
              <a:spLocks/>
            </p:cNvSpPr>
            <p:nvPr/>
          </p:nvSpPr>
          <p:spPr bwMode="auto">
            <a:xfrm>
              <a:off x="746" y="3037"/>
              <a:ext cx="25" cy="22"/>
            </a:xfrm>
            <a:custGeom>
              <a:avLst/>
              <a:gdLst>
                <a:gd name="T0" fmla="*/ 23 w 23"/>
                <a:gd name="T1" fmla="*/ 13 h 22"/>
                <a:gd name="T2" fmla="*/ 14 w 23"/>
                <a:gd name="T3" fmla="*/ 22 h 22"/>
                <a:gd name="T4" fmla="*/ 0 w 23"/>
                <a:gd name="T5" fmla="*/ 4 h 22"/>
                <a:gd name="T6" fmla="*/ 5 w 23"/>
                <a:gd name="T7" fmla="*/ 0 h 22"/>
                <a:gd name="T8" fmla="*/ 23 w 23"/>
                <a:gd name="T9" fmla="*/ 13 h 22"/>
                <a:gd name="T10" fmla="*/ 0 60000 65536"/>
                <a:gd name="T11" fmla="*/ 0 60000 65536"/>
                <a:gd name="T12" fmla="*/ 0 60000 65536"/>
                <a:gd name="T13" fmla="*/ 0 60000 65536"/>
                <a:gd name="T14" fmla="*/ 0 60000 65536"/>
                <a:gd name="T15" fmla="*/ 0 w 23"/>
                <a:gd name="T16" fmla="*/ 0 h 22"/>
                <a:gd name="T17" fmla="*/ 23 w 23"/>
                <a:gd name="T18" fmla="*/ 22 h 22"/>
              </a:gdLst>
              <a:ahLst/>
              <a:cxnLst>
                <a:cxn ang="T10">
                  <a:pos x="T0" y="T1"/>
                </a:cxn>
                <a:cxn ang="T11">
                  <a:pos x="T2" y="T3"/>
                </a:cxn>
                <a:cxn ang="T12">
                  <a:pos x="T4" y="T5"/>
                </a:cxn>
                <a:cxn ang="T13">
                  <a:pos x="T6" y="T7"/>
                </a:cxn>
                <a:cxn ang="T14">
                  <a:pos x="T8" y="T9"/>
                </a:cxn>
              </a:cxnLst>
              <a:rect l="T15" t="T16" r="T17" b="T18"/>
              <a:pathLst>
                <a:path w="23" h="22">
                  <a:moveTo>
                    <a:pt x="23" y="13"/>
                  </a:moveTo>
                  <a:lnTo>
                    <a:pt x="14" y="22"/>
                  </a:lnTo>
                  <a:lnTo>
                    <a:pt x="0" y="4"/>
                  </a:lnTo>
                  <a:lnTo>
                    <a:pt x="5" y="0"/>
                  </a:lnTo>
                  <a:lnTo>
                    <a:pt x="23" y="13"/>
                  </a:lnTo>
                  <a:close/>
                </a:path>
              </a:pathLst>
            </a:custGeom>
            <a:solidFill>
              <a:srgbClr val="000000"/>
            </a:solidFill>
            <a:ln w="9525">
              <a:noFill/>
              <a:round/>
              <a:headEnd/>
              <a:tailEnd/>
            </a:ln>
          </p:spPr>
          <p:txBody>
            <a:bodyPr/>
            <a:lstStyle/>
            <a:p>
              <a:endParaRPr lang="ja-JP" altLang="en-US"/>
            </a:p>
          </p:txBody>
        </p:sp>
        <p:sp>
          <p:nvSpPr>
            <p:cNvPr id="81" name="Freeform 623"/>
            <p:cNvSpPr>
              <a:spLocks/>
            </p:cNvSpPr>
            <p:nvPr/>
          </p:nvSpPr>
          <p:spPr bwMode="auto">
            <a:xfrm>
              <a:off x="727" y="3019"/>
              <a:ext cx="25" cy="22"/>
            </a:xfrm>
            <a:custGeom>
              <a:avLst/>
              <a:gdLst>
                <a:gd name="T0" fmla="*/ 14 w 23"/>
                <a:gd name="T1" fmla="*/ 22 h 22"/>
                <a:gd name="T2" fmla="*/ 14 w 23"/>
                <a:gd name="T3" fmla="*/ 22 h 22"/>
                <a:gd name="T4" fmla="*/ 0 w 23"/>
                <a:gd name="T5" fmla="*/ 4 h 22"/>
                <a:gd name="T6" fmla="*/ 9 w 23"/>
                <a:gd name="T7" fmla="*/ 0 h 22"/>
                <a:gd name="T8" fmla="*/ 23 w 23"/>
                <a:gd name="T9" fmla="*/ 18 h 22"/>
                <a:gd name="T10" fmla="*/ 18 w 23"/>
                <a:gd name="T11" fmla="*/ 22 h 22"/>
                <a:gd name="T12" fmla="*/ 14 w 23"/>
                <a:gd name="T13" fmla="*/ 22 h 22"/>
                <a:gd name="T14" fmla="*/ 0 60000 65536"/>
                <a:gd name="T15" fmla="*/ 0 60000 65536"/>
                <a:gd name="T16" fmla="*/ 0 60000 65536"/>
                <a:gd name="T17" fmla="*/ 0 60000 65536"/>
                <a:gd name="T18" fmla="*/ 0 60000 65536"/>
                <a:gd name="T19" fmla="*/ 0 60000 65536"/>
                <a:gd name="T20" fmla="*/ 0 60000 65536"/>
                <a:gd name="T21" fmla="*/ 0 w 23"/>
                <a:gd name="T22" fmla="*/ 0 h 22"/>
                <a:gd name="T23" fmla="*/ 23 w 23"/>
                <a:gd name="T24" fmla="*/ 22 h 2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3" h="22">
                  <a:moveTo>
                    <a:pt x="14" y="22"/>
                  </a:moveTo>
                  <a:lnTo>
                    <a:pt x="14" y="22"/>
                  </a:lnTo>
                  <a:lnTo>
                    <a:pt x="0" y="4"/>
                  </a:lnTo>
                  <a:lnTo>
                    <a:pt x="9" y="0"/>
                  </a:lnTo>
                  <a:lnTo>
                    <a:pt x="23" y="18"/>
                  </a:lnTo>
                  <a:lnTo>
                    <a:pt x="18" y="22"/>
                  </a:lnTo>
                  <a:lnTo>
                    <a:pt x="14" y="22"/>
                  </a:lnTo>
                  <a:close/>
                </a:path>
              </a:pathLst>
            </a:custGeom>
            <a:solidFill>
              <a:srgbClr val="000000"/>
            </a:solidFill>
            <a:ln w="9525">
              <a:noFill/>
              <a:round/>
              <a:headEnd/>
              <a:tailEnd/>
            </a:ln>
          </p:spPr>
          <p:txBody>
            <a:bodyPr/>
            <a:lstStyle/>
            <a:p>
              <a:endParaRPr lang="ja-JP" altLang="en-US"/>
            </a:p>
          </p:txBody>
        </p:sp>
        <p:sp>
          <p:nvSpPr>
            <p:cNvPr id="82" name="Freeform 624"/>
            <p:cNvSpPr>
              <a:spLocks/>
            </p:cNvSpPr>
            <p:nvPr/>
          </p:nvSpPr>
          <p:spPr bwMode="auto">
            <a:xfrm>
              <a:off x="717" y="3005"/>
              <a:ext cx="20" cy="18"/>
            </a:xfrm>
            <a:custGeom>
              <a:avLst/>
              <a:gdLst>
                <a:gd name="T0" fmla="*/ 9 w 18"/>
                <a:gd name="T1" fmla="*/ 18 h 18"/>
                <a:gd name="T2" fmla="*/ 9 w 18"/>
                <a:gd name="T3" fmla="*/ 18 h 18"/>
                <a:gd name="T4" fmla="*/ 0 w 18"/>
                <a:gd name="T5" fmla="*/ 5 h 18"/>
                <a:gd name="T6" fmla="*/ 9 w 18"/>
                <a:gd name="T7" fmla="*/ 0 h 18"/>
                <a:gd name="T8" fmla="*/ 18 w 18"/>
                <a:gd name="T9" fmla="*/ 14 h 18"/>
                <a:gd name="T10" fmla="*/ 9 w 18"/>
                <a:gd name="T11" fmla="*/ 18 h 18"/>
                <a:gd name="T12" fmla="*/ 9 w 18"/>
                <a:gd name="T13" fmla="*/ 18 h 18"/>
                <a:gd name="T14" fmla="*/ 0 60000 65536"/>
                <a:gd name="T15" fmla="*/ 0 60000 65536"/>
                <a:gd name="T16" fmla="*/ 0 60000 65536"/>
                <a:gd name="T17" fmla="*/ 0 60000 65536"/>
                <a:gd name="T18" fmla="*/ 0 60000 65536"/>
                <a:gd name="T19" fmla="*/ 0 60000 65536"/>
                <a:gd name="T20" fmla="*/ 0 60000 65536"/>
                <a:gd name="T21" fmla="*/ 0 w 18"/>
                <a:gd name="T22" fmla="*/ 0 h 18"/>
                <a:gd name="T23" fmla="*/ 18 w 18"/>
                <a:gd name="T24" fmla="*/ 18 h 1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 h="18">
                  <a:moveTo>
                    <a:pt x="9" y="18"/>
                  </a:moveTo>
                  <a:lnTo>
                    <a:pt x="9" y="18"/>
                  </a:lnTo>
                  <a:lnTo>
                    <a:pt x="0" y="5"/>
                  </a:lnTo>
                  <a:lnTo>
                    <a:pt x="9" y="0"/>
                  </a:lnTo>
                  <a:lnTo>
                    <a:pt x="18" y="14"/>
                  </a:lnTo>
                  <a:lnTo>
                    <a:pt x="9" y="18"/>
                  </a:lnTo>
                  <a:close/>
                </a:path>
              </a:pathLst>
            </a:custGeom>
            <a:solidFill>
              <a:srgbClr val="000000"/>
            </a:solidFill>
            <a:ln w="9525">
              <a:noFill/>
              <a:round/>
              <a:headEnd/>
              <a:tailEnd/>
            </a:ln>
          </p:spPr>
          <p:txBody>
            <a:bodyPr/>
            <a:lstStyle/>
            <a:p>
              <a:endParaRPr lang="ja-JP" altLang="en-US"/>
            </a:p>
          </p:txBody>
        </p:sp>
        <p:sp>
          <p:nvSpPr>
            <p:cNvPr id="83" name="Freeform 625"/>
            <p:cNvSpPr>
              <a:spLocks/>
            </p:cNvSpPr>
            <p:nvPr/>
          </p:nvSpPr>
          <p:spPr bwMode="auto">
            <a:xfrm>
              <a:off x="717" y="2992"/>
              <a:ext cx="10" cy="18"/>
            </a:xfrm>
            <a:custGeom>
              <a:avLst/>
              <a:gdLst>
                <a:gd name="T0" fmla="*/ 0 w 9"/>
                <a:gd name="T1" fmla="*/ 13 h 18"/>
                <a:gd name="T2" fmla="*/ 0 w 9"/>
                <a:gd name="T3" fmla="*/ 13 h 18"/>
                <a:gd name="T4" fmla="*/ 0 w 9"/>
                <a:gd name="T5" fmla="*/ 4 h 18"/>
                <a:gd name="T6" fmla="*/ 5 w 9"/>
                <a:gd name="T7" fmla="*/ 0 h 18"/>
                <a:gd name="T8" fmla="*/ 9 w 9"/>
                <a:gd name="T9" fmla="*/ 13 h 18"/>
                <a:gd name="T10" fmla="*/ 0 w 9"/>
                <a:gd name="T11" fmla="*/ 18 h 18"/>
                <a:gd name="T12" fmla="*/ 0 w 9"/>
                <a:gd name="T13" fmla="*/ 13 h 18"/>
                <a:gd name="T14" fmla="*/ 0 60000 65536"/>
                <a:gd name="T15" fmla="*/ 0 60000 65536"/>
                <a:gd name="T16" fmla="*/ 0 60000 65536"/>
                <a:gd name="T17" fmla="*/ 0 60000 65536"/>
                <a:gd name="T18" fmla="*/ 0 60000 65536"/>
                <a:gd name="T19" fmla="*/ 0 60000 65536"/>
                <a:gd name="T20" fmla="*/ 0 60000 65536"/>
                <a:gd name="T21" fmla="*/ 0 w 9"/>
                <a:gd name="T22" fmla="*/ 0 h 18"/>
                <a:gd name="T23" fmla="*/ 9 w 9"/>
                <a:gd name="T24" fmla="*/ 18 h 1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 h="18">
                  <a:moveTo>
                    <a:pt x="0" y="13"/>
                  </a:moveTo>
                  <a:lnTo>
                    <a:pt x="0" y="13"/>
                  </a:lnTo>
                  <a:lnTo>
                    <a:pt x="0" y="4"/>
                  </a:lnTo>
                  <a:lnTo>
                    <a:pt x="5" y="0"/>
                  </a:lnTo>
                  <a:lnTo>
                    <a:pt x="9" y="13"/>
                  </a:lnTo>
                  <a:lnTo>
                    <a:pt x="0" y="18"/>
                  </a:lnTo>
                  <a:lnTo>
                    <a:pt x="0" y="13"/>
                  </a:lnTo>
                  <a:close/>
                </a:path>
              </a:pathLst>
            </a:custGeom>
            <a:solidFill>
              <a:srgbClr val="000000"/>
            </a:solidFill>
            <a:ln w="9525">
              <a:noFill/>
              <a:round/>
              <a:headEnd/>
              <a:tailEnd/>
            </a:ln>
          </p:spPr>
          <p:txBody>
            <a:bodyPr/>
            <a:lstStyle/>
            <a:p>
              <a:endParaRPr lang="ja-JP" altLang="en-US"/>
            </a:p>
          </p:txBody>
        </p:sp>
        <p:sp>
          <p:nvSpPr>
            <p:cNvPr id="84" name="Freeform 626"/>
            <p:cNvSpPr>
              <a:spLocks/>
            </p:cNvSpPr>
            <p:nvPr/>
          </p:nvSpPr>
          <p:spPr bwMode="auto">
            <a:xfrm>
              <a:off x="713" y="2987"/>
              <a:ext cx="14" cy="9"/>
            </a:xfrm>
            <a:custGeom>
              <a:avLst/>
              <a:gdLst>
                <a:gd name="T0" fmla="*/ 0 w 13"/>
                <a:gd name="T1" fmla="*/ 5 h 9"/>
                <a:gd name="T2" fmla="*/ 4 w 13"/>
                <a:gd name="T3" fmla="*/ 5 h 9"/>
                <a:gd name="T4" fmla="*/ 4 w 13"/>
                <a:gd name="T5" fmla="*/ 0 h 9"/>
                <a:gd name="T6" fmla="*/ 13 w 13"/>
                <a:gd name="T7" fmla="*/ 5 h 9"/>
                <a:gd name="T8" fmla="*/ 9 w 13"/>
                <a:gd name="T9" fmla="*/ 9 h 9"/>
                <a:gd name="T10" fmla="*/ 4 w 13"/>
                <a:gd name="T11" fmla="*/ 9 h 9"/>
                <a:gd name="T12" fmla="*/ 0 w 13"/>
                <a:gd name="T13" fmla="*/ 5 h 9"/>
                <a:gd name="T14" fmla="*/ 0 60000 65536"/>
                <a:gd name="T15" fmla="*/ 0 60000 65536"/>
                <a:gd name="T16" fmla="*/ 0 60000 65536"/>
                <a:gd name="T17" fmla="*/ 0 60000 65536"/>
                <a:gd name="T18" fmla="*/ 0 60000 65536"/>
                <a:gd name="T19" fmla="*/ 0 60000 65536"/>
                <a:gd name="T20" fmla="*/ 0 60000 65536"/>
                <a:gd name="T21" fmla="*/ 0 w 13"/>
                <a:gd name="T22" fmla="*/ 0 h 9"/>
                <a:gd name="T23" fmla="*/ 13 w 13"/>
                <a:gd name="T24" fmla="*/ 9 h 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 h="9">
                  <a:moveTo>
                    <a:pt x="0" y="5"/>
                  </a:moveTo>
                  <a:lnTo>
                    <a:pt x="4" y="5"/>
                  </a:lnTo>
                  <a:lnTo>
                    <a:pt x="4" y="0"/>
                  </a:lnTo>
                  <a:lnTo>
                    <a:pt x="13" y="5"/>
                  </a:lnTo>
                  <a:lnTo>
                    <a:pt x="9" y="9"/>
                  </a:lnTo>
                  <a:lnTo>
                    <a:pt x="4" y="9"/>
                  </a:lnTo>
                  <a:lnTo>
                    <a:pt x="0" y="5"/>
                  </a:lnTo>
                  <a:close/>
                </a:path>
              </a:pathLst>
            </a:custGeom>
            <a:solidFill>
              <a:srgbClr val="000000"/>
            </a:solidFill>
            <a:ln w="9525">
              <a:noFill/>
              <a:round/>
              <a:headEnd/>
              <a:tailEnd/>
            </a:ln>
          </p:spPr>
          <p:txBody>
            <a:bodyPr/>
            <a:lstStyle/>
            <a:p>
              <a:endParaRPr lang="ja-JP" altLang="en-US"/>
            </a:p>
          </p:txBody>
        </p:sp>
        <p:sp>
          <p:nvSpPr>
            <p:cNvPr id="85" name="Freeform 627"/>
            <p:cNvSpPr>
              <a:spLocks/>
            </p:cNvSpPr>
            <p:nvPr/>
          </p:nvSpPr>
          <p:spPr bwMode="auto">
            <a:xfrm>
              <a:off x="717" y="2983"/>
              <a:ext cx="10" cy="9"/>
            </a:xfrm>
            <a:custGeom>
              <a:avLst/>
              <a:gdLst>
                <a:gd name="T0" fmla="*/ 0 w 9"/>
                <a:gd name="T1" fmla="*/ 4 h 9"/>
                <a:gd name="T2" fmla="*/ 0 w 9"/>
                <a:gd name="T3" fmla="*/ 4 h 9"/>
                <a:gd name="T4" fmla="*/ 0 w 9"/>
                <a:gd name="T5" fmla="*/ 0 h 9"/>
                <a:gd name="T6" fmla="*/ 9 w 9"/>
                <a:gd name="T7" fmla="*/ 9 h 9"/>
                <a:gd name="T8" fmla="*/ 5 w 9"/>
                <a:gd name="T9" fmla="*/ 9 h 9"/>
                <a:gd name="T10" fmla="*/ 0 w 9"/>
                <a:gd name="T11" fmla="*/ 4 h 9"/>
                <a:gd name="T12" fmla="*/ 0 w 9"/>
                <a:gd name="T13" fmla="*/ 4 h 9"/>
                <a:gd name="T14" fmla="*/ 0 60000 65536"/>
                <a:gd name="T15" fmla="*/ 0 60000 65536"/>
                <a:gd name="T16" fmla="*/ 0 60000 65536"/>
                <a:gd name="T17" fmla="*/ 0 60000 65536"/>
                <a:gd name="T18" fmla="*/ 0 60000 65536"/>
                <a:gd name="T19" fmla="*/ 0 60000 65536"/>
                <a:gd name="T20" fmla="*/ 0 60000 65536"/>
                <a:gd name="T21" fmla="*/ 0 w 9"/>
                <a:gd name="T22" fmla="*/ 0 h 9"/>
                <a:gd name="T23" fmla="*/ 9 w 9"/>
                <a:gd name="T24" fmla="*/ 9 h 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 h="9">
                  <a:moveTo>
                    <a:pt x="0" y="4"/>
                  </a:moveTo>
                  <a:lnTo>
                    <a:pt x="0" y="4"/>
                  </a:lnTo>
                  <a:lnTo>
                    <a:pt x="0" y="0"/>
                  </a:lnTo>
                  <a:lnTo>
                    <a:pt x="9" y="9"/>
                  </a:lnTo>
                  <a:lnTo>
                    <a:pt x="5" y="9"/>
                  </a:lnTo>
                  <a:lnTo>
                    <a:pt x="0" y="4"/>
                  </a:lnTo>
                  <a:close/>
                </a:path>
              </a:pathLst>
            </a:custGeom>
            <a:solidFill>
              <a:srgbClr val="000000"/>
            </a:solidFill>
            <a:ln w="9525">
              <a:noFill/>
              <a:round/>
              <a:headEnd/>
              <a:tailEnd/>
            </a:ln>
          </p:spPr>
          <p:txBody>
            <a:bodyPr/>
            <a:lstStyle/>
            <a:p>
              <a:endParaRPr lang="ja-JP" altLang="en-US"/>
            </a:p>
          </p:txBody>
        </p:sp>
        <p:sp>
          <p:nvSpPr>
            <p:cNvPr id="86" name="Freeform 628"/>
            <p:cNvSpPr>
              <a:spLocks/>
            </p:cNvSpPr>
            <p:nvPr/>
          </p:nvSpPr>
          <p:spPr bwMode="auto">
            <a:xfrm>
              <a:off x="941" y="2826"/>
              <a:ext cx="20" cy="18"/>
            </a:xfrm>
            <a:custGeom>
              <a:avLst/>
              <a:gdLst>
                <a:gd name="T0" fmla="*/ 18 w 18"/>
                <a:gd name="T1" fmla="*/ 13 h 18"/>
                <a:gd name="T2" fmla="*/ 13 w 18"/>
                <a:gd name="T3" fmla="*/ 18 h 18"/>
                <a:gd name="T4" fmla="*/ 0 w 18"/>
                <a:gd name="T5" fmla="*/ 4 h 18"/>
                <a:gd name="T6" fmla="*/ 9 w 18"/>
                <a:gd name="T7" fmla="*/ 0 h 18"/>
                <a:gd name="T8" fmla="*/ 18 w 18"/>
                <a:gd name="T9" fmla="*/ 13 h 18"/>
                <a:gd name="T10" fmla="*/ 0 60000 65536"/>
                <a:gd name="T11" fmla="*/ 0 60000 65536"/>
                <a:gd name="T12" fmla="*/ 0 60000 65536"/>
                <a:gd name="T13" fmla="*/ 0 60000 65536"/>
                <a:gd name="T14" fmla="*/ 0 60000 65536"/>
                <a:gd name="T15" fmla="*/ 0 w 18"/>
                <a:gd name="T16" fmla="*/ 0 h 18"/>
                <a:gd name="T17" fmla="*/ 18 w 18"/>
                <a:gd name="T18" fmla="*/ 18 h 18"/>
              </a:gdLst>
              <a:ahLst/>
              <a:cxnLst>
                <a:cxn ang="T10">
                  <a:pos x="T0" y="T1"/>
                </a:cxn>
                <a:cxn ang="T11">
                  <a:pos x="T2" y="T3"/>
                </a:cxn>
                <a:cxn ang="T12">
                  <a:pos x="T4" y="T5"/>
                </a:cxn>
                <a:cxn ang="T13">
                  <a:pos x="T6" y="T7"/>
                </a:cxn>
                <a:cxn ang="T14">
                  <a:pos x="T8" y="T9"/>
                </a:cxn>
              </a:cxnLst>
              <a:rect l="T15" t="T16" r="T17" b="T18"/>
              <a:pathLst>
                <a:path w="18" h="18">
                  <a:moveTo>
                    <a:pt x="18" y="13"/>
                  </a:moveTo>
                  <a:lnTo>
                    <a:pt x="13" y="18"/>
                  </a:lnTo>
                  <a:lnTo>
                    <a:pt x="0" y="4"/>
                  </a:lnTo>
                  <a:lnTo>
                    <a:pt x="9" y="0"/>
                  </a:lnTo>
                  <a:lnTo>
                    <a:pt x="18" y="13"/>
                  </a:lnTo>
                  <a:close/>
                </a:path>
              </a:pathLst>
            </a:custGeom>
            <a:solidFill>
              <a:srgbClr val="000000"/>
            </a:solidFill>
            <a:ln w="9525">
              <a:noFill/>
              <a:round/>
              <a:headEnd/>
              <a:tailEnd/>
            </a:ln>
          </p:spPr>
          <p:txBody>
            <a:bodyPr/>
            <a:lstStyle/>
            <a:p>
              <a:endParaRPr lang="ja-JP" altLang="en-US"/>
            </a:p>
          </p:txBody>
        </p:sp>
        <p:sp>
          <p:nvSpPr>
            <p:cNvPr id="87" name="Freeform 629"/>
            <p:cNvSpPr>
              <a:spLocks/>
            </p:cNvSpPr>
            <p:nvPr/>
          </p:nvSpPr>
          <p:spPr bwMode="auto">
            <a:xfrm>
              <a:off x="936" y="2817"/>
              <a:ext cx="15" cy="13"/>
            </a:xfrm>
            <a:custGeom>
              <a:avLst/>
              <a:gdLst>
                <a:gd name="T0" fmla="*/ 5 w 14"/>
                <a:gd name="T1" fmla="*/ 13 h 13"/>
                <a:gd name="T2" fmla="*/ 5 w 14"/>
                <a:gd name="T3" fmla="*/ 13 h 13"/>
                <a:gd name="T4" fmla="*/ 0 w 14"/>
                <a:gd name="T5" fmla="*/ 4 h 13"/>
                <a:gd name="T6" fmla="*/ 5 w 14"/>
                <a:gd name="T7" fmla="*/ 0 h 13"/>
                <a:gd name="T8" fmla="*/ 14 w 14"/>
                <a:gd name="T9" fmla="*/ 9 h 13"/>
                <a:gd name="T10" fmla="*/ 5 w 14"/>
                <a:gd name="T11" fmla="*/ 13 h 13"/>
                <a:gd name="T12" fmla="*/ 5 w 14"/>
                <a:gd name="T13" fmla="*/ 13 h 13"/>
                <a:gd name="T14" fmla="*/ 0 60000 65536"/>
                <a:gd name="T15" fmla="*/ 0 60000 65536"/>
                <a:gd name="T16" fmla="*/ 0 60000 65536"/>
                <a:gd name="T17" fmla="*/ 0 60000 65536"/>
                <a:gd name="T18" fmla="*/ 0 60000 65536"/>
                <a:gd name="T19" fmla="*/ 0 60000 65536"/>
                <a:gd name="T20" fmla="*/ 0 60000 65536"/>
                <a:gd name="T21" fmla="*/ 0 w 14"/>
                <a:gd name="T22" fmla="*/ 0 h 13"/>
                <a:gd name="T23" fmla="*/ 14 w 14"/>
                <a:gd name="T24" fmla="*/ 13 h 1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 h="13">
                  <a:moveTo>
                    <a:pt x="5" y="13"/>
                  </a:moveTo>
                  <a:lnTo>
                    <a:pt x="5" y="13"/>
                  </a:lnTo>
                  <a:lnTo>
                    <a:pt x="0" y="4"/>
                  </a:lnTo>
                  <a:lnTo>
                    <a:pt x="5" y="0"/>
                  </a:lnTo>
                  <a:lnTo>
                    <a:pt x="14" y="9"/>
                  </a:lnTo>
                  <a:lnTo>
                    <a:pt x="5" y="13"/>
                  </a:lnTo>
                  <a:close/>
                </a:path>
              </a:pathLst>
            </a:custGeom>
            <a:solidFill>
              <a:srgbClr val="000000"/>
            </a:solidFill>
            <a:ln w="9525">
              <a:noFill/>
              <a:round/>
              <a:headEnd/>
              <a:tailEnd/>
            </a:ln>
          </p:spPr>
          <p:txBody>
            <a:bodyPr/>
            <a:lstStyle/>
            <a:p>
              <a:endParaRPr lang="ja-JP" altLang="en-US"/>
            </a:p>
          </p:txBody>
        </p:sp>
        <p:sp>
          <p:nvSpPr>
            <p:cNvPr id="88" name="Freeform 630"/>
            <p:cNvSpPr>
              <a:spLocks/>
            </p:cNvSpPr>
            <p:nvPr/>
          </p:nvSpPr>
          <p:spPr bwMode="auto">
            <a:xfrm>
              <a:off x="932" y="2808"/>
              <a:ext cx="9" cy="13"/>
            </a:xfrm>
            <a:custGeom>
              <a:avLst/>
              <a:gdLst>
                <a:gd name="T0" fmla="*/ 4 w 9"/>
                <a:gd name="T1" fmla="*/ 13 h 13"/>
                <a:gd name="T2" fmla="*/ 4 w 9"/>
                <a:gd name="T3" fmla="*/ 13 h 13"/>
                <a:gd name="T4" fmla="*/ 0 w 9"/>
                <a:gd name="T5" fmla="*/ 4 h 13"/>
                <a:gd name="T6" fmla="*/ 9 w 9"/>
                <a:gd name="T7" fmla="*/ 0 h 13"/>
                <a:gd name="T8" fmla="*/ 9 w 9"/>
                <a:gd name="T9" fmla="*/ 9 h 13"/>
                <a:gd name="T10" fmla="*/ 4 w 9"/>
                <a:gd name="T11" fmla="*/ 13 h 13"/>
                <a:gd name="T12" fmla="*/ 4 w 9"/>
                <a:gd name="T13" fmla="*/ 13 h 13"/>
                <a:gd name="T14" fmla="*/ 0 60000 65536"/>
                <a:gd name="T15" fmla="*/ 0 60000 65536"/>
                <a:gd name="T16" fmla="*/ 0 60000 65536"/>
                <a:gd name="T17" fmla="*/ 0 60000 65536"/>
                <a:gd name="T18" fmla="*/ 0 60000 65536"/>
                <a:gd name="T19" fmla="*/ 0 60000 65536"/>
                <a:gd name="T20" fmla="*/ 0 60000 65536"/>
                <a:gd name="T21" fmla="*/ 0 w 9"/>
                <a:gd name="T22" fmla="*/ 0 h 13"/>
                <a:gd name="T23" fmla="*/ 9 w 9"/>
                <a:gd name="T24" fmla="*/ 13 h 1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 h="13">
                  <a:moveTo>
                    <a:pt x="4" y="13"/>
                  </a:moveTo>
                  <a:lnTo>
                    <a:pt x="4" y="13"/>
                  </a:lnTo>
                  <a:lnTo>
                    <a:pt x="0" y="4"/>
                  </a:lnTo>
                  <a:lnTo>
                    <a:pt x="9" y="0"/>
                  </a:lnTo>
                  <a:lnTo>
                    <a:pt x="9" y="9"/>
                  </a:lnTo>
                  <a:lnTo>
                    <a:pt x="4" y="13"/>
                  </a:lnTo>
                  <a:close/>
                </a:path>
              </a:pathLst>
            </a:custGeom>
            <a:solidFill>
              <a:srgbClr val="000000"/>
            </a:solidFill>
            <a:ln w="9525">
              <a:noFill/>
              <a:round/>
              <a:headEnd/>
              <a:tailEnd/>
            </a:ln>
          </p:spPr>
          <p:txBody>
            <a:bodyPr/>
            <a:lstStyle/>
            <a:p>
              <a:endParaRPr lang="ja-JP" altLang="en-US"/>
            </a:p>
          </p:txBody>
        </p:sp>
        <p:sp>
          <p:nvSpPr>
            <p:cNvPr id="89" name="Freeform 631"/>
            <p:cNvSpPr>
              <a:spLocks/>
            </p:cNvSpPr>
            <p:nvPr/>
          </p:nvSpPr>
          <p:spPr bwMode="auto">
            <a:xfrm>
              <a:off x="932" y="2803"/>
              <a:ext cx="9" cy="9"/>
            </a:xfrm>
            <a:custGeom>
              <a:avLst/>
              <a:gdLst>
                <a:gd name="T0" fmla="*/ 0 w 9"/>
                <a:gd name="T1" fmla="*/ 5 h 9"/>
                <a:gd name="T2" fmla="*/ 0 w 9"/>
                <a:gd name="T3" fmla="*/ 5 h 9"/>
                <a:gd name="T4" fmla="*/ 0 w 9"/>
                <a:gd name="T5" fmla="*/ 0 h 9"/>
                <a:gd name="T6" fmla="*/ 9 w 9"/>
                <a:gd name="T7" fmla="*/ 0 h 9"/>
                <a:gd name="T8" fmla="*/ 9 w 9"/>
                <a:gd name="T9" fmla="*/ 5 h 9"/>
                <a:gd name="T10" fmla="*/ 0 w 9"/>
                <a:gd name="T11" fmla="*/ 9 h 9"/>
                <a:gd name="T12" fmla="*/ 0 w 9"/>
                <a:gd name="T13" fmla="*/ 5 h 9"/>
                <a:gd name="T14" fmla="*/ 0 60000 65536"/>
                <a:gd name="T15" fmla="*/ 0 60000 65536"/>
                <a:gd name="T16" fmla="*/ 0 60000 65536"/>
                <a:gd name="T17" fmla="*/ 0 60000 65536"/>
                <a:gd name="T18" fmla="*/ 0 60000 65536"/>
                <a:gd name="T19" fmla="*/ 0 60000 65536"/>
                <a:gd name="T20" fmla="*/ 0 60000 65536"/>
                <a:gd name="T21" fmla="*/ 0 w 9"/>
                <a:gd name="T22" fmla="*/ 0 h 9"/>
                <a:gd name="T23" fmla="*/ 9 w 9"/>
                <a:gd name="T24" fmla="*/ 9 h 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 h="9">
                  <a:moveTo>
                    <a:pt x="0" y="5"/>
                  </a:moveTo>
                  <a:lnTo>
                    <a:pt x="0" y="5"/>
                  </a:lnTo>
                  <a:lnTo>
                    <a:pt x="0" y="0"/>
                  </a:lnTo>
                  <a:lnTo>
                    <a:pt x="9" y="0"/>
                  </a:lnTo>
                  <a:lnTo>
                    <a:pt x="9" y="5"/>
                  </a:lnTo>
                  <a:lnTo>
                    <a:pt x="0" y="9"/>
                  </a:lnTo>
                  <a:lnTo>
                    <a:pt x="0" y="5"/>
                  </a:lnTo>
                  <a:close/>
                </a:path>
              </a:pathLst>
            </a:custGeom>
            <a:solidFill>
              <a:srgbClr val="000000"/>
            </a:solidFill>
            <a:ln w="9525">
              <a:noFill/>
              <a:round/>
              <a:headEnd/>
              <a:tailEnd/>
            </a:ln>
          </p:spPr>
          <p:txBody>
            <a:bodyPr/>
            <a:lstStyle/>
            <a:p>
              <a:endParaRPr lang="ja-JP" altLang="en-US"/>
            </a:p>
          </p:txBody>
        </p:sp>
        <p:sp>
          <p:nvSpPr>
            <p:cNvPr id="90" name="Freeform 632"/>
            <p:cNvSpPr>
              <a:spLocks/>
            </p:cNvSpPr>
            <p:nvPr/>
          </p:nvSpPr>
          <p:spPr bwMode="auto">
            <a:xfrm>
              <a:off x="922" y="2844"/>
              <a:ext cx="19" cy="18"/>
            </a:xfrm>
            <a:custGeom>
              <a:avLst/>
              <a:gdLst>
                <a:gd name="T0" fmla="*/ 18 w 18"/>
                <a:gd name="T1" fmla="*/ 13 h 18"/>
                <a:gd name="T2" fmla="*/ 13 w 18"/>
                <a:gd name="T3" fmla="*/ 18 h 18"/>
                <a:gd name="T4" fmla="*/ 0 w 18"/>
                <a:gd name="T5" fmla="*/ 4 h 18"/>
                <a:gd name="T6" fmla="*/ 9 w 18"/>
                <a:gd name="T7" fmla="*/ 0 h 18"/>
                <a:gd name="T8" fmla="*/ 18 w 18"/>
                <a:gd name="T9" fmla="*/ 13 h 18"/>
                <a:gd name="T10" fmla="*/ 0 60000 65536"/>
                <a:gd name="T11" fmla="*/ 0 60000 65536"/>
                <a:gd name="T12" fmla="*/ 0 60000 65536"/>
                <a:gd name="T13" fmla="*/ 0 60000 65536"/>
                <a:gd name="T14" fmla="*/ 0 60000 65536"/>
                <a:gd name="T15" fmla="*/ 0 w 18"/>
                <a:gd name="T16" fmla="*/ 0 h 18"/>
                <a:gd name="T17" fmla="*/ 18 w 18"/>
                <a:gd name="T18" fmla="*/ 18 h 18"/>
              </a:gdLst>
              <a:ahLst/>
              <a:cxnLst>
                <a:cxn ang="T10">
                  <a:pos x="T0" y="T1"/>
                </a:cxn>
                <a:cxn ang="T11">
                  <a:pos x="T2" y="T3"/>
                </a:cxn>
                <a:cxn ang="T12">
                  <a:pos x="T4" y="T5"/>
                </a:cxn>
                <a:cxn ang="T13">
                  <a:pos x="T6" y="T7"/>
                </a:cxn>
                <a:cxn ang="T14">
                  <a:pos x="T8" y="T9"/>
                </a:cxn>
              </a:cxnLst>
              <a:rect l="T15" t="T16" r="T17" b="T18"/>
              <a:pathLst>
                <a:path w="18" h="18">
                  <a:moveTo>
                    <a:pt x="18" y="13"/>
                  </a:moveTo>
                  <a:lnTo>
                    <a:pt x="13" y="18"/>
                  </a:lnTo>
                  <a:lnTo>
                    <a:pt x="0" y="4"/>
                  </a:lnTo>
                  <a:lnTo>
                    <a:pt x="9" y="0"/>
                  </a:lnTo>
                  <a:lnTo>
                    <a:pt x="18" y="13"/>
                  </a:lnTo>
                  <a:close/>
                </a:path>
              </a:pathLst>
            </a:custGeom>
            <a:solidFill>
              <a:srgbClr val="000000"/>
            </a:solidFill>
            <a:ln w="9525">
              <a:noFill/>
              <a:round/>
              <a:headEnd/>
              <a:tailEnd/>
            </a:ln>
          </p:spPr>
          <p:txBody>
            <a:bodyPr/>
            <a:lstStyle/>
            <a:p>
              <a:endParaRPr lang="ja-JP" altLang="en-US"/>
            </a:p>
          </p:txBody>
        </p:sp>
        <p:sp>
          <p:nvSpPr>
            <p:cNvPr id="91" name="Freeform 633"/>
            <p:cNvSpPr>
              <a:spLocks/>
            </p:cNvSpPr>
            <p:nvPr/>
          </p:nvSpPr>
          <p:spPr bwMode="auto">
            <a:xfrm>
              <a:off x="917" y="2835"/>
              <a:ext cx="15" cy="13"/>
            </a:xfrm>
            <a:custGeom>
              <a:avLst/>
              <a:gdLst>
                <a:gd name="T0" fmla="*/ 5 w 14"/>
                <a:gd name="T1" fmla="*/ 13 h 13"/>
                <a:gd name="T2" fmla="*/ 5 w 14"/>
                <a:gd name="T3" fmla="*/ 13 h 13"/>
                <a:gd name="T4" fmla="*/ 0 w 14"/>
                <a:gd name="T5" fmla="*/ 4 h 13"/>
                <a:gd name="T6" fmla="*/ 5 w 14"/>
                <a:gd name="T7" fmla="*/ 0 h 13"/>
                <a:gd name="T8" fmla="*/ 14 w 14"/>
                <a:gd name="T9" fmla="*/ 9 h 13"/>
                <a:gd name="T10" fmla="*/ 5 w 14"/>
                <a:gd name="T11" fmla="*/ 13 h 13"/>
                <a:gd name="T12" fmla="*/ 5 w 14"/>
                <a:gd name="T13" fmla="*/ 13 h 13"/>
                <a:gd name="T14" fmla="*/ 0 60000 65536"/>
                <a:gd name="T15" fmla="*/ 0 60000 65536"/>
                <a:gd name="T16" fmla="*/ 0 60000 65536"/>
                <a:gd name="T17" fmla="*/ 0 60000 65536"/>
                <a:gd name="T18" fmla="*/ 0 60000 65536"/>
                <a:gd name="T19" fmla="*/ 0 60000 65536"/>
                <a:gd name="T20" fmla="*/ 0 60000 65536"/>
                <a:gd name="T21" fmla="*/ 0 w 14"/>
                <a:gd name="T22" fmla="*/ 0 h 13"/>
                <a:gd name="T23" fmla="*/ 14 w 14"/>
                <a:gd name="T24" fmla="*/ 13 h 1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 h="13">
                  <a:moveTo>
                    <a:pt x="5" y="13"/>
                  </a:moveTo>
                  <a:lnTo>
                    <a:pt x="5" y="13"/>
                  </a:lnTo>
                  <a:lnTo>
                    <a:pt x="0" y="4"/>
                  </a:lnTo>
                  <a:lnTo>
                    <a:pt x="5" y="0"/>
                  </a:lnTo>
                  <a:lnTo>
                    <a:pt x="14" y="9"/>
                  </a:lnTo>
                  <a:lnTo>
                    <a:pt x="5" y="13"/>
                  </a:lnTo>
                  <a:close/>
                </a:path>
              </a:pathLst>
            </a:custGeom>
            <a:solidFill>
              <a:srgbClr val="000000"/>
            </a:solidFill>
            <a:ln w="9525">
              <a:noFill/>
              <a:round/>
              <a:headEnd/>
              <a:tailEnd/>
            </a:ln>
          </p:spPr>
          <p:txBody>
            <a:bodyPr/>
            <a:lstStyle/>
            <a:p>
              <a:endParaRPr lang="ja-JP" altLang="en-US"/>
            </a:p>
          </p:txBody>
        </p:sp>
        <p:sp>
          <p:nvSpPr>
            <p:cNvPr id="92" name="Freeform 634"/>
            <p:cNvSpPr>
              <a:spLocks/>
            </p:cNvSpPr>
            <p:nvPr/>
          </p:nvSpPr>
          <p:spPr bwMode="auto">
            <a:xfrm>
              <a:off x="912" y="2826"/>
              <a:ext cx="10" cy="13"/>
            </a:xfrm>
            <a:custGeom>
              <a:avLst/>
              <a:gdLst>
                <a:gd name="T0" fmla="*/ 4 w 9"/>
                <a:gd name="T1" fmla="*/ 13 h 13"/>
                <a:gd name="T2" fmla="*/ 4 w 9"/>
                <a:gd name="T3" fmla="*/ 9 h 13"/>
                <a:gd name="T4" fmla="*/ 0 w 9"/>
                <a:gd name="T5" fmla="*/ 0 h 13"/>
                <a:gd name="T6" fmla="*/ 9 w 9"/>
                <a:gd name="T7" fmla="*/ 0 h 13"/>
                <a:gd name="T8" fmla="*/ 9 w 9"/>
                <a:gd name="T9" fmla="*/ 9 h 13"/>
                <a:gd name="T10" fmla="*/ 4 w 9"/>
                <a:gd name="T11" fmla="*/ 13 h 13"/>
                <a:gd name="T12" fmla="*/ 4 w 9"/>
                <a:gd name="T13" fmla="*/ 13 h 13"/>
                <a:gd name="T14" fmla="*/ 0 60000 65536"/>
                <a:gd name="T15" fmla="*/ 0 60000 65536"/>
                <a:gd name="T16" fmla="*/ 0 60000 65536"/>
                <a:gd name="T17" fmla="*/ 0 60000 65536"/>
                <a:gd name="T18" fmla="*/ 0 60000 65536"/>
                <a:gd name="T19" fmla="*/ 0 60000 65536"/>
                <a:gd name="T20" fmla="*/ 0 60000 65536"/>
                <a:gd name="T21" fmla="*/ 0 w 9"/>
                <a:gd name="T22" fmla="*/ 0 h 13"/>
                <a:gd name="T23" fmla="*/ 9 w 9"/>
                <a:gd name="T24" fmla="*/ 13 h 1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 h="13">
                  <a:moveTo>
                    <a:pt x="4" y="13"/>
                  </a:moveTo>
                  <a:lnTo>
                    <a:pt x="4" y="9"/>
                  </a:lnTo>
                  <a:lnTo>
                    <a:pt x="0" y="0"/>
                  </a:lnTo>
                  <a:lnTo>
                    <a:pt x="9" y="0"/>
                  </a:lnTo>
                  <a:lnTo>
                    <a:pt x="9" y="9"/>
                  </a:lnTo>
                  <a:lnTo>
                    <a:pt x="4" y="13"/>
                  </a:lnTo>
                  <a:close/>
                </a:path>
              </a:pathLst>
            </a:custGeom>
            <a:solidFill>
              <a:srgbClr val="000000"/>
            </a:solidFill>
            <a:ln w="9525">
              <a:noFill/>
              <a:round/>
              <a:headEnd/>
              <a:tailEnd/>
            </a:ln>
          </p:spPr>
          <p:txBody>
            <a:bodyPr/>
            <a:lstStyle/>
            <a:p>
              <a:endParaRPr lang="ja-JP" altLang="en-US"/>
            </a:p>
          </p:txBody>
        </p:sp>
        <p:sp>
          <p:nvSpPr>
            <p:cNvPr id="93" name="Freeform 635"/>
            <p:cNvSpPr>
              <a:spLocks/>
            </p:cNvSpPr>
            <p:nvPr/>
          </p:nvSpPr>
          <p:spPr bwMode="auto">
            <a:xfrm>
              <a:off x="912" y="2821"/>
              <a:ext cx="10" cy="5"/>
            </a:xfrm>
            <a:custGeom>
              <a:avLst/>
              <a:gdLst>
                <a:gd name="T0" fmla="*/ 0 w 9"/>
                <a:gd name="T1" fmla="*/ 5 h 5"/>
                <a:gd name="T2" fmla="*/ 0 w 9"/>
                <a:gd name="T3" fmla="*/ 5 h 5"/>
                <a:gd name="T4" fmla="*/ 0 w 9"/>
                <a:gd name="T5" fmla="*/ 0 h 5"/>
                <a:gd name="T6" fmla="*/ 9 w 9"/>
                <a:gd name="T7" fmla="*/ 0 h 5"/>
                <a:gd name="T8" fmla="*/ 9 w 9"/>
                <a:gd name="T9" fmla="*/ 5 h 5"/>
                <a:gd name="T10" fmla="*/ 0 w 9"/>
                <a:gd name="T11" fmla="*/ 5 h 5"/>
                <a:gd name="T12" fmla="*/ 0 w 9"/>
                <a:gd name="T13" fmla="*/ 5 h 5"/>
                <a:gd name="T14" fmla="*/ 0 60000 65536"/>
                <a:gd name="T15" fmla="*/ 0 60000 65536"/>
                <a:gd name="T16" fmla="*/ 0 60000 65536"/>
                <a:gd name="T17" fmla="*/ 0 60000 65536"/>
                <a:gd name="T18" fmla="*/ 0 60000 65536"/>
                <a:gd name="T19" fmla="*/ 0 60000 65536"/>
                <a:gd name="T20" fmla="*/ 0 60000 65536"/>
                <a:gd name="T21" fmla="*/ 0 w 9"/>
                <a:gd name="T22" fmla="*/ 0 h 5"/>
                <a:gd name="T23" fmla="*/ 9 w 9"/>
                <a:gd name="T24" fmla="*/ 5 h 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 h="5">
                  <a:moveTo>
                    <a:pt x="0" y="5"/>
                  </a:moveTo>
                  <a:lnTo>
                    <a:pt x="0" y="5"/>
                  </a:lnTo>
                  <a:lnTo>
                    <a:pt x="0" y="0"/>
                  </a:lnTo>
                  <a:lnTo>
                    <a:pt x="9" y="0"/>
                  </a:lnTo>
                  <a:lnTo>
                    <a:pt x="9" y="5"/>
                  </a:lnTo>
                  <a:lnTo>
                    <a:pt x="0" y="5"/>
                  </a:lnTo>
                  <a:close/>
                </a:path>
              </a:pathLst>
            </a:custGeom>
            <a:solidFill>
              <a:srgbClr val="000000"/>
            </a:solidFill>
            <a:ln w="9525">
              <a:noFill/>
              <a:round/>
              <a:headEnd/>
              <a:tailEnd/>
            </a:ln>
          </p:spPr>
          <p:txBody>
            <a:bodyPr/>
            <a:lstStyle/>
            <a:p>
              <a:endParaRPr lang="ja-JP" altLang="en-US"/>
            </a:p>
          </p:txBody>
        </p:sp>
        <p:sp>
          <p:nvSpPr>
            <p:cNvPr id="94" name="Freeform 636"/>
            <p:cNvSpPr>
              <a:spLocks/>
            </p:cNvSpPr>
            <p:nvPr/>
          </p:nvSpPr>
          <p:spPr bwMode="auto">
            <a:xfrm>
              <a:off x="863" y="2893"/>
              <a:ext cx="20" cy="23"/>
            </a:xfrm>
            <a:custGeom>
              <a:avLst/>
              <a:gdLst>
                <a:gd name="T0" fmla="*/ 18 w 18"/>
                <a:gd name="T1" fmla="*/ 14 h 23"/>
                <a:gd name="T2" fmla="*/ 9 w 18"/>
                <a:gd name="T3" fmla="*/ 23 h 23"/>
                <a:gd name="T4" fmla="*/ 0 w 18"/>
                <a:gd name="T5" fmla="*/ 9 h 23"/>
                <a:gd name="T6" fmla="*/ 9 w 18"/>
                <a:gd name="T7" fmla="*/ 0 h 23"/>
                <a:gd name="T8" fmla="*/ 18 w 18"/>
                <a:gd name="T9" fmla="*/ 14 h 23"/>
                <a:gd name="T10" fmla="*/ 0 60000 65536"/>
                <a:gd name="T11" fmla="*/ 0 60000 65536"/>
                <a:gd name="T12" fmla="*/ 0 60000 65536"/>
                <a:gd name="T13" fmla="*/ 0 60000 65536"/>
                <a:gd name="T14" fmla="*/ 0 60000 65536"/>
                <a:gd name="T15" fmla="*/ 0 w 18"/>
                <a:gd name="T16" fmla="*/ 0 h 23"/>
                <a:gd name="T17" fmla="*/ 18 w 18"/>
                <a:gd name="T18" fmla="*/ 23 h 23"/>
              </a:gdLst>
              <a:ahLst/>
              <a:cxnLst>
                <a:cxn ang="T10">
                  <a:pos x="T0" y="T1"/>
                </a:cxn>
                <a:cxn ang="T11">
                  <a:pos x="T2" y="T3"/>
                </a:cxn>
                <a:cxn ang="T12">
                  <a:pos x="T4" y="T5"/>
                </a:cxn>
                <a:cxn ang="T13">
                  <a:pos x="T6" y="T7"/>
                </a:cxn>
                <a:cxn ang="T14">
                  <a:pos x="T8" y="T9"/>
                </a:cxn>
              </a:cxnLst>
              <a:rect l="T15" t="T16" r="T17" b="T18"/>
              <a:pathLst>
                <a:path w="18" h="23">
                  <a:moveTo>
                    <a:pt x="18" y="14"/>
                  </a:moveTo>
                  <a:lnTo>
                    <a:pt x="9" y="23"/>
                  </a:lnTo>
                  <a:lnTo>
                    <a:pt x="0" y="9"/>
                  </a:lnTo>
                  <a:lnTo>
                    <a:pt x="9" y="0"/>
                  </a:lnTo>
                  <a:lnTo>
                    <a:pt x="18" y="14"/>
                  </a:lnTo>
                  <a:close/>
                </a:path>
              </a:pathLst>
            </a:custGeom>
            <a:solidFill>
              <a:srgbClr val="000000"/>
            </a:solidFill>
            <a:ln w="9525">
              <a:noFill/>
              <a:round/>
              <a:headEnd/>
              <a:tailEnd/>
            </a:ln>
          </p:spPr>
          <p:txBody>
            <a:bodyPr/>
            <a:lstStyle/>
            <a:p>
              <a:endParaRPr lang="ja-JP" altLang="en-US"/>
            </a:p>
          </p:txBody>
        </p:sp>
        <p:sp>
          <p:nvSpPr>
            <p:cNvPr id="95" name="Freeform 637"/>
            <p:cNvSpPr>
              <a:spLocks/>
            </p:cNvSpPr>
            <p:nvPr/>
          </p:nvSpPr>
          <p:spPr bwMode="auto">
            <a:xfrm>
              <a:off x="854" y="2884"/>
              <a:ext cx="19" cy="18"/>
            </a:xfrm>
            <a:custGeom>
              <a:avLst/>
              <a:gdLst>
                <a:gd name="T0" fmla="*/ 9 w 18"/>
                <a:gd name="T1" fmla="*/ 18 h 18"/>
                <a:gd name="T2" fmla="*/ 9 w 18"/>
                <a:gd name="T3" fmla="*/ 18 h 18"/>
                <a:gd name="T4" fmla="*/ 0 w 18"/>
                <a:gd name="T5" fmla="*/ 5 h 18"/>
                <a:gd name="T6" fmla="*/ 9 w 18"/>
                <a:gd name="T7" fmla="*/ 0 h 18"/>
                <a:gd name="T8" fmla="*/ 18 w 18"/>
                <a:gd name="T9" fmla="*/ 14 h 18"/>
                <a:gd name="T10" fmla="*/ 9 w 18"/>
                <a:gd name="T11" fmla="*/ 18 h 18"/>
                <a:gd name="T12" fmla="*/ 9 w 18"/>
                <a:gd name="T13" fmla="*/ 18 h 18"/>
                <a:gd name="T14" fmla="*/ 0 60000 65536"/>
                <a:gd name="T15" fmla="*/ 0 60000 65536"/>
                <a:gd name="T16" fmla="*/ 0 60000 65536"/>
                <a:gd name="T17" fmla="*/ 0 60000 65536"/>
                <a:gd name="T18" fmla="*/ 0 60000 65536"/>
                <a:gd name="T19" fmla="*/ 0 60000 65536"/>
                <a:gd name="T20" fmla="*/ 0 60000 65536"/>
                <a:gd name="T21" fmla="*/ 0 w 18"/>
                <a:gd name="T22" fmla="*/ 0 h 18"/>
                <a:gd name="T23" fmla="*/ 18 w 18"/>
                <a:gd name="T24" fmla="*/ 18 h 1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 h="18">
                  <a:moveTo>
                    <a:pt x="9" y="18"/>
                  </a:moveTo>
                  <a:lnTo>
                    <a:pt x="9" y="18"/>
                  </a:lnTo>
                  <a:lnTo>
                    <a:pt x="0" y="5"/>
                  </a:lnTo>
                  <a:lnTo>
                    <a:pt x="9" y="0"/>
                  </a:lnTo>
                  <a:lnTo>
                    <a:pt x="18" y="14"/>
                  </a:lnTo>
                  <a:lnTo>
                    <a:pt x="9" y="18"/>
                  </a:lnTo>
                  <a:close/>
                </a:path>
              </a:pathLst>
            </a:custGeom>
            <a:solidFill>
              <a:srgbClr val="000000"/>
            </a:solidFill>
            <a:ln w="9525">
              <a:noFill/>
              <a:round/>
              <a:headEnd/>
              <a:tailEnd/>
            </a:ln>
          </p:spPr>
          <p:txBody>
            <a:bodyPr/>
            <a:lstStyle/>
            <a:p>
              <a:endParaRPr lang="ja-JP" altLang="en-US"/>
            </a:p>
          </p:txBody>
        </p:sp>
        <p:sp>
          <p:nvSpPr>
            <p:cNvPr id="96" name="Freeform 638"/>
            <p:cNvSpPr>
              <a:spLocks/>
            </p:cNvSpPr>
            <p:nvPr/>
          </p:nvSpPr>
          <p:spPr bwMode="auto">
            <a:xfrm>
              <a:off x="854" y="2875"/>
              <a:ext cx="9" cy="14"/>
            </a:xfrm>
            <a:custGeom>
              <a:avLst/>
              <a:gdLst>
                <a:gd name="T0" fmla="*/ 0 w 9"/>
                <a:gd name="T1" fmla="*/ 14 h 14"/>
                <a:gd name="T2" fmla="*/ 0 w 9"/>
                <a:gd name="T3" fmla="*/ 14 h 14"/>
                <a:gd name="T4" fmla="*/ 0 w 9"/>
                <a:gd name="T5" fmla="*/ 5 h 14"/>
                <a:gd name="T6" fmla="*/ 4 w 9"/>
                <a:gd name="T7" fmla="*/ 0 h 14"/>
                <a:gd name="T8" fmla="*/ 9 w 9"/>
                <a:gd name="T9" fmla="*/ 9 h 14"/>
                <a:gd name="T10" fmla="*/ 0 w 9"/>
                <a:gd name="T11" fmla="*/ 14 h 14"/>
                <a:gd name="T12" fmla="*/ 0 w 9"/>
                <a:gd name="T13" fmla="*/ 14 h 14"/>
                <a:gd name="T14" fmla="*/ 0 60000 65536"/>
                <a:gd name="T15" fmla="*/ 0 60000 65536"/>
                <a:gd name="T16" fmla="*/ 0 60000 65536"/>
                <a:gd name="T17" fmla="*/ 0 60000 65536"/>
                <a:gd name="T18" fmla="*/ 0 60000 65536"/>
                <a:gd name="T19" fmla="*/ 0 60000 65536"/>
                <a:gd name="T20" fmla="*/ 0 60000 65536"/>
                <a:gd name="T21" fmla="*/ 0 w 9"/>
                <a:gd name="T22" fmla="*/ 0 h 14"/>
                <a:gd name="T23" fmla="*/ 9 w 9"/>
                <a:gd name="T24" fmla="*/ 14 h 1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 h="14">
                  <a:moveTo>
                    <a:pt x="0" y="14"/>
                  </a:moveTo>
                  <a:lnTo>
                    <a:pt x="0" y="14"/>
                  </a:lnTo>
                  <a:lnTo>
                    <a:pt x="0" y="5"/>
                  </a:lnTo>
                  <a:lnTo>
                    <a:pt x="4" y="0"/>
                  </a:lnTo>
                  <a:lnTo>
                    <a:pt x="9" y="9"/>
                  </a:lnTo>
                  <a:lnTo>
                    <a:pt x="0" y="14"/>
                  </a:lnTo>
                  <a:close/>
                </a:path>
              </a:pathLst>
            </a:custGeom>
            <a:solidFill>
              <a:srgbClr val="000000"/>
            </a:solidFill>
            <a:ln w="9525">
              <a:noFill/>
              <a:round/>
              <a:headEnd/>
              <a:tailEnd/>
            </a:ln>
          </p:spPr>
          <p:txBody>
            <a:bodyPr/>
            <a:lstStyle/>
            <a:p>
              <a:endParaRPr lang="ja-JP" altLang="en-US"/>
            </a:p>
          </p:txBody>
        </p:sp>
        <p:sp>
          <p:nvSpPr>
            <p:cNvPr id="97" name="Freeform 639"/>
            <p:cNvSpPr>
              <a:spLocks/>
            </p:cNvSpPr>
            <p:nvPr/>
          </p:nvSpPr>
          <p:spPr bwMode="auto">
            <a:xfrm>
              <a:off x="848" y="2871"/>
              <a:ext cx="15" cy="9"/>
            </a:xfrm>
            <a:custGeom>
              <a:avLst/>
              <a:gdLst>
                <a:gd name="T0" fmla="*/ 0 w 14"/>
                <a:gd name="T1" fmla="*/ 9 h 9"/>
                <a:gd name="T2" fmla="*/ 5 w 14"/>
                <a:gd name="T3" fmla="*/ 4 h 9"/>
                <a:gd name="T4" fmla="*/ 5 w 14"/>
                <a:gd name="T5" fmla="*/ 0 h 9"/>
                <a:gd name="T6" fmla="*/ 14 w 14"/>
                <a:gd name="T7" fmla="*/ 0 h 9"/>
                <a:gd name="T8" fmla="*/ 9 w 14"/>
                <a:gd name="T9" fmla="*/ 9 h 9"/>
                <a:gd name="T10" fmla="*/ 5 w 14"/>
                <a:gd name="T11" fmla="*/ 9 h 9"/>
                <a:gd name="T12" fmla="*/ 0 w 14"/>
                <a:gd name="T13" fmla="*/ 9 h 9"/>
                <a:gd name="T14" fmla="*/ 0 60000 65536"/>
                <a:gd name="T15" fmla="*/ 0 60000 65536"/>
                <a:gd name="T16" fmla="*/ 0 60000 65536"/>
                <a:gd name="T17" fmla="*/ 0 60000 65536"/>
                <a:gd name="T18" fmla="*/ 0 60000 65536"/>
                <a:gd name="T19" fmla="*/ 0 60000 65536"/>
                <a:gd name="T20" fmla="*/ 0 60000 65536"/>
                <a:gd name="T21" fmla="*/ 0 w 14"/>
                <a:gd name="T22" fmla="*/ 0 h 9"/>
                <a:gd name="T23" fmla="*/ 14 w 14"/>
                <a:gd name="T24" fmla="*/ 9 h 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 h="9">
                  <a:moveTo>
                    <a:pt x="0" y="9"/>
                  </a:moveTo>
                  <a:lnTo>
                    <a:pt x="5" y="4"/>
                  </a:lnTo>
                  <a:lnTo>
                    <a:pt x="5" y="0"/>
                  </a:lnTo>
                  <a:lnTo>
                    <a:pt x="14" y="0"/>
                  </a:lnTo>
                  <a:lnTo>
                    <a:pt x="9" y="9"/>
                  </a:lnTo>
                  <a:lnTo>
                    <a:pt x="5" y="9"/>
                  </a:lnTo>
                  <a:lnTo>
                    <a:pt x="0" y="9"/>
                  </a:lnTo>
                  <a:close/>
                </a:path>
              </a:pathLst>
            </a:custGeom>
            <a:solidFill>
              <a:srgbClr val="000000"/>
            </a:solidFill>
            <a:ln w="9525">
              <a:noFill/>
              <a:round/>
              <a:headEnd/>
              <a:tailEnd/>
            </a:ln>
          </p:spPr>
          <p:txBody>
            <a:bodyPr/>
            <a:lstStyle/>
            <a:p>
              <a:endParaRPr lang="ja-JP" altLang="en-US"/>
            </a:p>
          </p:txBody>
        </p:sp>
        <p:sp>
          <p:nvSpPr>
            <p:cNvPr id="98" name="Freeform 640"/>
            <p:cNvSpPr>
              <a:spLocks/>
            </p:cNvSpPr>
            <p:nvPr/>
          </p:nvSpPr>
          <p:spPr bwMode="auto">
            <a:xfrm>
              <a:off x="883" y="2880"/>
              <a:ext cx="19" cy="18"/>
            </a:xfrm>
            <a:custGeom>
              <a:avLst/>
              <a:gdLst>
                <a:gd name="T0" fmla="*/ 18 w 18"/>
                <a:gd name="T1" fmla="*/ 9 h 18"/>
                <a:gd name="T2" fmla="*/ 9 w 18"/>
                <a:gd name="T3" fmla="*/ 18 h 18"/>
                <a:gd name="T4" fmla="*/ 0 w 18"/>
                <a:gd name="T5" fmla="*/ 4 h 18"/>
                <a:gd name="T6" fmla="*/ 9 w 18"/>
                <a:gd name="T7" fmla="*/ 0 h 18"/>
                <a:gd name="T8" fmla="*/ 18 w 18"/>
                <a:gd name="T9" fmla="*/ 9 h 18"/>
                <a:gd name="T10" fmla="*/ 0 60000 65536"/>
                <a:gd name="T11" fmla="*/ 0 60000 65536"/>
                <a:gd name="T12" fmla="*/ 0 60000 65536"/>
                <a:gd name="T13" fmla="*/ 0 60000 65536"/>
                <a:gd name="T14" fmla="*/ 0 60000 65536"/>
                <a:gd name="T15" fmla="*/ 0 w 18"/>
                <a:gd name="T16" fmla="*/ 0 h 18"/>
                <a:gd name="T17" fmla="*/ 18 w 18"/>
                <a:gd name="T18" fmla="*/ 18 h 18"/>
              </a:gdLst>
              <a:ahLst/>
              <a:cxnLst>
                <a:cxn ang="T10">
                  <a:pos x="T0" y="T1"/>
                </a:cxn>
                <a:cxn ang="T11">
                  <a:pos x="T2" y="T3"/>
                </a:cxn>
                <a:cxn ang="T12">
                  <a:pos x="T4" y="T5"/>
                </a:cxn>
                <a:cxn ang="T13">
                  <a:pos x="T6" y="T7"/>
                </a:cxn>
                <a:cxn ang="T14">
                  <a:pos x="T8" y="T9"/>
                </a:cxn>
              </a:cxnLst>
              <a:rect l="T15" t="T16" r="T17" b="T18"/>
              <a:pathLst>
                <a:path w="18" h="18">
                  <a:moveTo>
                    <a:pt x="18" y="9"/>
                  </a:moveTo>
                  <a:lnTo>
                    <a:pt x="9" y="18"/>
                  </a:lnTo>
                  <a:lnTo>
                    <a:pt x="0" y="4"/>
                  </a:lnTo>
                  <a:lnTo>
                    <a:pt x="9" y="0"/>
                  </a:lnTo>
                  <a:lnTo>
                    <a:pt x="18" y="9"/>
                  </a:lnTo>
                  <a:close/>
                </a:path>
              </a:pathLst>
            </a:custGeom>
            <a:solidFill>
              <a:srgbClr val="000000"/>
            </a:solidFill>
            <a:ln w="9525">
              <a:noFill/>
              <a:round/>
              <a:headEnd/>
              <a:tailEnd/>
            </a:ln>
          </p:spPr>
          <p:txBody>
            <a:bodyPr/>
            <a:lstStyle/>
            <a:p>
              <a:endParaRPr lang="ja-JP" altLang="en-US"/>
            </a:p>
          </p:txBody>
        </p:sp>
        <p:sp>
          <p:nvSpPr>
            <p:cNvPr id="99" name="Freeform 641"/>
            <p:cNvSpPr>
              <a:spLocks/>
            </p:cNvSpPr>
            <p:nvPr/>
          </p:nvSpPr>
          <p:spPr bwMode="auto">
            <a:xfrm>
              <a:off x="873" y="2866"/>
              <a:ext cx="20" cy="18"/>
            </a:xfrm>
            <a:custGeom>
              <a:avLst/>
              <a:gdLst>
                <a:gd name="T0" fmla="*/ 9 w 18"/>
                <a:gd name="T1" fmla="*/ 18 h 18"/>
                <a:gd name="T2" fmla="*/ 9 w 18"/>
                <a:gd name="T3" fmla="*/ 18 h 18"/>
                <a:gd name="T4" fmla="*/ 0 w 18"/>
                <a:gd name="T5" fmla="*/ 5 h 18"/>
                <a:gd name="T6" fmla="*/ 9 w 18"/>
                <a:gd name="T7" fmla="*/ 0 h 18"/>
                <a:gd name="T8" fmla="*/ 18 w 18"/>
                <a:gd name="T9" fmla="*/ 14 h 18"/>
                <a:gd name="T10" fmla="*/ 9 w 18"/>
                <a:gd name="T11" fmla="*/ 18 h 18"/>
                <a:gd name="T12" fmla="*/ 9 w 18"/>
                <a:gd name="T13" fmla="*/ 18 h 18"/>
                <a:gd name="T14" fmla="*/ 0 60000 65536"/>
                <a:gd name="T15" fmla="*/ 0 60000 65536"/>
                <a:gd name="T16" fmla="*/ 0 60000 65536"/>
                <a:gd name="T17" fmla="*/ 0 60000 65536"/>
                <a:gd name="T18" fmla="*/ 0 60000 65536"/>
                <a:gd name="T19" fmla="*/ 0 60000 65536"/>
                <a:gd name="T20" fmla="*/ 0 60000 65536"/>
                <a:gd name="T21" fmla="*/ 0 w 18"/>
                <a:gd name="T22" fmla="*/ 0 h 18"/>
                <a:gd name="T23" fmla="*/ 18 w 18"/>
                <a:gd name="T24" fmla="*/ 18 h 1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 h="18">
                  <a:moveTo>
                    <a:pt x="9" y="18"/>
                  </a:moveTo>
                  <a:lnTo>
                    <a:pt x="9" y="18"/>
                  </a:lnTo>
                  <a:lnTo>
                    <a:pt x="0" y="5"/>
                  </a:lnTo>
                  <a:lnTo>
                    <a:pt x="9" y="0"/>
                  </a:lnTo>
                  <a:lnTo>
                    <a:pt x="18" y="14"/>
                  </a:lnTo>
                  <a:lnTo>
                    <a:pt x="9" y="18"/>
                  </a:lnTo>
                  <a:close/>
                </a:path>
              </a:pathLst>
            </a:custGeom>
            <a:solidFill>
              <a:srgbClr val="000000"/>
            </a:solidFill>
            <a:ln w="9525">
              <a:noFill/>
              <a:round/>
              <a:headEnd/>
              <a:tailEnd/>
            </a:ln>
          </p:spPr>
          <p:txBody>
            <a:bodyPr/>
            <a:lstStyle/>
            <a:p>
              <a:endParaRPr lang="ja-JP" altLang="en-US"/>
            </a:p>
          </p:txBody>
        </p:sp>
        <p:sp>
          <p:nvSpPr>
            <p:cNvPr id="100" name="Freeform 642"/>
            <p:cNvSpPr>
              <a:spLocks/>
            </p:cNvSpPr>
            <p:nvPr/>
          </p:nvSpPr>
          <p:spPr bwMode="auto">
            <a:xfrm>
              <a:off x="873" y="2857"/>
              <a:ext cx="10" cy="14"/>
            </a:xfrm>
            <a:custGeom>
              <a:avLst/>
              <a:gdLst>
                <a:gd name="T0" fmla="*/ 0 w 9"/>
                <a:gd name="T1" fmla="*/ 14 h 14"/>
                <a:gd name="T2" fmla="*/ 0 w 9"/>
                <a:gd name="T3" fmla="*/ 14 h 14"/>
                <a:gd name="T4" fmla="*/ 0 w 9"/>
                <a:gd name="T5" fmla="*/ 5 h 14"/>
                <a:gd name="T6" fmla="*/ 9 w 9"/>
                <a:gd name="T7" fmla="*/ 0 h 14"/>
                <a:gd name="T8" fmla="*/ 9 w 9"/>
                <a:gd name="T9" fmla="*/ 9 h 14"/>
                <a:gd name="T10" fmla="*/ 0 w 9"/>
                <a:gd name="T11" fmla="*/ 14 h 14"/>
                <a:gd name="T12" fmla="*/ 0 w 9"/>
                <a:gd name="T13" fmla="*/ 14 h 14"/>
                <a:gd name="T14" fmla="*/ 0 60000 65536"/>
                <a:gd name="T15" fmla="*/ 0 60000 65536"/>
                <a:gd name="T16" fmla="*/ 0 60000 65536"/>
                <a:gd name="T17" fmla="*/ 0 60000 65536"/>
                <a:gd name="T18" fmla="*/ 0 60000 65536"/>
                <a:gd name="T19" fmla="*/ 0 60000 65536"/>
                <a:gd name="T20" fmla="*/ 0 60000 65536"/>
                <a:gd name="T21" fmla="*/ 0 w 9"/>
                <a:gd name="T22" fmla="*/ 0 h 14"/>
                <a:gd name="T23" fmla="*/ 9 w 9"/>
                <a:gd name="T24" fmla="*/ 14 h 1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 h="14">
                  <a:moveTo>
                    <a:pt x="0" y="14"/>
                  </a:moveTo>
                  <a:lnTo>
                    <a:pt x="0" y="14"/>
                  </a:lnTo>
                  <a:lnTo>
                    <a:pt x="0" y="5"/>
                  </a:lnTo>
                  <a:lnTo>
                    <a:pt x="9" y="0"/>
                  </a:lnTo>
                  <a:lnTo>
                    <a:pt x="9" y="9"/>
                  </a:lnTo>
                  <a:lnTo>
                    <a:pt x="0" y="14"/>
                  </a:lnTo>
                  <a:close/>
                </a:path>
              </a:pathLst>
            </a:custGeom>
            <a:solidFill>
              <a:srgbClr val="000000"/>
            </a:solidFill>
            <a:ln w="9525">
              <a:noFill/>
              <a:round/>
              <a:headEnd/>
              <a:tailEnd/>
            </a:ln>
          </p:spPr>
          <p:txBody>
            <a:bodyPr/>
            <a:lstStyle/>
            <a:p>
              <a:endParaRPr lang="ja-JP" altLang="en-US"/>
            </a:p>
          </p:txBody>
        </p:sp>
        <p:sp>
          <p:nvSpPr>
            <p:cNvPr id="101" name="Freeform 643"/>
            <p:cNvSpPr>
              <a:spLocks/>
            </p:cNvSpPr>
            <p:nvPr/>
          </p:nvSpPr>
          <p:spPr bwMode="auto">
            <a:xfrm>
              <a:off x="873" y="2853"/>
              <a:ext cx="10" cy="9"/>
            </a:xfrm>
            <a:custGeom>
              <a:avLst/>
              <a:gdLst>
                <a:gd name="T0" fmla="*/ 0 w 9"/>
                <a:gd name="T1" fmla="*/ 9 h 9"/>
                <a:gd name="T2" fmla="*/ 0 w 9"/>
                <a:gd name="T3" fmla="*/ 4 h 9"/>
                <a:gd name="T4" fmla="*/ 0 w 9"/>
                <a:gd name="T5" fmla="*/ 0 h 9"/>
                <a:gd name="T6" fmla="*/ 9 w 9"/>
                <a:gd name="T7" fmla="*/ 4 h 9"/>
                <a:gd name="T8" fmla="*/ 9 w 9"/>
                <a:gd name="T9" fmla="*/ 9 h 9"/>
                <a:gd name="T10" fmla="*/ 0 w 9"/>
                <a:gd name="T11" fmla="*/ 9 h 9"/>
                <a:gd name="T12" fmla="*/ 0 w 9"/>
                <a:gd name="T13" fmla="*/ 9 h 9"/>
                <a:gd name="T14" fmla="*/ 0 60000 65536"/>
                <a:gd name="T15" fmla="*/ 0 60000 65536"/>
                <a:gd name="T16" fmla="*/ 0 60000 65536"/>
                <a:gd name="T17" fmla="*/ 0 60000 65536"/>
                <a:gd name="T18" fmla="*/ 0 60000 65536"/>
                <a:gd name="T19" fmla="*/ 0 60000 65536"/>
                <a:gd name="T20" fmla="*/ 0 60000 65536"/>
                <a:gd name="T21" fmla="*/ 0 w 9"/>
                <a:gd name="T22" fmla="*/ 0 h 9"/>
                <a:gd name="T23" fmla="*/ 9 w 9"/>
                <a:gd name="T24" fmla="*/ 9 h 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 h="9">
                  <a:moveTo>
                    <a:pt x="0" y="9"/>
                  </a:moveTo>
                  <a:lnTo>
                    <a:pt x="0" y="4"/>
                  </a:lnTo>
                  <a:lnTo>
                    <a:pt x="0" y="0"/>
                  </a:lnTo>
                  <a:lnTo>
                    <a:pt x="9" y="4"/>
                  </a:lnTo>
                  <a:lnTo>
                    <a:pt x="9" y="9"/>
                  </a:lnTo>
                  <a:lnTo>
                    <a:pt x="0" y="9"/>
                  </a:lnTo>
                  <a:close/>
                </a:path>
              </a:pathLst>
            </a:custGeom>
            <a:solidFill>
              <a:srgbClr val="000000"/>
            </a:solidFill>
            <a:ln w="9525">
              <a:noFill/>
              <a:round/>
              <a:headEnd/>
              <a:tailEnd/>
            </a:ln>
          </p:spPr>
          <p:txBody>
            <a:bodyPr/>
            <a:lstStyle/>
            <a:p>
              <a:endParaRPr lang="ja-JP" altLang="en-US"/>
            </a:p>
          </p:txBody>
        </p:sp>
        <p:sp>
          <p:nvSpPr>
            <p:cNvPr id="102" name="Freeform 644"/>
            <p:cNvSpPr>
              <a:spLocks/>
            </p:cNvSpPr>
            <p:nvPr/>
          </p:nvSpPr>
          <p:spPr bwMode="auto">
            <a:xfrm>
              <a:off x="824" y="2929"/>
              <a:ext cx="20" cy="18"/>
            </a:xfrm>
            <a:custGeom>
              <a:avLst/>
              <a:gdLst>
                <a:gd name="T0" fmla="*/ 18 w 18"/>
                <a:gd name="T1" fmla="*/ 14 h 18"/>
                <a:gd name="T2" fmla="*/ 9 w 18"/>
                <a:gd name="T3" fmla="*/ 18 h 18"/>
                <a:gd name="T4" fmla="*/ 0 w 18"/>
                <a:gd name="T5" fmla="*/ 5 h 18"/>
                <a:gd name="T6" fmla="*/ 5 w 18"/>
                <a:gd name="T7" fmla="*/ 0 h 18"/>
                <a:gd name="T8" fmla="*/ 18 w 18"/>
                <a:gd name="T9" fmla="*/ 14 h 18"/>
                <a:gd name="T10" fmla="*/ 0 60000 65536"/>
                <a:gd name="T11" fmla="*/ 0 60000 65536"/>
                <a:gd name="T12" fmla="*/ 0 60000 65536"/>
                <a:gd name="T13" fmla="*/ 0 60000 65536"/>
                <a:gd name="T14" fmla="*/ 0 60000 65536"/>
                <a:gd name="T15" fmla="*/ 0 w 18"/>
                <a:gd name="T16" fmla="*/ 0 h 18"/>
                <a:gd name="T17" fmla="*/ 18 w 18"/>
                <a:gd name="T18" fmla="*/ 18 h 18"/>
              </a:gdLst>
              <a:ahLst/>
              <a:cxnLst>
                <a:cxn ang="T10">
                  <a:pos x="T0" y="T1"/>
                </a:cxn>
                <a:cxn ang="T11">
                  <a:pos x="T2" y="T3"/>
                </a:cxn>
                <a:cxn ang="T12">
                  <a:pos x="T4" y="T5"/>
                </a:cxn>
                <a:cxn ang="T13">
                  <a:pos x="T6" y="T7"/>
                </a:cxn>
                <a:cxn ang="T14">
                  <a:pos x="T8" y="T9"/>
                </a:cxn>
              </a:cxnLst>
              <a:rect l="T15" t="T16" r="T17" b="T18"/>
              <a:pathLst>
                <a:path w="18" h="18">
                  <a:moveTo>
                    <a:pt x="18" y="14"/>
                  </a:moveTo>
                  <a:lnTo>
                    <a:pt x="9" y="18"/>
                  </a:lnTo>
                  <a:lnTo>
                    <a:pt x="0" y="5"/>
                  </a:lnTo>
                  <a:lnTo>
                    <a:pt x="5" y="0"/>
                  </a:lnTo>
                  <a:lnTo>
                    <a:pt x="18" y="14"/>
                  </a:lnTo>
                  <a:close/>
                </a:path>
              </a:pathLst>
            </a:custGeom>
            <a:solidFill>
              <a:srgbClr val="000000"/>
            </a:solidFill>
            <a:ln w="9525">
              <a:noFill/>
              <a:round/>
              <a:headEnd/>
              <a:tailEnd/>
            </a:ln>
          </p:spPr>
          <p:txBody>
            <a:bodyPr/>
            <a:lstStyle/>
            <a:p>
              <a:endParaRPr lang="ja-JP" altLang="en-US"/>
            </a:p>
          </p:txBody>
        </p:sp>
        <p:sp>
          <p:nvSpPr>
            <p:cNvPr id="103" name="Freeform 645"/>
            <p:cNvSpPr>
              <a:spLocks/>
            </p:cNvSpPr>
            <p:nvPr/>
          </p:nvSpPr>
          <p:spPr bwMode="auto">
            <a:xfrm>
              <a:off x="815" y="2920"/>
              <a:ext cx="15" cy="14"/>
            </a:xfrm>
            <a:custGeom>
              <a:avLst/>
              <a:gdLst>
                <a:gd name="T0" fmla="*/ 9 w 14"/>
                <a:gd name="T1" fmla="*/ 14 h 14"/>
                <a:gd name="T2" fmla="*/ 9 w 14"/>
                <a:gd name="T3" fmla="*/ 14 h 14"/>
                <a:gd name="T4" fmla="*/ 0 w 14"/>
                <a:gd name="T5" fmla="*/ 5 h 14"/>
                <a:gd name="T6" fmla="*/ 9 w 14"/>
                <a:gd name="T7" fmla="*/ 0 h 14"/>
                <a:gd name="T8" fmla="*/ 14 w 14"/>
                <a:gd name="T9" fmla="*/ 9 h 14"/>
                <a:gd name="T10" fmla="*/ 9 w 14"/>
                <a:gd name="T11" fmla="*/ 14 h 14"/>
                <a:gd name="T12" fmla="*/ 9 w 14"/>
                <a:gd name="T13" fmla="*/ 14 h 14"/>
                <a:gd name="T14" fmla="*/ 0 60000 65536"/>
                <a:gd name="T15" fmla="*/ 0 60000 65536"/>
                <a:gd name="T16" fmla="*/ 0 60000 65536"/>
                <a:gd name="T17" fmla="*/ 0 60000 65536"/>
                <a:gd name="T18" fmla="*/ 0 60000 65536"/>
                <a:gd name="T19" fmla="*/ 0 60000 65536"/>
                <a:gd name="T20" fmla="*/ 0 60000 65536"/>
                <a:gd name="T21" fmla="*/ 0 w 14"/>
                <a:gd name="T22" fmla="*/ 0 h 14"/>
                <a:gd name="T23" fmla="*/ 14 w 14"/>
                <a:gd name="T24" fmla="*/ 14 h 1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 h="14">
                  <a:moveTo>
                    <a:pt x="9" y="14"/>
                  </a:moveTo>
                  <a:lnTo>
                    <a:pt x="9" y="14"/>
                  </a:lnTo>
                  <a:lnTo>
                    <a:pt x="0" y="5"/>
                  </a:lnTo>
                  <a:lnTo>
                    <a:pt x="9" y="0"/>
                  </a:lnTo>
                  <a:lnTo>
                    <a:pt x="14" y="9"/>
                  </a:lnTo>
                  <a:lnTo>
                    <a:pt x="9" y="14"/>
                  </a:lnTo>
                  <a:close/>
                </a:path>
              </a:pathLst>
            </a:custGeom>
            <a:solidFill>
              <a:srgbClr val="000000"/>
            </a:solidFill>
            <a:ln w="9525">
              <a:noFill/>
              <a:round/>
              <a:headEnd/>
              <a:tailEnd/>
            </a:ln>
          </p:spPr>
          <p:txBody>
            <a:bodyPr/>
            <a:lstStyle/>
            <a:p>
              <a:endParaRPr lang="ja-JP" altLang="en-US"/>
            </a:p>
          </p:txBody>
        </p:sp>
        <p:sp>
          <p:nvSpPr>
            <p:cNvPr id="104" name="Freeform 646"/>
            <p:cNvSpPr>
              <a:spLocks/>
            </p:cNvSpPr>
            <p:nvPr/>
          </p:nvSpPr>
          <p:spPr bwMode="auto">
            <a:xfrm>
              <a:off x="810" y="2911"/>
              <a:ext cx="14" cy="14"/>
            </a:xfrm>
            <a:custGeom>
              <a:avLst/>
              <a:gdLst>
                <a:gd name="T0" fmla="*/ 4 w 13"/>
                <a:gd name="T1" fmla="*/ 14 h 14"/>
                <a:gd name="T2" fmla="*/ 4 w 13"/>
                <a:gd name="T3" fmla="*/ 9 h 14"/>
                <a:gd name="T4" fmla="*/ 0 w 13"/>
                <a:gd name="T5" fmla="*/ 0 h 14"/>
                <a:gd name="T6" fmla="*/ 9 w 13"/>
                <a:gd name="T7" fmla="*/ 0 h 14"/>
                <a:gd name="T8" fmla="*/ 13 w 13"/>
                <a:gd name="T9" fmla="*/ 9 h 14"/>
                <a:gd name="T10" fmla="*/ 4 w 13"/>
                <a:gd name="T11" fmla="*/ 14 h 14"/>
                <a:gd name="T12" fmla="*/ 4 w 13"/>
                <a:gd name="T13" fmla="*/ 14 h 14"/>
                <a:gd name="T14" fmla="*/ 0 60000 65536"/>
                <a:gd name="T15" fmla="*/ 0 60000 65536"/>
                <a:gd name="T16" fmla="*/ 0 60000 65536"/>
                <a:gd name="T17" fmla="*/ 0 60000 65536"/>
                <a:gd name="T18" fmla="*/ 0 60000 65536"/>
                <a:gd name="T19" fmla="*/ 0 60000 65536"/>
                <a:gd name="T20" fmla="*/ 0 60000 65536"/>
                <a:gd name="T21" fmla="*/ 0 w 13"/>
                <a:gd name="T22" fmla="*/ 0 h 14"/>
                <a:gd name="T23" fmla="*/ 13 w 13"/>
                <a:gd name="T24" fmla="*/ 14 h 1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 h="14">
                  <a:moveTo>
                    <a:pt x="4" y="14"/>
                  </a:moveTo>
                  <a:lnTo>
                    <a:pt x="4" y="9"/>
                  </a:lnTo>
                  <a:lnTo>
                    <a:pt x="0" y="0"/>
                  </a:lnTo>
                  <a:lnTo>
                    <a:pt x="9" y="0"/>
                  </a:lnTo>
                  <a:lnTo>
                    <a:pt x="13" y="9"/>
                  </a:lnTo>
                  <a:lnTo>
                    <a:pt x="4" y="14"/>
                  </a:lnTo>
                  <a:close/>
                </a:path>
              </a:pathLst>
            </a:custGeom>
            <a:solidFill>
              <a:srgbClr val="000000"/>
            </a:solidFill>
            <a:ln w="9525">
              <a:noFill/>
              <a:round/>
              <a:headEnd/>
              <a:tailEnd/>
            </a:ln>
          </p:spPr>
          <p:txBody>
            <a:bodyPr/>
            <a:lstStyle/>
            <a:p>
              <a:endParaRPr lang="ja-JP" altLang="en-US"/>
            </a:p>
          </p:txBody>
        </p:sp>
        <p:sp>
          <p:nvSpPr>
            <p:cNvPr id="105" name="Freeform 647"/>
            <p:cNvSpPr>
              <a:spLocks/>
            </p:cNvSpPr>
            <p:nvPr/>
          </p:nvSpPr>
          <p:spPr bwMode="auto">
            <a:xfrm>
              <a:off x="810" y="2907"/>
              <a:ext cx="14" cy="4"/>
            </a:xfrm>
            <a:custGeom>
              <a:avLst/>
              <a:gdLst>
                <a:gd name="T0" fmla="*/ 0 w 13"/>
                <a:gd name="T1" fmla="*/ 4 h 4"/>
                <a:gd name="T2" fmla="*/ 0 w 13"/>
                <a:gd name="T3" fmla="*/ 4 h 4"/>
                <a:gd name="T4" fmla="*/ 4 w 13"/>
                <a:gd name="T5" fmla="*/ 0 h 4"/>
                <a:gd name="T6" fmla="*/ 13 w 13"/>
                <a:gd name="T7" fmla="*/ 0 h 4"/>
                <a:gd name="T8" fmla="*/ 9 w 13"/>
                <a:gd name="T9" fmla="*/ 4 h 4"/>
                <a:gd name="T10" fmla="*/ 0 w 13"/>
                <a:gd name="T11" fmla="*/ 4 h 4"/>
                <a:gd name="T12" fmla="*/ 0 w 13"/>
                <a:gd name="T13" fmla="*/ 4 h 4"/>
                <a:gd name="T14" fmla="*/ 0 60000 65536"/>
                <a:gd name="T15" fmla="*/ 0 60000 65536"/>
                <a:gd name="T16" fmla="*/ 0 60000 65536"/>
                <a:gd name="T17" fmla="*/ 0 60000 65536"/>
                <a:gd name="T18" fmla="*/ 0 60000 65536"/>
                <a:gd name="T19" fmla="*/ 0 60000 65536"/>
                <a:gd name="T20" fmla="*/ 0 60000 65536"/>
                <a:gd name="T21" fmla="*/ 0 w 13"/>
                <a:gd name="T22" fmla="*/ 0 h 4"/>
                <a:gd name="T23" fmla="*/ 13 w 13"/>
                <a:gd name="T24" fmla="*/ 4 h 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 h="4">
                  <a:moveTo>
                    <a:pt x="0" y="4"/>
                  </a:moveTo>
                  <a:lnTo>
                    <a:pt x="0" y="4"/>
                  </a:lnTo>
                  <a:lnTo>
                    <a:pt x="4" y="0"/>
                  </a:lnTo>
                  <a:lnTo>
                    <a:pt x="13" y="0"/>
                  </a:lnTo>
                  <a:lnTo>
                    <a:pt x="9" y="4"/>
                  </a:lnTo>
                  <a:lnTo>
                    <a:pt x="0" y="4"/>
                  </a:lnTo>
                  <a:close/>
                </a:path>
              </a:pathLst>
            </a:custGeom>
            <a:solidFill>
              <a:srgbClr val="000000"/>
            </a:solidFill>
            <a:ln w="9525">
              <a:noFill/>
              <a:round/>
              <a:headEnd/>
              <a:tailEnd/>
            </a:ln>
          </p:spPr>
          <p:txBody>
            <a:bodyPr/>
            <a:lstStyle/>
            <a:p>
              <a:endParaRPr lang="ja-JP" altLang="en-US"/>
            </a:p>
          </p:txBody>
        </p:sp>
        <p:sp>
          <p:nvSpPr>
            <p:cNvPr id="106" name="Freeform 648"/>
            <p:cNvSpPr>
              <a:spLocks/>
            </p:cNvSpPr>
            <p:nvPr/>
          </p:nvSpPr>
          <p:spPr bwMode="auto">
            <a:xfrm>
              <a:off x="805" y="2947"/>
              <a:ext cx="19" cy="18"/>
            </a:xfrm>
            <a:custGeom>
              <a:avLst/>
              <a:gdLst>
                <a:gd name="T0" fmla="*/ 18 w 18"/>
                <a:gd name="T1" fmla="*/ 13 h 18"/>
                <a:gd name="T2" fmla="*/ 9 w 18"/>
                <a:gd name="T3" fmla="*/ 18 h 18"/>
                <a:gd name="T4" fmla="*/ 0 w 18"/>
                <a:gd name="T5" fmla="*/ 5 h 18"/>
                <a:gd name="T6" fmla="*/ 5 w 18"/>
                <a:gd name="T7" fmla="*/ 0 h 18"/>
                <a:gd name="T8" fmla="*/ 18 w 18"/>
                <a:gd name="T9" fmla="*/ 13 h 18"/>
                <a:gd name="T10" fmla="*/ 0 60000 65536"/>
                <a:gd name="T11" fmla="*/ 0 60000 65536"/>
                <a:gd name="T12" fmla="*/ 0 60000 65536"/>
                <a:gd name="T13" fmla="*/ 0 60000 65536"/>
                <a:gd name="T14" fmla="*/ 0 60000 65536"/>
                <a:gd name="T15" fmla="*/ 0 w 18"/>
                <a:gd name="T16" fmla="*/ 0 h 18"/>
                <a:gd name="T17" fmla="*/ 18 w 18"/>
                <a:gd name="T18" fmla="*/ 18 h 18"/>
              </a:gdLst>
              <a:ahLst/>
              <a:cxnLst>
                <a:cxn ang="T10">
                  <a:pos x="T0" y="T1"/>
                </a:cxn>
                <a:cxn ang="T11">
                  <a:pos x="T2" y="T3"/>
                </a:cxn>
                <a:cxn ang="T12">
                  <a:pos x="T4" y="T5"/>
                </a:cxn>
                <a:cxn ang="T13">
                  <a:pos x="T6" y="T7"/>
                </a:cxn>
                <a:cxn ang="T14">
                  <a:pos x="T8" y="T9"/>
                </a:cxn>
              </a:cxnLst>
              <a:rect l="T15" t="T16" r="T17" b="T18"/>
              <a:pathLst>
                <a:path w="18" h="18">
                  <a:moveTo>
                    <a:pt x="18" y="13"/>
                  </a:moveTo>
                  <a:lnTo>
                    <a:pt x="9" y="18"/>
                  </a:lnTo>
                  <a:lnTo>
                    <a:pt x="0" y="5"/>
                  </a:lnTo>
                  <a:lnTo>
                    <a:pt x="5" y="0"/>
                  </a:lnTo>
                  <a:lnTo>
                    <a:pt x="18" y="13"/>
                  </a:lnTo>
                  <a:close/>
                </a:path>
              </a:pathLst>
            </a:custGeom>
            <a:solidFill>
              <a:srgbClr val="000000"/>
            </a:solidFill>
            <a:ln w="9525">
              <a:noFill/>
              <a:round/>
              <a:headEnd/>
              <a:tailEnd/>
            </a:ln>
          </p:spPr>
          <p:txBody>
            <a:bodyPr/>
            <a:lstStyle/>
            <a:p>
              <a:endParaRPr lang="ja-JP" altLang="en-US"/>
            </a:p>
          </p:txBody>
        </p:sp>
        <p:sp>
          <p:nvSpPr>
            <p:cNvPr id="107" name="Freeform 649"/>
            <p:cNvSpPr>
              <a:spLocks/>
            </p:cNvSpPr>
            <p:nvPr/>
          </p:nvSpPr>
          <p:spPr bwMode="auto">
            <a:xfrm>
              <a:off x="795" y="2934"/>
              <a:ext cx="15" cy="18"/>
            </a:xfrm>
            <a:custGeom>
              <a:avLst/>
              <a:gdLst>
                <a:gd name="T0" fmla="*/ 9 w 14"/>
                <a:gd name="T1" fmla="*/ 18 h 18"/>
                <a:gd name="T2" fmla="*/ 9 w 14"/>
                <a:gd name="T3" fmla="*/ 18 h 18"/>
                <a:gd name="T4" fmla="*/ 0 w 14"/>
                <a:gd name="T5" fmla="*/ 4 h 18"/>
                <a:gd name="T6" fmla="*/ 9 w 14"/>
                <a:gd name="T7" fmla="*/ 0 h 18"/>
                <a:gd name="T8" fmla="*/ 14 w 14"/>
                <a:gd name="T9" fmla="*/ 13 h 18"/>
                <a:gd name="T10" fmla="*/ 9 w 14"/>
                <a:gd name="T11" fmla="*/ 18 h 18"/>
                <a:gd name="T12" fmla="*/ 9 w 14"/>
                <a:gd name="T13" fmla="*/ 18 h 18"/>
                <a:gd name="T14" fmla="*/ 0 60000 65536"/>
                <a:gd name="T15" fmla="*/ 0 60000 65536"/>
                <a:gd name="T16" fmla="*/ 0 60000 65536"/>
                <a:gd name="T17" fmla="*/ 0 60000 65536"/>
                <a:gd name="T18" fmla="*/ 0 60000 65536"/>
                <a:gd name="T19" fmla="*/ 0 60000 65536"/>
                <a:gd name="T20" fmla="*/ 0 60000 65536"/>
                <a:gd name="T21" fmla="*/ 0 w 14"/>
                <a:gd name="T22" fmla="*/ 0 h 18"/>
                <a:gd name="T23" fmla="*/ 14 w 14"/>
                <a:gd name="T24" fmla="*/ 18 h 1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 h="18">
                  <a:moveTo>
                    <a:pt x="9" y="18"/>
                  </a:moveTo>
                  <a:lnTo>
                    <a:pt x="9" y="18"/>
                  </a:lnTo>
                  <a:lnTo>
                    <a:pt x="0" y="4"/>
                  </a:lnTo>
                  <a:lnTo>
                    <a:pt x="9" y="0"/>
                  </a:lnTo>
                  <a:lnTo>
                    <a:pt x="14" y="13"/>
                  </a:lnTo>
                  <a:lnTo>
                    <a:pt x="9" y="18"/>
                  </a:lnTo>
                  <a:close/>
                </a:path>
              </a:pathLst>
            </a:custGeom>
            <a:solidFill>
              <a:srgbClr val="000000"/>
            </a:solidFill>
            <a:ln w="9525">
              <a:noFill/>
              <a:round/>
              <a:headEnd/>
              <a:tailEnd/>
            </a:ln>
          </p:spPr>
          <p:txBody>
            <a:bodyPr/>
            <a:lstStyle/>
            <a:p>
              <a:endParaRPr lang="ja-JP" altLang="en-US"/>
            </a:p>
          </p:txBody>
        </p:sp>
        <p:sp>
          <p:nvSpPr>
            <p:cNvPr id="108" name="Freeform 650"/>
            <p:cNvSpPr>
              <a:spLocks/>
            </p:cNvSpPr>
            <p:nvPr/>
          </p:nvSpPr>
          <p:spPr bwMode="auto">
            <a:xfrm>
              <a:off x="791" y="2929"/>
              <a:ext cx="14" cy="9"/>
            </a:xfrm>
            <a:custGeom>
              <a:avLst/>
              <a:gdLst>
                <a:gd name="T0" fmla="*/ 4 w 13"/>
                <a:gd name="T1" fmla="*/ 9 h 9"/>
                <a:gd name="T2" fmla="*/ 4 w 13"/>
                <a:gd name="T3" fmla="*/ 9 h 9"/>
                <a:gd name="T4" fmla="*/ 0 w 13"/>
                <a:gd name="T5" fmla="*/ 0 h 9"/>
                <a:gd name="T6" fmla="*/ 9 w 13"/>
                <a:gd name="T7" fmla="*/ 0 h 9"/>
                <a:gd name="T8" fmla="*/ 13 w 13"/>
                <a:gd name="T9" fmla="*/ 9 h 9"/>
                <a:gd name="T10" fmla="*/ 4 w 13"/>
                <a:gd name="T11" fmla="*/ 9 h 9"/>
                <a:gd name="T12" fmla="*/ 4 w 13"/>
                <a:gd name="T13" fmla="*/ 9 h 9"/>
                <a:gd name="T14" fmla="*/ 0 60000 65536"/>
                <a:gd name="T15" fmla="*/ 0 60000 65536"/>
                <a:gd name="T16" fmla="*/ 0 60000 65536"/>
                <a:gd name="T17" fmla="*/ 0 60000 65536"/>
                <a:gd name="T18" fmla="*/ 0 60000 65536"/>
                <a:gd name="T19" fmla="*/ 0 60000 65536"/>
                <a:gd name="T20" fmla="*/ 0 60000 65536"/>
                <a:gd name="T21" fmla="*/ 0 w 13"/>
                <a:gd name="T22" fmla="*/ 0 h 9"/>
                <a:gd name="T23" fmla="*/ 13 w 13"/>
                <a:gd name="T24" fmla="*/ 9 h 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 h="9">
                  <a:moveTo>
                    <a:pt x="4" y="9"/>
                  </a:moveTo>
                  <a:lnTo>
                    <a:pt x="4" y="9"/>
                  </a:lnTo>
                  <a:lnTo>
                    <a:pt x="0" y="0"/>
                  </a:lnTo>
                  <a:lnTo>
                    <a:pt x="9" y="0"/>
                  </a:lnTo>
                  <a:lnTo>
                    <a:pt x="13" y="9"/>
                  </a:lnTo>
                  <a:lnTo>
                    <a:pt x="4" y="9"/>
                  </a:lnTo>
                  <a:close/>
                </a:path>
              </a:pathLst>
            </a:custGeom>
            <a:solidFill>
              <a:srgbClr val="000000"/>
            </a:solidFill>
            <a:ln w="9525">
              <a:noFill/>
              <a:round/>
              <a:headEnd/>
              <a:tailEnd/>
            </a:ln>
          </p:spPr>
          <p:txBody>
            <a:bodyPr/>
            <a:lstStyle/>
            <a:p>
              <a:endParaRPr lang="ja-JP" altLang="en-US"/>
            </a:p>
          </p:txBody>
        </p:sp>
        <p:sp>
          <p:nvSpPr>
            <p:cNvPr id="109" name="Freeform 651"/>
            <p:cNvSpPr>
              <a:spLocks/>
            </p:cNvSpPr>
            <p:nvPr/>
          </p:nvSpPr>
          <p:spPr bwMode="auto">
            <a:xfrm>
              <a:off x="791" y="2920"/>
              <a:ext cx="14" cy="9"/>
            </a:xfrm>
            <a:custGeom>
              <a:avLst/>
              <a:gdLst>
                <a:gd name="T0" fmla="*/ 0 w 13"/>
                <a:gd name="T1" fmla="*/ 9 h 9"/>
                <a:gd name="T2" fmla="*/ 0 w 13"/>
                <a:gd name="T3" fmla="*/ 9 h 9"/>
                <a:gd name="T4" fmla="*/ 4 w 13"/>
                <a:gd name="T5" fmla="*/ 0 h 9"/>
                <a:gd name="T6" fmla="*/ 13 w 13"/>
                <a:gd name="T7" fmla="*/ 5 h 9"/>
                <a:gd name="T8" fmla="*/ 9 w 13"/>
                <a:gd name="T9" fmla="*/ 9 h 9"/>
                <a:gd name="T10" fmla="*/ 0 w 13"/>
                <a:gd name="T11" fmla="*/ 9 h 9"/>
                <a:gd name="T12" fmla="*/ 0 w 13"/>
                <a:gd name="T13" fmla="*/ 9 h 9"/>
                <a:gd name="T14" fmla="*/ 0 60000 65536"/>
                <a:gd name="T15" fmla="*/ 0 60000 65536"/>
                <a:gd name="T16" fmla="*/ 0 60000 65536"/>
                <a:gd name="T17" fmla="*/ 0 60000 65536"/>
                <a:gd name="T18" fmla="*/ 0 60000 65536"/>
                <a:gd name="T19" fmla="*/ 0 60000 65536"/>
                <a:gd name="T20" fmla="*/ 0 60000 65536"/>
                <a:gd name="T21" fmla="*/ 0 w 13"/>
                <a:gd name="T22" fmla="*/ 0 h 9"/>
                <a:gd name="T23" fmla="*/ 13 w 13"/>
                <a:gd name="T24" fmla="*/ 9 h 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 h="9">
                  <a:moveTo>
                    <a:pt x="0" y="9"/>
                  </a:moveTo>
                  <a:lnTo>
                    <a:pt x="0" y="9"/>
                  </a:lnTo>
                  <a:lnTo>
                    <a:pt x="4" y="0"/>
                  </a:lnTo>
                  <a:lnTo>
                    <a:pt x="13" y="5"/>
                  </a:lnTo>
                  <a:lnTo>
                    <a:pt x="9" y="9"/>
                  </a:lnTo>
                  <a:lnTo>
                    <a:pt x="0" y="9"/>
                  </a:lnTo>
                  <a:close/>
                </a:path>
              </a:pathLst>
            </a:custGeom>
            <a:solidFill>
              <a:srgbClr val="000000"/>
            </a:solidFill>
            <a:ln w="9525">
              <a:noFill/>
              <a:round/>
              <a:headEnd/>
              <a:tailEnd/>
            </a:ln>
          </p:spPr>
          <p:txBody>
            <a:bodyPr/>
            <a:lstStyle/>
            <a:p>
              <a:endParaRPr lang="ja-JP" altLang="en-US"/>
            </a:p>
          </p:txBody>
        </p:sp>
        <p:sp>
          <p:nvSpPr>
            <p:cNvPr id="110" name="Freeform 652"/>
            <p:cNvSpPr>
              <a:spLocks/>
            </p:cNvSpPr>
            <p:nvPr/>
          </p:nvSpPr>
          <p:spPr bwMode="auto">
            <a:xfrm>
              <a:off x="766" y="2983"/>
              <a:ext cx="15" cy="18"/>
            </a:xfrm>
            <a:custGeom>
              <a:avLst/>
              <a:gdLst>
                <a:gd name="T0" fmla="*/ 14 w 14"/>
                <a:gd name="T1" fmla="*/ 9 h 18"/>
                <a:gd name="T2" fmla="*/ 9 w 14"/>
                <a:gd name="T3" fmla="*/ 18 h 18"/>
                <a:gd name="T4" fmla="*/ 0 w 14"/>
                <a:gd name="T5" fmla="*/ 4 h 18"/>
                <a:gd name="T6" fmla="*/ 5 w 14"/>
                <a:gd name="T7" fmla="*/ 0 h 18"/>
                <a:gd name="T8" fmla="*/ 14 w 14"/>
                <a:gd name="T9" fmla="*/ 9 h 18"/>
                <a:gd name="T10" fmla="*/ 0 60000 65536"/>
                <a:gd name="T11" fmla="*/ 0 60000 65536"/>
                <a:gd name="T12" fmla="*/ 0 60000 65536"/>
                <a:gd name="T13" fmla="*/ 0 60000 65536"/>
                <a:gd name="T14" fmla="*/ 0 60000 65536"/>
                <a:gd name="T15" fmla="*/ 0 w 14"/>
                <a:gd name="T16" fmla="*/ 0 h 18"/>
                <a:gd name="T17" fmla="*/ 14 w 14"/>
                <a:gd name="T18" fmla="*/ 18 h 18"/>
              </a:gdLst>
              <a:ahLst/>
              <a:cxnLst>
                <a:cxn ang="T10">
                  <a:pos x="T0" y="T1"/>
                </a:cxn>
                <a:cxn ang="T11">
                  <a:pos x="T2" y="T3"/>
                </a:cxn>
                <a:cxn ang="T12">
                  <a:pos x="T4" y="T5"/>
                </a:cxn>
                <a:cxn ang="T13">
                  <a:pos x="T6" y="T7"/>
                </a:cxn>
                <a:cxn ang="T14">
                  <a:pos x="T8" y="T9"/>
                </a:cxn>
              </a:cxnLst>
              <a:rect l="T15" t="T16" r="T17" b="T18"/>
              <a:pathLst>
                <a:path w="14" h="18">
                  <a:moveTo>
                    <a:pt x="14" y="9"/>
                  </a:moveTo>
                  <a:lnTo>
                    <a:pt x="9" y="18"/>
                  </a:lnTo>
                  <a:lnTo>
                    <a:pt x="0" y="4"/>
                  </a:lnTo>
                  <a:lnTo>
                    <a:pt x="5" y="0"/>
                  </a:lnTo>
                  <a:lnTo>
                    <a:pt x="14" y="9"/>
                  </a:lnTo>
                  <a:close/>
                </a:path>
              </a:pathLst>
            </a:custGeom>
            <a:solidFill>
              <a:srgbClr val="000000"/>
            </a:solidFill>
            <a:ln w="9525">
              <a:noFill/>
              <a:round/>
              <a:headEnd/>
              <a:tailEnd/>
            </a:ln>
          </p:spPr>
          <p:txBody>
            <a:bodyPr/>
            <a:lstStyle/>
            <a:p>
              <a:endParaRPr lang="ja-JP" altLang="en-US"/>
            </a:p>
          </p:txBody>
        </p:sp>
        <p:sp>
          <p:nvSpPr>
            <p:cNvPr id="111" name="Freeform 653"/>
            <p:cNvSpPr>
              <a:spLocks/>
            </p:cNvSpPr>
            <p:nvPr/>
          </p:nvSpPr>
          <p:spPr bwMode="auto">
            <a:xfrm>
              <a:off x="756" y="2969"/>
              <a:ext cx="15" cy="18"/>
            </a:xfrm>
            <a:custGeom>
              <a:avLst/>
              <a:gdLst>
                <a:gd name="T0" fmla="*/ 9 w 14"/>
                <a:gd name="T1" fmla="*/ 18 h 18"/>
                <a:gd name="T2" fmla="*/ 5 w 14"/>
                <a:gd name="T3" fmla="*/ 18 h 18"/>
                <a:gd name="T4" fmla="*/ 0 w 14"/>
                <a:gd name="T5" fmla="*/ 5 h 18"/>
                <a:gd name="T6" fmla="*/ 9 w 14"/>
                <a:gd name="T7" fmla="*/ 0 h 18"/>
                <a:gd name="T8" fmla="*/ 14 w 14"/>
                <a:gd name="T9" fmla="*/ 14 h 18"/>
                <a:gd name="T10" fmla="*/ 9 w 14"/>
                <a:gd name="T11" fmla="*/ 18 h 18"/>
                <a:gd name="T12" fmla="*/ 9 w 14"/>
                <a:gd name="T13" fmla="*/ 18 h 18"/>
                <a:gd name="T14" fmla="*/ 0 60000 65536"/>
                <a:gd name="T15" fmla="*/ 0 60000 65536"/>
                <a:gd name="T16" fmla="*/ 0 60000 65536"/>
                <a:gd name="T17" fmla="*/ 0 60000 65536"/>
                <a:gd name="T18" fmla="*/ 0 60000 65536"/>
                <a:gd name="T19" fmla="*/ 0 60000 65536"/>
                <a:gd name="T20" fmla="*/ 0 60000 65536"/>
                <a:gd name="T21" fmla="*/ 0 w 14"/>
                <a:gd name="T22" fmla="*/ 0 h 18"/>
                <a:gd name="T23" fmla="*/ 14 w 14"/>
                <a:gd name="T24" fmla="*/ 18 h 1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 h="18">
                  <a:moveTo>
                    <a:pt x="9" y="18"/>
                  </a:moveTo>
                  <a:lnTo>
                    <a:pt x="5" y="18"/>
                  </a:lnTo>
                  <a:lnTo>
                    <a:pt x="0" y="5"/>
                  </a:lnTo>
                  <a:lnTo>
                    <a:pt x="9" y="0"/>
                  </a:lnTo>
                  <a:lnTo>
                    <a:pt x="14" y="14"/>
                  </a:lnTo>
                  <a:lnTo>
                    <a:pt x="9" y="18"/>
                  </a:lnTo>
                  <a:close/>
                </a:path>
              </a:pathLst>
            </a:custGeom>
            <a:solidFill>
              <a:srgbClr val="000000"/>
            </a:solidFill>
            <a:ln w="9525">
              <a:noFill/>
              <a:round/>
              <a:headEnd/>
              <a:tailEnd/>
            </a:ln>
          </p:spPr>
          <p:txBody>
            <a:bodyPr/>
            <a:lstStyle/>
            <a:p>
              <a:endParaRPr lang="ja-JP" altLang="en-US"/>
            </a:p>
          </p:txBody>
        </p:sp>
        <p:sp>
          <p:nvSpPr>
            <p:cNvPr id="112" name="Freeform 654"/>
            <p:cNvSpPr>
              <a:spLocks/>
            </p:cNvSpPr>
            <p:nvPr/>
          </p:nvSpPr>
          <p:spPr bwMode="auto">
            <a:xfrm>
              <a:off x="752" y="2960"/>
              <a:ext cx="14" cy="14"/>
            </a:xfrm>
            <a:custGeom>
              <a:avLst/>
              <a:gdLst>
                <a:gd name="T0" fmla="*/ 4 w 13"/>
                <a:gd name="T1" fmla="*/ 14 h 14"/>
                <a:gd name="T2" fmla="*/ 4 w 13"/>
                <a:gd name="T3" fmla="*/ 14 h 14"/>
                <a:gd name="T4" fmla="*/ 0 w 13"/>
                <a:gd name="T5" fmla="*/ 5 h 14"/>
                <a:gd name="T6" fmla="*/ 9 w 13"/>
                <a:gd name="T7" fmla="*/ 0 h 14"/>
                <a:gd name="T8" fmla="*/ 13 w 13"/>
                <a:gd name="T9" fmla="*/ 9 h 14"/>
                <a:gd name="T10" fmla="*/ 4 w 13"/>
                <a:gd name="T11" fmla="*/ 14 h 14"/>
                <a:gd name="T12" fmla="*/ 4 w 13"/>
                <a:gd name="T13" fmla="*/ 14 h 14"/>
                <a:gd name="T14" fmla="*/ 0 60000 65536"/>
                <a:gd name="T15" fmla="*/ 0 60000 65536"/>
                <a:gd name="T16" fmla="*/ 0 60000 65536"/>
                <a:gd name="T17" fmla="*/ 0 60000 65536"/>
                <a:gd name="T18" fmla="*/ 0 60000 65536"/>
                <a:gd name="T19" fmla="*/ 0 60000 65536"/>
                <a:gd name="T20" fmla="*/ 0 60000 65536"/>
                <a:gd name="T21" fmla="*/ 0 w 13"/>
                <a:gd name="T22" fmla="*/ 0 h 14"/>
                <a:gd name="T23" fmla="*/ 13 w 13"/>
                <a:gd name="T24" fmla="*/ 14 h 1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 h="14">
                  <a:moveTo>
                    <a:pt x="4" y="14"/>
                  </a:moveTo>
                  <a:lnTo>
                    <a:pt x="4" y="14"/>
                  </a:lnTo>
                  <a:lnTo>
                    <a:pt x="0" y="5"/>
                  </a:lnTo>
                  <a:lnTo>
                    <a:pt x="9" y="0"/>
                  </a:lnTo>
                  <a:lnTo>
                    <a:pt x="13" y="9"/>
                  </a:lnTo>
                  <a:lnTo>
                    <a:pt x="4" y="14"/>
                  </a:lnTo>
                  <a:close/>
                </a:path>
              </a:pathLst>
            </a:custGeom>
            <a:solidFill>
              <a:srgbClr val="000000"/>
            </a:solidFill>
            <a:ln w="9525">
              <a:noFill/>
              <a:round/>
              <a:headEnd/>
              <a:tailEnd/>
            </a:ln>
          </p:spPr>
          <p:txBody>
            <a:bodyPr/>
            <a:lstStyle/>
            <a:p>
              <a:endParaRPr lang="ja-JP" altLang="en-US"/>
            </a:p>
          </p:txBody>
        </p:sp>
        <p:sp>
          <p:nvSpPr>
            <p:cNvPr id="113" name="Freeform 655"/>
            <p:cNvSpPr>
              <a:spLocks/>
            </p:cNvSpPr>
            <p:nvPr/>
          </p:nvSpPr>
          <p:spPr bwMode="auto">
            <a:xfrm>
              <a:off x="752" y="2956"/>
              <a:ext cx="10" cy="9"/>
            </a:xfrm>
            <a:custGeom>
              <a:avLst/>
              <a:gdLst>
                <a:gd name="T0" fmla="*/ 0 w 9"/>
                <a:gd name="T1" fmla="*/ 9 h 9"/>
                <a:gd name="T2" fmla="*/ 0 w 9"/>
                <a:gd name="T3" fmla="*/ 4 h 9"/>
                <a:gd name="T4" fmla="*/ 0 w 9"/>
                <a:gd name="T5" fmla="*/ 0 h 9"/>
                <a:gd name="T6" fmla="*/ 9 w 9"/>
                <a:gd name="T7" fmla="*/ 0 h 9"/>
                <a:gd name="T8" fmla="*/ 9 w 9"/>
                <a:gd name="T9" fmla="*/ 9 h 9"/>
                <a:gd name="T10" fmla="*/ 0 w 9"/>
                <a:gd name="T11" fmla="*/ 9 h 9"/>
                <a:gd name="T12" fmla="*/ 0 w 9"/>
                <a:gd name="T13" fmla="*/ 9 h 9"/>
                <a:gd name="T14" fmla="*/ 0 60000 65536"/>
                <a:gd name="T15" fmla="*/ 0 60000 65536"/>
                <a:gd name="T16" fmla="*/ 0 60000 65536"/>
                <a:gd name="T17" fmla="*/ 0 60000 65536"/>
                <a:gd name="T18" fmla="*/ 0 60000 65536"/>
                <a:gd name="T19" fmla="*/ 0 60000 65536"/>
                <a:gd name="T20" fmla="*/ 0 60000 65536"/>
                <a:gd name="T21" fmla="*/ 0 w 9"/>
                <a:gd name="T22" fmla="*/ 0 h 9"/>
                <a:gd name="T23" fmla="*/ 9 w 9"/>
                <a:gd name="T24" fmla="*/ 9 h 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 h="9">
                  <a:moveTo>
                    <a:pt x="0" y="9"/>
                  </a:moveTo>
                  <a:lnTo>
                    <a:pt x="0" y="4"/>
                  </a:lnTo>
                  <a:lnTo>
                    <a:pt x="0" y="0"/>
                  </a:lnTo>
                  <a:lnTo>
                    <a:pt x="9" y="0"/>
                  </a:lnTo>
                  <a:lnTo>
                    <a:pt x="9" y="9"/>
                  </a:lnTo>
                  <a:lnTo>
                    <a:pt x="0" y="9"/>
                  </a:lnTo>
                  <a:close/>
                </a:path>
              </a:pathLst>
            </a:custGeom>
            <a:solidFill>
              <a:srgbClr val="000000"/>
            </a:solidFill>
            <a:ln w="9525">
              <a:noFill/>
              <a:round/>
              <a:headEnd/>
              <a:tailEnd/>
            </a:ln>
          </p:spPr>
          <p:txBody>
            <a:bodyPr/>
            <a:lstStyle/>
            <a:p>
              <a:endParaRPr lang="ja-JP" altLang="en-US"/>
            </a:p>
          </p:txBody>
        </p:sp>
        <p:sp>
          <p:nvSpPr>
            <p:cNvPr id="114" name="Freeform 656"/>
            <p:cNvSpPr>
              <a:spLocks/>
            </p:cNvSpPr>
            <p:nvPr/>
          </p:nvSpPr>
          <p:spPr bwMode="auto">
            <a:xfrm>
              <a:off x="742" y="2996"/>
              <a:ext cx="20" cy="18"/>
            </a:xfrm>
            <a:custGeom>
              <a:avLst/>
              <a:gdLst>
                <a:gd name="T0" fmla="*/ 18 w 18"/>
                <a:gd name="T1" fmla="*/ 14 h 18"/>
                <a:gd name="T2" fmla="*/ 13 w 18"/>
                <a:gd name="T3" fmla="*/ 18 h 18"/>
                <a:gd name="T4" fmla="*/ 0 w 18"/>
                <a:gd name="T5" fmla="*/ 9 h 18"/>
                <a:gd name="T6" fmla="*/ 9 w 18"/>
                <a:gd name="T7" fmla="*/ 0 h 18"/>
                <a:gd name="T8" fmla="*/ 18 w 18"/>
                <a:gd name="T9" fmla="*/ 14 h 18"/>
                <a:gd name="T10" fmla="*/ 0 60000 65536"/>
                <a:gd name="T11" fmla="*/ 0 60000 65536"/>
                <a:gd name="T12" fmla="*/ 0 60000 65536"/>
                <a:gd name="T13" fmla="*/ 0 60000 65536"/>
                <a:gd name="T14" fmla="*/ 0 60000 65536"/>
                <a:gd name="T15" fmla="*/ 0 w 18"/>
                <a:gd name="T16" fmla="*/ 0 h 18"/>
                <a:gd name="T17" fmla="*/ 18 w 18"/>
                <a:gd name="T18" fmla="*/ 18 h 18"/>
              </a:gdLst>
              <a:ahLst/>
              <a:cxnLst>
                <a:cxn ang="T10">
                  <a:pos x="T0" y="T1"/>
                </a:cxn>
                <a:cxn ang="T11">
                  <a:pos x="T2" y="T3"/>
                </a:cxn>
                <a:cxn ang="T12">
                  <a:pos x="T4" y="T5"/>
                </a:cxn>
                <a:cxn ang="T13">
                  <a:pos x="T6" y="T7"/>
                </a:cxn>
                <a:cxn ang="T14">
                  <a:pos x="T8" y="T9"/>
                </a:cxn>
              </a:cxnLst>
              <a:rect l="T15" t="T16" r="T17" b="T18"/>
              <a:pathLst>
                <a:path w="18" h="18">
                  <a:moveTo>
                    <a:pt x="18" y="14"/>
                  </a:moveTo>
                  <a:lnTo>
                    <a:pt x="13" y="18"/>
                  </a:lnTo>
                  <a:lnTo>
                    <a:pt x="0" y="9"/>
                  </a:lnTo>
                  <a:lnTo>
                    <a:pt x="9" y="0"/>
                  </a:lnTo>
                  <a:lnTo>
                    <a:pt x="18" y="14"/>
                  </a:lnTo>
                  <a:close/>
                </a:path>
              </a:pathLst>
            </a:custGeom>
            <a:solidFill>
              <a:srgbClr val="000000"/>
            </a:solidFill>
            <a:ln w="9525">
              <a:noFill/>
              <a:round/>
              <a:headEnd/>
              <a:tailEnd/>
            </a:ln>
          </p:spPr>
          <p:txBody>
            <a:bodyPr/>
            <a:lstStyle/>
            <a:p>
              <a:endParaRPr lang="ja-JP" altLang="en-US"/>
            </a:p>
          </p:txBody>
        </p:sp>
        <p:sp>
          <p:nvSpPr>
            <p:cNvPr id="115" name="Freeform 657"/>
            <p:cNvSpPr>
              <a:spLocks/>
            </p:cNvSpPr>
            <p:nvPr/>
          </p:nvSpPr>
          <p:spPr bwMode="auto">
            <a:xfrm>
              <a:off x="737" y="2987"/>
              <a:ext cx="15" cy="18"/>
            </a:xfrm>
            <a:custGeom>
              <a:avLst/>
              <a:gdLst>
                <a:gd name="T0" fmla="*/ 5 w 14"/>
                <a:gd name="T1" fmla="*/ 18 h 18"/>
                <a:gd name="T2" fmla="*/ 5 w 14"/>
                <a:gd name="T3" fmla="*/ 14 h 18"/>
                <a:gd name="T4" fmla="*/ 0 w 14"/>
                <a:gd name="T5" fmla="*/ 5 h 18"/>
                <a:gd name="T6" fmla="*/ 9 w 14"/>
                <a:gd name="T7" fmla="*/ 0 h 18"/>
                <a:gd name="T8" fmla="*/ 14 w 14"/>
                <a:gd name="T9" fmla="*/ 9 h 18"/>
                <a:gd name="T10" fmla="*/ 5 w 14"/>
                <a:gd name="T11" fmla="*/ 18 h 18"/>
                <a:gd name="T12" fmla="*/ 5 w 14"/>
                <a:gd name="T13" fmla="*/ 18 h 18"/>
                <a:gd name="T14" fmla="*/ 0 60000 65536"/>
                <a:gd name="T15" fmla="*/ 0 60000 65536"/>
                <a:gd name="T16" fmla="*/ 0 60000 65536"/>
                <a:gd name="T17" fmla="*/ 0 60000 65536"/>
                <a:gd name="T18" fmla="*/ 0 60000 65536"/>
                <a:gd name="T19" fmla="*/ 0 60000 65536"/>
                <a:gd name="T20" fmla="*/ 0 60000 65536"/>
                <a:gd name="T21" fmla="*/ 0 w 14"/>
                <a:gd name="T22" fmla="*/ 0 h 18"/>
                <a:gd name="T23" fmla="*/ 14 w 14"/>
                <a:gd name="T24" fmla="*/ 18 h 1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 h="18">
                  <a:moveTo>
                    <a:pt x="5" y="18"/>
                  </a:moveTo>
                  <a:lnTo>
                    <a:pt x="5" y="14"/>
                  </a:lnTo>
                  <a:lnTo>
                    <a:pt x="0" y="5"/>
                  </a:lnTo>
                  <a:lnTo>
                    <a:pt x="9" y="0"/>
                  </a:lnTo>
                  <a:lnTo>
                    <a:pt x="14" y="9"/>
                  </a:lnTo>
                  <a:lnTo>
                    <a:pt x="5" y="18"/>
                  </a:lnTo>
                  <a:close/>
                </a:path>
              </a:pathLst>
            </a:custGeom>
            <a:solidFill>
              <a:srgbClr val="000000"/>
            </a:solidFill>
            <a:ln w="9525">
              <a:noFill/>
              <a:round/>
              <a:headEnd/>
              <a:tailEnd/>
            </a:ln>
          </p:spPr>
          <p:txBody>
            <a:bodyPr/>
            <a:lstStyle/>
            <a:p>
              <a:endParaRPr lang="ja-JP" altLang="en-US"/>
            </a:p>
          </p:txBody>
        </p:sp>
        <p:sp>
          <p:nvSpPr>
            <p:cNvPr id="116" name="Freeform 658"/>
            <p:cNvSpPr>
              <a:spLocks/>
            </p:cNvSpPr>
            <p:nvPr/>
          </p:nvSpPr>
          <p:spPr bwMode="auto">
            <a:xfrm>
              <a:off x="732" y="2978"/>
              <a:ext cx="14" cy="14"/>
            </a:xfrm>
            <a:custGeom>
              <a:avLst/>
              <a:gdLst>
                <a:gd name="T0" fmla="*/ 4 w 13"/>
                <a:gd name="T1" fmla="*/ 14 h 14"/>
                <a:gd name="T2" fmla="*/ 4 w 13"/>
                <a:gd name="T3" fmla="*/ 14 h 14"/>
                <a:gd name="T4" fmla="*/ 0 w 13"/>
                <a:gd name="T5" fmla="*/ 5 h 14"/>
                <a:gd name="T6" fmla="*/ 9 w 13"/>
                <a:gd name="T7" fmla="*/ 0 h 14"/>
                <a:gd name="T8" fmla="*/ 13 w 13"/>
                <a:gd name="T9" fmla="*/ 9 h 14"/>
                <a:gd name="T10" fmla="*/ 4 w 13"/>
                <a:gd name="T11" fmla="*/ 14 h 14"/>
                <a:gd name="T12" fmla="*/ 4 w 13"/>
                <a:gd name="T13" fmla="*/ 14 h 14"/>
                <a:gd name="T14" fmla="*/ 0 60000 65536"/>
                <a:gd name="T15" fmla="*/ 0 60000 65536"/>
                <a:gd name="T16" fmla="*/ 0 60000 65536"/>
                <a:gd name="T17" fmla="*/ 0 60000 65536"/>
                <a:gd name="T18" fmla="*/ 0 60000 65536"/>
                <a:gd name="T19" fmla="*/ 0 60000 65536"/>
                <a:gd name="T20" fmla="*/ 0 60000 65536"/>
                <a:gd name="T21" fmla="*/ 0 w 13"/>
                <a:gd name="T22" fmla="*/ 0 h 14"/>
                <a:gd name="T23" fmla="*/ 13 w 13"/>
                <a:gd name="T24" fmla="*/ 14 h 1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 h="14">
                  <a:moveTo>
                    <a:pt x="4" y="14"/>
                  </a:moveTo>
                  <a:lnTo>
                    <a:pt x="4" y="14"/>
                  </a:lnTo>
                  <a:lnTo>
                    <a:pt x="0" y="5"/>
                  </a:lnTo>
                  <a:lnTo>
                    <a:pt x="9" y="0"/>
                  </a:lnTo>
                  <a:lnTo>
                    <a:pt x="13" y="9"/>
                  </a:lnTo>
                  <a:lnTo>
                    <a:pt x="4" y="14"/>
                  </a:lnTo>
                  <a:close/>
                </a:path>
              </a:pathLst>
            </a:custGeom>
            <a:solidFill>
              <a:srgbClr val="000000"/>
            </a:solidFill>
            <a:ln w="9525">
              <a:noFill/>
              <a:round/>
              <a:headEnd/>
              <a:tailEnd/>
            </a:ln>
          </p:spPr>
          <p:txBody>
            <a:bodyPr/>
            <a:lstStyle/>
            <a:p>
              <a:endParaRPr lang="ja-JP" altLang="en-US"/>
            </a:p>
          </p:txBody>
        </p:sp>
        <p:sp>
          <p:nvSpPr>
            <p:cNvPr id="117" name="Freeform 659"/>
            <p:cNvSpPr>
              <a:spLocks/>
            </p:cNvSpPr>
            <p:nvPr/>
          </p:nvSpPr>
          <p:spPr bwMode="auto">
            <a:xfrm>
              <a:off x="732" y="2974"/>
              <a:ext cx="10" cy="9"/>
            </a:xfrm>
            <a:custGeom>
              <a:avLst/>
              <a:gdLst>
                <a:gd name="T0" fmla="*/ 0 w 9"/>
                <a:gd name="T1" fmla="*/ 4 h 9"/>
                <a:gd name="T2" fmla="*/ 0 w 9"/>
                <a:gd name="T3" fmla="*/ 4 h 9"/>
                <a:gd name="T4" fmla="*/ 0 w 9"/>
                <a:gd name="T5" fmla="*/ 0 h 9"/>
                <a:gd name="T6" fmla="*/ 9 w 9"/>
                <a:gd name="T7" fmla="*/ 0 h 9"/>
                <a:gd name="T8" fmla="*/ 9 w 9"/>
                <a:gd name="T9" fmla="*/ 9 h 9"/>
                <a:gd name="T10" fmla="*/ 0 w 9"/>
                <a:gd name="T11" fmla="*/ 9 h 9"/>
                <a:gd name="T12" fmla="*/ 0 w 9"/>
                <a:gd name="T13" fmla="*/ 4 h 9"/>
                <a:gd name="T14" fmla="*/ 0 60000 65536"/>
                <a:gd name="T15" fmla="*/ 0 60000 65536"/>
                <a:gd name="T16" fmla="*/ 0 60000 65536"/>
                <a:gd name="T17" fmla="*/ 0 60000 65536"/>
                <a:gd name="T18" fmla="*/ 0 60000 65536"/>
                <a:gd name="T19" fmla="*/ 0 60000 65536"/>
                <a:gd name="T20" fmla="*/ 0 60000 65536"/>
                <a:gd name="T21" fmla="*/ 0 w 9"/>
                <a:gd name="T22" fmla="*/ 0 h 9"/>
                <a:gd name="T23" fmla="*/ 9 w 9"/>
                <a:gd name="T24" fmla="*/ 9 h 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 h="9">
                  <a:moveTo>
                    <a:pt x="0" y="4"/>
                  </a:moveTo>
                  <a:lnTo>
                    <a:pt x="0" y="4"/>
                  </a:lnTo>
                  <a:lnTo>
                    <a:pt x="0" y="0"/>
                  </a:lnTo>
                  <a:lnTo>
                    <a:pt x="9" y="0"/>
                  </a:lnTo>
                  <a:lnTo>
                    <a:pt x="9" y="9"/>
                  </a:lnTo>
                  <a:lnTo>
                    <a:pt x="0" y="9"/>
                  </a:lnTo>
                  <a:lnTo>
                    <a:pt x="0" y="4"/>
                  </a:lnTo>
                  <a:close/>
                </a:path>
              </a:pathLst>
            </a:custGeom>
            <a:solidFill>
              <a:srgbClr val="000000"/>
            </a:solidFill>
            <a:ln w="9525">
              <a:noFill/>
              <a:round/>
              <a:headEnd/>
              <a:tailEnd/>
            </a:ln>
          </p:spPr>
          <p:txBody>
            <a:bodyPr/>
            <a:lstStyle/>
            <a:p>
              <a:endParaRPr lang="ja-JP" altLang="en-US"/>
            </a:p>
          </p:txBody>
        </p:sp>
      </p:grpSp>
      <p:pic>
        <p:nvPicPr>
          <p:cNvPr id="118" name="Picture 3" descr="C:\Users\tyoshida\AppData\Local\Microsoft\Windows\Temporary Internet Files\Content.IE5\DGQYLZKP\MC900423561[1].wmf"/>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884368" y="1835898"/>
            <a:ext cx="682315" cy="989030"/>
          </a:xfrm>
          <a:prstGeom prst="rect">
            <a:avLst/>
          </a:prstGeom>
          <a:noFill/>
          <a:extLst>
            <a:ext uri="{909E8E84-426E-40dd-AFC4-6F175D3DCCD1}">
              <a14:hiddenFill xmlns:a14="http://schemas.microsoft.com/office/drawing/2010/main" xmlns="">
                <a:solidFill>
                  <a:srgbClr val="FFFFFF"/>
                </a:solidFill>
              </a14:hiddenFill>
            </a:ext>
          </a:extLst>
        </p:spPr>
      </p:pic>
      <p:sp>
        <p:nvSpPr>
          <p:cNvPr id="119" name="円/楕円 118"/>
          <p:cNvSpPr/>
          <p:nvPr/>
        </p:nvSpPr>
        <p:spPr>
          <a:xfrm>
            <a:off x="2235173" y="2235314"/>
            <a:ext cx="706864" cy="745172"/>
          </a:xfrm>
          <a:prstGeom prst="ellipse">
            <a:avLst/>
          </a:prstGeom>
          <a:solidFill>
            <a:schemeClr val="accent5">
              <a:lumMod val="20000"/>
              <a:lumOff val="80000"/>
            </a:schemeClr>
          </a:solidFill>
          <a:ln>
            <a:solidFill>
              <a:schemeClr val="tx1">
                <a:lumMod val="65000"/>
                <a:lumOff val="35000"/>
                <a:alpha val="71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0" name="テキスト ボックス 119"/>
          <p:cNvSpPr txBox="1"/>
          <p:nvPr/>
        </p:nvSpPr>
        <p:spPr>
          <a:xfrm>
            <a:off x="2283118" y="2297208"/>
            <a:ext cx="659155" cy="677621"/>
          </a:xfrm>
          <a:prstGeom prst="rect">
            <a:avLst/>
          </a:prstGeom>
          <a:noFill/>
        </p:spPr>
        <p:txBody>
          <a:bodyPr wrap="none" rtlCol="0">
            <a:spAutoFit/>
          </a:bodyPr>
          <a:lstStyle/>
          <a:p>
            <a:pPr algn="ctr">
              <a:lnSpc>
                <a:spcPct val="90000"/>
              </a:lnSpc>
            </a:pPr>
            <a:r>
              <a:rPr lang="ja-JP" altLang="en-US" sz="1400" dirty="0" smtClean="0"/>
              <a:t>理解</a:t>
            </a:r>
            <a:endParaRPr lang="en-US" altLang="ja-JP" sz="1400" dirty="0" smtClean="0"/>
          </a:p>
          <a:p>
            <a:pPr algn="ctr">
              <a:lnSpc>
                <a:spcPct val="90000"/>
              </a:lnSpc>
            </a:pPr>
            <a:r>
              <a:rPr lang="ja-JP" altLang="en-US" sz="1400" dirty="0" smtClean="0"/>
              <a:t>したい</a:t>
            </a:r>
            <a:endParaRPr lang="en-US" altLang="ja-JP" sz="1400" dirty="0" smtClean="0"/>
          </a:p>
          <a:p>
            <a:pPr algn="ctr">
              <a:lnSpc>
                <a:spcPct val="90000"/>
              </a:lnSpc>
            </a:pPr>
            <a:r>
              <a:rPr lang="ja-JP" altLang="en-US" sz="1400" dirty="0" smtClean="0"/>
              <a:t>けど</a:t>
            </a:r>
            <a:endParaRPr lang="en-US" altLang="ja-JP" sz="1400" dirty="0" smtClean="0"/>
          </a:p>
        </p:txBody>
      </p:sp>
      <p:grpSp>
        <p:nvGrpSpPr>
          <p:cNvPr id="126" name="図形グループ 125"/>
          <p:cNvGrpSpPr/>
          <p:nvPr/>
        </p:nvGrpSpPr>
        <p:grpSpPr>
          <a:xfrm>
            <a:off x="449421" y="1843917"/>
            <a:ext cx="1316270" cy="1374263"/>
            <a:chOff x="625543" y="3670051"/>
            <a:chExt cx="1379387" cy="1440160"/>
          </a:xfrm>
        </p:grpSpPr>
        <p:pic>
          <p:nvPicPr>
            <p:cNvPr id="127" name="図 126"/>
            <p:cNvPicPr>
              <a:picLocks noChangeAspect="1"/>
            </p:cNvPicPr>
            <p:nvPr/>
          </p:nvPicPr>
          <p:blipFill>
            <a:blip r:embed="rId9"/>
            <a:stretch>
              <a:fillRect/>
            </a:stretch>
          </p:blipFill>
          <p:spPr>
            <a:xfrm flipH="1">
              <a:off x="775533" y="3670051"/>
              <a:ext cx="1008112" cy="1440160"/>
            </a:xfrm>
            <a:prstGeom prst="rect">
              <a:avLst/>
            </a:prstGeom>
          </p:spPr>
        </p:pic>
        <p:grpSp>
          <p:nvGrpSpPr>
            <p:cNvPr id="128" name="図形グループ 127"/>
            <p:cNvGrpSpPr/>
            <p:nvPr/>
          </p:nvGrpSpPr>
          <p:grpSpPr>
            <a:xfrm>
              <a:off x="1260655" y="4702719"/>
              <a:ext cx="744275" cy="290281"/>
              <a:chOff x="1332663" y="4218155"/>
              <a:chExt cx="744275" cy="290281"/>
            </a:xfrm>
          </p:grpSpPr>
          <p:sp>
            <p:nvSpPr>
              <p:cNvPr id="131" name="角丸四角形 130"/>
              <p:cNvSpPr/>
              <p:nvPr/>
            </p:nvSpPr>
            <p:spPr>
              <a:xfrm>
                <a:off x="1349606" y="4252844"/>
                <a:ext cx="617428" cy="225300"/>
              </a:xfrm>
              <a:prstGeom prst="roundRect">
                <a:avLst/>
              </a:prstGeom>
              <a:solidFill>
                <a:srgbClr val="FFFFFF"/>
              </a:solidFill>
              <a:ln w="12700" cmpd="sng">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2" name="テキスト ボックス 131"/>
              <p:cNvSpPr txBox="1"/>
              <p:nvPr/>
            </p:nvSpPr>
            <p:spPr>
              <a:xfrm>
                <a:off x="1332663" y="4218155"/>
                <a:ext cx="744275" cy="290281"/>
              </a:xfrm>
              <a:prstGeom prst="rect">
                <a:avLst/>
              </a:prstGeom>
              <a:noFill/>
            </p:spPr>
            <p:txBody>
              <a:bodyPr wrap="square" rtlCol="0">
                <a:spAutoFit/>
              </a:bodyPr>
              <a:lstStyle/>
              <a:p>
                <a:r>
                  <a:rPr lang="ja-JP" altLang="en-US" sz="1200" dirty="0" smtClean="0"/>
                  <a:t>医療者</a:t>
                </a:r>
                <a:endParaRPr kumimoji="1" lang="ja-JP" altLang="en-US" sz="1200" dirty="0"/>
              </a:p>
            </p:txBody>
          </p:sp>
        </p:grpSp>
        <p:sp>
          <p:nvSpPr>
            <p:cNvPr id="129" name="角丸四角形 128"/>
            <p:cNvSpPr/>
            <p:nvPr/>
          </p:nvSpPr>
          <p:spPr>
            <a:xfrm>
              <a:off x="625543" y="4397875"/>
              <a:ext cx="623070" cy="225300"/>
            </a:xfrm>
            <a:prstGeom prst="roundRect">
              <a:avLst/>
            </a:prstGeom>
            <a:solidFill>
              <a:srgbClr val="FFFFFF"/>
            </a:solidFill>
            <a:ln w="12700" cmpd="sng">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0" name="テキスト ボックス 129"/>
            <p:cNvSpPr txBox="1"/>
            <p:nvPr/>
          </p:nvSpPr>
          <p:spPr>
            <a:xfrm>
              <a:off x="662700" y="4364785"/>
              <a:ext cx="553013" cy="290281"/>
            </a:xfrm>
            <a:prstGeom prst="rect">
              <a:avLst/>
            </a:prstGeom>
            <a:noFill/>
          </p:spPr>
          <p:txBody>
            <a:bodyPr wrap="none" rtlCol="0">
              <a:spAutoFit/>
            </a:bodyPr>
            <a:lstStyle/>
            <a:p>
              <a:r>
                <a:rPr kumimoji="1" lang="ja-JP" altLang="en-US" sz="1200" dirty="0" smtClean="0"/>
                <a:t>患</a:t>
              </a:r>
              <a:r>
                <a:rPr lang="en-US" altLang="ja-JP" sz="1200" dirty="0"/>
                <a:t> </a:t>
              </a:r>
              <a:r>
                <a:rPr kumimoji="1" lang="ja-JP" altLang="en-US" sz="1200" dirty="0" smtClean="0"/>
                <a:t>者</a:t>
              </a:r>
              <a:endParaRPr kumimoji="1" lang="ja-JP" altLang="en-US" sz="1200" dirty="0"/>
            </a:p>
          </p:txBody>
        </p:sp>
      </p:grpSp>
      <p:sp>
        <p:nvSpPr>
          <p:cNvPr id="136" name="角丸四角形 135"/>
          <p:cNvSpPr/>
          <p:nvPr/>
        </p:nvSpPr>
        <p:spPr>
          <a:xfrm>
            <a:off x="1259632" y="1412776"/>
            <a:ext cx="1728192" cy="360040"/>
          </a:xfrm>
          <a:prstGeom prst="roundRect">
            <a:avLst/>
          </a:prstGeom>
          <a:solidFill>
            <a:srgbClr val="9CFFAD"/>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7" name="テキスト ボックス 136"/>
          <p:cNvSpPr txBox="1"/>
          <p:nvPr/>
        </p:nvSpPr>
        <p:spPr>
          <a:xfrm>
            <a:off x="1270042" y="1393073"/>
            <a:ext cx="1722948" cy="369332"/>
          </a:xfrm>
          <a:prstGeom prst="rect">
            <a:avLst/>
          </a:prstGeom>
          <a:noFill/>
        </p:spPr>
        <p:txBody>
          <a:bodyPr wrap="none" rtlCol="0">
            <a:spAutoFit/>
          </a:bodyPr>
          <a:lstStyle/>
          <a:p>
            <a:r>
              <a:rPr lang="ja-JP" altLang="en-US" dirty="0"/>
              <a:t>医療を受ける側</a:t>
            </a:r>
            <a:endParaRPr kumimoji="1" lang="ja-JP" altLang="en-US" dirty="0"/>
          </a:p>
        </p:txBody>
      </p:sp>
      <p:sp>
        <p:nvSpPr>
          <p:cNvPr id="138" name="角丸四角形 137"/>
          <p:cNvSpPr/>
          <p:nvPr/>
        </p:nvSpPr>
        <p:spPr>
          <a:xfrm>
            <a:off x="4211960" y="1412776"/>
            <a:ext cx="1296144" cy="360040"/>
          </a:xfrm>
          <a:prstGeom prst="roundRect">
            <a:avLst/>
          </a:prstGeom>
          <a:solidFill>
            <a:srgbClr val="7CC9FF"/>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9" name="テキスト ボックス 138"/>
          <p:cNvSpPr txBox="1"/>
          <p:nvPr/>
        </p:nvSpPr>
        <p:spPr>
          <a:xfrm>
            <a:off x="4222370" y="1393073"/>
            <a:ext cx="1298252" cy="369332"/>
          </a:xfrm>
          <a:prstGeom prst="rect">
            <a:avLst/>
          </a:prstGeom>
          <a:noFill/>
        </p:spPr>
        <p:txBody>
          <a:bodyPr wrap="none" rtlCol="0">
            <a:spAutoFit/>
          </a:bodyPr>
          <a:lstStyle/>
          <a:p>
            <a:r>
              <a:rPr lang="ja-JP" altLang="en-US" dirty="0"/>
              <a:t>提供する</a:t>
            </a:r>
            <a:r>
              <a:rPr lang="ja-JP" altLang="en-US" dirty="0" smtClean="0"/>
              <a:t>側</a:t>
            </a:r>
            <a:endParaRPr lang="ja-JP" altLang="en-US" dirty="0"/>
          </a:p>
        </p:txBody>
      </p:sp>
      <p:sp>
        <p:nvSpPr>
          <p:cNvPr id="140" name="テキスト ボックス 139"/>
          <p:cNvSpPr txBox="1"/>
          <p:nvPr/>
        </p:nvSpPr>
        <p:spPr>
          <a:xfrm>
            <a:off x="6948264" y="827786"/>
            <a:ext cx="877163" cy="369332"/>
          </a:xfrm>
          <a:prstGeom prst="rect">
            <a:avLst/>
          </a:prstGeom>
          <a:noFill/>
        </p:spPr>
        <p:txBody>
          <a:bodyPr wrap="none" rtlCol="0">
            <a:spAutoFit/>
          </a:bodyPr>
          <a:lstStyle/>
          <a:p>
            <a:r>
              <a:rPr kumimoji="1" lang="ja-JP" altLang="en-US" dirty="0" smtClean="0"/>
              <a:t>手術！</a:t>
            </a:r>
            <a:endParaRPr kumimoji="1" lang="ja-JP" altLang="en-US" dirty="0"/>
          </a:p>
        </p:txBody>
      </p:sp>
      <p:sp>
        <p:nvSpPr>
          <p:cNvPr id="141" name="テキスト ボックス 140"/>
          <p:cNvSpPr txBox="1"/>
          <p:nvPr/>
        </p:nvSpPr>
        <p:spPr>
          <a:xfrm rot="843239">
            <a:off x="6904940" y="3257610"/>
            <a:ext cx="1079705" cy="369332"/>
          </a:xfrm>
          <a:prstGeom prst="rect">
            <a:avLst/>
          </a:prstGeom>
          <a:noFill/>
        </p:spPr>
        <p:txBody>
          <a:bodyPr wrap="none" rtlCol="0">
            <a:spAutoFit/>
          </a:bodyPr>
          <a:lstStyle/>
          <a:p>
            <a:r>
              <a:rPr kumimoji="1" lang="ja-JP" altLang="en-US" dirty="0" smtClean="0"/>
              <a:t>合併症</a:t>
            </a:r>
            <a:r>
              <a:rPr kumimoji="1" lang="en-US" altLang="ja-JP" dirty="0" smtClean="0"/>
              <a:t> !!</a:t>
            </a:r>
            <a:endParaRPr kumimoji="1" lang="ja-JP" altLang="en-US" dirty="0"/>
          </a:p>
        </p:txBody>
      </p:sp>
      <p:sp>
        <p:nvSpPr>
          <p:cNvPr id="142" name="テキスト ボックス 141"/>
          <p:cNvSpPr txBox="1"/>
          <p:nvPr/>
        </p:nvSpPr>
        <p:spPr>
          <a:xfrm>
            <a:off x="5652120" y="2903190"/>
            <a:ext cx="646331" cy="369332"/>
          </a:xfrm>
          <a:prstGeom prst="rect">
            <a:avLst/>
          </a:prstGeom>
          <a:noFill/>
        </p:spPr>
        <p:txBody>
          <a:bodyPr wrap="none" rtlCol="0">
            <a:spAutoFit/>
          </a:bodyPr>
          <a:lstStyle/>
          <a:p>
            <a:r>
              <a:rPr kumimoji="1" lang="ja-JP" altLang="en-US" dirty="0" smtClean="0"/>
              <a:t>予後</a:t>
            </a:r>
            <a:endParaRPr kumimoji="1" lang="ja-JP" altLang="en-US" dirty="0"/>
          </a:p>
        </p:txBody>
      </p:sp>
      <p:sp>
        <p:nvSpPr>
          <p:cNvPr id="143" name="テキスト ボックス 142"/>
          <p:cNvSpPr txBox="1"/>
          <p:nvPr/>
        </p:nvSpPr>
        <p:spPr>
          <a:xfrm>
            <a:off x="1971405" y="437656"/>
            <a:ext cx="5091457" cy="400110"/>
          </a:xfrm>
          <a:prstGeom prst="rect">
            <a:avLst/>
          </a:prstGeom>
          <a:ln/>
        </p:spPr>
        <p:style>
          <a:lnRef idx="1">
            <a:schemeClr val="accent2"/>
          </a:lnRef>
          <a:fillRef idx="2">
            <a:schemeClr val="accent2"/>
          </a:fillRef>
          <a:effectRef idx="1">
            <a:schemeClr val="accent2"/>
          </a:effectRef>
          <a:fontRef idx="minor">
            <a:schemeClr val="dk1"/>
          </a:fontRef>
        </p:style>
        <p:txBody>
          <a:bodyPr wrap="none" rtlCol="0">
            <a:spAutoFit/>
          </a:bodyPr>
          <a:lstStyle/>
          <a:p>
            <a:pPr algn="ctr"/>
            <a:r>
              <a:rPr lang="ja-JP" altLang="en-US" sz="2000" dirty="0" smtClean="0"/>
              <a:t>医療の</a:t>
            </a:r>
            <a:r>
              <a:rPr lang="ja-JP" altLang="en-US" sz="2000" dirty="0"/>
              <a:t>特殊性／</a:t>
            </a:r>
            <a:r>
              <a:rPr lang="ja-JP" altLang="en-US" sz="1600" dirty="0"/>
              <a:t>医療を受ける側、提供する側の</a:t>
            </a:r>
            <a:r>
              <a:rPr lang="ja-JP" altLang="en-US" sz="1600" dirty="0" smtClean="0"/>
              <a:t>関係</a:t>
            </a:r>
            <a:endParaRPr lang="en-US" altLang="ja-JP" sz="1600" dirty="0"/>
          </a:p>
        </p:txBody>
      </p:sp>
      <p:cxnSp>
        <p:nvCxnSpPr>
          <p:cNvPr id="147" name="直線コネクタ 146"/>
          <p:cNvCxnSpPr/>
          <p:nvPr/>
        </p:nvCxnSpPr>
        <p:spPr>
          <a:xfrm flipH="1">
            <a:off x="2085542" y="5954297"/>
            <a:ext cx="3045135" cy="0"/>
          </a:xfrm>
          <a:prstGeom prst="line">
            <a:avLst/>
          </a:prstGeom>
          <a:ln w="107950">
            <a:solidFill>
              <a:srgbClr val="FF0000"/>
            </a:solidFill>
            <a:headEnd type="triangle" w="med" len="sm"/>
            <a:tailEnd type="none"/>
          </a:ln>
          <a:effectLst/>
        </p:spPr>
        <p:style>
          <a:lnRef idx="2">
            <a:schemeClr val="accent1"/>
          </a:lnRef>
          <a:fillRef idx="0">
            <a:schemeClr val="accent1"/>
          </a:fillRef>
          <a:effectRef idx="1">
            <a:schemeClr val="accent1"/>
          </a:effectRef>
          <a:fontRef idx="minor">
            <a:schemeClr val="tx1"/>
          </a:fontRef>
        </p:style>
      </p:cxnSp>
      <p:grpSp>
        <p:nvGrpSpPr>
          <p:cNvPr id="315" name="図形グループ 314"/>
          <p:cNvGrpSpPr/>
          <p:nvPr/>
        </p:nvGrpSpPr>
        <p:grpSpPr>
          <a:xfrm>
            <a:off x="7353173" y="5298329"/>
            <a:ext cx="1376957" cy="858514"/>
            <a:chOff x="5220072" y="5279883"/>
            <a:chExt cx="1501401" cy="936104"/>
          </a:xfrm>
        </p:grpSpPr>
        <p:pic>
          <p:nvPicPr>
            <p:cNvPr id="148" name="図 147"/>
            <p:cNvPicPr>
              <a:picLocks noChangeAspect="1"/>
            </p:cNvPicPr>
            <p:nvPr/>
          </p:nvPicPr>
          <p:blipFill>
            <a:blip r:embed="rId10">
              <a:grayscl/>
              <a:extLst>
                <a:ext uri="{BEBA8EAE-BF5A-486C-A8C5-ECC9F3942E4B}">
                  <a14:imgProps xmlns:a14="http://schemas.microsoft.com/office/drawing/2010/main">
                    <a14:imgLayer r:embed="rId11">
                      <a14:imgEffect>
                        <a14:sharpenSoften amount="50000"/>
                      </a14:imgEffect>
                      <a14:imgEffect>
                        <a14:colorTemperature colorTemp="6522"/>
                      </a14:imgEffect>
                      <a14:imgEffect>
                        <a14:saturation sat="118000"/>
                      </a14:imgEffect>
                      <a14:imgEffect>
                        <a14:brightnessContrast contrast="4000"/>
                      </a14:imgEffect>
                    </a14:imgLayer>
                  </a14:imgProps>
                </a:ext>
              </a:extLst>
            </a:blip>
            <a:stretch>
              <a:fillRect/>
            </a:stretch>
          </p:blipFill>
          <p:spPr>
            <a:xfrm>
              <a:off x="5220072" y="5279883"/>
              <a:ext cx="1368152" cy="936104"/>
            </a:xfrm>
            <a:prstGeom prst="rect">
              <a:avLst/>
            </a:prstGeom>
          </p:spPr>
        </p:pic>
        <p:sp>
          <p:nvSpPr>
            <p:cNvPr id="149" name="角丸四角形 148"/>
            <p:cNvSpPr/>
            <p:nvPr/>
          </p:nvSpPr>
          <p:spPr>
            <a:xfrm>
              <a:off x="5980683" y="5730267"/>
              <a:ext cx="636020" cy="223313"/>
            </a:xfrm>
            <a:prstGeom prst="roundRect">
              <a:avLst/>
            </a:prstGeom>
            <a:solidFill>
              <a:srgbClr val="FFFFFF"/>
            </a:solidFill>
            <a:ln w="12700" cmpd="sng">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0" name="テキスト ボックス 149"/>
            <p:cNvSpPr txBox="1"/>
            <p:nvPr/>
          </p:nvSpPr>
          <p:spPr>
            <a:xfrm>
              <a:off x="5962861" y="5693978"/>
              <a:ext cx="758612" cy="307777"/>
            </a:xfrm>
            <a:prstGeom prst="rect">
              <a:avLst/>
            </a:prstGeom>
            <a:noFill/>
          </p:spPr>
          <p:txBody>
            <a:bodyPr wrap="square" rtlCol="0">
              <a:spAutoFit/>
            </a:bodyPr>
            <a:lstStyle/>
            <a:p>
              <a:r>
                <a:rPr lang="ja-JP" altLang="en-US" sz="1200" dirty="0" smtClean="0"/>
                <a:t>医療者</a:t>
              </a:r>
              <a:endParaRPr kumimoji="1" lang="ja-JP" altLang="en-US" sz="1200" dirty="0"/>
            </a:p>
          </p:txBody>
        </p:sp>
        <p:sp>
          <p:nvSpPr>
            <p:cNvPr id="151" name="角丸四角形 150"/>
            <p:cNvSpPr/>
            <p:nvPr/>
          </p:nvSpPr>
          <p:spPr>
            <a:xfrm>
              <a:off x="5239396" y="5734500"/>
              <a:ext cx="551806" cy="217477"/>
            </a:xfrm>
            <a:prstGeom prst="roundRect">
              <a:avLst/>
            </a:prstGeom>
            <a:solidFill>
              <a:schemeClr val="bg1"/>
            </a:solidFill>
            <a:ln w="127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2" name="テキスト ボックス 151"/>
            <p:cNvSpPr txBox="1"/>
            <p:nvPr/>
          </p:nvSpPr>
          <p:spPr>
            <a:xfrm>
              <a:off x="5229540" y="5693326"/>
              <a:ext cx="602569" cy="307777"/>
            </a:xfrm>
            <a:prstGeom prst="rect">
              <a:avLst/>
            </a:prstGeom>
            <a:noFill/>
          </p:spPr>
          <p:txBody>
            <a:bodyPr wrap="square" rtlCol="0">
              <a:spAutoFit/>
            </a:bodyPr>
            <a:lstStyle/>
            <a:p>
              <a:r>
                <a:rPr kumimoji="1" lang="ja-JP" altLang="en-US" sz="1200" dirty="0" smtClean="0"/>
                <a:t>患</a:t>
              </a:r>
              <a:r>
                <a:rPr kumimoji="1" lang="en-US" altLang="ja-JP" sz="1200" dirty="0" smtClean="0"/>
                <a:t> </a:t>
              </a:r>
              <a:r>
                <a:rPr kumimoji="1" lang="ja-JP" altLang="en-US" sz="1200" dirty="0" smtClean="0"/>
                <a:t>者</a:t>
              </a:r>
              <a:endParaRPr kumimoji="1" lang="ja-JP" altLang="en-US" sz="1200" dirty="0"/>
            </a:p>
          </p:txBody>
        </p:sp>
        <p:cxnSp>
          <p:nvCxnSpPr>
            <p:cNvPr id="153" name="直線コネクタ 152"/>
            <p:cNvCxnSpPr/>
            <p:nvPr/>
          </p:nvCxnSpPr>
          <p:spPr>
            <a:xfrm flipH="1" flipV="1">
              <a:off x="5516035" y="5734501"/>
              <a:ext cx="1" cy="205493"/>
            </a:xfrm>
            <a:prstGeom prst="line">
              <a:avLst/>
            </a:prstGeom>
            <a:ln w="9525" cmpd="sng">
              <a:solidFill>
                <a:schemeClr val="bg1">
                  <a:lumMod val="65000"/>
                </a:schemeClr>
              </a:solidFill>
            </a:ln>
          </p:spPr>
          <p:style>
            <a:lnRef idx="2">
              <a:schemeClr val="accent1"/>
            </a:lnRef>
            <a:fillRef idx="0">
              <a:schemeClr val="accent1"/>
            </a:fillRef>
            <a:effectRef idx="1">
              <a:schemeClr val="accent1"/>
            </a:effectRef>
            <a:fontRef idx="minor">
              <a:schemeClr val="tx1"/>
            </a:fontRef>
          </p:style>
        </p:cxnSp>
        <p:cxnSp>
          <p:nvCxnSpPr>
            <p:cNvPr id="154" name="直線コネクタ 153"/>
            <p:cNvCxnSpPr/>
            <p:nvPr/>
          </p:nvCxnSpPr>
          <p:spPr>
            <a:xfrm flipH="1" flipV="1">
              <a:off x="6286500" y="5730268"/>
              <a:ext cx="1" cy="205493"/>
            </a:xfrm>
            <a:prstGeom prst="line">
              <a:avLst/>
            </a:prstGeom>
            <a:ln w="9525" cmpd="sng">
              <a:solidFill>
                <a:schemeClr val="bg1">
                  <a:lumMod val="65000"/>
                </a:schemeClr>
              </a:solidFill>
            </a:ln>
          </p:spPr>
          <p:style>
            <a:lnRef idx="2">
              <a:schemeClr val="accent1"/>
            </a:lnRef>
            <a:fillRef idx="0">
              <a:schemeClr val="accent1"/>
            </a:fillRef>
            <a:effectRef idx="1">
              <a:schemeClr val="accent1"/>
            </a:effectRef>
            <a:fontRef idx="minor">
              <a:schemeClr val="tx1"/>
            </a:fontRef>
          </p:style>
        </p:cxnSp>
      </p:grpSp>
      <p:sp>
        <p:nvSpPr>
          <p:cNvPr id="311" name="テキスト ボックス 310"/>
          <p:cNvSpPr txBox="1"/>
          <p:nvPr/>
        </p:nvSpPr>
        <p:spPr>
          <a:xfrm rot="19062581">
            <a:off x="6359546" y="3981963"/>
            <a:ext cx="625141" cy="369332"/>
          </a:xfrm>
          <a:prstGeom prst="rect">
            <a:avLst/>
          </a:prstGeom>
          <a:noFill/>
        </p:spPr>
        <p:txBody>
          <a:bodyPr wrap="none" rtlCol="0">
            <a:spAutoFit/>
          </a:bodyPr>
          <a:lstStyle/>
          <a:p>
            <a:r>
              <a:rPr kumimoji="1" lang="en-US" altLang="ja-JP" dirty="0" smtClean="0"/>
              <a:t>Data</a:t>
            </a:r>
            <a:endParaRPr kumimoji="1" lang="ja-JP" altLang="en-US" dirty="0"/>
          </a:p>
        </p:txBody>
      </p:sp>
      <p:sp>
        <p:nvSpPr>
          <p:cNvPr id="316" name="角丸四角形 315"/>
          <p:cNvSpPr/>
          <p:nvPr/>
        </p:nvSpPr>
        <p:spPr>
          <a:xfrm>
            <a:off x="492899" y="4937199"/>
            <a:ext cx="1671191" cy="1561270"/>
          </a:xfrm>
          <a:prstGeom prst="roundRect">
            <a:avLst/>
          </a:prstGeom>
          <a:solidFill>
            <a:schemeClr val="bg1"/>
          </a:solidFill>
          <a:ln w="28575" cmpd="sng">
            <a:solidFill>
              <a:srgbClr val="FF0000"/>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kumimoji="1" lang="ja-JP" altLang="en-US"/>
          </a:p>
        </p:txBody>
      </p:sp>
      <p:sp>
        <p:nvSpPr>
          <p:cNvPr id="313" name="テキスト ボックス 312"/>
          <p:cNvSpPr txBox="1"/>
          <p:nvPr/>
        </p:nvSpPr>
        <p:spPr>
          <a:xfrm>
            <a:off x="551420" y="4982343"/>
            <a:ext cx="1588897" cy="1508105"/>
          </a:xfrm>
          <a:prstGeom prst="rect">
            <a:avLst/>
          </a:prstGeom>
          <a:noFill/>
        </p:spPr>
        <p:txBody>
          <a:bodyPr wrap="none" rtlCol="0">
            <a:spAutoFit/>
          </a:bodyPr>
          <a:lstStyle/>
          <a:p>
            <a:r>
              <a:rPr kumimoji="1" lang="ja-JP" altLang="en-US" dirty="0" smtClean="0"/>
              <a:t>・患者目線で、</a:t>
            </a:r>
            <a:endParaRPr kumimoji="1" lang="en-US" altLang="ja-JP" dirty="0" smtClean="0"/>
          </a:p>
          <a:p>
            <a:r>
              <a:rPr lang="ja-JP" altLang="en-US" dirty="0"/>
              <a:t>　</a:t>
            </a:r>
            <a:r>
              <a:rPr lang="ja-JP" altLang="en-US" dirty="0" smtClean="0"/>
              <a:t>情報</a:t>
            </a:r>
            <a:r>
              <a:rPr lang="ja-JP" altLang="en-US" dirty="0"/>
              <a:t>の共有</a:t>
            </a:r>
            <a:endParaRPr lang="en-US" altLang="ja-JP" dirty="0"/>
          </a:p>
          <a:p>
            <a:r>
              <a:rPr lang="ja-JP" altLang="en-US" sz="1400" dirty="0" smtClean="0"/>
              <a:t>　　・疾患、病態</a:t>
            </a:r>
            <a:endParaRPr kumimoji="1" lang="en-US" altLang="ja-JP" sz="1400" dirty="0" smtClean="0"/>
          </a:p>
          <a:p>
            <a:r>
              <a:rPr lang="ja-JP" altLang="en-US" sz="1400" dirty="0"/>
              <a:t>　</a:t>
            </a:r>
            <a:r>
              <a:rPr lang="ja-JP" altLang="en-US" sz="1400" dirty="0" smtClean="0"/>
              <a:t>　</a:t>
            </a:r>
            <a:r>
              <a:rPr lang="ja-JP" altLang="en-US" sz="1400" dirty="0"/>
              <a:t>・治療方針</a:t>
            </a:r>
          </a:p>
          <a:p>
            <a:r>
              <a:rPr lang="ja-JP" altLang="en-US" sz="1400" dirty="0"/>
              <a:t>　　・合併症の</a:t>
            </a:r>
            <a:r>
              <a:rPr lang="en-US" altLang="ja-JP" sz="1400" dirty="0"/>
              <a:t>Risk</a:t>
            </a:r>
            <a:endParaRPr kumimoji="1" lang="en-US" altLang="ja-JP" sz="1400" dirty="0" smtClean="0"/>
          </a:p>
          <a:p>
            <a:r>
              <a:rPr lang="ja-JP" altLang="en-US" sz="1400" dirty="0" smtClean="0"/>
              <a:t>　　・他の治療方法</a:t>
            </a:r>
            <a:endParaRPr lang="en-US" altLang="ja-JP" sz="1400" dirty="0" smtClean="0"/>
          </a:p>
        </p:txBody>
      </p:sp>
      <p:sp>
        <p:nvSpPr>
          <p:cNvPr id="317" name="角丸四角形 316"/>
          <p:cNvSpPr/>
          <p:nvPr/>
        </p:nvSpPr>
        <p:spPr>
          <a:xfrm>
            <a:off x="5160723" y="5444831"/>
            <a:ext cx="1994694" cy="952787"/>
          </a:xfrm>
          <a:prstGeom prst="roundRect">
            <a:avLst/>
          </a:prstGeom>
          <a:solidFill>
            <a:schemeClr val="bg1"/>
          </a:solidFill>
          <a:ln w="28575" cmpd="sng">
            <a:solidFill>
              <a:srgbClr val="FF0000"/>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kumimoji="1" lang="ja-JP" altLang="en-US"/>
          </a:p>
        </p:txBody>
      </p:sp>
      <p:sp>
        <p:nvSpPr>
          <p:cNvPr id="314" name="テキスト ボックス 313"/>
          <p:cNvSpPr txBox="1"/>
          <p:nvPr/>
        </p:nvSpPr>
        <p:spPr>
          <a:xfrm>
            <a:off x="5172388" y="5443175"/>
            <a:ext cx="1994694" cy="923330"/>
          </a:xfrm>
          <a:prstGeom prst="rect">
            <a:avLst/>
          </a:prstGeom>
          <a:noFill/>
        </p:spPr>
        <p:txBody>
          <a:bodyPr wrap="none" rtlCol="0">
            <a:spAutoFit/>
          </a:bodyPr>
          <a:lstStyle/>
          <a:p>
            <a:r>
              <a:rPr kumimoji="1" lang="ja-JP" altLang="en-US" dirty="0" smtClean="0"/>
              <a:t>・</a:t>
            </a:r>
            <a:r>
              <a:rPr kumimoji="1" lang="en-US" altLang="ja-JP" dirty="0" smtClean="0"/>
              <a:t>Informed Consent</a:t>
            </a:r>
          </a:p>
          <a:p>
            <a:r>
              <a:rPr lang="ja-JP" altLang="en-US" dirty="0" smtClean="0"/>
              <a:t>　　</a:t>
            </a:r>
            <a:r>
              <a:rPr lang="ja-JP" altLang="en-US" sz="1600" dirty="0" smtClean="0"/>
              <a:t>・理解した</a:t>
            </a:r>
            <a:endParaRPr lang="en-US" altLang="ja-JP" sz="1600" dirty="0" smtClean="0"/>
          </a:p>
          <a:p>
            <a:r>
              <a:rPr lang="ja-JP" altLang="en-US" dirty="0" smtClean="0"/>
              <a:t>　　</a:t>
            </a:r>
            <a:r>
              <a:rPr kumimoji="1" lang="ja-JP" altLang="en-US" sz="1600" dirty="0" smtClean="0"/>
              <a:t>・自己決定した</a:t>
            </a:r>
            <a:endParaRPr kumimoji="1" lang="ja-JP" altLang="en-US" sz="1600" dirty="0"/>
          </a:p>
        </p:txBody>
      </p:sp>
      <p:sp>
        <p:nvSpPr>
          <p:cNvPr id="322" name="テキスト ボックス 321"/>
          <p:cNvSpPr txBox="1"/>
          <p:nvPr/>
        </p:nvSpPr>
        <p:spPr>
          <a:xfrm>
            <a:off x="1022372" y="4604921"/>
            <a:ext cx="646331" cy="369332"/>
          </a:xfrm>
          <a:prstGeom prst="rect">
            <a:avLst/>
          </a:prstGeom>
          <a:noFill/>
        </p:spPr>
        <p:txBody>
          <a:bodyPr wrap="none" rtlCol="0">
            <a:spAutoFit/>
          </a:bodyPr>
          <a:lstStyle/>
          <a:p>
            <a:r>
              <a:rPr kumimoji="1" lang="ja-JP" altLang="en-US" smtClean="0">
                <a:solidFill>
                  <a:srgbClr val="0000FF"/>
                </a:solidFill>
              </a:rPr>
              <a:t>説明</a:t>
            </a:r>
            <a:endParaRPr kumimoji="1" lang="ja-JP" altLang="en-US" dirty="0">
              <a:solidFill>
                <a:srgbClr val="0000FF"/>
              </a:solidFill>
            </a:endParaRPr>
          </a:p>
        </p:txBody>
      </p:sp>
      <p:sp>
        <p:nvSpPr>
          <p:cNvPr id="323" name="テキスト ボックス 322"/>
          <p:cNvSpPr txBox="1"/>
          <p:nvPr/>
        </p:nvSpPr>
        <p:spPr>
          <a:xfrm>
            <a:off x="5573617" y="5097975"/>
            <a:ext cx="1223412" cy="369332"/>
          </a:xfrm>
          <a:prstGeom prst="rect">
            <a:avLst/>
          </a:prstGeom>
          <a:noFill/>
        </p:spPr>
        <p:txBody>
          <a:bodyPr wrap="none" rtlCol="0">
            <a:spAutoFit/>
          </a:bodyPr>
          <a:lstStyle/>
          <a:p>
            <a:r>
              <a:rPr kumimoji="1" lang="ja-JP" altLang="en-US" dirty="0" smtClean="0">
                <a:solidFill>
                  <a:srgbClr val="0000FF"/>
                </a:solidFill>
              </a:rPr>
              <a:t>確認・了解</a:t>
            </a:r>
            <a:endParaRPr kumimoji="1" lang="ja-JP" altLang="en-US" dirty="0">
              <a:solidFill>
                <a:srgbClr val="0000FF"/>
              </a:solidFill>
            </a:endParaRPr>
          </a:p>
        </p:txBody>
      </p:sp>
      <p:grpSp>
        <p:nvGrpSpPr>
          <p:cNvPr id="292" name="図形グループ 291"/>
          <p:cNvGrpSpPr/>
          <p:nvPr/>
        </p:nvGrpSpPr>
        <p:grpSpPr>
          <a:xfrm>
            <a:off x="3625895" y="4957353"/>
            <a:ext cx="1013463" cy="1425770"/>
            <a:chOff x="3625895" y="4957353"/>
            <a:chExt cx="1013463" cy="1425770"/>
          </a:xfrm>
        </p:grpSpPr>
        <p:cxnSp>
          <p:nvCxnSpPr>
            <p:cNvPr id="161" name="直線コネクタ 160"/>
            <p:cNvCxnSpPr/>
            <p:nvPr/>
          </p:nvCxnSpPr>
          <p:spPr>
            <a:xfrm flipV="1">
              <a:off x="4108420" y="5231957"/>
              <a:ext cx="0" cy="656837"/>
            </a:xfrm>
            <a:prstGeom prst="line">
              <a:avLst/>
            </a:prstGeom>
            <a:ln w="107950">
              <a:solidFill>
                <a:srgbClr val="408000"/>
              </a:solidFill>
              <a:headEnd type="triangle" w="med" len="sm"/>
              <a:tailEnd type="none"/>
            </a:ln>
            <a:effectLst/>
          </p:spPr>
          <p:style>
            <a:lnRef idx="2">
              <a:schemeClr val="accent1"/>
            </a:lnRef>
            <a:fillRef idx="0">
              <a:schemeClr val="accent1"/>
            </a:fillRef>
            <a:effectRef idx="1">
              <a:schemeClr val="accent1"/>
            </a:effectRef>
            <a:fontRef idx="minor">
              <a:schemeClr val="tx1"/>
            </a:fontRef>
          </p:style>
        </p:cxnSp>
        <p:sp>
          <p:nvSpPr>
            <p:cNvPr id="134" name="角丸四角形 133"/>
            <p:cNvSpPr/>
            <p:nvPr/>
          </p:nvSpPr>
          <p:spPr>
            <a:xfrm>
              <a:off x="3652879" y="4960679"/>
              <a:ext cx="908307" cy="489118"/>
            </a:xfrm>
            <a:prstGeom prst="roundRect">
              <a:avLst/>
            </a:prstGeom>
            <a:solidFill>
              <a:srgbClr val="CCFFCC"/>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5" name="テキスト ボックス 134"/>
            <p:cNvSpPr txBox="1"/>
            <p:nvPr/>
          </p:nvSpPr>
          <p:spPr>
            <a:xfrm>
              <a:off x="3625895" y="4957353"/>
              <a:ext cx="1013463" cy="492443"/>
            </a:xfrm>
            <a:prstGeom prst="rect">
              <a:avLst/>
            </a:prstGeom>
            <a:noFill/>
          </p:spPr>
          <p:txBody>
            <a:bodyPr wrap="square" rtlCol="0">
              <a:spAutoFit/>
            </a:bodyPr>
            <a:lstStyle/>
            <a:p>
              <a:pPr algn="ctr"/>
              <a:r>
                <a:rPr lang="ja-JP" altLang="en-US" sz="1200" dirty="0" smtClean="0">
                  <a:solidFill>
                    <a:srgbClr val="002060"/>
                  </a:solidFill>
                </a:rPr>
                <a:t>患者からの</a:t>
              </a:r>
              <a:endParaRPr kumimoji="1" lang="en-US" altLang="ja-JP" sz="1200" dirty="0" smtClean="0">
                <a:solidFill>
                  <a:srgbClr val="002060"/>
                </a:solidFill>
              </a:endParaRPr>
            </a:p>
            <a:p>
              <a:pPr algn="ctr"/>
              <a:r>
                <a:rPr kumimoji="1" lang="ja-JP" altLang="en-US" sz="1400" dirty="0" smtClean="0">
                  <a:solidFill>
                    <a:srgbClr val="002060"/>
                  </a:solidFill>
                </a:rPr>
                <a:t>信頼・</a:t>
              </a:r>
              <a:r>
                <a:rPr lang="ja-JP" altLang="en-US" sz="1400" dirty="0" smtClean="0">
                  <a:solidFill>
                    <a:srgbClr val="002060"/>
                  </a:solidFill>
                </a:rPr>
                <a:t>安心</a:t>
              </a:r>
              <a:endParaRPr kumimoji="1" lang="en-US" altLang="ja-JP" sz="1400" dirty="0" smtClean="0">
                <a:solidFill>
                  <a:srgbClr val="002060"/>
                </a:solidFill>
              </a:endParaRPr>
            </a:p>
          </p:txBody>
        </p:sp>
        <p:sp>
          <p:nvSpPr>
            <p:cNvPr id="159" name="テキスト ボックス 158"/>
            <p:cNvSpPr txBox="1"/>
            <p:nvPr/>
          </p:nvSpPr>
          <p:spPr>
            <a:xfrm>
              <a:off x="3791104" y="6013791"/>
              <a:ext cx="646331" cy="369332"/>
            </a:xfrm>
            <a:prstGeom prst="rect">
              <a:avLst/>
            </a:prstGeom>
            <a:noFill/>
          </p:spPr>
          <p:txBody>
            <a:bodyPr wrap="none" rtlCol="0">
              <a:spAutoFit/>
            </a:bodyPr>
            <a:lstStyle/>
            <a:p>
              <a:r>
                <a:rPr lang="ja-JP" altLang="en-US" dirty="0" smtClean="0">
                  <a:solidFill>
                    <a:srgbClr val="0000FF"/>
                  </a:solidFill>
                </a:rPr>
                <a:t>条件</a:t>
              </a:r>
              <a:endParaRPr kumimoji="1" lang="ja-JP" altLang="en-US" dirty="0">
                <a:solidFill>
                  <a:srgbClr val="0000FF"/>
                </a:solidFill>
              </a:endParaRPr>
            </a:p>
          </p:txBody>
        </p:sp>
      </p:grpSp>
      <p:grpSp>
        <p:nvGrpSpPr>
          <p:cNvPr id="288" name="図形グループ 287"/>
          <p:cNvGrpSpPr/>
          <p:nvPr/>
        </p:nvGrpSpPr>
        <p:grpSpPr>
          <a:xfrm>
            <a:off x="2085542" y="3090835"/>
            <a:ext cx="3566578" cy="885996"/>
            <a:chOff x="2085542" y="3243234"/>
            <a:chExt cx="3566578" cy="885996"/>
          </a:xfrm>
        </p:grpSpPr>
        <p:sp>
          <p:nvSpPr>
            <p:cNvPr id="122" name="角丸四角形 121"/>
            <p:cNvSpPr/>
            <p:nvPr/>
          </p:nvSpPr>
          <p:spPr>
            <a:xfrm>
              <a:off x="2085542" y="3263283"/>
              <a:ext cx="3566578" cy="865947"/>
            </a:xfrm>
            <a:prstGeom prst="roundRect">
              <a:avLst/>
            </a:prstGeom>
            <a:solidFill>
              <a:schemeClr val="bg1"/>
            </a:solidFill>
            <a:ln w="19050" cmpd="sng">
              <a:solidFill>
                <a:srgbClr val="FF6600"/>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kumimoji="1" lang="ja-JP" altLang="en-US"/>
            </a:p>
          </p:txBody>
        </p:sp>
        <p:sp>
          <p:nvSpPr>
            <p:cNvPr id="123" name="テキスト ボックス 122"/>
            <p:cNvSpPr txBox="1"/>
            <p:nvPr/>
          </p:nvSpPr>
          <p:spPr>
            <a:xfrm>
              <a:off x="2241771" y="3423794"/>
              <a:ext cx="754233" cy="246221"/>
            </a:xfrm>
            <a:prstGeom prst="rect">
              <a:avLst/>
            </a:prstGeom>
            <a:noFill/>
          </p:spPr>
          <p:txBody>
            <a:bodyPr wrap="none" rtlCol="0">
              <a:spAutoFit/>
            </a:bodyPr>
            <a:lstStyle/>
            <a:p>
              <a:r>
                <a:rPr lang="ja-JP" altLang="en-US" sz="1000" dirty="0"/>
                <a:t>知識</a:t>
              </a:r>
              <a:r>
                <a:rPr lang="en-US" altLang="ja-JP" sz="1000" dirty="0"/>
                <a:t>･</a:t>
              </a:r>
              <a:r>
                <a:rPr lang="ja-JP" altLang="en-US" sz="1000" dirty="0"/>
                <a:t>経験</a:t>
              </a:r>
              <a:endParaRPr kumimoji="1" lang="ja-JP" altLang="en-US" sz="1000" dirty="0"/>
            </a:p>
          </p:txBody>
        </p:sp>
        <p:sp>
          <p:nvSpPr>
            <p:cNvPr id="124" name="テキスト ボックス 123"/>
            <p:cNvSpPr txBox="1"/>
            <p:nvPr/>
          </p:nvSpPr>
          <p:spPr>
            <a:xfrm>
              <a:off x="3579267" y="3243234"/>
              <a:ext cx="2007280" cy="584776"/>
            </a:xfrm>
            <a:prstGeom prst="rect">
              <a:avLst/>
            </a:prstGeom>
            <a:noFill/>
          </p:spPr>
          <p:txBody>
            <a:bodyPr wrap="none" rtlCol="0">
              <a:spAutoFit/>
            </a:bodyPr>
            <a:lstStyle/>
            <a:p>
              <a:r>
                <a:rPr lang="ja-JP" altLang="en-US" sz="3200" dirty="0"/>
                <a:t>知識</a:t>
              </a:r>
              <a:r>
                <a:rPr lang="en-US" altLang="ja-JP" sz="3200" dirty="0"/>
                <a:t>･</a:t>
              </a:r>
              <a:r>
                <a:rPr lang="ja-JP" altLang="en-US" sz="3200" dirty="0" smtClean="0"/>
                <a:t>経験</a:t>
              </a:r>
              <a:endParaRPr lang="en-US" altLang="ja-JP" sz="3200" dirty="0"/>
            </a:p>
          </p:txBody>
        </p:sp>
        <p:sp>
          <p:nvSpPr>
            <p:cNvPr id="125" name="テキスト ボックス 124"/>
            <p:cNvSpPr txBox="1"/>
            <p:nvPr/>
          </p:nvSpPr>
          <p:spPr>
            <a:xfrm>
              <a:off x="3047787" y="3279778"/>
              <a:ext cx="543739" cy="523220"/>
            </a:xfrm>
            <a:prstGeom prst="rect">
              <a:avLst/>
            </a:prstGeom>
            <a:noFill/>
          </p:spPr>
          <p:txBody>
            <a:bodyPr wrap="none" rtlCol="0">
              <a:spAutoFit/>
            </a:bodyPr>
            <a:lstStyle/>
            <a:p>
              <a:r>
                <a:rPr lang="en-US" altLang="ja-JP" sz="2800" dirty="0"/>
                <a:t>≪</a:t>
              </a:r>
              <a:endParaRPr kumimoji="1" lang="ja-JP" altLang="en-US" sz="2800" dirty="0"/>
            </a:p>
          </p:txBody>
        </p:sp>
        <p:sp>
          <p:nvSpPr>
            <p:cNvPr id="290" name="テキスト ボックス 289"/>
            <p:cNvSpPr txBox="1"/>
            <p:nvPr/>
          </p:nvSpPr>
          <p:spPr>
            <a:xfrm>
              <a:off x="2911227" y="3733199"/>
              <a:ext cx="2031325" cy="369332"/>
            </a:xfrm>
            <a:prstGeom prst="rect">
              <a:avLst/>
            </a:prstGeom>
            <a:noFill/>
          </p:spPr>
          <p:txBody>
            <a:bodyPr wrap="none" rtlCol="0">
              <a:spAutoFit/>
            </a:bodyPr>
            <a:lstStyle/>
            <a:p>
              <a:r>
                <a:rPr kumimoji="1" lang="en-US" altLang="ja-JP" dirty="0" smtClean="0">
                  <a:solidFill>
                    <a:srgbClr val="FF0000"/>
                  </a:solidFill>
                </a:rPr>
                <a:t>【</a:t>
              </a:r>
              <a:r>
                <a:rPr kumimoji="1" lang="ja-JP" altLang="en-US" dirty="0" smtClean="0">
                  <a:solidFill>
                    <a:srgbClr val="FF0000"/>
                  </a:solidFill>
                </a:rPr>
                <a:t>情報の非対称性</a:t>
              </a:r>
              <a:r>
                <a:rPr kumimoji="1" lang="en-US" altLang="ja-JP" dirty="0" smtClean="0">
                  <a:solidFill>
                    <a:srgbClr val="FF0000"/>
                  </a:solidFill>
                </a:rPr>
                <a:t>】</a:t>
              </a:r>
              <a:endParaRPr kumimoji="1" lang="ja-JP" altLang="en-US" dirty="0">
                <a:solidFill>
                  <a:srgbClr val="FF0000"/>
                </a:solidFill>
              </a:endParaRPr>
            </a:p>
          </p:txBody>
        </p:sp>
      </p:grpSp>
      <p:grpSp>
        <p:nvGrpSpPr>
          <p:cNvPr id="291" name="図形グループ 290"/>
          <p:cNvGrpSpPr/>
          <p:nvPr/>
        </p:nvGrpSpPr>
        <p:grpSpPr>
          <a:xfrm>
            <a:off x="1039898" y="4140036"/>
            <a:ext cx="3088419" cy="523220"/>
            <a:chOff x="1039898" y="4021164"/>
            <a:chExt cx="3088419" cy="523220"/>
          </a:xfrm>
        </p:grpSpPr>
        <p:cxnSp>
          <p:nvCxnSpPr>
            <p:cNvPr id="165" name="直線コネクタ 164"/>
            <p:cNvCxnSpPr/>
            <p:nvPr/>
          </p:nvCxnSpPr>
          <p:spPr>
            <a:xfrm>
              <a:off x="1039898" y="4279336"/>
              <a:ext cx="1235888" cy="0"/>
            </a:xfrm>
            <a:prstGeom prst="line">
              <a:avLst/>
            </a:prstGeom>
            <a:ln w="107950">
              <a:solidFill>
                <a:srgbClr val="408000"/>
              </a:solidFill>
              <a:headEnd type="triangle" w="med" len="sm"/>
              <a:tailEnd type="none"/>
            </a:ln>
            <a:effectLst/>
          </p:spPr>
          <p:style>
            <a:lnRef idx="2">
              <a:schemeClr val="accent1"/>
            </a:lnRef>
            <a:fillRef idx="0">
              <a:schemeClr val="accent1"/>
            </a:fillRef>
            <a:effectRef idx="1">
              <a:schemeClr val="accent1"/>
            </a:effectRef>
            <a:fontRef idx="minor">
              <a:schemeClr val="tx1"/>
            </a:fontRef>
          </p:style>
        </p:cxnSp>
        <p:grpSp>
          <p:nvGrpSpPr>
            <p:cNvPr id="289" name="図形グループ 288"/>
            <p:cNvGrpSpPr/>
            <p:nvPr/>
          </p:nvGrpSpPr>
          <p:grpSpPr>
            <a:xfrm>
              <a:off x="1800436" y="4021164"/>
              <a:ext cx="2327881" cy="523220"/>
              <a:chOff x="2658683" y="4269815"/>
              <a:chExt cx="2327881" cy="523220"/>
            </a:xfrm>
          </p:grpSpPr>
          <p:sp>
            <p:nvSpPr>
              <p:cNvPr id="162" name="角丸四角形 161"/>
              <p:cNvSpPr/>
              <p:nvPr/>
            </p:nvSpPr>
            <p:spPr>
              <a:xfrm>
                <a:off x="2679700" y="4287412"/>
                <a:ext cx="2293128" cy="473881"/>
              </a:xfrm>
              <a:prstGeom prst="roundRect">
                <a:avLst/>
              </a:prstGeom>
              <a:solidFill>
                <a:srgbClr val="CCFFCC"/>
              </a:solid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テキスト ボックス 1"/>
              <p:cNvSpPr txBox="1"/>
              <p:nvPr/>
            </p:nvSpPr>
            <p:spPr>
              <a:xfrm>
                <a:off x="2658683" y="4269815"/>
                <a:ext cx="2327881" cy="523220"/>
              </a:xfrm>
              <a:prstGeom prst="rect">
                <a:avLst/>
              </a:prstGeom>
              <a:noFill/>
            </p:spPr>
            <p:txBody>
              <a:bodyPr wrap="none" rtlCol="0">
                <a:spAutoFit/>
              </a:bodyPr>
              <a:lstStyle/>
              <a:p>
                <a:pPr algn="ctr"/>
                <a:r>
                  <a:rPr kumimoji="1" lang="ja-JP" altLang="en-US" sz="1400" dirty="0" smtClean="0">
                    <a:solidFill>
                      <a:srgbClr val="002060"/>
                    </a:solidFill>
                  </a:rPr>
                  <a:t>“</a:t>
                </a:r>
                <a:r>
                  <a:rPr kumimoji="1" lang="en-US" altLang="ja-JP" sz="1400" dirty="0" smtClean="0">
                    <a:solidFill>
                      <a:srgbClr val="002060"/>
                    </a:solidFill>
                  </a:rPr>
                  <a:t>Professional Autonomy</a:t>
                </a:r>
                <a:r>
                  <a:rPr kumimoji="1" lang="ja-JP" altLang="en-US" sz="1400" dirty="0" smtClean="0">
                    <a:solidFill>
                      <a:srgbClr val="002060"/>
                    </a:solidFill>
                  </a:rPr>
                  <a:t>”</a:t>
                </a:r>
                <a:endParaRPr kumimoji="1" lang="en-US" altLang="ja-JP" sz="1400" dirty="0" smtClean="0">
                  <a:solidFill>
                    <a:srgbClr val="002060"/>
                  </a:solidFill>
                </a:endParaRPr>
              </a:p>
              <a:p>
                <a:pPr algn="ctr"/>
                <a:r>
                  <a:rPr lang="ja-JP" altLang="en-US" sz="1400" dirty="0" smtClean="0">
                    <a:solidFill>
                      <a:srgbClr val="002060"/>
                    </a:solidFill>
                  </a:rPr>
                  <a:t>専門職としての自主性・自律</a:t>
                </a:r>
                <a:endParaRPr kumimoji="1" lang="ja-JP" altLang="en-US" sz="1400" dirty="0">
                  <a:solidFill>
                    <a:srgbClr val="002060"/>
                  </a:solidFill>
                </a:endParaRPr>
              </a:p>
            </p:txBody>
          </p:sp>
        </p:grpSp>
      </p:grpSp>
    </p:spTree>
    <p:extLst>
      <p:ext uri="{BB962C8B-B14F-4D97-AF65-F5344CB8AC3E}">
        <p14:creationId xmlns:p14="http://schemas.microsoft.com/office/powerpoint/2010/main" val="1184511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91"/>
                                        </p:tgtEl>
                                        <p:attrNameLst>
                                          <p:attrName>style.visibility</p:attrName>
                                        </p:attrNameLst>
                                      </p:cBhvr>
                                      <p:to>
                                        <p:strVal val="visible"/>
                                      </p:to>
                                    </p:set>
                                    <p:animEffect transition="in" filter="dissolve">
                                      <p:cBhvr>
                                        <p:cTn id="7" dur="500"/>
                                        <p:tgtEl>
                                          <p:spTgt spid="291"/>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292"/>
                                        </p:tgtEl>
                                        <p:attrNameLst>
                                          <p:attrName>style.visibility</p:attrName>
                                        </p:attrNameLst>
                                      </p:cBhvr>
                                      <p:to>
                                        <p:strVal val="visible"/>
                                      </p:to>
                                    </p:set>
                                    <p:animEffect transition="in" filter="dissolve">
                                      <p:cBhvr>
                                        <p:cTn id="12" dur="500"/>
                                        <p:tgtEl>
                                          <p:spTgt spid="2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 name="図 45"/>
          <p:cNvPicPr/>
          <p:nvPr/>
        </p:nvPicPr>
        <p:blipFill rotWithShape="1">
          <a:blip r:embed="rId2">
            <a:extLst>
              <a:ext uri="{BEBA8EAE-BF5A-486C-A8C5-ECC9F3942E4B}">
                <a14:imgProps xmlns:a14="http://schemas.microsoft.com/office/drawing/2010/main">
                  <a14:imgLayer r:embed="rId3">
                    <a14:imgEffect>
                      <a14:sharpenSoften amount="25000"/>
                    </a14:imgEffect>
                    <a14:imgEffect>
                      <a14:saturation sat="101000"/>
                    </a14:imgEffect>
                    <a14:imgEffect>
                      <a14:brightnessContrast bright="40000"/>
                    </a14:imgEffect>
                  </a14:imgLayer>
                </a14:imgProps>
              </a:ext>
              <a:ext uri="{28A0092B-C50C-407E-A947-70E740481C1C}">
                <a14:useLocalDpi xmlns:a14="http://schemas.microsoft.com/office/drawing/2010/main" val="0"/>
              </a:ext>
            </a:extLst>
          </a:blip>
          <a:srcRect l="38675" t="12545" r="8082" b="21404"/>
          <a:stretch/>
        </p:blipFill>
        <p:spPr>
          <a:xfrm>
            <a:off x="4295039" y="1261177"/>
            <a:ext cx="4717141" cy="2851479"/>
          </a:xfrm>
          <a:prstGeom prst="rect">
            <a:avLst/>
          </a:prstGeom>
        </p:spPr>
      </p:pic>
      <p:sp>
        <p:nvSpPr>
          <p:cNvPr id="10" name="正方形/長方形 9"/>
          <p:cNvSpPr/>
          <p:nvPr/>
        </p:nvSpPr>
        <p:spPr>
          <a:xfrm>
            <a:off x="4295039" y="1261177"/>
            <a:ext cx="4717141" cy="2851479"/>
          </a:xfrm>
          <a:prstGeom prst="rect">
            <a:avLst/>
          </a:prstGeom>
          <a:gradFill flip="none" rotWithShape="1">
            <a:gsLst>
              <a:gs pos="0">
                <a:schemeClr val="accent1">
                  <a:lumMod val="40000"/>
                  <a:lumOff val="60000"/>
                </a:schemeClr>
              </a:gs>
              <a:gs pos="59000">
                <a:schemeClr val="accent1">
                  <a:lumMod val="95000"/>
                  <a:lumOff val="5000"/>
                  <a:alpha val="18000"/>
                </a:schemeClr>
              </a:gs>
              <a:gs pos="100000">
                <a:schemeClr val="accent1">
                  <a:lumMod val="60000"/>
                </a:schemeClr>
              </a:gs>
            </a:gsLst>
            <a:path path="circle">
              <a:fillToRect l="50000" t="130000" r="50000" b="-30000"/>
            </a:path>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3" name="正方形/長方形 12"/>
          <p:cNvSpPr/>
          <p:nvPr/>
        </p:nvSpPr>
        <p:spPr>
          <a:xfrm>
            <a:off x="897213" y="4660351"/>
            <a:ext cx="2418172" cy="352825"/>
          </a:xfrm>
          <a:prstGeom prst="rect">
            <a:avLst/>
          </a:prstGeom>
          <a:ln>
            <a:solidFill>
              <a:srgbClr val="000090"/>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ja-JP" altLang="en-US"/>
          </a:p>
        </p:txBody>
      </p:sp>
      <p:sp>
        <p:nvSpPr>
          <p:cNvPr id="120" name="円/楕円 119"/>
          <p:cNvSpPr/>
          <p:nvPr/>
        </p:nvSpPr>
        <p:spPr>
          <a:xfrm>
            <a:off x="1835541" y="2310721"/>
            <a:ext cx="636284" cy="745172"/>
          </a:xfrm>
          <a:prstGeom prst="ellipse">
            <a:avLst/>
          </a:prstGeom>
          <a:solidFill>
            <a:schemeClr val="accent5">
              <a:lumMod val="20000"/>
              <a:lumOff val="80000"/>
            </a:schemeClr>
          </a:solidFill>
          <a:ln>
            <a:solidFill>
              <a:schemeClr val="tx1">
                <a:lumMod val="65000"/>
                <a:lumOff val="35000"/>
                <a:alpha val="71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1" name="テキスト ボックス 120"/>
          <p:cNvSpPr txBox="1"/>
          <p:nvPr/>
        </p:nvSpPr>
        <p:spPr>
          <a:xfrm>
            <a:off x="1860303" y="2350139"/>
            <a:ext cx="595035" cy="584776"/>
          </a:xfrm>
          <a:prstGeom prst="rect">
            <a:avLst/>
          </a:prstGeom>
          <a:noFill/>
        </p:spPr>
        <p:txBody>
          <a:bodyPr wrap="none" rtlCol="0">
            <a:spAutoFit/>
          </a:bodyPr>
          <a:lstStyle/>
          <a:p>
            <a:r>
              <a:rPr kumimoji="1" lang="en-US" altLang="ja-JP" sz="1600" dirty="0" smtClean="0"/>
              <a:t>  </a:t>
            </a:r>
            <a:r>
              <a:rPr kumimoji="1" lang="ja-JP" altLang="en-US" sz="1600" dirty="0" smtClean="0"/>
              <a:t>？</a:t>
            </a:r>
            <a:endParaRPr kumimoji="1" lang="en-US" altLang="ja-JP" sz="1600" dirty="0" smtClean="0"/>
          </a:p>
          <a:p>
            <a:r>
              <a:rPr lang="ja-JP" altLang="en-US" sz="1600" dirty="0" smtClean="0"/>
              <a:t>理解</a:t>
            </a:r>
            <a:endParaRPr lang="en-US" altLang="ja-JP" sz="1600" dirty="0" smtClean="0"/>
          </a:p>
        </p:txBody>
      </p:sp>
      <p:sp>
        <p:nvSpPr>
          <p:cNvPr id="157" name="テキスト ボックス 156"/>
          <p:cNvSpPr txBox="1"/>
          <p:nvPr/>
        </p:nvSpPr>
        <p:spPr>
          <a:xfrm>
            <a:off x="394053" y="4299150"/>
            <a:ext cx="3754002" cy="2252925"/>
          </a:xfrm>
          <a:prstGeom prst="rect">
            <a:avLst/>
          </a:prstGeom>
          <a:noFill/>
        </p:spPr>
        <p:txBody>
          <a:bodyPr wrap="none" rtlCol="0">
            <a:spAutoFit/>
          </a:bodyPr>
          <a:lstStyle/>
          <a:p>
            <a:r>
              <a:rPr kumimoji="1" lang="ja-JP" altLang="en-US" dirty="0" smtClean="0"/>
              <a:t>「説明と了解」の条件：</a:t>
            </a:r>
            <a:endParaRPr kumimoji="1" lang="en-US" altLang="ja-JP" dirty="0" smtClean="0"/>
          </a:p>
          <a:p>
            <a:pPr>
              <a:lnSpc>
                <a:spcPct val="140000"/>
              </a:lnSpc>
            </a:pPr>
            <a:r>
              <a:rPr lang="ja-JP" altLang="en-US" dirty="0" smtClean="0"/>
              <a:t>　　</a:t>
            </a:r>
            <a:r>
              <a:rPr lang="en-US" altLang="ja-JP" dirty="0" smtClean="0"/>
              <a:t> </a:t>
            </a:r>
            <a:r>
              <a:rPr lang="ja-JP" altLang="en-US" dirty="0" smtClean="0"/>
              <a:t>　同じ</a:t>
            </a:r>
            <a:r>
              <a:rPr lang="en-US" altLang="ja-JP" dirty="0" smtClean="0"/>
              <a:t> 『</a:t>
            </a:r>
            <a:r>
              <a:rPr lang="ja-JP" altLang="en-US" dirty="0" smtClean="0"/>
              <a:t>視点</a:t>
            </a:r>
            <a:r>
              <a:rPr lang="en-US" altLang="ja-JP" dirty="0" smtClean="0"/>
              <a:t>』 </a:t>
            </a:r>
            <a:r>
              <a:rPr lang="ja-JP" altLang="en-US" dirty="0" smtClean="0"/>
              <a:t>で見ること　　　　</a:t>
            </a:r>
            <a:endParaRPr lang="en-US" altLang="ja-JP" dirty="0" smtClean="0"/>
          </a:p>
          <a:p>
            <a:pPr>
              <a:lnSpc>
                <a:spcPct val="140000"/>
              </a:lnSpc>
            </a:pPr>
            <a:r>
              <a:rPr kumimoji="1" lang="en-US" altLang="ja-JP" dirty="0"/>
              <a:t>	</a:t>
            </a:r>
            <a:r>
              <a:rPr kumimoji="1" lang="ja-JP" altLang="en-US" dirty="0" smtClean="0"/>
              <a:t>　</a:t>
            </a:r>
            <a:r>
              <a:rPr kumimoji="1" lang="en-US" altLang="ja-JP" dirty="0" smtClean="0"/>
              <a:t>  </a:t>
            </a:r>
            <a:r>
              <a:rPr kumimoji="1" lang="ja-JP" altLang="en-US" dirty="0" smtClean="0"/>
              <a:t>・対象を見るときの立脚点</a:t>
            </a:r>
            <a:endParaRPr kumimoji="1" lang="en-US" altLang="ja-JP" dirty="0" smtClean="0"/>
          </a:p>
          <a:p>
            <a:r>
              <a:rPr lang="en-US" altLang="ja-JP" dirty="0" smtClean="0"/>
              <a:t>		</a:t>
            </a:r>
            <a:r>
              <a:rPr lang="ja-JP" altLang="en-US" dirty="0" smtClean="0"/>
              <a:t>　　情報の共有：</a:t>
            </a:r>
            <a:r>
              <a:rPr lang="ja-JP" altLang="en-US" sz="1400" dirty="0" smtClean="0"/>
              <a:t>　疾患・病態</a:t>
            </a:r>
            <a:endParaRPr lang="en-US" altLang="ja-JP" sz="1400" dirty="0" smtClean="0"/>
          </a:p>
          <a:p>
            <a:pPr>
              <a:lnSpc>
                <a:spcPct val="80000"/>
              </a:lnSpc>
            </a:pPr>
            <a:r>
              <a:rPr lang="en-US" altLang="ja-JP" dirty="0"/>
              <a:t>	</a:t>
            </a:r>
            <a:r>
              <a:rPr lang="en-US" altLang="ja-JP" dirty="0" smtClean="0"/>
              <a:t>				</a:t>
            </a:r>
            <a:r>
              <a:rPr lang="en-US" altLang="ja-JP" dirty="0"/>
              <a:t> </a:t>
            </a:r>
            <a:r>
              <a:rPr lang="en-US" altLang="ja-JP" dirty="0" smtClean="0"/>
              <a:t>  </a:t>
            </a:r>
            <a:r>
              <a:rPr lang="ja-JP" altLang="en-US" dirty="0" smtClean="0"/>
              <a:t>　</a:t>
            </a:r>
            <a:r>
              <a:rPr lang="ja-JP" altLang="en-US" sz="1400" dirty="0" smtClean="0"/>
              <a:t>合併症</a:t>
            </a:r>
            <a:endParaRPr lang="en-US" altLang="ja-JP" sz="1400" dirty="0"/>
          </a:p>
          <a:p>
            <a:pPr>
              <a:lnSpc>
                <a:spcPct val="120000"/>
              </a:lnSpc>
            </a:pPr>
            <a:r>
              <a:rPr kumimoji="1" lang="en-US" altLang="ja-JP" dirty="0" smtClean="0"/>
              <a:t>	</a:t>
            </a:r>
            <a:r>
              <a:rPr kumimoji="1" lang="ja-JP" altLang="en-US" dirty="0" smtClean="0"/>
              <a:t>　</a:t>
            </a:r>
            <a:r>
              <a:rPr kumimoji="1" lang="en-US" altLang="ja-JP" dirty="0" smtClean="0"/>
              <a:t>  </a:t>
            </a:r>
            <a:r>
              <a:rPr kumimoji="1" lang="ja-JP" altLang="en-US" dirty="0" smtClean="0"/>
              <a:t>・どこを視るかという注視点</a:t>
            </a:r>
            <a:endParaRPr kumimoji="1" lang="en-US" altLang="ja-JP" dirty="0" smtClean="0"/>
          </a:p>
          <a:p>
            <a:r>
              <a:rPr lang="en-US" altLang="ja-JP" dirty="0"/>
              <a:t>	</a:t>
            </a:r>
            <a:r>
              <a:rPr lang="en-US" altLang="ja-JP" dirty="0" smtClean="0"/>
              <a:t>	</a:t>
            </a:r>
            <a:r>
              <a:rPr lang="ja-JP" altLang="en-US" dirty="0" smtClean="0"/>
              <a:t>　　目標の理解：</a:t>
            </a:r>
            <a:r>
              <a:rPr lang="ja-JP" altLang="en-US" sz="1400" dirty="0"/>
              <a:t>　</a:t>
            </a:r>
            <a:r>
              <a:rPr lang="ja-JP" altLang="en-US" sz="1400" dirty="0" smtClean="0"/>
              <a:t>期待</a:t>
            </a:r>
            <a:r>
              <a:rPr lang="en-US" altLang="ja-JP" sz="1400" dirty="0" smtClean="0"/>
              <a:t> </a:t>
            </a:r>
            <a:r>
              <a:rPr lang="en-US" altLang="ja-JP" sz="1400" dirty="0" err="1" smtClean="0"/>
              <a:t>vs</a:t>
            </a:r>
            <a:r>
              <a:rPr lang="en-US" altLang="ja-JP" sz="1400" dirty="0"/>
              <a:t> </a:t>
            </a:r>
            <a:r>
              <a:rPr lang="ja-JP" altLang="en-US" sz="1400" dirty="0" smtClean="0"/>
              <a:t>現状　</a:t>
            </a:r>
            <a:endParaRPr kumimoji="1" lang="ja-JP" altLang="en-US" dirty="0"/>
          </a:p>
        </p:txBody>
      </p:sp>
      <p:pic>
        <p:nvPicPr>
          <p:cNvPr id="47" name="図 46"/>
          <p:cNvPicPr/>
          <p:nvPr/>
        </p:nvPicPr>
        <p:blipFill rotWithShape="1">
          <a:blip r:embed="rId4">
            <a:extLst>
              <a:ext uri="{28A0092B-C50C-407E-A947-70E740481C1C}">
                <a14:useLocalDpi xmlns:a14="http://schemas.microsoft.com/office/drawing/2010/main" val="0"/>
              </a:ext>
            </a:extLst>
          </a:blip>
          <a:srcRect l="3236" t="5728" r="12175"/>
          <a:stretch/>
        </p:blipFill>
        <p:spPr>
          <a:xfrm>
            <a:off x="455473" y="1294306"/>
            <a:ext cx="3506843" cy="2878554"/>
          </a:xfrm>
          <a:prstGeom prst="rect">
            <a:avLst/>
          </a:prstGeom>
        </p:spPr>
      </p:pic>
      <p:pic>
        <p:nvPicPr>
          <p:cNvPr id="54" name="図 53"/>
          <p:cNvPicPr/>
          <p:nvPr/>
        </p:nvPicPr>
        <p:blipFill rotWithShape="1">
          <a:blip r:embed="rId5">
            <a:extLst>
              <a:ext uri="{BEBA8EAE-BF5A-486C-A8C5-ECC9F3942E4B}">
                <a14:imgProps xmlns:a14="http://schemas.microsoft.com/office/drawing/2010/main">
                  <a14:imgLayer r:embed="rId6">
                    <a14:imgEffect>
                      <a14:colorTemperature colorTemp="6535"/>
                    </a14:imgEffect>
                    <a14:imgEffect>
                      <a14:saturation sat="200000"/>
                    </a14:imgEffect>
                    <a14:imgEffect>
                      <a14:brightnessContrast bright="20000" contrast="20000"/>
                    </a14:imgEffect>
                  </a14:imgLayer>
                </a14:imgProps>
              </a:ext>
              <a:ext uri="{28A0092B-C50C-407E-A947-70E740481C1C}">
                <a14:useLocalDpi xmlns:a14="http://schemas.microsoft.com/office/drawing/2010/main" val="0"/>
              </a:ext>
            </a:extLst>
          </a:blip>
          <a:srcRect l="12778" t="1096" r="3744"/>
          <a:stretch/>
        </p:blipFill>
        <p:spPr>
          <a:xfrm>
            <a:off x="348837" y="1306402"/>
            <a:ext cx="4107708" cy="2835945"/>
          </a:xfrm>
          <a:prstGeom prst="rect">
            <a:avLst/>
          </a:prstGeom>
          <a:ln w="57150" cmpd="sng">
            <a:solidFill>
              <a:srgbClr val="FF0000"/>
            </a:solidFill>
          </a:ln>
        </p:spPr>
      </p:pic>
      <p:grpSp>
        <p:nvGrpSpPr>
          <p:cNvPr id="9" name="図形グループ 8"/>
          <p:cNvGrpSpPr/>
          <p:nvPr/>
        </p:nvGrpSpPr>
        <p:grpSpPr>
          <a:xfrm>
            <a:off x="1171298" y="3803528"/>
            <a:ext cx="1748482" cy="369332"/>
            <a:chOff x="1357730" y="4360344"/>
            <a:chExt cx="1748482" cy="369332"/>
          </a:xfrm>
        </p:grpSpPr>
        <p:sp>
          <p:nvSpPr>
            <p:cNvPr id="137" name="角丸四角形 136"/>
            <p:cNvSpPr/>
            <p:nvPr/>
          </p:nvSpPr>
          <p:spPr>
            <a:xfrm>
              <a:off x="1357730" y="4369636"/>
              <a:ext cx="1728192" cy="360040"/>
            </a:xfrm>
            <a:prstGeom prst="roundRect">
              <a:avLst/>
            </a:prstGeom>
            <a:solidFill>
              <a:srgbClr val="9CFFAD"/>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8" name="テキスト ボックス 137"/>
            <p:cNvSpPr txBox="1"/>
            <p:nvPr/>
          </p:nvSpPr>
          <p:spPr>
            <a:xfrm>
              <a:off x="1383264" y="4360344"/>
              <a:ext cx="1722948" cy="369332"/>
            </a:xfrm>
            <a:prstGeom prst="rect">
              <a:avLst/>
            </a:prstGeom>
            <a:noFill/>
          </p:spPr>
          <p:txBody>
            <a:bodyPr wrap="none" rtlCol="0">
              <a:spAutoFit/>
            </a:bodyPr>
            <a:lstStyle/>
            <a:p>
              <a:r>
                <a:rPr lang="ja-JP" altLang="en-US" dirty="0"/>
                <a:t>医療を受ける側</a:t>
              </a:r>
              <a:endParaRPr kumimoji="1" lang="ja-JP" altLang="en-US" dirty="0"/>
            </a:p>
          </p:txBody>
        </p:sp>
      </p:grpSp>
      <p:sp>
        <p:nvSpPr>
          <p:cNvPr id="14" name="左大かっこ 13"/>
          <p:cNvSpPr/>
          <p:nvPr/>
        </p:nvSpPr>
        <p:spPr>
          <a:xfrm>
            <a:off x="1147338" y="5091102"/>
            <a:ext cx="182481" cy="1448991"/>
          </a:xfrm>
          <a:prstGeom prst="leftBracket">
            <a:avLst/>
          </a:prstGeom>
          <a:ln>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a:p>
        </p:txBody>
      </p:sp>
      <p:grpSp>
        <p:nvGrpSpPr>
          <p:cNvPr id="6" name="図形グループ 5"/>
          <p:cNvGrpSpPr/>
          <p:nvPr/>
        </p:nvGrpSpPr>
        <p:grpSpPr>
          <a:xfrm>
            <a:off x="3839370" y="4631262"/>
            <a:ext cx="4381157" cy="1090918"/>
            <a:chOff x="3839370" y="4631262"/>
            <a:chExt cx="4381157" cy="1090918"/>
          </a:xfrm>
        </p:grpSpPr>
        <p:sp>
          <p:nvSpPr>
            <p:cNvPr id="58" name="正方形/長方形 57"/>
            <p:cNvSpPr/>
            <p:nvPr/>
          </p:nvSpPr>
          <p:spPr>
            <a:xfrm>
              <a:off x="5081024" y="4660351"/>
              <a:ext cx="3049221" cy="352825"/>
            </a:xfrm>
            <a:prstGeom prst="rect">
              <a:avLst/>
            </a:prstGeom>
            <a:ln>
              <a:solidFill>
                <a:srgbClr val="000090"/>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ja-JP" altLang="en-US"/>
            </a:p>
          </p:txBody>
        </p:sp>
        <p:sp>
          <p:nvSpPr>
            <p:cNvPr id="11" name="テキスト ボックス 10"/>
            <p:cNvSpPr txBox="1"/>
            <p:nvPr/>
          </p:nvSpPr>
          <p:spPr>
            <a:xfrm>
              <a:off x="5065697" y="4660351"/>
              <a:ext cx="3154830" cy="1061829"/>
            </a:xfrm>
            <a:prstGeom prst="rect">
              <a:avLst/>
            </a:prstGeom>
            <a:noFill/>
          </p:spPr>
          <p:txBody>
            <a:bodyPr wrap="none" rtlCol="0">
              <a:spAutoFit/>
            </a:bodyPr>
            <a:lstStyle/>
            <a:p>
              <a:r>
                <a:rPr kumimoji="1" lang="ja-JP" altLang="en-US" dirty="0" smtClean="0"/>
                <a:t>了解したことの</a:t>
              </a:r>
              <a:r>
                <a:rPr kumimoji="1" lang="en-US" altLang="ja-JP" dirty="0" smtClean="0"/>
                <a:t> 『</a:t>
              </a:r>
              <a:r>
                <a:rPr kumimoji="1" lang="ja-JP" altLang="en-US" dirty="0" smtClean="0"/>
                <a:t>確認</a:t>
              </a:r>
              <a:r>
                <a:rPr kumimoji="1" lang="en-US" altLang="ja-JP" dirty="0" smtClean="0"/>
                <a:t>』</a:t>
              </a:r>
              <a:r>
                <a:rPr kumimoji="1" lang="ja-JP" altLang="en-US" dirty="0" smtClean="0"/>
                <a:t>が必要</a:t>
              </a:r>
              <a:endParaRPr kumimoji="1" lang="en-US" altLang="ja-JP" dirty="0" smtClean="0"/>
            </a:p>
            <a:p>
              <a:pPr>
                <a:lnSpc>
                  <a:spcPct val="150000"/>
                </a:lnSpc>
              </a:pPr>
              <a:r>
                <a:rPr lang="ja-JP" altLang="en-US" dirty="0" smtClean="0"/>
                <a:t>　　</a:t>
              </a:r>
              <a:r>
                <a:rPr lang="ja-JP" altLang="en-US" dirty="0"/>
                <a:t>・「自己決定権」の</a:t>
              </a:r>
              <a:r>
                <a:rPr lang="ja-JP" altLang="en-US" dirty="0" smtClean="0"/>
                <a:t>重要性</a:t>
              </a:r>
              <a:endParaRPr kumimoji="1" lang="en-US" altLang="ja-JP" dirty="0" smtClean="0"/>
            </a:p>
            <a:p>
              <a:r>
                <a:rPr lang="ja-JP" altLang="en-US" dirty="0" smtClean="0"/>
                <a:t>　　・</a:t>
              </a:r>
              <a:r>
                <a:rPr lang="ja-JP" altLang="en-US" dirty="0"/>
                <a:t>理解した、自己決定</a:t>
              </a:r>
              <a:r>
                <a:rPr lang="ja-JP" altLang="en-US" dirty="0" smtClean="0"/>
                <a:t>した？</a:t>
              </a:r>
              <a:endParaRPr lang="en-US" altLang="ja-JP" dirty="0"/>
            </a:p>
          </p:txBody>
        </p:sp>
        <p:sp>
          <p:nvSpPr>
            <p:cNvPr id="60" name="左大かっこ 59"/>
            <p:cNvSpPr/>
            <p:nvPr/>
          </p:nvSpPr>
          <p:spPr>
            <a:xfrm>
              <a:off x="5328024" y="5105658"/>
              <a:ext cx="182481" cy="573816"/>
            </a:xfrm>
            <a:prstGeom prst="leftBracket">
              <a:avLst/>
            </a:prstGeom>
            <a:ln>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a:p>
          </p:txBody>
        </p:sp>
        <p:sp>
          <p:nvSpPr>
            <p:cNvPr id="15" name="右矢印 14"/>
            <p:cNvSpPr/>
            <p:nvPr/>
          </p:nvSpPr>
          <p:spPr>
            <a:xfrm>
              <a:off x="3839370" y="4631262"/>
              <a:ext cx="939800" cy="440267"/>
            </a:xfrm>
            <a:prstGeom prst="right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kumimoji="1" lang="ja-JP" altLang="en-US"/>
            </a:p>
          </p:txBody>
        </p:sp>
      </p:grpSp>
      <p:sp>
        <p:nvSpPr>
          <p:cNvPr id="3" name="テキスト ボックス 2"/>
          <p:cNvSpPr txBox="1"/>
          <p:nvPr/>
        </p:nvSpPr>
        <p:spPr>
          <a:xfrm>
            <a:off x="2626571" y="409809"/>
            <a:ext cx="3942604" cy="615553"/>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pPr algn="ctr"/>
            <a:r>
              <a:rPr kumimoji="1" lang="en-US" altLang="ja-JP" sz="1400" dirty="0" smtClean="0">
                <a:solidFill>
                  <a:schemeClr val="tx1"/>
                </a:solidFill>
              </a:rPr>
              <a:t>｢</a:t>
            </a:r>
            <a:r>
              <a:rPr kumimoji="1" lang="ja-JP" altLang="en-US" sz="1400" dirty="0" smtClean="0">
                <a:solidFill>
                  <a:schemeClr val="tx1"/>
                </a:solidFill>
              </a:rPr>
              <a:t>医療安全</a:t>
            </a:r>
            <a:r>
              <a:rPr kumimoji="1" lang="en-US" altLang="ja-JP" sz="1400" dirty="0" smtClean="0">
                <a:solidFill>
                  <a:schemeClr val="tx1"/>
                </a:solidFill>
              </a:rPr>
              <a:t>｣</a:t>
            </a:r>
            <a:r>
              <a:rPr kumimoji="1" lang="ja-JP" altLang="en-US" sz="1400" dirty="0" smtClean="0">
                <a:solidFill>
                  <a:schemeClr val="tx1"/>
                </a:solidFill>
              </a:rPr>
              <a:t>の観点から</a:t>
            </a:r>
            <a:endParaRPr kumimoji="1" lang="en-US" altLang="ja-JP" sz="1400" dirty="0" smtClean="0">
              <a:solidFill>
                <a:schemeClr val="tx1"/>
              </a:solidFill>
            </a:endParaRPr>
          </a:p>
          <a:p>
            <a:pPr algn="ctr"/>
            <a:r>
              <a:rPr kumimoji="1" lang="ja-JP" altLang="en-US" sz="2000" dirty="0" smtClean="0">
                <a:solidFill>
                  <a:schemeClr val="tx1"/>
                </a:solidFill>
              </a:rPr>
              <a:t>インフォームドコンセントの重要性</a:t>
            </a:r>
            <a:endParaRPr kumimoji="1" lang="en-US" altLang="ja-JP" sz="2000" dirty="0" smtClean="0">
              <a:solidFill>
                <a:schemeClr val="tx1"/>
              </a:solidFill>
            </a:endParaRPr>
          </a:p>
        </p:txBody>
      </p:sp>
      <p:sp>
        <p:nvSpPr>
          <p:cNvPr id="8" name="円弧 7"/>
          <p:cNvSpPr/>
          <p:nvPr/>
        </p:nvSpPr>
        <p:spPr>
          <a:xfrm>
            <a:off x="-190322" y="1614132"/>
            <a:ext cx="2703614" cy="2625636"/>
          </a:xfrm>
          <a:prstGeom prst="arc">
            <a:avLst>
              <a:gd name="adj1" fmla="val 15012347"/>
              <a:gd name="adj2" fmla="val 356665"/>
            </a:avLst>
          </a:prstGeom>
          <a:ln w="38100" cmpd="sng">
            <a:solidFill>
              <a:srgbClr val="FFFF00"/>
            </a:solidFill>
            <a:headEnd type="triangle" w="lg" len="med"/>
            <a:tailEnd type="none" w="lg" len="med"/>
          </a:ln>
          <a:effectLst>
            <a:outerShdw blurRad="40000" dist="20000" dir="7800000" rotWithShape="0">
              <a:srgbClr val="000000">
                <a:alpha val="67000"/>
              </a:srgbClr>
            </a:outerShdw>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a:p>
        </p:txBody>
      </p:sp>
      <p:sp>
        <p:nvSpPr>
          <p:cNvPr id="20" name="フリーフォーム 19"/>
          <p:cNvSpPr/>
          <p:nvPr/>
        </p:nvSpPr>
        <p:spPr>
          <a:xfrm>
            <a:off x="8304696" y="2506870"/>
            <a:ext cx="0" cy="0"/>
          </a:xfrm>
          <a:custGeom>
            <a:avLst/>
            <a:gdLst>
              <a:gd name="connsiteX0" fmla="*/ 0 w 0"/>
              <a:gd name="connsiteY0" fmla="*/ 0 h 0"/>
              <a:gd name="connsiteX1" fmla="*/ 0 w 0"/>
              <a:gd name="connsiteY1" fmla="*/ 0 h 0"/>
            </a:gdLst>
            <a:ahLst/>
            <a:cxnLst>
              <a:cxn ang="0">
                <a:pos x="connsiteX0" y="connsiteY0"/>
              </a:cxn>
              <a:cxn ang="0">
                <a:pos x="connsiteX1" y="connsiteY1"/>
              </a:cxn>
            </a:cxnLst>
            <a:rect l="l" t="t" r="r" b="b"/>
            <a:pathLst>
              <a:path>
                <a:moveTo>
                  <a:pt x="0" y="0"/>
                </a:moveTo>
                <a:lnTo>
                  <a:pt x="0" y="0"/>
                </a:ln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a:p>
        </p:txBody>
      </p:sp>
      <p:sp>
        <p:nvSpPr>
          <p:cNvPr id="23" name="フリーフォーム 22"/>
          <p:cNvSpPr/>
          <p:nvPr/>
        </p:nvSpPr>
        <p:spPr>
          <a:xfrm>
            <a:off x="7412567" y="2142067"/>
            <a:ext cx="944033" cy="342900"/>
          </a:xfrm>
          <a:custGeom>
            <a:avLst/>
            <a:gdLst>
              <a:gd name="connsiteX0" fmla="*/ 944033 w 944033"/>
              <a:gd name="connsiteY0" fmla="*/ 342900 h 342900"/>
              <a:gd name="connsiteX1" fmla="*/ 893233 w 944033"/>
              <a:gd name="connsiteY1" fmla="*/ 245533 h 342900"/>
              <a:gd name="connsiteX2" fmla="*/ 804333 w 944033"/>
              <a:gd name="connsiteY2" fmla="*/ 279400 h 342900"/>
              <a:gd name="connsiteX3" fmla="*/ 694266 w 944033"/>
              <a:gd name="connsiteY3" fmla="*/ 334433 h 342900"/>
              <a:gd name="connsiteX4" fmla="*/ 626533 w 944033"/>
              <a:gd name="connsiteY4" fmla="*/ 279400 h 342900"/>
              <a:gd name="connsiteX5" fmla="*/ 571500 w 944033"/>
              <a:gd name="connsiteY5" fmla="*/ 101600 h 342900"/>
              <a:gd name="connsiteX6" fmla="*/ 444500 w 944033"/>
              <a:gd name="connsiteY6" fmla="*/ 67733 h 342900"/>
              <a:gd name="connsiteX7" fmla="*/ 347133 w 944033"/>
              <a:gd name="connsiteY7" fmla="*/ 76200 h 342900"/>
              <a:gd name="connsiteX8" fmla="*/ 258233 w 944033"/>
              <a:gd name="connsiteY8" fmla="*/ 4233 h 342900"/>
              <a:gd name="connsiteX9" fmla="*/ 0 w 944033"/>
              <a:gd name="connsiteY9" fmla="*/ 0 h 342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44033" h="342900">
                <a:moveTo>
                  <a:pt x="944033" y="342900"/>
                </a:moveTo>
                <a:lnTo>
                  <a:pt x="893233" y="245533"/>
                </a:lnTo>
                <a:lnTo>
                  <a:pt x="804333" y="279400"/>
                </a:lnTo>
                <a:lnTo>
                  <a:pt x="694266" y="334433"/>
                </a:lnTo>
                <a:lnTo>
                  <a:pt x="626533" y="279400"/>
                </a:lnTo>
                <a:lnTo>
                  <a:pt x="571500" y="101600"/>
                </a:lnTo>
                <a:lnTo>
                  <a:pt x="444500" y="67733"/>
                </a:lnTo>
                <a:lnTo>
                  <a:pt x="347133" y="76200"/>
                </a:lnTo>
                <a:lnTo>
                  <a:pt x="258233" y="4233"/>
                </a:lnTo>
                <a:lnTo>
                  <a:pt x="0" y="0"/>
                </a:lnTo>
              </a:path>
            </a:pathLst>
          </a:custGeom>
          <a:ln w="38100" cmpd="sng">
            <a:solidFill>
              <a:srgbClr val="FFFF00"/>
            </a:solidFill>
            <a:headEnd type="none"/>
            <a:tailEnd type="triangle" w="lg" len="med"/>
          </a:ln>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a:p>
        </p:txBody>
      </p:sp>
      <p:grpSp>
        <p:nvGrpSpPr>
          <p:cNvPr id="2" name="図形グループ 1"/>
          <p:cNvGrpSpPr/>
          <p:nvPr/>
        </p:nvGrpSpPr>
        <p:grpSpPr>
          <a:xfrm>
            <a:off x="5825549" y="3764075"/>
            <a:ext cx="1963665" cy="369332"/>
            <a:chOff x="5869721" y="3852419"/>
            <a:chExt cx="1963665" cy="369332"/>
          </a:xfrm>
        </p:grpSpPr>
        <p:sp>
          <p:nvSpPr>
            <p:cNvPr id="139" name="角丸四角形 138"/>
            <p:cNvSpPr/>
            <p:nvPr/>
          </p:nvSpPr>
          <p:spPr>
            <a:xfrm>
              <a:off x="5869721" y="3855753"/>
              <a:ext cx="1952622" cy="360040"/>
            </a:xfrm>
            <a:prstGeom prst="roundRect">
              <a:avLst/>
            </a:prstGeom>
            <a:solidFill>
              <a:srgbClr val="7CC9FF"/>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0" name="テキスト ボックス 139"/>
            <p:cNvSpPr txBox="1"/>
            <p:nvPr/>
          </p:nvSpPr>
          <p:spPr>
            <a:xfrm>
              <a:off x="5875999" y="3852419"/>
              <a:ext cx="1957387" cy="369332"/>
            </a:xfrm>
            <a:prstGeom prst="rect">
              <a:avLst/>
            </a:prstGeom>
            <a:noFill/>
          </p:spPr>
          <p:txBody>
            <a:bodyPr wrap="none" rtlCol="0">
              <a:spAutoFit/>
            </a:bodyPr>
            <a:lstStyle/>
            <a:p>
              <a:r>
                <a:rPr lang="ja-JP" altLang="en-US" dirty="0" smtClean="0"/>
                <a:t>医療を提供</a:t>
              </a:r>
              <a:r>
                <a:rPr lang="ja-JP" altLang="en-US" dirty="0"/>
                <a:t>する</a:t>
              </a:r>
              <a:r>
                <a:rPr lang="ja-JP" altLang="en-US" dirty="0" smtClean="0"/>
                <a:t>側</a:t>
              </a:r>
              <a:endParaRPr lang="ja-JP" altLang="en-US" dirty="0"/>
            </a:p>
          </p:txBody>
        </p:sp>
      </p:grpSp>
      <p:sp>
        <p:nvSpPr>
          <p:cNvPr id="7" name="角丸四角形 6"/>
          <p:cNvSpPr/>
          <p:nvPr/>
        </p:nvSpPr>
        <p:spPr>
          <a:xfrm>
            <a:off x="3621318" y="2554121"/>
            <a:ext cx="1228068" cy="1920576"/>
          </a:xfrm>
          <a:prstGeom prst="roundRect">
            <a:avLst>
              <a:gd name="adj" fmla="val 44141"/>
            </a:avLst>
          </a:prstGeom>
          <a:solidFill>
            <a:srgbClr val="DBDBDB"/>
          </a:solidFill>
          <a:ln w="28575" cmpd="sng">
            <a:solidFill>
              <a:srgbClr val="00009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pic>
        <p:nvPicPr>
          <p:cNvPr id="4" name="Picture 535" descr="Tailor-made"/>
          <p:cNvPicPr>
            <a:picLocks noChangeAspect="1" noChangeArrowheads="1"/>
          </p:cNvPicPr>
          <p:nvPr/>
        </p:nvPicPr>
        <p:blipFill rotWithShape="1">
          <a:blip r:embed="rId7" cstate="print">
            <a:clrChange>
              <a:clrFrom>
                <a:srgbClr val="FFFFFF"/>
              </a:clrFrom>
              <a:clrTo>
                <a:srgbClr val="FFFFFF">
                  <a:alpha val="0"/>
                </a:srgbClr>
              </a:clrTo>
            </a:clrChange>
            <a:extLst>
              <a:ext uri="{BEBA8EAE-BF5A-486C-A8C5-ECC9F3942E4B}">
                <a14:imgProps xmlns:a14="http://schemas.microsoft.com/office/drawing/2010/main">
                  <a14:imgLayer r:embed="rId8">
                    <a14:imgEffect>
                      <a14:sharpenSoften amount="22000"/>
                    </a14:imgEffect>
                    <a14:imgEffect>
                      <a14:colorTemperature colorTemp="7478"/>
                    </a14:imgEffect>
                    <a14:imgEffect>
                      <a14:saturation sat="213000"/>
                    </a14:imgEffect>
                    <a14:imgEffect>
                      <a14:brightnessContrast bright="-18000" contrast="30000"/>
                    </a14:imgEffect>
                  </a14:imgLayer>
                </a14:imgProps>
              </a:ext>
            </a:extLst>
          </a:blip>
          <a:srcRect r="8245" b="2776"/>
          <a:stretch/>
        </p:blipFill>
        <p:spPr bwMode="auto">
          <a:xfrm>
            <a:off x="3769259" y="2863635"/>
            <a:ext cx="943826" cy="1293490"/>
          </a:xfrm>
          <a:prstGeom prst="rect">
            <a:avLst/>
          </a:prstGeom>
          <a:noFill/>
          <a:ln w="9525">
            <a:noFill/>
            <a:miter lim="800000"/>
            <a:headEnd/>
            <a:tailEnd/>
          </a:ln>
        </p:spPr>
      </p:pic>
    </p:spTree>
    <p:extLst>
      <p:ext uri="{BB962C8B-B14F-4D97-AF65-F5344CB8AC3E}">
        <p14:creationId xmlns:p14="http://schemas.microsoft.com/office/powerpoint/2010/main" val="926393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dissolve">
                                      <p:cBhvr>
                                        <p:cTn id="7" dur="500"/>
                                        <p:tgtEl>
                                          <p:spTgt spid="5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dissolve">
                                      <p:cBhvr>
                                        <p:cTn id="12" dur="50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dissolv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dissolve">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dissolve">
                                      <p:cBhvr>
                                        <p:cTn id="2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8" grpId="0" animBg="1"/>
      <p:bldP spid="2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134818" y="1436366"/>
            <a:ext cx="8855058" cy="5133715"/>
          </a:xfrm>
          <a:prstGeom prst="rect">
            <a:avLst/>
          </a:prstGeom>
          <a:solidFill>
            <a:schemeClr val="bg1">
              <a:lumMod val="95000"/>
            </a:schemeClr>
          </a:solidFill>
          <a:ln>
            <a:solidFill>
              <a:srgbClr val="4F81BD"/>
            </a:solidFill>
          </a:ln>
        </p:spPr>
        <p:style>
          <a:lnRef idx="1">
            <a:schemeClr val="dk1"/>
          </a:lnRef>
          <a:fillRef idx="2">
            <a:schemeClr val="dk1"/>
          </a:fillRef>
          <a:effectRef idx="1">
            <a:schemeClr val="dk1"/>
          </a:effectRef>
          <a:fontRef idx="minor">
            <a:schemeClr val="dk1"/>
          </a:fontRef>
        </p:style>
        <p:txBody>
          <a:bodyPr wrap="none" rtlCol="0">
            <a:spAutoFit/>
          </a:bodyPr>
          <a:lstStyle/>
          <a:p>
            <a:r>
              <a:rPr lang="en-US" altLang="ja-JP" dirty="0"/>
              <a:t>1.</a:t>
            </a:r>
            <a:r>
              <a:rPr lang="ja-JP" altLang="en-US" dirty="0"/>
              <a:t>調査の目的</a:t>
            </a:r>
          </a:p>
          <a:p>
            <a:pPr>
              <a:lnSpc>
                <a:spcPct val="120000"/>
              </a:lnSpc>
            </a:pPr>
            <a:r>
              <a:rPr lang="en-US" altLang="ja-JP" dirty="0"/>
              <a:t>	</a:t>
            </a:r>
            <a:r>
              <a:rPr lang="en-US" altLang="ja-JP" dirty="0" smtClean="0"/>
              <a:t>○ </a:t>
            </a:r>
            <a:r>
              <a:rPr lang="ja-JP" altLang="en-US" dirty="0"/>
              <a:t>原因究明及び再発防止を図り、これにより医療の安全と医療の質の向上</a:t>
            </a:r>
            <a:r>
              <a:rPr lang="ja-JP" altLang="en-US" dirty="0" smtClean="0"/>
              <a:t>を図る。</a:t>
            </a:r>
            <a:endParaRPr lang="en-US" altLang="ja-JP" dirty="0" smtClean="0"/>
          </a:p>
          <a:p>
            <a:r>
              <a:rPr lang="en-US" altLang="ja-JP" dirty="0" smtClean="0"/>
              <a:t>		</a:t>
            </a:r>
            <a:r>
              <a:rPr lang="ja-JP" altLang="en-US" sz="1400" dirty="0" smtClean="0">
                <a:solidFill>
                  <a:srgbClr val="000090"/>
                </a:solidFill>
              </a:rPr>
              <a:t>６条の</a:t>
            </a:r>
            <a:r>
              <a:rPr lang="en-US" altLang="ja-JP" sz="1400" dirty="0" smtClean="0">
                <a:solidFill>
                  <a:srgbClr val="000090"/>
                </a:solidFill>
              </a:rPr>
              <a:t>11</a:t>
            </a:r>
            <a:r>
              <a:rPr lang="ja-JP" altLang="en-US" sz="1400" dirty="0" smtClean="0">
                <a:solidFill>
                  <a:srgbClr val="000090"/>
                </a:solidFill>
              </a:rPr>
              <a:t>通知：本制度の目的は医療安全の確保であり、個人の責任を追及するためのものではないこと</a:t>
            </a:r>
            <a:endParaRPr lang="en-US" altLang="ja-JP" sz="1400" dirty="0" smtClean="0">
              <a:solidFill>
                <a:srgbClr val="000090"/>
              </a:solidFill>
            </a:endParaRPr>
          </a:p>
          <a:p>
            <a:endParaRPr lang="en-US" altLang="ja-JP" sz="1400" dirty="0" smtClean="0">
              <a:solidFill>
                <a:srgbClr val="000090"/>
              </a:solidFill>
            </a:endParaRPr>
          </a:p>
          <a:p>
            <a:endParaRPr lang="en-US" altLang="ja-JP" sz="1400" dirty="0" smtClean="0"/>
          </a:p>
          <a:p>
            <a:endParaRPr lang="en-US" altLang="ja-JP" sz="1400" dirty="0"/>
          </a:p>
          <a:p>
            <a:r>
              <a:rPr lang="en-US" altLang="ja-JP" dirty="0" smtClean="0"/>
              <a:t>4.  </a:t>
            </a:r>
            <a:r>
              <a:rPr lang="ja-JP" altLang="en-US" dirty="0" smtClean="0"/>
              <a:t>院内</a:t>
            </a:r>
            <a:r>
              <a:rPr lang="ja-JP" altLang="en-US" dirty="0"/>
              <a:t>調査のあり方について </a:t>
            </a:r>
          </a:p>
          <a:p>
            <a:r>
              <a:rPr lang="ja-JP" altLang="en-US" dirty="0" smtClean="0"/>
              <a:t>　</a:t>
            </a:r>
            <a:r>
              <a:rPr lang="en-US" altLang="ja-JP" dirty="0" smtClean="0"/>
              <a:t>	○</a:t>
            </a:r>
            <a:r>
              <a:rPr lang="en-US" altLang="ja-JP" dirty="0"/>
              <a:t> </a:t>
            </a:r>
            <a:r>
              <a:rPr lang="ja-JP" altLang="en-US" dirty="0" smtClean="0"/>
              <a:t>診療</a:t>
            </a:r>
            <a:r>
              <a:rPr lang="ja-JP" altLang="en-US" dirty="0"/>
              <a:t>行為に関連した死亡</a:t>
            </a:r>
            <a:r>
              <a:rPr lang="ja-JP" altLang="en-US" dirty="0" smtClean="0"/>
              <a:t>事例　</a:t>
            </a:r>
            <a:r>
              <a:rPr lang="ja-JP" altLang="en-US" sz="1400" dirty="0" smtClean="0">
                <a:solidFill>
                  <a:srgbClr val="000090"/>
                </a:solidFill>
              </a:rPr>
              <a:t>６条の</a:t>
            </a:r>
            <a:r>
              <a:rPr lang="en-US" altLang="ja-JP" sz="1400" dirty="0" smtClean="0">
                <a:solidFill>
                  <a:srgbClr val="000090"/>
                </a:solidFill>
              </a:rPr>
              <a:t>10</a:t>
            </a:r>
            <a:r>
              <a:rPr lang="ja-JP" altLang="en-US" sz="1400" dirty="0" smtClean="0">
                <a:solidFill>
                  <a:srgbClr val="000090"/>
                </a:solidFill>
              </a:rPr>
              <a:t>：</a:t>
            </a:r>
            <a:r>
              <a:rPr lang="en-US" altLang="ja-JP" sz="1400" dirty="0" smtClean="0">
                <a:solidFill>
                  <a:srgbClr val="000090"/>
                </a:solidFill>
              </a:rPr>
              <a:t> </a:t>
            </a:r>
            <a:r>
              <a:rPr lang="ja-JP" altLang="en-US" sz="1400" dirty="0" smtClean="0">
                <a:solidFill>
                  <a:srgbClr val="000090"/>
                </a:solidFill>
              </a:rPr>
              <a:t>当該病院等に勤務する医療従事者が提供した医療に</a:t>
            </a:r>
            <a:endParaRPr lang="en-US" altLang="ja-JP" sz="1400" dirty="0" smtClean="0">
              <a:solidFill>
                <a:srgbClr val="000090"/>
              </a:solidFill>
            </a:endParaRPr>
          </a:p>
          <a:p>
            <a:r>
              <a:rPr lang="en-US" altLang="ja-JP" sz="1400" dirty="0">
                <a:solidFill>
                  <a:srgbClr val="000090"/>
                </a:solidFill>
              </a:rPr>
              <a:t>	</a:t>
            </a:r>
            <a:r>
              <a:rPr lang="ja-JP" altLang="en-US" sz="1400" dirty="0" smtClean="0">
                <a:solidFill>
                  <a:srgbClr val="000090"/>
                </a:solidFill>
              </a:rPr>
              <a:t>　　　　起因し、又は起因すると疑われる死亡又は死産・・・、当該管理者が予期しなかったもの・・・。</a:t>
            </a:r>
            <a:endParaRPr lang="en-US" altLang="ja-JP" sz="1400" dirty="0" smtClean="0">
              <a:solidFill>
                <a:srgbClr val="000090"/>
              </a:solidFill>
            </a:endParaRPr>
          </a:p>
          <a:p>
            <a:pPr>
              <a:lnSpc>
                <a:spcPct val="120000"/>
              </a:lnSpc>
            </a:pPr>
            <a:r>
              <a:rPr lang="ja-JP" altLang="en-US" dirty="0"/>
              <a:t>　</a:t>
            </a:r>
            <a:r>
              <a:rPr lang="ja-JP" altLang="en-US" dirty="0" smtClean="0"/>
              <a:t>　　　が発生</a:t>
            </a:r>
            <a:r>
              <a:rPr lang="ja-JP" altLang="en-US" dirty="0"/>
              <a:t>した場合</a:t>
            </a:r>
            <a:r>
              <a:rPr lang="ja-JP" altLang="en-US" dirty="0" smtClean="0"/>
              <a:t>、医療</a:t>
            </a:r>
            <a:r>
              <a:rPr lang="ja-JP" altLang="en-US" dirty="0"/>
              <a:t>機関は院内 に事故調査委員会を設置するものとする</a:t>
            </a:r>
            <a:r>
              <a:rPr lang="ja-JP" altLang="en-US" dirty="0" smtClean="0"/>
              <a:t>。</a:t>
            </a:r>
            <a:endParaRPr lang="en-US" altLang="ja-JP" dirty="0" smtClean="0"/>
          </a:p>
          <a:p>
            <a:pPr>
              <a:lnSpc>
                <a:spcPct val="120000"/>
              </a:lnSpc>
            </a:pPr>
            <a:endParaRPr lang="en-US" altLang="ja-JP" dirty="0" smtClean="0"/>
          </a:p>
          <a:p>
            <a:r>
              <a:rPr lang="ja-JP" altLang="ja-JP" dirty="0"/>
              <a:t>　</a:t>
            </a:r>
            <a:r>
              <a:rPr lang="ja-JP" altLang="en-US" dirty="0" smtClean="0"/>
              <a:t>　　　その</a:t>
            </a:r>
            <a:r>
              <a:rPr lang="ja-JP" altLang="en-US" dirty="0"/>
              <a:t>際、中立性・透明性・公正性・</a:t>
            </a:r>
            <a:r>
              <a:rPr lang="ja-JP" altLang="en-US" dirty="0" smtClean="0"/>
              <a:t>専門性</a:t>
            </a:r>
            <a:r>
              <a:rPr lang="en-US" altLang="ja-JP" dirty="0" smtClean="0"/>
              <a:t>   </a:t>
            </a:r>
            <a:r>
              <a:rPr lang="ja-JP" altLang="en-US" dirty="0" smtClean="0"/>
              <a:t>の</a:t>
            </a:r>
            <a:r>
              <a:rPr lang="ja-JP" altLang="en-US" dirty="0"/>
              <a:t>観点から</a:t>
            </a:r>
            <a:r>
              <a:rPr lang="ja-JP" altLang="en-US" dirty="0" smtClean="0"/>
              <a:t>、</a:t>
            </a:r>
            <a:endParaRPr lang="en-US" altLang="ja-JP" dirty="0" smtClean="0"/>
          </a:p>
          <a:p>
            <a:pPr>
              <a:lnSpc>
                <a:spcPct val="120000"/>
              </a:lnSpc>
            </a:pPr>
            <a:r>
              <a:rPr lang="ja-JP" altLang="ja-JP" dirty="0"/>
              <a:t>　</a:t>
            </a:r>
            <a:r>
              <a:rPr lang="ja-JP" altLang="en-US" dirty="0" smtClean="0"/>
              <a:t>　　　原則</a:t>
            </a:r>
            <a:r>
              <a:rPr lang="ja-JP" altLang="en-US" dirty="0"/>
              <a:t>として外部の医療の専門家の支援を受けることとし</a:t>
            </a:r>
            <a:r>
              <a:rPr lang="ja-JP" altLang="en-US" dirty="0" smtClean="0"/>
              <a:t>、</a:t>
            </a:r>
            <a:endParaRPr lang="en-US" altLang="ja-JP" dirty="0" smtClean="0"/>
          </a:p>
          <a:p>
            <a:pPr>
              <a:lnSpc>
                <a:spcPct val="120000"/>
              </a:lnSpc>
            </a:pPr>
            <a:r>
              <a:rPr lang="ja-JP" altLang="en-US" dirty="0" smtClean="0"/>
              <a:t>　　　　必要</a:t>
            </a:r>
            <a:r>
              <a:rPr lang="ja-JP" altLang="en-US" dirty="0"/>
              <a:t>に応じてその他の分野についても外部の支援</a:t>
            </a:r>
            <a:r>
              <a:rPr lang="ja-JP" altLang="en-US" dirty="0" smtClean="0"/>
              <a:t>を</a:t>
            </a:r>
            <a:endParaRPr lang="en-US" altLang="ja-JP" dirty="0" smtClean="0"/>
          </a:p>
          <a:p>
            <a:r>
              <a:rPr lang="en-US" altLang="ja-JP" dirty="0"/>
              <a:t>	</a:t>
            </a:r>
            <a:r>
              <a:rPr lang="ja-JP" altLang="en-US" dirty="0" smtClean="0"/>
              <a:t>　求める</a:t>
            </a:r>
            <a:r>
              <a:rPr lang="ja-JP" altLang="en-US" dirty="0"/>
              <a:t>こととする</a:t>
            </a:r>
            <a:r>
              <a:rPr lang="ja-JP" altLang="en-US" dirty="0" smtClean="0"/>
              <a:t>。</a:t>
            </a:r>
            <a:endParaRPr lang="en-US" altLang="ja-JP" dirty="0" smtClean="0"/>
          </a:p>
          <a:p>
            <a:pPr>
              <a:lnSpc>
                <a:spcPct val="70000"/>
              </a:lnSpc>
            </a:pPr>
            <a:endParaRPr lang="en-US" altLang="ja-JP" dirty="0"/>
          </a:p>
          <a:p>
            <a:r>
              <a:rPr lang="en-US" altLang="ja-JP" dirty="0"/>
              <a:t>5</a:t>
            </a:r>
            <a:r>
              <a:rPr lang="en-US" altLang="ja-JP" dirty="0" smtClean="0"/>
              <a:t>.</a:t>
            </a:r>
            <a:r>
              <a:rPr lang="ja-JP" altLang="en-US" dirty="0" smtClean="0"/>
              <a:t>　第三者</a:t>
            </a:r>
            <a:r>
              <a:rPr lang="ja-JP" altLang="en-US" dirty="0"/>
              <a:t>機関のあり方について </a:t>
            </a:r>
          </a:p>
          <a:p>
            <a:pPr>
              <a:lnSpc>
                <a:spcPct val="120000"/>
              </a:lnSpc>
            </a:pPr>
            <a:r>
              <a:rPr lang="ja-JP" altLang="en-US" dirty="0" smtClean="0"/>
              <a:t>　</a:t>
            </a:r>
            <a:r>
              <a:rPr lang="en-US" altLang="ja-JP" dirty="0" smtClean="0"/>
              <a:t>	○ </a:t>
            </a:r>
            <a:r>
              <a:rPr lang="ja-JP" altLang="en-US" dirty="0" smtClean="0"/>
              <a:t>独立性</a:t>
            </a:r>
            <a:r>
              <a:rPr lang="ja-JP" altLang="en-US" dirty="0"/>
              <a:t>・中立性・透明性・公正性・専門性を有する民間組織を設置する。 </a:t>
            </a:r>
            <a:endParaRPr lang="en-US" altLang="ja-JP" dirty="0" smtClean="0"/>
          </a:p>
        </p:txBody>
      </p:sp>
      <p:sp>
        <p:nvSpPr>
          <p:cNvPr id="4" name="テキスト ボックス 3"/>
          <p:cNvSpPr txBox="1"/>
          <p:nvPr/>
        </p:nvSpPr>
        <p:spPr>
          <a:xfrm>
            <a:off x="1450536" y="449419"/>
            <a:ext cx="6446396" cy="400110"/>
          </a:xfrm>
          <a:prstGeom prst="rect">
            <a:avLst/>
          </a:prstGeom>
        </p:spPr>
        <p:style>
          <a:lnRef idx="1">
            <a:schemeClr val="accent1"/>
          </a:lnRef>
          <a:fillRef idx="2">
            <a:schemeClr val="accent1"/>
          </a:fillRef>
          <a:effectRef idx="1">
            <a:schemeClr val="accent1"/>
          </a:effectRef>
          <a:fontRef idx="minor">
            <a:schemeClr val="dk1"/>
          </a:fontRef>
        </p:style>
        <p:txBody>
          <a:bodyPr wrap="none" rtlCol="0">
            <a:spAutoFit/>
          </a:bodyPr>
          <a:lstStyle/>
          <a:p>
            <a:r>
              <a:rPr lang="ja-JP" altLang="en-US" sz="2000" dirty="0" smtClean="0"/>
              <a:t>改正医療法による</a:t>
            </a:r>
            <a:r>
              <a:rPr lang="en-US" altLang="ja-JP" sz="2000" dirty="0" smtClean="0"/>
              <a:t>｢</a:t>
            </a:r>
            <a:r>
              <a:rPr lang="ja-JP" altLang="en-US" sz="2000" dirty="0" smtClean="0"/>
              <a:t>医療事故調査制度」の基本的な考え方 </a:t>
            </a:r>
            <a:endParaRPr lang="ja-JP" altLang="en-US" sz="2000" dirty="0"/>
          </a:p>
        </p:txBody>
      </p:sp>
      <p:sp>
        <p:nvSpPr>
          <p:cNvPr id="5" name="テキスト ボックス 4"/>
          <p:cNvSpPr txBox="1"/>
          <p:nvPr/>
        </p:nvSpPr>
        <p:spPr>
          <a:xfrm>
            <a:off x="828918" y="848784"/>
            <a:ext cx="7681109" cy="338554"/>
          </a:xfrm>
          <a:prstGeom prst="rect">
            <a:avLst/>
          </a:prstGeom>
          <a:noFill/>
        </p:spPr>
        <p:txBody>
          <a:bodyPr wrap="none" rtlCol="0">
            <a:spAutoFit/>
          </a:bodyPr>
          <a:lstStyle/>
          <a:p>
            <a:r>
              <a:rPr lang="ja-JP" altLang="en-US" sz="1600" dirty="0"/>
              <a:t>医療事故に係る調査の仕組み等に関する基本的な</a:t>
            </a:r>
            <a:r>
              <a:rPr lang="ja-JP" altLang="en-US" sz="1600" dirty="0" smtClean="0"/>
              <a:t>あり方に関する</a:t>
            </a:r>
            <a:r>
              <a:rPr lang="en-US" altLang="ja-JP" sz="1600" dirty="0" smtClean="0"/>
              <a:t> </a:t>
            </a:r>
            <a:r>
              <a:rPr lang="ja-JP" altLang="en-US" sz="1600" dirty="0" smtClean="0"/>
              <a:t>検討部会</a:t>
            </a:r>
            <a:r>
              <a:rPr lang="en-US" altLang="ja-JP" sz="1600" dirty="0" smtClean="0"/>
              <a:t>  </a:t>
            </a:r>
            <a:r>
              <a:rPr lang="ja-JP" altLang="en-US" sz="1600" dirty="0" smtClean="0"/>
              <a:t>／厚労省</a:t>
            </a:r>
            <a:endParaRPr lang="en-US" altLang="ja-JP" sz="1600" dirty="0" smtClean="0"/>
          </a:p>
        </p:txBody>
      </p:sp>
      <p:sp>
        <p:nvSpPr>
          <p:cNvPr id="6" name="テキスト ボックス 5"/>
          <p:cNvSpPr txBox="1"/>
          <p:nvPr/>
        </p:nvSpPr>
        <p:spPr>
          <a:xfrm>
            <a:off x="7388341" y="1158969"/>
            <a:ext cx="1695997" cy="307777"/>
          </a:xfrm>
          <a:prstGeom prst="rect">
            <a:avLst/>
          </a:prstGeom>
          <a:noFill/>
        </p:spPr>
        <p:txBody>
          <a:bodyPr wrap="none" rtlCol="0">
            <a:spAutoFit/>
          </a:bodyPr>
          <a:lstStyle/>
          <a:p>
            <a:r>
              <a:rPr lang="ja-JP" altLang="en-US" sz="1400" dirty="0"/>
              <a:t>平成２５年５月２９日 </a:t>
            </a:r>
          </a:p>
        </p:txBody>
      </p:sp>
      <p:cxnSp>
        <p:nvCxnSpPr>
          <p:cNvPr id="9" name="直線コネクタ 8"/>
          <p:cNvCxnSpPr/>
          <p:nvPr/>
        </p:nvCxnSpPr>
        <p:spPr>
          <a:xfrm>
            <a:off x="859754" y="5013276"/>
            <a:ext cx="4883071" cy="0"/>
          </a:xfrm>
          <a:prstGeom prst="line">
            <a:avLst/>
          </a:prstGeom>
          <a:ln w="12700" cmpd="sng">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8" name="直線コネクタ 7"/>
          <p:cNvCxnSpPr/>
          <p:nvPr/>
        </p:nvCxnSpPr>
        <p:spPr>
          <a:xfrm>
            <a:off x="2531832" y="4092377"/>
            <a:ext cx="4510081" cy="0"/>
          </a:xfrm>
          <a:prstGeom prst="line">
            <a:avLst/>
          </a:prstGeom>
          <a:ln w="12700" cmpd="sng">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3" name="直線コネクタ 12"/>
          <p:cNvCxnSpPr/>
          <p:nvPr/>
        </p:nvCxnSpPr>
        <p:spPr>
          <a:xfrm>
            <a:off x="859754" y="6436089"/>
            <a:ext cx="3904988" cy="0"/>
          </a:xfrm>
          <a:prstGeom prst="line">
            <a:avLst/>
          </a:prstGeom>
          <a:ln>
            <a:solidFill>
              <a:srgbClr val="000090"/>
            </a:solidFill>
          </a:ln>
        </p:spPr>
        <p:style>
          <a:lnRef idx="2">
            <a:schemeClr val="accent1"/>
          </a:lnRef>
          <a:fillRef idx="0">
            <a:schemeClr val="accent1"/>
          </a:fillRef>
          <a:effectRef idx="1">
            <a:schemeClr val="accent1"/>
          </a:effectRef>
          <a:fontRef idx="minor">
            <a:schemeClr val="tx1"/>
          </a:fontRef>
        </p:style>
      </p:cxnSp>
      <p:sp>
        <p:nvSpPr>
          <p:cNvPr id="18" name="角丸四角形 17"/>
          <p:cNvSpPr/>
          <p:nvPr/>
        </p:nvSpPr>
        <p:spPr>
          <a:xfrm>
            <a:off x="6602632" y="848784"/>
            <a:ext cx="917564" cy="327214"/>
          </a:xfrm>
          <a:prstGeom prst="roundRect">
            <a:avLst/>
          </a:prstGeom>
          <a:noFill/>
          <a:ln w="190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cxnSp>
        <p:nvCxnSpPr>
          <p:cNvPr id="19" name="直線コネクタ 18"/>
          <p:cNvCxnSpPr/>
          <p:nvPr/>
        </p:nvCxnSpPr>
        <p:spPr>
          <a:xfrm>
            <a:off x="871094" y="2092220"/>
            <a:ext cx="2235964" cy="0"/>
          </a:xfrm>
          <a:prstGeom prst="line">
            <a:avLst/>
          </a:prstGeom>
          <a:ln>
            <a:solidFill>
              <a:srgbClr val="000090"/>
            </a:solidFill>
          </a:ln>
        </p:spPr>
        <p:style>
          <a:lnRef idx="2">
            <a:schemeClr val="accent1"/>
          </a:lnRef>
          <a:fillRef idx="0">
            <a:schemeClr val="accent1"/>
          </a:fillRef>
          <a:effectRef idx="1">
            <a:schemeClr val="accent1"/>
          </a:effectRef>
          <a:fontRef idx="minor">
            <a:schemeClr val="tx1"/>
          </a:fontRef>
        </p:style>
      </p:cxnSp>
      <p:cxnSp>
        <p:nvCxnSpPr>
          <p:cNvPr id="21" name="直線コネクタ 20"/>
          <p:cNvCxnSpPr/>
          <p:nvPr/>
        </p:nvCxnSpPr>
        <p:spPr>
          <a:xfrm>
            <a:off x="2250329" y="2364386"/>
            <a:ext cx="6311108" cy="0"/>
          </a:xfrm>
          <a:prstGeom prst="line">
            <a:avLst/>
          </a:prstGeom>
          <a:ln w="12700" cmpd="sng">
            <a:solidFill>
              <a:srgbClr val="000090"/>
            </a:solidFill>
          </a:ln>
        </p:spPr>
        <p:style>
          <a:lnRef idx="2">
            <a:schemeClr val="accent1"/>
          </a:lnRef>
          <a:fillRef idx="0">
            <a:schemeClr val="accent1"/>
          </a:fillRef>
          <a:effectRef idx="1">
            <a:schemeClr val="accent1"/>
          </a:effectRef>
          <a:fontRef idx="minor">
            <a:schemeClr val="tx1"/>
          </a:fontRef>
        </p:style>
      </p:cxnSp>
      <p:sp>
        <p:nvSpPr>
          <p:cNvPr id="26" name="角丸四角形吹き出し 25"/>
          <p:cNvSpPr/>
          <p:nvPr/>
        </p:nvSpPr>
        <p:spPr>
          <a:xfrm>
            <a:off x="1979246" y="2596080"/>
            <a:ext cx="3302510" cy="268634"/>
          </a:xfrm>
          <a:prstGeom prst="wedgeRoundRectCallout">
            <a:avLst>
              <a:gd name="adj1" fmla="val 65920"/>
              <a:gd name="adj2" fmla="val -135268"/>
              <a:gd name="adj3" fmla="val 16667"/>
            </a:avLst>
          </a:prstGeom>
          <a:ln>
            <a:solidFill>
              <a:srgbClr val="000090"/>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sz="1400" dirty="0" smtClean="0">
                <a:solidFill>
                  <a:srgbClr val="000090"/>
                </a:solidFill>
              </a:rPr>
              <a:t>法令に反映</a:t>
            </a:r>
            <a:r>
              <a:rPr kumimoji="1" lang="en-US" altLang="ja-JP" sz="1400" dirty="0" smtClean="0">
                <a:solidFill>
                  <a:srgbClr val="000090"/>
                </a:solidFill>
              </a:rPr>
              <a:t> → </a:t>
            </a:r>
            <a:r>
              <a:rPr kumimoji="1" lang="ja-JP" altLang="en-US" sz="1400" dirty="0" smtClean="0">
                <a:solidFill>
                  <a:srgbClr val="000090"/>
                </a:solidFill>
              </a:rPr>
              <a:t>個人の責任追及ではない</a:t>
            </a:r>
            <a:endParaRPr kumimoji="1" lang="ja-JP" altLang="en-US" sz="1400" dirty="0">
              <a:solidFill>
                <a:srgbClr val="000090"/>
              </a:solidFill>
            </a:endParaRPr>
          </a:p>
        </p:txBody>
      </p:sp>
      <p:sp>
        <p:nvSpPr>
          <p:cNvPr id="27" name="角丸四角形吹き出し 26"/>
          <p:cNvSpPr/>
          <p:nvPr/>
        </p:nvSpPr>
        <p:spPr>
          <a:xfrm>
            <a:off x="5518358" y="2852936"/>
            <a:ext cx="1573922" cy="219984"/>
          </a:xfrm>
          <a:prstGeom prst="wedgeRoundRectCallout">
            <a:avLst>
              <a:gd name="adj1" fmla="val -126364"/>
              <a:gd name="adj2" fmla="val 173301"/>
              <a:gd name="adj3" fmla="val 16667"/>
            </a:avLst>
          </a:prstGeom>
          <a:ln>
            <a:solidFill>
              <a:srgbClr val="000090"/>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sz="1100" dirty="0" smtClean="0">
                <a:solidFill>
                  <a:srgbClr val="000090"/>
                </a:solidFill>
              </a:rPr>
              <a:t>法令；</a:t>
            </a:r>
            <a:r>
              <a:rPr kumimoji="1" lang="en-US" altLang="ja-JP" sz="1100" dirty="0" smtClean="0">
                <a:solidFill>
                  <a:srgbClr val="000090"/>
                </a:solidFill>
              </a:rPr>
              <a:t> </a:t>
            </a:r>
            <a:r>
              <a:rPr kumimoji="1" lang="ja-JP" altLang="en-US" sz="1100" dirty="0" smtClean="0">
                <a:solidFill>
                  <a:srgbClr val="000090"/>
                </a:solidFill>
              </a:rPr>
              <a:t>医療事故の定義</a:t>
            </a:r>
            <a:endParaRPr kumimoji="1" lang="ja-JP" altLang="en-US" sz="1100" dirty="0">
              <a:solidFill>
                <a:srgbClr val="000090"/>
              </a:solidFill>
            </a:endParaRPr>
          </a:p>
        </p:txBody>
      </p:sp>
      <p:sp>
        <p:nvSpPr>
          <p:cNvPr id="28" name="角丸四角形吹き出し 27"/>
          <p:cNvSpPr/>
          <p:nvPr/>
        </p:nvSpPr>
        <p:spPr>
          <a:xfrm>
            <a:off x="6702511" y="4463474"/>
            <a:ext cx="2131709" cy="661457"/>
          </a:xfrm>
          <a:prstGeom prst="wedgeRoundRectCallout">
            <a:avLst>
              <a:gd name="adj1" fmla="val -103000"/>
              <a:gd name="adj2" fmla="val -105493"/>
              <a:gd name="adj3" fmla="val 16667"/>
            </a:avLst>
          </a:prstGeom>
          <a:solidFill>
            <a:schemeClr val="bg2">
              <a:lumMod val="90000"/>
            </a:schemeClr>
          </a:solidFill>
          <a:ln>
            <a:solidFill>
              <a:srgbClr val="000090"/>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sz="1600" dirty="0" smtClean="0">
                <a:solidFill>
                  <a:schemeClr val="tx1"/>
                </a:solidFill>
              </a:rPr>
              <a:t>当該医療機関が</a:t>
            </a:r>
            <a:endParaRPr kumimoji="1" lang="en-US" altLang="ja-JP" sz="1600" dirty="0" smtClean="0">
              <a:solidFill>
                <a:schemeClr val="tx1"/>
              </a:solidFill>
            </a:endParaRPr>
          </a:p>
          <a:p>
            <a:pPr algn="ctr"/>
            <a:r>
              <a:rPr kumimoji="1" lang="ja-JP" altLang="en-US" sz="1600" dirty="0" smtClean="0">
                <a:solidFill>
                  <a:schemeClr val="tx1"/>
                </a:solidFill>
              </a:rPr>
              <a:t>主体的に行う</a:t>
            </a:r>
            <a:endParaRPr kumimoji="1" lang="ja-JP" altLang="en-US" sz="1600" dirty="0">
              <a:solidFill>
                <a:schemeClr val="tx1"/>
              </a:solidFill>
            </a:endParaRPr>
          </a:p>
        </p:txBody>
      </p:sp>
      <p:sp>
        <p:nvSpPr>
          <p:cNvPr id="29" name="角丸四角形吹き出し 28"/>
          <p:cNvSpPr/>
          <p:nvPr/>
        </p:nvSpPr>
        <p:spPr>
          <a:xfrm>
            <a:off x="6702512" y="5171938"/>
            <a:ext cx="2131709" cy="603587"/>
          </a:xfrm>
          <a:prstGeom prst="wedgeRoundRectCallout">
            <a:avLst>
              <a:gd name="adj1" fmla="val -101809"/>
              <a:gd name="adj2" fmla="val -74141"/>
              <a:gd name="adj3" fmla="val 16667"/>
            </a:avLst>
          </a:prstGeom>
          <a:solidFill>
            <a:srgbClr val="DDD9C3"/>
          </a:solidFill>
          <a:ln>
            <a:solidFill>
              <a:srgbClr val="000090"/>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sz="1600" dirty="0" smtClean="0">
                <a:solidFill>
                  <a:srgbClr val="000000"/>
                </a:solidFill>
              </a:rPr>
              <a:t>支援団体（外部委員）の参加</a:t>
            </a:r>
            <a:endParaRPr kumimoji="1" lang="ja-JP" altLang="en-US" sz="1600" dirty="0">
              <a:solidFill>
                <a:srgbClr val="000000"/>
              </a:solidFill>
            </a:endParaRPr>
          </a:p>
        </p:txBody>
      </p:sp>
      <p:sp>
        <p:nvSpPr>
          <p:cNvPr id="20" name="正方形/長方形 19"/>
          <p:cNvSpPr/>
          <p:nvPr/>
        </p:nvSpPr>
        <p:spPr>
          <a:xfrm>
            <a:off x="1617398" y="4395282"/>
            <a:ext cx="3289072" cy="314812"/>
          </a:xfrm>
          <a:prstGeom prst="rect">
            <a:avLst/>
          </a:prstGeom>
          <a:solidFill>
            <a:schemeClr val="bg1"/>
          </a:solidFill>
          <a:ln w="28575"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dirty="0" smtClean="0">
                <a:solidFill>
                  <a:srgbClr val="000000"/>
                </a:solidFill>
              </a:rPr>
              <a:t>中立性・透明性・公正性・専門性</a:t>
            </a:r>
            <a:endParaRPr kumimoji="1" lang="ja-JP" altLang="en-US" dirty="0">
              <a:solidFill>
                <a:srgbClr val="000000"/>
              </a:solidFill>
            </a:endParaRPr>
          </a:p>
        </p:txBody>
      </p:sp>
    </p:spTree>
    <p:extLst>
      <p:ext uri="{BB962C8B-B14F-4D97-AF65-F5344CB8AC3E}">
        <p14:creationId xmlns:p14="http://schemas.microsoft.com/office/powerpoint/2010/main" val="3009971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dissolve">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dissolve">
                                      <p:cBhvr>
                                        <p:cTn id="12" dur="500"/>
                                        <p:tgtEl>
                                          <p:spTgt spid="27"/>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dissolve">
                                      <p:cBhvr>
                                        <p:cTn id="17" dur="500"/>
                                        <p:tgtEl>
                                          <p:spTgt spid="28"/>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dissolve">
                                      <p:cBhvr>
                                        <p:cTn id="22" dur="500"/>
                                        <p:tgtEl>
                                          <p:spTgt spid="20"/>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dissolve">
                                      <p:cBhvr>
                                        <p:cTn id="2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28" grpId="0" animBg="1"/>
      <p:bldP spid="29" grpId="0" animBg="1"/>
      <p:bldP spid="2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上矢印 40"/>
          <p:cNvSpPr/>
          <p:nvPr/>
        </p:nvSpPr>
        <p:spPr>
          <a:xfrm>
            <a:off x="2073734" y="3035052"/>
            <a:ext cx="194010" cy="2448272"/>
          </a:xfrm>
          <a:prstGeom prst="upArrow">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正方形/長方形 2"/>
          <p:cNvSpPr/>
          <p:nvPr/>
        </p:nvSpPr>
        <p:spPr>
          <a:xfrm>
            <a:off x="1043608" y="980728"/>
            <a:ext cx="432048" cy="1800200"/>
          </a:xfrm>
          <a:prstGeom prst="rect">
            <a:avLst/>
          </a:prstGeom>
          <a:solidFill>
            <a:schemeClr val="accent1">
              <a:lumMod val="75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t>医療機関</a:t>
            </a:r>
            <a:endParaRPr kumimoji="1" lang="ja-JP" altLang="en-US" dirty="0"/>
          </a:p>
        </p:txBody>
      </p:sp>
      <p:sp>
        <p:nvSpPr>
          <p:cNvPr id="5" name="右矢印 4"/>
          <p:cNvSpPr/>
          <p:nvPr/>
        </p:nvSpPr>
        <p:spPr>
          <a:xfrm>
            <a:off x="1487078" y="2493494"/>
            <a:ext cx="5976664" cy="288032"/>
          </a:xfrm>
          <a:prstGeom prst="rightArrow">
            <a:avLst/>
          </a:prstGeom>
          <a:solidFill>
            <a:schemeClr val="accent1">
              <a:lumMod val="75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7" name="直線コネクタ 6"/>
          <p:cNvCxnSpPr/>
          <p:nvPr/>
        </p:nvCxnSpPr>
        <p:spPr>
          <a:xfrm>
            <a:off x="1794829" y="2276872"/>
            <a:ext cx="0" cy="432048"/>
          </a:xfrm>
          <a:prstGeom prst="line">
            <a:avLst/>
          </a:prstGeom>
          <a:ln w="38100">
            <a:solidFill>
              <a:srgbClr val="0070C0"/>
            </a:solidFill>
            <a:prstDash val="sysDot"/>
          </a:ln>
        </p:spPr>
        <p:style>
          <a:lnRef idx="1">
            <a:schemeClr val="accent1"/>
          </a:lnRef>
          <a:fillRef idx="0">
            <a:schemeClr val="accent1"/>
          </a:fillRef>
          <a:effectRef idx="0">
            <a:schemeClr val="accent1"/>
          </a:effectRef>
          <a:fontRef idx="minor">
            <a:schemeClr val="tx1"/>
          </a:fontRef>
        </p:style>
      </p:cxnSp>
      <p:sp>
        <p:nvSpPr>
          <p:cNvPr id="8" name="テキスト ボックス 7"/>
          <p:cNvSpPr txBox="1"/>
          <p:nvPr/>
        </p:nvSpPr>
        <p:spPr>
          <a:xfrm>
            <a:off x="1606024" y="935551"/>
            <a:ext cx="430887" cy="1512168"/>
          </a:xfrm>
          <a:prstGeom prst="rect">
            <a:avLst/>
          </a:prstGeom>
          <a:noFill/>
        </p:spPr>
        <p:txBody>
          <a:bodyPr vert="eaVert" wrap="square" rtlCol="0">
            <a:spAutoFit/>
          </a:bodyPr>
          <a:lstStyle/>
          <a:p>
            <a:r>
              <a:rPr kumimoji="1" lang="ja-JP" altLang="en-US" sz="1600" dirty="0" smtClean="0"/>
              <a:t>死亡事例発生</a:t>
            </a:r>
            <a:endParaRPr kumimoji="1" lang="ja-JP" altLang="en-US" sz="1600" dirty="0"/>
          </a:p>
        </p:txBody>
      </p:sp>
      <p:sp>
        <p:nvSpPr>
          <p:cNvPr id="9" name="テキスト ボックス 8"/>
          <p:cNvSpPr txBox="1"/>
          <p:nvPr/>
        </p:nvSpPr>
        <p:spPr>
          <a:xfrm>
            <a:off x="2087535" y="935551"/>
            <a:ext cx="430887" cy="1512168"/>
          </a:xfrm>
          <a:prstGeom prst="rect">
            <a:avLst/>
          </a:prstGeom>
          <a:noFill/>
        </p:spPr>
        <p:txBody>
          <a:bodyPr vert="eaVert" wrap="square" rtlCol="0">
            <a:spAutoFit/>
          </a:bodyPr>
          <a:lstStyle/>
          <a:p>
            <a:r>
              <a:rPr kumimoji="1" lang="ja-JP" altLang="en-US" sz="1600" dirty="0" smtClean="0"/>
              <a:t>医療事故判断</a:t>
            </a:r>
            <a:endParaRPr kumimoji="1" lang="ja-JP" altLang="en-US" sz="1600" dirty="0"/>
          </a:p>
        </p:txBody>
      </p:sp>
      <p:sp>
        <p:nvSpPr>
          <p:cNvPr id="10" name="テキスト ボックス 9"/>
          <p:cNvSpPr txBox="1"/>
          <p:nvPr/>
        </p:nvSpPr>
        <p:spPr>
          <a:xfrm>
            <a:off x="2512746" y="935551"/>
            <a:ext cx="430887" cy="1512168"/>
          </a:xfrm>
          <a:prstGeom prst="rect">
            <a:avLst/>
          </a:prstGeom>
          <a:noFill/>
        </p:spPr>
        <p:txBody>
          <a:bodyPr vert="eaVert" wrap="square" rtlCol="0">
            <a:spAutoFit/>
          </a:bodyPr>
          <a:lstStyle/>
          <a:p>
            <a:r>
              <a:rPr lang="ja-JP" altLang="en-US" sz="1600" dirty="0"/>
              <a:t>遺族へ説明</a:t>
            </a:r>
            <a:endParaRPr kumimoji="1" lang="ja-JP" altLang="en-US" sz="1600" dirty="0"/>
          </a:p>
        </p:txBody>
      </p:sp>
      <p:sp>
        <p:nvSpPr>
          <p:cNvPr id="11" name="テキスト ボックス 10"/>
          <p:cNvSpPr txBox="1"/>
          <p:nvPr/>
        </p:nvSpPr>
        <p:spPr>
          <a:xfrm>
            <a:off x="2890918" y="935551"/>
            <a:ext cx="430887" cy="1728192"/>
          </a:xfrm>
          <a:prstGeom prst="rect">
            <a:avLst/>
          </a:prstGeom>
          <a:noFill/>
        </p:spPr>
        <p:txBody>
          <a:bodyPr vert="eaVert" wrap="square" rtlCol="0">
            <a:spAutoFit/>
          </a:bodyPr>
          <a:lstStyle/>
          <a:p>
            <a:r>
              <a:rPr lang="ja-JP" altLang="en-US" sz="1600" dirty="0" smtClean="0"/>
              <a:t>センターへ報告</a:t>
            </a:r>
            <a:endParaRPr kumimoji="1" lang="ja-JP" altLang="en-US" sz="1600" dirty="0"/>
          </a:p>
        </p:txBody>
      </p:sp>
      <p:cxnSp>
        <p:nvCxnSpPr>
          <p:cNvPr id="12" name="直線コネクタ 11"/>
          <p:cNvCxnSpPr/>
          <p:nvPr/>
        </p:nvCxnSpPr>
        <p:spPr>
          <a:xfrm>
            <a:off x="2274205" y="2276872"/>
            <a:ext cx="0" cy="432048"/>
          </a:xfrm>
          <a:prstGeom prst="line">
            <a:avLst/>
          </a:prstGeom>
          <a:ln w="38100">
            <a:solidFill>
              <a:srgbClr val="0070C0"/>
            </a:solidFill>
            <a:prstDash val="sysDot"/>
          </a:ln>
        </p:spPr>
        <p:style>
          <a:lnRef idx="1">
            <a:schemeClr val="accent1"/>
          </a:lnRef>
          <a:fillRef idx="0">
            <a:schemeClr val="accent1"/>
          </a:fillRef>
          <a:effectRef idx="0">
            <a:schemeClr val="accent1"/>
          </a:effectRef>
          <a:fontRef idx="minor">
            <a:schemeClr val="tx1"/>
          </a:fontRef>
        </p:style>
      </p:cxnSp>
      <p:cxnSp>
        <p:nvCxnSpPr>
          <p:cNvPr id="13" name="直線コネクタ 12"/>
          <p:cNvCxnSpPr/>
          <p:nvPr/>
        </p:nvCxnSpPr>
        <p:spPr>
          <a:xfrm>
            <a:off x="2712800" y="1993141"/>
            <a:ext cx="0" cy="654801"/>
          </a:xfrm>
          <a:prstGeom prst="line">
            <a:avLst/>
          </a:prstGeom>
          <a:ln w="38100">
            <a:solidFill>
              <a:srgbClr val="0070C0"/>
            </a:solidFill>
            <a:prstDash val="sysDot"/>
          </a:ln>
        </p:spPr>
        <p:style>
          <a:lnRef idx="1">
            <a:schemeClr val="accent1"/>
          </a:lnRef>
          <a:fillRef idx="0">
            <a:schemeClr val="accent1"/>
          </a:fillRef>
          <a:effectRef idx="0">
            <a:schemeClr val="accent1"/>
          </a:effectRef>
          <a:fontRef idx="minor">
            <a:schemeClr val="tx1"/>
          </a:fontRef>
        </p:style>
      </p:cxnSp>
      <p:cxnSp>
        <p:nvCxnSpPr>
          <p:cNvPr id="15" name="直線コネクタ 14"/>
          <p:cNvCxnSpPr/>
          <p:nvPr/>
        </p:nvCxnSpPr>
        <p:spPr>
          <a:xfrm>
            <a:off x="5615802" y="2362436"/>
            <a:ext cx="0" cy="288032"/>
          </a:xfrm>
          <a:prstGeom prst="line">
            <a:avLst/>
          </a:prstGeom>
          <a:ln w="38100">
            <a:solidFill>
              <a:srgbClr val="0070C0"/>
            </a:solidFill>
            <a:prstDash val="sysDot"/>
          </a:ln>
        </p:spPr>
        <p:style>
          <a:lnRef idx="1">
            <a:schemeClr val="accent1"/>
          </a:lnRef>
          <a:fillRef idx="0">
            <a:schemeClr val="accent1"/>
          </a:fillRef>
          <a:effectRef idx="0">
            <a:schemeClr val="accent1"/>
          </a:effectRef>
          <a:fontRef idx="minor">
            <a:schemeClr val="tx1"/>
          </a:fontRef>
        </p:style>
      </p:cxnSp>
      <p:sp>
        <p:nvSpPr>
          <p:cNvPr id="17" name="右矢印 16"/>
          <p:cNvSpPr/>
          <p:nvPr/>
        </p:nvSpPr>
        <p:spPr>
          <a:xfrm>
            <a:off x="3321806" y="1303003"/>
            <a:ext cx="2114292" cy="864096"/>
          </a:xfrm>
          <a:prstGeom prst="rightArrow">
            <a:avLst/>
          </a:prstGeom>
          <a:solidFill>
            <a:schemeClr val="accent1">
              <a:lumMod val="7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kumimoji="1" lang="ja-JP" altLang="en-US" sz="2400" dirty="0" smtClean="0">
                <a:solidFill>
                  <a:srgbClr val="FFF500"/>
                </a:solidFill>
                <a:effectLst>
                  <a:outerShdw blurRad="50800" dist="38100" dir="2700000" algn="tl" rotWithShape="0">
                    <a:schemeClr val="tx1">
                      <a:alpha val="90000"/>
                    </a:schemeClr>
                  </a:outerShdw>
                </a:effectLst>
              </a:rPr>
              <a:t>院内調査</a:t>
            </a:r>
            <a:endParaRPr kumimoji="1" lang="ja-JP" altLang="en-US" sz="2400" dirty="0">
              <a:solidFill>
                <a:srgbClr val="FFF500"/>
              </a:solidFill>
              <a:effectLst>
                <a:outerShdw blurRad="50800" dist="38100" dir="2700000" algn="tl" rotWithShape="0">
                  <a:schemeClr val="tx1">
                    <a:alpha val="90000"/>
                  </a:schemeClr>
                </a:outerShdw>
              </a:effectLst>
            </a:endParaRPr>
          </a:p>
        </p:txBody>
      </p:sp>
      <p:sp>
        <p:nvSpPr>
          <p:cNvPr id="18" name="テキスト ボックス 17"/>
          <p:cNvSpPr txBox="1"/>
          <p:nvPr/>
        </p:nvSpPr>
        <p:spPr>
          <a:xfrm>
            <a:off x="5402789" y="935551"/>
            <a:ext cx="430887" cy="1807818"/>
          </a:xfrm>
          <a:prstGeom prst="rect">
            <a:avLst/>
          </a:prstGeom>
          <a:noFill/>
        </p:spPr>
        <p:txBody>
          <a:bodyPr vert="eaVert" wrap="square" rtlCol="0">
            <a:spAutoFit/>
          </a:bodyPr>
          <a:lstStyle/>
          <a:p>
            <a:r>
              <a:rPr lang="ja-JP" altLang="en-US" sz="1600" dirty="0"/>
              <a:t>遺族</a:t>
            </a:r>
            <a:r>
              <a:rPr lang="ja-JP" altLang="en-US" sz="1600" dirty="0" smtClean="0"/>
              <a:t>へ結果説明</a:t>
            </a:r>
            <a:endParaRPr kumimoji="1" lang="ja-JP" altLang="en-US" sz="1600" dirty="0"/>
          </a:p>
        </p:txBody>
      </p:sp>
      <p:sp>
        <p:nvSpPr>
          <p:cNvPr id="19" name="テキスト ボックス 18"/>
          <p:cNvSpPr txBox="1"/>
          <p:nvPr/>
        </p:nvSpPr>
        <p:spPr>
          <a:xfrm>
            <a:off x="5796743" y="935551"/>
            <a:ext cx="677108" cy="1303496"/>
          </a:xfrm>
          <a:prstGeom prst="rect">
            <a:avLst/>
          </a:prstGeom>
          <a:noFill/>
        </p:spPr>
        <p:txBody>
          <a:bodyPr vert="eaVert" wrap="square" rtlCol="0">
            <a:spAutoFit/>
          </a:bodyPr>
          <a:lstStyle/>
          <a:p>
            <a:r>
              <a:rPr lang="ja-JP" altLang="en-US" sz="1600" dirty="0" smtClean="0"/>
              <a:t>センターへ</a:t>
            </a:r>
            <a:endParaRPr lang="en-US" altLang="ja-JP" sz="1600" dirty="0" smtClean="0"/>
          </a:p>
          <a:p>
            <a:r>
              <a:rPr lang="ja-JP" altLang="en-US" sz="1600" dirty="0"/>
              <a:t>結果</a:t>
            </a:r>
            <a:r>
              <a:rPr lang="ja-JP" altLang="en-US" sz="1600" dirty="0" smtClean="0"/>
              <a:t>報告</a:t>
            </a:r>
            <a:endParaRPr kumimoji="1" lang="ja-JP" altLang="en-US" sz="1600" dirty="0"/>
          </a:p>
        </p:txBody>
      </p:sp>
      <p:sp>
        <p:nvSpPr>
          <p:cNvPr id="20" name="正方形/長方形 19"/>
          <p:cNvSpPr/>
          <p:nvPr/>
        </p:nvSpPr>
        <p:spPr>
          <a:xfrm>
            <a:off x="1302069" y="3479800"/>
            <a:ext cx="492760" cy="3100660"/>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kumimoji="1" lang="ja-JP" altLang="en-US" dirty="0" smtClean="0"/>
              <a:t>医療事故調査・支援センター</a:t>
            </a:r>
            <a:endParaRPr kumimoji="1" lang="ja-JP" altLang="en-US" dirty="0"/>
          </a:p>
        </p:txBody>
      </p:sp>
      <p:sp>
        <p:nvSpPr>
          <p:cNvPr id="21" name="右矢印 20"/>
          <p:cNvSpPr/>
          <p:nvPr/>
        </p:nvSpPr>
        <p:spPr>
          <a:xfrm>
            <a:off x="1794829" y="5373216"/>
            <a:ext cx="6222027" cy="288032"/>
          </a:xfrm>
          <a:prstGeom prst="rightArrow">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上矢印 23"/>
          <p:cNvSpPr/>
          <p:nvPr/>
        </p:nvSpPr>
        <p:spPr>
          <a:xfrm>
            <a:off x="3995936" y="2349477"/>
            <a:ext cx="216024" cy="3104747"/>
          </a:xfrm>
          <a:prstGeom prst="upArrow">
            <a:avLst/>
          </a:prstGeom>
          <a:pattFill prst="dkHorz">
            <a:fgClr>
              <a:schemeClr val="accent3">
                <a:lumMod val="50000"/>
              </a:schemeClr>
            </a:fgClr>
            <a:bgClr>
              <a:prstClr val="white"/>
            </a:bgClr>
          </a:pattFill>
          <a:ln w="3175">
            <a:solidFill>
              <a:srgbClr val="4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テキスト ボックス 24"/>
          <p:cNvSpPr txBox="1"/>
          <p:nvPr/>
        </p:nvSpPr>
        <p:spPr>
          <a:xfrm>
            <a:off x="3742500" y="1980183"/>
            <a:ext cx="1296144" cy="338554"/>
          </a:xfrm>
          <a:prstGeom prst="rect">
            <a:avLst/>
          </a:prstGeom>
          <a:noFill/>
        </p:spPr>
        <p:txBody>
          <a:bodyPr wrap="square" rtlCol="0">
            <a:spAutoFit/>
          </a:bodyPr>
          <a:lstStyle/>
          <a:p>
            <a:r>
              <a:rPr kumimoji="1" lang="ja-JP" altLang="en-US" sz="1600" dirty="0" smtClean="0">
                <a:solidFill>
                  <a:schemeClr val="tx1">
                    <a:lumMod val="75000"/>
                    <a:lumOff val="25000"/>
                  </a:schemeClr>
                </a:solidFill>
                <a:latin typeface="HGP創英ﾌﾟﾚｾﾞﾝｽEB" panose="02020800000000000000" pitchFamily="18" charset="-128"/>
                <a:ea typeface="HGP創英ﾌﾟﾚｾﾞﾝｽEB" panose="02020800000000000000" pitchFamily="18" charset="-128"/>
              </a:rPr>
              <a:t>必要な支援</a:t>
            </a:r>
            <a:endParaRPr kumimoji="1" lang="ja-JP" altLang="en-US" sz="1600" dirty="0">
              <a:solidFill>
                <a:schemeClr val="tx1">
                  <a:lumMod val="75000"/>
                  <a:lumOff val="25000"/>
                </a:schemeClr>
              </a:solidFill>
              <a:latin typeface="HGP創英ﾌﾟﾚｾﾞﾝｽEB" panose="02020800000000000000" pitchFamily="18" charset="-128"/>
              <a:ea typeface="HGP創英ﾌﾟﾚｾﾞﾝｽEB" panose="02020800000000000000" pitchFamily="18" charset="-128"/>
            </a:endParaRPr>
          </a:p>
        </p:txBody>
      </p:sp>
      <p:cxnSp>
        <p:nvCxnSpPr>
          <p:cNvPr id="28" name="直線矢印コネクタ 27"/>
          <p:cNvCxnSpPr/>
          <p:nvPr/>
        </p:nvCxnSpPr>
        <p:spPr>
          <a:xfrm>
            <a:off x="6012160" y="1865946"/>
            <a:ext cx="0" cy="3579278"/>
          </a:xfrm>
          <a:prstGeom prst="straightConnector1">
            <a:avLst/>
          </a:prstGeom>
          <a:ln w="38100">
            <a:solidFill>
              <a:srgbClr val="FF0000"/>
            </a:solidFill>
            <a:prstDash val="sysDot"/>
            <a:tailEnd type="arrow"/>
          </a:ln>
        </p:spPr>
        <p:style>
          <a:lnRef idx="1">
            <a:schemeClr val="accent1"/>
          </a:lnRef>
          <a:fillRef idx="0">
            <a:schemeClr val="accent1"/>
          </a:fillRef>
          <a:effectRef idx="0">
            <a:schemeClr val="accent1"/>
          </a:effectRef>
          <a:fontRef idx="minor">
            <a:schemeClr val="tx1"/>
          </a:fontRef>
        </p:style>
      </p:cxnSp>
      <p:cxnSp>
        <p:nvCxnSpPr>
          <p:cNvPr id="30" name="直線矢印コネクタ 29"/>
          <p:cNvCxnSpPr/>
          <p:nvPr/>
        </p:nvCxnSpPr>
        <p:spPr>
          <a:xfrm flipH="1">
            <a:off x="3055493" y="2348880"/>
            <a:ext cx="34666" cy="3093590"/>
          </a:xfrm>
          <a:prstGeom prst="straightConnector1">
            <a:avLst/>
          </a:prstGeom>
          <a:ln w="38100">
            <a:solidFill>
              <a:srgbClr val="FF0000"/>
            </a:solidFill>
            <a:prstDash val="sysDot"/>
            <a:tailEnd type="arrow"/>
          </a:ln>
        </p:spPr>
        <p:style>
          <a:lnRef idx="1">
            <a:schemeClr val="accent1"/>
          </a:lnRef>
          <a:fillRef idx="0">
            <a:schemeClr val="accent1"/>
          </a:fillRef>
          <a:effectRef idx="0">
            <a:schemeClr val="accent1"/>
          </a:effectRef>
          <a:fontRef idx="minor">
            <a:schemeClr val="tx1"/>
          </a:fontRef>
        </p:style>
      </p:cxnSp>
      <p:sp>
        <p:nvSpPr>
          <p:cNvPr id="32" name="ストライプ矢印 31"/>
          <p:cNvSpPr/>
          <p:nvPr/>
        </p:nvSpPr>
        <p:spPr>
          <a:xfrm>
            <a:off x="5143501" y="4329100"/>
            <a:ext cx="2380828" cy="864096"/>
          </a:xfrm>
          <a:prstGeom prst="stripedRightArrow">
            <a:avLst/>
          </a:prstGeom>
          <a:solidFill>
            <a:schemeClr val="accent3">
              <a:lumMod val="50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kumimoji="1" lang="ja-JP" altLang="en-US" dirty="0" smtClean="0"/>
              <a:t>　　センター調査</a:t>
            </a:r>
            <a:endParaRPr kumimoji="1" lang="ja-JP" altLang="en-US" dirty="0"/>
          </a:p>
        </p:txBody>
      </p:sp>
      <p:sp>
        <p:nvSpPr>
          <p:cNvPr id="34" name="山形 33"/>
          <p:cNvSpPr/>
          <p:nvPr/>
        </p:nvSpPr>
        <p:spPr>
          <a:xfrm>
            <a:off x="5618212" y="5825828"/>
            <a:ext cx="864096" cy="528660"/>
          </a:xfrm>
          <a:prstGeom prst="chevron">
            <a:avLst>
              <a:gd name="adj" fmla="val 37553"/>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kumimoji="1" lang="ja-JP" altLang="en-US" sz="1600" b="1" dirty="0" smtClean="0">
                <a:solidFill>
                  <a:schemeClr val="tx1"/>
                </a:solidFill>
                <a:latin typeface="HGP創英ﾌﾟﾚｾﾞﾝｽEB" panose="02020800000000000000" pitchFamily="18" charset="-128"/>
                <a:ea typeface="HGP創英ﾌﾟﾚｾﾞﾝｽEB" panose="02020800000000000000" pitchFamily="18" charset="-128"/>
              </a:rPr>
              <a:t>受理</a:t>
            </a:r>
            <a:endParaRPr kumimoji="1" lang="ja-JP" altLang="en-US" sz="1600" b="1" dirty="0">
              <a:solidFill>
                <a:schemeClr val="tx1"/>
              </a:solidFill>
              <a:latin typeface="HGP創英ﾌﾟﾚｾﾞﾝｽEB" panose="02020800000000000000" pitchFamily="18" charset="-128"/>
              <a:ea typeface="HGP創英ﾌﾟﾚｾﾞﾝｽEB" panose="02020800000000000000" pitchFamily="18" charset="-128"/>
            </a:endParaRPr>
          </a:p>
        </p:txBody>
      </p:sp>
      <p:sp>
        <p:nvSpPr>
          <p:cNvPr id="36" name="フレーム 35"/>
          <p:cNvSpPr/>
          <p:nvPr/>
        </p:nvSpPr>
        <p:spPr>
          <a:xfrm>
            <a:off x="8100392" y="2909301"/>
            <a:ext cx="514441" cy="3640724"/>
          </a:xfrm>
          <a:prstGeom prst="frame">
            <a:avLst>
              <a:gd name="adj1" fmla="val 5315"/>
            </a:avLst>
          </a:prstGeom>
          <a:solidFill>
            <a:schemeClr val="accent4">
              <a:lumMod val="75000"/>
            </a:schemeClr>
          </a:solidFill>
          <a:ln w="3175" cmpd="sng">
            <a:solidFill>
              <a:srgbClr val="66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rPr>
              <a:t>再発防止に関する普及啓発</a:t>
            </a:r>
            <a:endParaRPr kumimoji="1" lang="ja-JP" altLang="en-US" dirty="0">
              <a:solidFill>
                <a:schemeClr val="tx1"/>
              </a:solidFill>
            </a:endParaRPr>
          </a:p>
        </p:txBody>
      </p:sp>
      <p:sp>
        <p:nvSpPr>
          <p:cNvPr id="35" name="V 字形矢印 34"/>
          <p:cNvSpPr/>
          <p:nvPr/>
        </p:nvSpPr>
        <p:spPr>
          <a:xfrm>
            <a:off x="6337300" y="5610225"/>
            <a:ext cx="1679556" cy="959866"/>
          </a:xfrm>
          <a:prstGeom prst="notchedRightArrow">
            <a:avLst>
              <a:gd name="adj1" fmla="val 53969"/>
              <a:gd name="adj2" fmla="val 37498"/>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rPr>
              <a:t>整理・分析</a:t>
            </a:r>
            <a:endParaRPr kumimoji="1" lang="ja-JP" altLang="en-US" dirty="0">
              <a:solidFill>
                <a:schemeClr val="tx1"/>
              </a:solidFill>
            </a:endParaRPr>
          </a:p>
        </p:txBody>
      </p:sp>
      <p:cxnSp>
        <p:nvCxnSpPr>
          <p:cNvPr id="39" name="直線コネクタ 38"/>
          <p:cNvCxnSpPr/>
          <p:nvPr/>
        </p:nvCxnSpPr>
        <p:spPr>
          <a:xfrm>
            <a:off x="7629467" y="5010422"/>
            <a:ext cx="0" cy="432048"/>
          </a:xfrm>
          <a:prstGeom prst="line">
            <a:avLst/>
          </a:prstGeom>
          <a:ln w="28575">
            <a:solidFill>
              <a:schemeClr val="accent1">
                <a:lumMod val="75000"/>
              </a:schemeClr>
            </a:solidFill>
            <a:prstDash val="sysDot"/>
          </a:ln>
        </p:spPr>
        <p:style>
          <a:lnRef idx="1">
            <a:schemeClr val="accent5"/>
          </a:lnRef>
          <a:fillRef idx="0">
            <a:schemeClr val="accent5"/>
          </a:fillRef>
          <a:effectRef idx="0">
            <a:schemeClr val="accent5"/>
          </a:effectRef>
          <a:fontRef idx="minor">
            <a:schemeClr val="tx1"/>
          </a:fontRef>
        </p:style>
      </p:cxnSp>
      <p:sp>
        <p:nvSpPr>
          <p:cNvPr id="40" name="テキスト ボックス 39"/>
          <p:cNvSpPr txBox="1"/>
          <p:nvPr/>
        </p:nvSpPr>
        <p:spPr>
          <a:xfrm>
            <a:off x="7321973" y="3472338"/>
            <a:ext cx="615553" cy="1633022"/>
          </a:xfrm>
          <a:prstGeom prst="rect">
            <a:avLst/>
          </a:prstGeom>
          <a:noFill/>
        </p:spPr>
        <p:txBody>
          <a:bodyPr vert="eaVert" wrap="square" rtlCol="0">
            <a:spAutoFit/>
          </a:bodyPr>
          <a:lstStyle/>
          <a:p>
            <a:r>
              <a:rPr lang="ja-JP" altLang="en-US" sz="1400" dirty="0" smtClean="0">
                <a:latin typeface="HGP創英ﾌﾟﾚｾﾞﾝｽEB" panose="02020800000000000000" pitchFamily="18" charset="-128"/>
                <a:ea typeface="HGP創英ﾌﾟﾚｾﾞﾝｽEB" panose="02020800000000000000" pitchFamily="18" charset="-128"/>
              </a:rPr>
              <a:t>遺族及び医療機関への結果報告</a:t>
            </a:r>
            <a:endParaRPr kumimoji="1" lang="ja-JP" altLang="en-US" sz="1400" dirty="0">
              <a:latin typeface="HGP創英ﾌﾟﾚｾﾞﾝｽEB" panose="02020800000000000000" pitchFamily="18" charset="-128"/>
              <a:ea typeface="HGP創英ﾌﾟﾚｾﾞﾝｽEB" panose="02020800000000000000" pitchFamily="18" charset="-128"/>
            </a:endParaRPr>
          </a:p>
        </p:txBody>
      </p:sp>
      <p:sp>
        <p:nvSpPr>
          <p:cNvPr id="42" name="上矢印 41"/>
          <p:cNvSpPr/>
          <p:nvPr/>
        </p:nvSpPr>
        <p:spPr>
          <a:xfrm>
            <a:off x="4283967" y="2349477"/>
            <a:ext cx="372699" cy="1061222"/>
          </a:xfrm>
          <a:prstGeom prst="upArrow">
            <a:avLst>
              <a:gd name="adj1" fmla="val 50000"/>
              <a:gd name="adj2" fmla="val 37506"/>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 name="上矢印 42"/>
          <p:cNvSpPr/>
          <p:nvPr/>
        </p:nvSpPr>
        <p:spPr>
          <a:xfrm>
            <a:off x="2318048" y="3021537"/>
            <a:ext cx="237728" cy="805603"/>
          </a:xfrm>
          <a:prstGeom prst="upArrow">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 name="テキスト ボックス 43"/>
          <p:cNvSpPr txBox="1"/>
          <p:nvPr/>
        </p:nvSpPr>
        <p:spPr>
          <a:xfrm>
            <a:off x="1794829" y="2712500"/>
            <a:ext cx="1296144" cy="338554"/>
          </a:xfrm>
          <a:prstGeom prst="rect">
            <a:avLst/>
          </a:prstGeom>
          <a:noFill/>
        </p:spPr>
        <p:txBody>
          <a:bodyPr wrap="square" rtlCol="0">
            <a:spAutoFit/>
          </a:bodyPr>
          <a:lstStyle/>
          <a:p>
            <a:r>
              <a:rPr lang="ja-JP" altLang="en-US" sz="1600" dirty="0">
                <a:solidFill>
                  <a:schemeClr val="tx1">
                    <a:lumMod val="75000"/>
                    <a:lumOff val="25000"/>
                  </a:schemeClr>
                </a:solidFill>
                <a:latin typeface="HGP創英ﾌﾟﾚｾﾞﾝｽEB" panose="02020800000000000000" pitchFamily="18" charset="-128"/>
                <a:ea typeface="HGP創英ﾌﾟﾚｾﾞﾝｽEB" panose="02020800000000000000" pitchFamily="18" charset="-128"/>
              </a:rPr>
              <a:t>判断の</a:t>
            </a:r>
            <a:r>
              <a:rPr kumimoji="1" lang="ja-JP" altLang="en-US" sz="1600" dirty="0" smtClean="0">
                <a:solidFill>
                  <a:schemeClr val="tx1">
                    <a:lumMod val="75000"/>
                    <a:lumOff val="25000"/>
                  </a:schemeClr>
                </a:solidFill>
                <a:latin typeface="HGP創英ﾌﾟﾚｾﾞﾝｽEB" panose="02020800000000000000" pitchFamily="18" charset="-128"/>
                <a:ea typeface="HGP創英ﾌﾟﾚｾﾞﾝｽEB" panose="02020800000000000000" pitchFamily="18" charset="-128"/>
              </a:rPr>
              <a:t>支援</a:t>
            </a:r>
            <a:endParaRPr kumimoji="1" lang="ja-JP" altLang="en-US" sz="1600" dirty="0">
              <a:solidFill>
                <a:schemeClr val="tx1">
                  <a:lumMod val="75000"/>
                  <a:lumOff val="25000"/>
                </a:schemeClr>
              </a:solidFill>
              <a:latin typeface="HGP創英ﾌﾟﾚｾﾞﾝｽEB" panose="02020800000000000000" pitchFamily="18" charset="-128"/>
              <a:ea typeface="HGP創英ﾌﾟﾚｾﾞﾝｽEB" panose="02020800000000000000" pitchFamily="18" charset="-128"/>
            </a:endParaRPr>
          </a:p>
        </p:txBody>
      </p:sp>
      <p:sp>
        <p:nvSpPr>
          <p:cNvPr id="22" name="正方形/長方形 21"/>
          <p:cNvSpPr/>
          <p:nvPr/>
        </p:nvSpPr>
        <p:spPr>
          <a:xfrm>
            <a:off x="2261260" y="3326078"/>
            <a:ext cx="3356951" cy="1003022"/>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t>医療事故調査等</a:t>
            </a:r>
            <a:endParaRPr kumimoji="1" lang="en-US" altLang="ja-JP" dirty="0" smtClean="0"/>
          </a:p>
          <a:p>
            <a:pPr algn="ctr"/>
            <a:r>
              <a:rPr kumimoji="1" lang="ja-JP" altLang="en-US" dirty="0" smtClean="0"/>
              <a:t>支援団体</a:t>
            </a:r>
            <a:endParaRPr kumimoji="1" lang="ja-JP" altLang="en-US" dirty="0"/>
          </a:p>
        </p:txBody>
      </p:sp>
      <p:sp>
        <p:nvSpPr>
          <p:cNvPr id="2" name="テキスト ボックス 1"/>
          <p:cNvSpPr txBox="1"/>
          <p:nvPr/>
        </p:nvSpPr>
        <p:spPr>
          <a:xfrm>
            <a:off x="1501073" y="337066"/>
            <a:ext cx="5993949" cy="461665"/>
          </a:xfrm>
          <a:prstGeom prst="rect">
            <a:avLst/>
          </a:prstGeom>
          <a:noFill/>
          <a:ln>
            <a:noFill/>
          </a:ln>
        </p:spPr>
        <p:style>
          <a:lnRef idx="1">
            <a:schemeClr val="accent2"/>
          </a:lnRef>
          <a:fillRef idx="2">
            <a:schemeClr val="accent2"/>
          </a:fillRef>
          <a:effectRef idx="1">
            <a:schemeClr val="accent2"/>
          </a:effectRef>
          <a:fontRef idx="minor">
            <a:schemeClr val="dk1"/>
          </a:fontRef>
        </p:style>
        <p:txBody>
          <a:bodyPr wrap="none" rtlCol="0">
            <a:spAutoFit/>
          </a:bodyPr>
          <a:lstStyle/>
          <a:p>
            <a:r>
              <a:rPr kumimoji="1" lang="ja-JP" altLang="en-US" sz="2400" dirty="0" smtClean="0"/>
              <a:t>調査の流れ</a:t>
            </a:r>
            <a:r>
              <a:rPr kumimoji="1" lang="ja-JP" altLang="en-US" sz="2000" dirty="0" smtClean="0"/>
              <a:t>　</a:t>
            </a:r>
            <a:r>
              <a:rPr kumimoji="1" lang="ja-JP" altLang="en-US" sz="1600" dirty="0" smtClean="0"/>
              <a:t>／</a:t>
            </a:r>
            <a:r>
              <a:rPr kumimoji="1" lang="en-US" altLang="ja-JP" sz="1600" dirty="0" smtClean="0"/>
              <a:t>  </a:t>
            </a:r>
            <a:r>
              <a:rPr kumimoji="1" lang="ja-JP" altLang="en-US" sz="1600" dirty="0" smtClean="0"/>
              <a:t>本制度で医療事故調査を行う場合の流れ</a:t>
            </a:r>
            <a:endParaRPr kumimoji="1" lang="ja-JP" altLang="en-US" sz="1600" dirty="0"/>
          </a:p>
        </p:txBody>
      </p:sp>
      <p:sp>
        <p:nvSpPr>
          <p:cNvPr id="37" name="山形 36"/>
          <p:cNvSpPr/>
          <p:nvPr/>
        </p:nvSpPr>
        <p:spPr>
          <a:xfrm>
            <a:off x="2631976" y="5825828"/>
            <a:ext cx="864096" cy="528660"/>
          </a:xfrm>
          <a:prstGeom prst="chevron">
            <a:avLst>
              <a:gd name="adj" fmla="val 37553"/>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kumimoji="1" lang="ja-JP" altLang="en-US" sz="1600" b="1" dirty="0" smtClean="0">
                <a:solidFill>
                  <a:schemeClr val="tx1"/>
                </a:solidFill>
                <a:latin typeface="HGP創英ﾌﾟﾚｾﾞﾝｽEB" panose="02020800000000000000" pitchFamily="18" charset="-128"/>
                <a:ea typeface="HGP創英ﾌﾟﾚｾﾞﾝｽEB" panose="02020800000000000000" pitchFamily="18" charset="-128"/>
              </a:rPr>
              <a:t>受理</a:t>
            </a:r>
            <a:endParaRPr kumimoji="1" lang="ja-JP" altLang="en-US" sz="1600" b="1" dirty="0">
              <a:solidFill>
                <a:schemeClr val="tx1"/>
              </a:solidFill>
              <a:latin typeface="HGP創英ﾌﾟﾚｾﾞﾝｽEB" panose="02020800000000000000" pitchFamily="18" charset="-128"/>
              <a:ea typeface="HGP創英ﾌﾟﾚｾﾞﾝｽEB" panose="02020800000000000000" pitchFamily="18" charset="-128"/>
            </a:endParaRPr>
          </a:p>
        </p:txBody>
      </p:sp>
      <p:cxnSp>
        <p:nvCxnSpPr>
          <p:cNvPr id="23" name="直線コネクタ 22"/>
          <p:cNvCxnSpPr/>
          <p:nvPr/>
        </p:nvCxnSpPr>
        <p:spPr>
          <a:xfrm>
            <a:off x="5412602" y="4483100"/>
            <a:ext cx="0" cy="622260"/>
          </a:xfrm>
          <a:prstGeom prst="line">
            <a:avLst/>
          </a:prstGeom>
          <a:ln w="28575" cmpd="sng">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45" name="直線コネクタ 44"/>
          <p:cNvCxnSpPr/>
          <p:nvPr/>
        </p:nvCxnSpPr>
        <p:spPr>
          <a:xfrm>
            <a:off x="5603102" y="4470400"/>
            <a:ext cx="0" cy="622260"/>
          </a:xfrm>
          <a:prstGeom prst="line">
            <a:avLst/>
          </a:prstGeom>
          <a:ln w="28575" cmpd="sng">
            <a:solidFill>
              <a:srgbClr val="FFFFFF"/>
            </a:solidFill>
          </a:ln>
        </p:spPr>
        <p:style>
          <a:lnRef idx="2">
            <a:schemeClr val="accent1"/>
          </a:lnRef>
          <a:fillRef idx="0">
            <a:schemeClr val="accent1"/>
          </a:fillRef>
          <a:effectRef idx="1">
            <a:schemeClr val="accent1"/>
          </a:effectRef>
          <a:fontRef idx="minor">
            <a:schemeClr val="tx1"/>
          </a:fontRef>
        </p:style>
      </p:cxnSp>
      <p:sp>
        <p:nvSpPr>
          <p:cNvPr id="38" name="テキスト ボックス 37"/>
          <p:cNvSpPr txBox="1"/>
          <p:nvPr/>
        </p:nvSpPr>
        <p:spPr>
          <a:xfrm rot="20745508">
            <a:off x="6217247" y="1757529"/>
            <a:ext cx="2492990" cy="400110"/>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r>
              <a:rPr kumimoji="1" lang="ja-JP" altLang="en-US" sz="2000" dirty="0" smtClean="0"/>
              <a:t>当該医療機関が主体</a:t>
            </a:r>
            <a:endParaRPr kumimoji="1" lang="ja-JP" altLang="en-US" sz="2000" dirty="0"/>
          </a:p>
        </p:txBody>
      </p:sp>
      <p:cxnSp>
        <p:nvCxnSpPr>
          <p:cNvPr id="14" name="直線コネクタ 13"/>
          <p:cNvCxnSpPr/>
          <p:nvPr/>
        </p:nvCxnSpPr>
        <p:spPr>
          <a:xfrm>
            <a:off x="1585738" y="772619"/>
            <a:ext cx="5577062" cy="0"/>
          </a:xfrm>
          <a:prstGeom prst="line">
            <a:avLst/>
          </a:prstGeom>
          <a:ln>
            <a:solidFill>
              <a:srgbClr val="000090"/>
            </a:solidFill>
          </a:ln>
        </p:spPr>
        <p:style>
          <a:lnRef idx="2">
            <a:schemeClr val="accent1"/>
          </a:lnRef>
          <a:fillRef idx="0">
            <a:schemeClr val="accent1"/>
          </a:fillRef>
          <a:effectRef idx="1">
            <a:schemeClr val="accent1"/>
          </a:effectRef>
          <a:fontRef idx="minor">
            <a:schemeClr val="tx1"/>
          </a:fontRef>
        </p:style>
      </p:cxnSp>
      <p:sp>
        <p:nvSpPr>
          <p:cNvPr id="4" name="角丸四角形 3"/>
          <p:cNvSpPr/>
          <p:nvPr/>
        </p:nvSpPr>
        <p:spPr>
          <a:xfrm>
            <a:off x="2087535" y="935551"/>
            <a:ext cx="425211" cy="1303496"/>
          </a:xfrm>
          <a:prstGeom prst="roundRect">
            <a:avLst/>
          </a:prstGeom>
          <a:noFill/>
          <a:ln w="190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219384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dissolve">
                                      <p:cBhvr>
                                        <p:cTn id="12" dur="500"/>
                                        <p:tgtEl>
                                          <p:spTgt spid="11"/>
                                        </p:tgtEl>
                                      </p:cBhvr>
                                    </p:animEffect>
                                  </p:childTnLst>
                                </p:cTn>
                              </p:par>
                              <p:par>
                                <p:cTn id="13" presetID="9" presetClass="entr" presetSubtype="0" fill="hold" nodeType="with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dissolve">
                                      <p:cBhvr>
                                        <p:cTn id="15" dur="500"/>
                                        <p:tgtEl>
                                          <p:spTgt spid="30"/>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grpId="0" nodeType="click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dissolve">
                                      <p:cBhvr>
                                        <p:cTn id="20" dur="500"/>
                                        <p:tgtEl>
                                          <p:spTgt spid="17"/>
                                        </p:tgtEl>
                                      </p:cBhvr>
                                    </p:animEffect>
                                  </p:childTnLst>
                                </p:cTn>
                              </p:par>
                              <p:par>
                                <p:cTn id="21" presetID="9" presetClass="entr" presetSubtype="0"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dissolve">
                                      <p:cBhvr>
                                        <p:cTn id="23" dur="500"/>
                                        <p:tgtEl>
                                          <p:spTgt spid="25"/>
                                        </p:tgtEl>
                                      </p:cBhvr>
                                    </p:animEffect>
                                  </p:childTnLst>
                                </p:cTn>
                              </p:par>
                            </p:childTnLst>
                          </p:cTn>
                        </p:par>
                      </p:childTnLst>
                    </p:cTn>
                  </p:par>
                  <p:par>
                    <p:cTn id="24" fill="hold">
                      <p:stCondLst>
                        <p:cond delay="indefinite"/>
                      </p:stCondLst>
                      <p:childTnLst>
                        <p:par>
                          <p:cTn id="25" fill="hold">
                            <p:stCondLst>
                              <p:cond delay="0"/>
                            </p:stCondLst>
                            <p:childTnLst>
                              <p:par>
                                <p:cTn id="26" presetID="9" presetClass="entr" presetSubtype="0" fill="hold" grpId="0" nodeType="click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dissolve">
                                      <p:cBhvr>
                                        <p:cTn id="28" dur="500"/>
                                        <p:tgtEl>
                                          <p:spTgt spid="19"/>
                                        </p:tgtEl>
                                      </p:cBhvr>
                                    </p:animEffect>
                                  </p:childTnLst>
                                </p:cTn>
                              </p:par>
                              <p:par>
                                <p:cTn id="29" presetID="9" presetClass="entr" presetSubtype="0" fill="hold" nodeType="with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dissolve">
                                      <p:cBhvr>
                                        <p:cTn id="31" dur="500"/>
                                        <p:tgtEl>
                                          <p:spTgt spid="28"/>
                                        </p:tgtEl>
                                      </p:cBhvr>
                                    </p:animEffect>
                                  </p:childTnLst>
                                </p:cTn>
                              </p:par>
                            </p:childTnLst>
                          </p:cTn>
                        </p:par>
                      </p:childTnLst>
                    </p:cTn>
                  </p:par>
                  <p:par>
                    <p:cTn id="32" fill="hold">
                      <p:stCondLst>
                        <p:cond delay="indefinite"/>
                      </p:stCondLst>
                      <p:childTnLst>
                        <p:par>
                          <p:cTn id="33" fill="hold">
                            <p:stCondLst>
                              <p:cond delay="0"/>
                            </p:stCondLst>
                            <p:childTnLst>
                              <p:par>
                                <p:cTn id="34" presetID="9" presetClass="entr" presetSubtype="0" fill="hold" grpId="0" nodeType="clickEffect">
                                  <p:stCondLst>
                                    <p:cond delay="0"/>
                                  </p:stCondLst>
                                  <p:childTnLst>
                                    <p:set>
                                      <p:cBhvr>
                                        <p:cTn id="35" dur="1" fill="hold">
                                          <p:stCondLst>
                                            <p:cond delay="0"/>
                                          </p:stCondLst>
                                        </p:cTn>
                                        <p:tgtEl>
                                          <p:spTgt spid="38"/>
                                        </p:tgtEl>
                                        <p:attrNameLst>
                                          <p:attrName>style.visibility</p:attrName>
                                        </p:attrNameLst>
                                      </p:cBhvr>
                                      <p:to>
                                        <p:strVal val="visible"/>
                                      </p:to>
                                    </p:set>
                                    <p:animEffect transition="in" filter="dissolve">
                                      <p:cBhvr>
                                        <p:cTn id="36"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7" grpId="0" animBg="1"/>
      <p:bldP spid="19" grpId="0"/>
      <p:bldP spid="25" grpId="0"/>
      <p:bldP spid="38" grpId="0" animBg="1"/>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正方形/長方形 10"/>
          <p:cNvSpPr/>
          <p:nvPr/>
        </p:nvSpPr>
        <p:spPr>
          <a:xfrm>
            <a:off x="5643717" y="1894285"/>
            <a:ext cx="2689930" cy="386800"/>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kumimoji="1" lang="ja-JP" altLang="en-US"/>
          </a:p>
        </p:txBody>
      </p:sp>
      <p:sp>
        <p:nvSpPr>
          <p:cNvPr id="3" name="テキスト ボックス 2"/>
          <p:cNvSpPr txBox="1"/>
          <p:nvPr/>
        </p:nvSpPr>
        <p:spPr>
          <a:xfrm>
            <a:off x="1127548" y="314909"/>
            <a:ext cx="6895638" cy="461665"/>
          </a:xfrm>
          <a:prstGeom prst="rect">
            <a:avLst/>
          </a:prstGeom>
          <a:noFill/>
          <a:ln>
            <a:noFill/>
          </a:ln>
        </p:spPr>
        <p:style>
          <a:lnRef idx="1">
            <a:schemeClr val="accent1"/>
          </a:lnRef>
          <a:fillRef idx="2">
            <a:schemeClr val="accent1"/>
          </a:fillRef>
          <a:effectRef idx="1">
            <a:schemeClr val="accent1"/>
          </a:effectRef>
          <a:fontRef idx="minor">
            <a:schemeClr val="dk1"/>
          </a:fontRef>
        </p:style>
        <p:txBody>
          <a:bodyPr wrap="none" rtlCol="0">
            <a:spAutoFit/>
          </a:bodyPr>
          <a:lstStyle/>
          <a:p>
            <a:pPr algn="ctr"/>
            <a:r>
              <a:rPr lang="ja-JP" altLang="en-US" sz="2400" dirty="0" smtClean="0"/>
              <a:t>改正医療法「医療事故調査制度」の基本的な考え方</a:t>
            </a:r>
            <a:endParaRPr lang="ja-JP" altLang="en-US" sz="2400" dirty="0"/>
          </a:p>
        </p:txBody>
      </p:sp>
      <p:sp>
        <p:nvSpPr>
          <p:cNvPr id="4" name="テキスト ボックス 3"/>
          <p:cNvSpPr txBox="1"/>
          <p:nvPr/>
        </p:nvSpPr>
        <p:spPr>
          <a:xfrm>
            <a:off x="617532" y="1083144"/>
            <a:ext cx="8271816" cy="5069080"/>
          </a:xfrm>
          <a:prstGeom prst="rect">
            <a:avLst/>
          </a:prstGeom>
          <a:noFill/>
        </p:spPr>
        <p:txBody>
          <a:bodyPr wrap="none" rtlCol="0">
            <a:spAutoFit/>
          </a:bodyPr>
          <a:lstStyle/>
          <a:p>
            <a:r>
              <a:rPr kumimoji="1" lang="ja-JP" altLang="en-US" sz="2000" dirty="0" smtClean="0"/>
              <a:t>１</a:t>
            </a:r>
            <a:r>
              <a:rPr lang="ja-JP" altLang="en-US" sz="2000" dirty="0" smtClean="0"/>
              <a:t>．</a:t>
            </a:r>
            <a:r>
              <a:rPr lang="en-US" altLang="ja-JP" sz="2000" dirty="0" smtClean="0"/>
              <a:t> </a:t>
            </a:r>
            <a:r>
              <a:rPr lang="ja-JP" altLang="en-US" sz="2000" dirty="0" smtClean="0"/>
              <a:t>目的</a:t>
            </a:r>
            <a:r>
              <a:rPr lang="en-US" altLang="ja-JP" sz="2000" dirty="0" smtClean="0"/>
              <a:t>:  </a:t>
            </a:r>
            <a:r>
              <a:rPr kumimoji="1" lang="ja-JP" altLang="en-US" sz="2000" dirty="0" smtClean="0"/>
              <a:t>「個人の責任追及」ではない。</a:t>
            </a:r>
            <a:r>
              <a:rPr kumimoji="1" lang="en-US" altLang="ja-JP" sz="2000" dirty="0" smtClean="0"/>
              <a:t>		【</a:t>
            </a:r>
            <a:r>
              <a:rPr lang="ja-JP" altLang="en-US" sz="2000" dirty="0"/>
              <a:t>医療の</a:t>
            </a:r>
            <a:r>
              <a:rPr lang="ja-JP" altLang="en-US" sz="2000" dirty="0" smtClean="0"/>
              <a:t>質</a:t>
            </a:r>
            <a:r>
              <a:rPr lang="ja-JP" altLang="en-US" sz="2000" dirty="0"/>
              <a:t>・</a:t>
            </a:r>
            <a:r>
              <a:rPr lang="ja-JP" altLang="en-US" sz="2000" dirty="0" smtClean="0"/>
              <a:t>安全</a:t>
            </a:r>
            <a:r>
              <a:rPr kumimoji="1" lang="ja-JP" altLang="en-US" sz="2000" dirty="0" smtClean="0"/>
              <a:t>の向上</a:t>
            </a:r>
            <a:r>
              <a:rPr kumimoji="1" lang="en-US" altLang="ja-JP" sz="2000" dirty="0" smtClean="0"/>
              <a:t>】</a:t>
            </a:r>
          </a:p>
          <a:p>
            <a:r>
              <a:rPr lang="en-US" altLang="ja-JP" sz="1400" dirty="0"/>
              <a:t>	</a:t>
            </a:r>
            <a:r>
              <a:rPr lang="en-US" altLang="ja-JP" sz="1400" dirty="0" smtClean="0"/>
              <a:t>	</a:t>
            </a:r>
            <a:r>
              <a:rPr lang="ja-JP" altLang="en-US" sz="1400" dirty="0" smtClean="0"/>
              <a:t>　　☆　</a:t>
            </a:r>
            <a:r>
              <a:rPr lang="en-US" altLang="ja-JP" sz="1400" dirty="0" smtClean="0"/>
              <a:t>｢</a:t>
            </a:r>
            <a:r>
              <a:rPr lang="ja-JP" altLang="en-US" sz="1400" dirty="0" smtClean="0"/>
              <a:t>事故</a:t>
            </a:r>
            <a:r>
              <a:rPr lang="en-US" altLang="ja-JP" sz="1400" dirty="0" smtClean="0"/>
              <a:t>｣</a:t>
            </a:r>
            <a:r>
              <a:rPr lang="ja-JP" altLang="en-US" sz="1400" dirty="0" smtClean="0"/>
              <a:t> ： </a:t>
            </a:r>
            <a:r>
              <a:rPr lang="en-US" altLang="ja-JP" sz="1400" dirty="0" smtClean="0"/>
              <a:t>｢</a:t>
            </a:r>
            <a:r>
              <a:rPr lang="ja-JP" altLang="en-US" sz="1400" dirty="0" smtClean="0"/>
              <a:t>過誤</a:t>
            </a:r>
            <a:r>
              <a:rPr lang="en-US" altLang="ja-JP" sz="1400" dirty="0" smtClean="0"/>
              <a:t>｣</a:t>
            </a:r>
            <a:r>
              <a:rPr lang="ja-JP" altLang="en-US" sz="1400" dirty="0" smtClean="0"/>
              <a:t>の有無を問わない</a:t>
            </a:r>
            <a:endParaRPr lang="en-US" altLang="ja-JP" sz="1400" dirty="0" smtClean="0"/>
          </a:p>
          <a:p>
            <a:endParaRPr kumimoji="1" lang="en-US" altLang="ja-JP" sz="1400" dirty="0" smtClean="0"/>
          </a:p>
          <a:p>
            <a:pPr>
              <a:lnSpc>
                <a:spcPct val="140000"/>
              </a:lnSpc>
            </a:pPr>
            <a:r>
              <a:rPr lang="ja-JP" altLang="en-US" sz="2000" dirty="0" smtClean="0"/>
              <a:t>２．</a:t>
            </a:r>
            <a:r>
              <a:rPr lang="en-US" altLang="ja-JP" sz="2000" dirty="0" smtClean="0"/>
              <a:t> </a:t>
            </a:r>
            <a:r>
              <a:rPr lang="ja-JP" altLang="en-US" sz="2000" dirty="0" smtClean="0"/>
              <a:t>「院内事故調査」を調査の主体とする</a:t>
            </a:r>
            <a:r>
              <a:rPr lang="en-US" altLang="ja-JP" sz="2000" dirty="0" smtClean="0"/>
              <a:t>		【</a:t>
            </a:r>
            <a:r>
              <a:rPr lang="ja-JP" altLang="en-US" sz="2000" dirty="0" smtClean="0"/>
              <a:t>医療への信頼を基盤</a:t>
            </a:r>
            <a:r>
              <a:rPr lang="en-US" altLang="ja-JP" sz="2000" dirty="0" smtClean="0"/>
              <a:t>】</a:t>
            </a:r>
          </a:p>
          <a:p>
            <a:pPr>
              <a:lnSpc>
                <a:spcPct val="150000"/>
              </a:lnSpc>
            </a:pPr>
            <a:r>
              <a:rPr lang="en-US" altLang="ja-JP" sz="1400" dirty="0" smtClean="0"/>
              <a:t>		</a:t>
            </a:r>
            <a:r>
              <a:rPr lang="ja-JP" altLang="en-US" sz="1400" dirty="0" smtClean="0"/>
              <a:t>　　</a:t>
            </a:r>
            <a:r>
              <a:rPr lang="en-US" altLang="ja-JP" sz="1400" dirty="0" smtClean="0"/>
              <a:t>◎  </a:t>
            </a:r>
            <a:r>
              <a:rPr lang="ja-JP" altLang="en-US" sz="1400" dirty="0"/>
              <a:t>当該医療機関が自ら調査することによる、医療の質・安全の向上</a:t>
            </a:r>
            <a:r>
              <a:rPr kumimoji="1" lang="en-US" altLang="ja-JP" sz="1400" dirty="0"/>
              <a:t>	</a:t>
            </a:r>
            <a:r>
              <a:rPr lang="ja-JP" altLang="en-US" sz="1400" dirty="0" smtClean="0"/>
              <a:t>　　</a:t>
            </a:r>
            <a:endParaRPr lang="en-US" altLang="ja-JP" sz="1400" dirty="0" smtClean="0"/>
          </a:p>
          <a:p>
            <a:pPr>
              <a:lnSpc>
                <a:spcPct val="110000"/>
              </a:lnSpc>
            </a:pPr>
            <a:r>
              <a:rPr lang="en-US" altLang="ja-JP" sz="1400" dirty="0"/>
              <a:t>	</a:t>
            </a:r>
            <a:r>
              <a:rPr lang="ja-JP" altLang="en-US" sz="1400" dirty="0" smtClean="0"/>
              <a:t>　</a:t>
            </a:r>
            <a:r>
              <a:rPr lang="en-US" altLang="ja-JP" sz="1400" dirty="0"/>
              <a:t>	</a:t>
            </a:r>
            <a:r>
              <a:rPr lang="ja-JP" altLang="en-US" sz="1400" dirty="0" smtClean="0"/>
              <a:t>　　</a:t>
            </a:r>
            <a:r>
              <a:rPr lang="en-US" altLang="ja-JP" sz="1400" dirty="0" smtClean="0"/>
              <a:t>☆  </a:t>
            </a:r>
            <a:r>
              <a:rPr lang="ja-JP" altLang="en-US" sz="1400" dirty="0"/>
              <a:t>事故の判断：　医療者側に委ねられて</a:t>
            </a:r>
            <a:r>
              <a:rPr lang="ja-JP" altLang="en-US" sz="1400" dirty="0" smtClean="0"/>
              <a:t>いる</a:t>
            </a:r>
            <a:endParaRPr kumimoji="1" lang="en-US" altLang="ja-JP" sz="1400" dirty="0" smtClean="0"/>
          </a:p>
          <a:p>
            <a:pPr>
              <a:lnSpc>
                <a:spcPct val="120000"/>
              </a:lnSpc>
            </a:pPr>
            <a:r>
              <a:rPr lang="en-US" altLang="ja-JP" sz="1400" dirty="0"/>
              <a:t>	</a:t>
            </a:r>
            <a:r>
              <a:rPr lang="ja-JP" altLang="en-US" sz="1400" dirty="0" smtClean="0"/>
              <a:t>　　</a:t>
            </a:r>
            <a:r>
              <a:rPr lang="en-US" altLang="ja-JP" sz="1400" dirty="0" smtClean="0"/>
              <a:t>	</a:t>
            </a:r>
            <a:r>
              <a:rPr lang="ja-JP" altLang="en-US" sz="1400" dirty="0" smtClean="0"/>
              <a:t>　　</a:t>
            </a:r>
            <a:r>
              <a:rPr lang="en-US" altLang="ja-JP" sz="1400" dirty="0" smtClean="0"/>
              <a:t>★ </a:t>
            </a:r>
            <a:r>
              <a:rPr kumimoji="1" lang="en-US" altLang="ja-JP" sz="1400" dirty="0" smtClean="0"/>
              <a:t> </a:t>
            </a:r>
            <a:r>
              <a:rPr kumimoji="1" lang="ja-JP" altLang="en-US" sz="1400" dirty="0" smtClean="0"/>
              <a:t>調査の「中立</a:t>
            </a:r>
            <a:r>
              <a:rPr kumimoji="1" lang="en-US" altLang="ja-JP" sz="1400" dirty="0" smtClean="0"/>
              <a:t>･</a:t>
            </a:r>
            <a:r>
              <a:rPr kumimoji="1" lang="ja-JP" altLang="en-US" sz="1400" dirty="0" smtClean="0"/>
              <a:t>公正性</a:t>
            </a:r>
            <a:r>
              <a:rPr kumimoji="1" lang="en-US" altLang="ja-JP" sz="1400" dirty="0" smtClean="0"/>
              <a:t>｣｢</a:t>
            </a:r>
            <a:r>
              <a:rPr kumimoji="1" lang="ja-JP" altLang="en-US" sz="1400" dirty="0" smtClean="0"/>
              <a:t>専門性</a:t>
            </a:r>
            <a:r>
              <a:rPr kumimoji="1" lang="en-US" altLang="ja-JP" sz="1400" dirty="0" smtClean="0"/>
              <a:t>｣｢</a:t>
            </a:r>
            <a:r>
              <a:rPr kumimoji="1" lang="ja-JP" altLang="en-US" sz="1400" dirty="0" smtClean="0"/>
              <a:t>透明性</a:t>
            </a:r>
            <a:r>
              <a:rPr kumimoji="1" lang="en-US" altLang="ja-JP" sz="1400" dirty="0" smtClean="0"/>
              <a:t>｣</a:t>
            </a:r>
            <a:r>
              <a:rPr kumimoji="1" lang="ja-JP" altLang="en-US" sz="1400" dirty="0" smtClean="0"/>
              <a:t>の問題</a:t>
            </a:r>
            <a:endParaRPr kumimoji="1" lang="en-US" altLang="ja-JP" sz="1400" dirty="0" smtClean="0"/>
          </a:p>
          <a:p>
            <a:endParaRPr lang="en-US" altLang="ja-JP" dirty="0" smtClean="0"/>
          </a:p>
          <a:p>
            <a:pPr>
              <a:lnSpc>
                <a:spcPct val="140000"/>
              </a:lnSpc>
            </a:pPr>
            <a:r>
              <a:rPr kumimoji="1" lang="ja-JP" altLang="en-US" sz="2000" dirty="0" smtClean="0"/>
              <a:t>３．</a:t>
            </a:r>
            <a:r>
              <a:rPr kumimoji="1" lang="en-US" altLang="ja-JP" sz="2000" dirty="0" smtClean="0"/>
              <a:t> ｢</a:t>
            </a:r>
            <a:r>
              <a:rPr kumimoji="1" lang="ja-JP" altLang="en-US" sz="2000" dirty="0" smtClean="0"/>
              <a:t>支援団体」（外部委員参加）の意義</a:t>
            </a:r>
            <a:r>
              <a:rPr kumimoji="1" lang="en-US" altLang="ja-JP" sz="2000" dirty="0" smtClean="0"/>
              <a:t>		【</a:t>
            </a:r>
            <a:r>
              <a:rPr kumimoji="1" lang="ja-JP" altLang="en-US" sz="2000" dirty="0" smtClean="0"/>
              <a:t>医療界全体で支える</a:t>
            </a:r>
            <a:r>
              <a:rPr kumimoji="1" lang="en-US" altLang="ja-JP" sz="2000" dirty="0" smtClean="0"/>
              <a:t>】</a:t>
            </a:r>
          </a:p>
          <a:p>
            <a:pPr>
              <a:lnSpc>
                <a:spcPct val="140000"/>
              </a:lnSpc>
            </a:pPr>
            <a:r>
              <a:rPr lang="en-US" altLang="ja-JP" sz="1400" dirty="0"/>
              <a:t>		</a:t>
            </a:r>
            <a:r>
              <a:rPr lang="ja-JP" altLang="en-US" sz="1400" dirty="0" smtClean="0"/>
              <a:t>　　</a:t>
            </a:r>
            <a:r>
              <a:rPr lang="en-US" altLang="ja-JP" sz="1400" dirty="0" smtClean="0"/>
              <a:t>①</a:t>
            </a:r>
            <a:r>
              <a:rPr lang="ja-JP" altLang="en-US" sz="1400" dirty="0"/>
              <a:t>　調査</a:t>
            </a:r>
            <a:r>
              <a:rPr lang="ja-JP" altLang="en-US" sz="1400" dirty="0" smtClean="0"/>
              <a:t>の実務支援</a:t>
            </a:r>
            <a:r>
              <a:rPr lang="ja-JP" altLang="en-US" sz="1400" dirty="0"/>
              <a:t>：地域単位で「</a:t>
            </a:r>
            <a:r>
              <a:rPr lang="en-US" altLang="ja-JP" sz="1400" dirty="0"/>
              <a:t>〇〇</a:t>
            </a:r>
            <a:r>
              <a:rPr lang="ja-JP" altLang="en-US" sz="1400" dirty="0"/>
              <a:t>県支援団体協議会」を作る</a:t>
            </a:r>
            <a:endParaRPr lang="en-US" altLang="ja-JP" sz="1400" dirty="0"/>
          </a:p>
          <a:p>
            <a:pPr>
              <a:lnSpc>
                <a:spcPct val="90000"/>
              </a:lnSpc>
            </a:pPr>
            <a:r>
              <a:rPr lang="en-US" altLang="ja-JP" sz="1400" dirty="0"/>
              <a:t>					【</a:t>
            </a:r>
            <a:r>
              <a:rPr lang="ja-JP" altLang="en-US" sz="1400" dirty="0"/>
              <a:t>クリニック</a:t>
            </a:r>
            <a:r>
              <a:rPr lang="ja-JP" altLang="en-US" sz="1400" dirty="0" smtClean="0"/>
              <a:t>等における事故に対し、支援</a:t>
            </a:r>
            <a:r>
              <a:rPr lang="ja-JP" altLang="en-US" sz="1400" dirty="0"/>
              <a:t>により調査を可能にする</a:t>
            </a:r>
            <a:r>
              <a:rPr lang="en-US" altLang="ja-JP" sz="1400" dirty="0" smtClean="0"/>
              <a:t>】</a:t>
            </a:r>
          </a:p>
          <a:p>
            <a:pPr>
              <a:lnSpc>
                <a:spcPct val="150000"/>
              </a:lnSpc>
            </a:pPr>
            <a:r>
              <a:rPr lang="en-US" altLang="ja-JP" sz="1400" dirty="0" smtClean="0"/>
              <a:t>		</a:t>
            </a:r>
            <a:r>
              <a:rPr lang="ja-JP" altLang="en-US" sz="1400" dirty="0" smtClean="0"/>
              <a:t>　　</a:t>
            </a:r>
            <a:r>
              <a:rPr lang="en-US" altLang="ja-JP" sz="1400" dirty="0" smtClean="0"/>
              <a:t>②</a:t>
            </a:r>
            <a:r>
              <a:rPr lang="ja-JP" altLang="en-US" sz="1400" dirty="0" smtClean="0"/>
              <a:t>　調査の「中立</a:t>
            </a:r>
            <a:r>
              <a:rPr lang="en-US" altLang="ja-JP" sz="1400" dirty="0" smtClean="0"/>
              <a:t>･</a:t>
            </a:r>
            <a:r>
              <a:rPr lang="ja-JP" altLang="en-US" sz="1400" dirty="0" smtClean="0"/>
              <a:t>公正性」</a:t>
            </a:r>
            <a:r>
              <a:rPr lang="en-US" altLang="ja-JP" sz="1400" dirty="0" smtClean="0"/>
              <a:t>｢</a:t>
            </a:r>
            <a:r>
              <a:rPr lang="ja-JP" altLang="en-US" sz="1400" dirty="0" smtClean="0"/>
              <a:t>専門性」「透明性」担保</a:t>
            </a:r>
            <a:endParaRPr lang="en-US" altLang="ja-JP" sz="1400" dirty="0" smtClean="0"/>
          </a:p>
          <a:p>
            <a:pPr>
              <a:lnSpc>
                <a:spcPct val="90000"/>
              </a:lnSpc>
            </a:pPr>
            <a:r>
              <a:rPr kumimoji="1" lang="en-US" altLang="ja-JP" sz="1400" dirty="0" smtClean="0"/>
              <a:t>				</a:t>
            </a:r>
            <a:r>
              <a:rPr kumimoji="1" lang="ja-JP" altLang="en-US" sz="1400" dirty="0" smtClean="0"/>
              <a:t>　</a:t>
            </a:r>
            <a:r>
              <a:rPr lang="en-US" altLang="ja-JP" sz="1400" dirty="0"/>
              <a:t>	</a:t>
            </a:r>
            <a:r>
              <a:rPr kumimoji="1" lang="en-US" altLang="ja-JP" sz="1400" dirty="0" smtClean="0"/>
              <a:t>【</a:t>
            </a:r>
            <a:r>
              <a:rPr lang="ja-JP" altLang="en-US" sz="1400" dirty="0"/>
              <a:t>大学、大規模</a:t>
            </a:r>
            <a:r>
              <a:rPr lang="ja-JP" altLang="en-US" sz="1400" dirty="0" smtClean="0"/>
              <a:t>病院の事故でも、支援</a:t>
            </a:r>
            <a:r>
              <a:rPr kumimoji="1" lang="ja-JP" altLang="en-US" sz="1400" dirty="0" smtClean="0"/>
              <a:t>団体の関与</a:t>
            </a:r>
            <a:r>
              <a:rPr lang="ja-JP" altLang="en-US" sz="1400" dirty="0" smtClean="0"/>
              <a:t>は</a:t>
            </a:r>
            <a:r>
              <a:rPr kumimoji="1" lang="ja-JP" altLang="en-US" sz="1400" dirty="0" smtClean="0"/>
              <a:t>重要</a:t>
            </a:r>
            <a:r>
              <a:rPr kumimoji="1" lang="en-US" altLang="ja-JP" sz="1400" dirty="0" smtClean="0"/>
              <a:t>】</a:t>
            </a:r>
          </a:p>
          <a:p>
            <a:r>
              <a:rPr lang="en-US" altLang="ja-JP" sz="1600" dirty="0"/>
              <a:t>	</a:t>
            </a:r>
            <a:r>
              <a:rPr lang="en-US" altLang="ja-JP" dirty="0" smtClean="0"/>
              <a:t>	</a:t>
            </a:r>
            <a:r>
              <a:rPr lang="en-US" altLang="ja-JP" dirty="0"/>
              <a:t>	</a:t>
            </a:r>
            <a:endParaRPr lang="en-US" altLang="ja-JP" sz="1600" dirty="0" smtClean="0"/>
          </a:p>
          <a:p>
            <a:pPr>
              <a:lnSpc>
                <a:spcPct val="140000"/>
              </a:lnSpc>
            </a:pPr>
            <a:r>
              <a:rPr lang="ja-JP" altLang="en-US" sz="2000" dirty="0" smtClean="0"/>
              <a:t>４．</a:t>
            </a:r>
            <a:r>
              <a:rPr lang="en-US" altLang="ja-JP" sz="2000" dirty="0" smtClean="0"/>
              <a:t> </a:t>
            </a:r>
            <a:r>
              <a:rPr lang="ja-JP" altLang="en-US" sz="2000" dirty="0" smtClean="0"/>
              <a:t>「医療事故調査</a:t>
            </a:r>
            <a:r>
              <a:rPr lang="en-US" altLang="ja-JP" sz="2000" dirty="0" smtClean="0"/>
              <a:t>･</a:t>
            </a:r>
            <a:r>
              <a:rPr lang="ja-JP" altLang="en-US" sz="2000" dirty="0" smtClean="0"/>
              <a:t>支援センター」の立場</a:t>
            </a:r>
            <a:r>
              <a:rPr lang="en-US" altLang="ja-JP" sz="2000" dirty="0" smtClean="0"/>
              <a:t>		</a:t>
            </a:r>
            <a:r>
              <a:rPr lang="en-US" altLang="ja-JP" sz="1600" dirty="0" smtClean="0"/>
              <a:t>【</a:t>
            </a:r>
            <a:r>
              <a:rPr lang="ja-JP" altLang="en-US" sz="1600" dirty="0" smtClean="0"/>
              <a:t>再発防止策の提供、第三者調査</a:t>
            </a:r>
            <a:r>
              <a:rPr lang="en-US" altLang="ja-JP" sz="1600" dirty="0" smtClean="0"/>
              <a:t>】</a:t>
            </a:r>
          </a:p>
          <a:p>
            <a:pPr>
              <a:lnSpc>
                <a:spcPct val="140000"/>
              </a:lnSpc>
            </a:pPr>
            <a:r>
              <a:rPr kumimoji="1" lang="en-US" altLang="ja-JP" sz="1600" dirty="0"/>
              <a:t>	</a:t>
            </a:r>
            <a:r>
              <a:rPr kumimoji="1" lang="en-US" altLang="ja-JP" sz="1600" dirty="0" smtClean="0"/>
              <a:t>	</a:t>
            </a:r>
            <a:r>
              <a:rPr kumimoji="1" lang="ja-JP" altLang="en-US" sz="1600" dirty="0" smtClean="0"/>
              <a:t>　　</a:t>
            </a:r>
            <a:r>
              <a:rPr kumimoji="1" lang="en-US" altLang="ja-JP" sz="1400" dirty="0" smtClean="0"/>
              <a:t> </a:t>
            </a:r>
            <a:r>
              <a:rPr lang="en-US" altLang="ja-JP" sz="1400" dirty="0" smtClean="0"/>
              <a:t>○  </a:t>
            </a:r>
            <a:r>
              <a:rPr lang="ja-JP" altLang="en-US" sz="1400" dirty="0"/>
              <a:t>医療事故全体の実態をまとめ報告、再発防止策の</a:t>
            </a:r>
            <a:r>
              <a:rPr lang="ja-JP" altLang="en-US" sz="1400" dirty="0" smtClean="0"/>
              <a:t>提供</a:t>
            </a:r>
            <a:endParaRPr kumimoji="1" lang="en-US" altLang="ja-JP" sz="1400" dirty="0" smtClean="0"/>
          </a:p>
          <a:p>
            <a:r>
              <a:rPr lang="en-US" altLang="ja-JP" sz="1400" dirty="0"/>
              <a:t>	</a:t>
            </a:r>
            <a:r>
              <a:rPr lang="en-US" altLang="ja-JP" sz="1400" dirty="0" smtClean="0"/>
              <a:t>	</a:t>
            </a:r>
            <a:r>
              <a:rPr lang="ja-JP" altLang="en-US" sz="1400" dirty="0" smtClean="0"/>
              <a:t>　　</a:t>
            </a:r>
            <a:r>
              <a:rPr lang="en-US" altLang="ja-JP" sz="1400" dirty="0" smtClean="0"/>
              <a:t> </a:t>
            </a:r>
            <a:r>
              <a:rPr kumimoji="1" lang="ja-JP" altLang="en-US" sz="1400" dirty="0" smtClean="0"/>
              <a:t>・</a:t>
            </a:r>
            <a:r>
              <a:rPr kumimoji="1" lang="en-US" altLang="ja-JP" sz="1400" dirty="0" smtClean="0"/>
              <a:t>  </a:t>
            </a:r>
            <a:r>
              <a:rPr kumimoji="1" lang="ja-JP" altLang="en-US" sz="1400" dirty="0" smtClean="0"/>
              <a:t>院内事故調査を補完する、依頼による調査</a:t>
            </a:r>
            <a:endParaRPr kumimoji="1" lang="en-US" altLang="ja-JP" sz="1400" dirty="0" smtClean="0"/>
          </a:p>
        </p:txBody>
      </p:sp>
      <p:cxnSp>
        <p:nvCxnSpPr>
          <p:cNvPr id="8" name="直線コネクタ 7"/>
          <p:cNvCxnSpPr/>
          <p:nvPr/>
        </p:nvCxnSpPr>
        <p:spPr>
          <a:xfrm>
            <a:off x="5775158" y="1447366"/>
            <a:ext cx="2597817" cy="0"/>
          </a:xfrm>
          <a:prstGeom prst="line">
            <a:avLst/>
          </a:prstGeom>
          <a:ln w="19050" cmpd="sng">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9" name="直線コネクタ 8"/>
          <p:cNvCxnSpPr/>
          <p:nvPr/>
        </p:nvCxnSpPr>
        <p:spPr>
          <a:xfrm>
            <a:off x="5775158" y="3752511"/>
            <a:ext cx="2406316" cy="0"/>
          </a:xfrm>
          <a:prstGeom prst="line">
            <a:avLst/>
          </a:prstGeom>
          <a:ln w="19050" cmpd="sng">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0" name="直線コネクタ 9"/>
          <p:cNvCxnSpPr/>
          <p:nvPr/>
        </p:nvCxnSpPr>
        <p:spPr>
          <a:xfrm>
            <a:off x="1221166" y="726462"/>
            <a:ext cx="6634809"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4" name="直線コネクタ 13"/>
          <p:cNvCxnSpPr/>
          <p:nvPr/>
        </p:nvCxnSpPr>
        <p:spPr>
          <a:xfrm>
            <a:off x="2108656" y="2561836"/>
            <a:ext cx="4823086" cy="0"/>
          </a:xfrm>
          <a:prstGeom prst="line">
            <a:avLst/>
          </a:prstGeom>
          <a:ln w="19050" cmpd="sng">
            <a:solidFill>
              <a:srgbClr val="FF0000"/>
            </a:solidFill>
          </a:ln>
        </p:spPr>
        <p:style>
          <a:lnRef idx="2">
            <a:schemeClr val="accent1"/>
          </a:lnRef>
          <a:fillRef idx="0">
            <a:schemeClr val="accent1"/>
          </a:fillRef>
          <a:effectRef idx="1">
            <a:schemeClr val="accent1"/>
          </a:effectRef>
          <a:fontRef idx="minor">
            <a:schemeClr val="tx1"/>
          </a:fontRef>
        </p:style>
      </p:cxnSp>
      <p:sp>
        <p:nvSpPr>
          <p:cNvPr id="2" name="正方形/長方形 1"/>
          <p:cNvSpPr/>
          <p:nvPr/>
        </p:nvSpPr>
        <p:spPr>
          <a:xfrm>
            <a:off x="675628" y="1122458"/>
            <a:ext cx="293137" cy="296333"/>
          </a:xfrm>
          <a:prstGeom prst="rect">
            <a:avLst/>
          </a:prstGeom>
          <a:noFill/>
          <a:ln>
            <a:solidFill>
              <a:srgbClr val="00009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8" name="正方形/長方形 17"/>
          <p:cNvSpPr/>
          <p:nvPr/>
        </p:nvSpPr>
        <p:spPr>
          <a:xfrm>
            <a:off x="675628" y="1933613"/>
            <a:ext cx="293137" cy="296333"/>
          </a:xfrm>
          <a:prstGeom prst="rect">
            <a:avLst/>
          </a:prstGeom>
          <a:noFill/>
          <a:ln>
            <a:solidFill>
              <a:srgbClr val="00009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0" name="正方形/長方形 19"/>
          <p:cNvSpPr/>
          <p:nvPr/>
        </p:nvSpPr>
        <p:spPr>
          <a:xfrm>
            <a:off x="675628" y="3444655"/>
            <a:ext cx="293137" cy="296333"/>
          </a:xfrm>
          <a:prstGeom prst="rect">
            <a:avLst/>
          </a:prstGeom>
          <a:noFill/>
          <a:ln>
            <a:solidFill>
              <a:srgbClr val="00009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1" name="正方形/長方形 20"/>
          <p:cNvSpPr/>
          <p:nvPr/>
        </p:nvSpPr>
        <p:spPr>
          <a:xfrm>
            <a:off x="675628" y="5145664"/>
            <a:ext cx="293137" cy="296333"/>
          </a:xfrm>
          <a:prstGeom prst="rect">
            <a:avLst/>
          </a:prstGeom>
          <a:noFill/>
          <a:ln>
            <a:solidFill>
              <a:srgbClr val="00009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5" name="フリーフォーム 4"/>
          <p:cNvSpPr/>
          <p:nvPr/>
        </p:nvSpPr>
        <p:spPr>
          <a:xfrm>
            <a:off x="5857171" y="2965131"/>
            <a:ext cx="2791421" cy="1505535"/>
          </a:xfrm>
          <a:custGeom>
            <a:avLst/>
            <a:gdLst>
              <a:gd name="connsiteX0" fmla="*/ 0 w 2791421"/>
              <a:gd name="connsiteY0" fmla="*/ 0 h 1425817"/>
              <a:gd name="connsiteX1" fmla="*/ 2791421 w 2791421"/>
              <a:gd name="connsiteY1" fmla="*/ 0 h 1425817"/>
              <a:gd name="connsiteX2" fmla="*/ 2767461 w 2791421"/>
              <a:gd name="connsiteY2" fmla="*/ 1425817 h 1425817"/>
              <a:gd name="connsiteX3" fmla="*/ 143765 w 2791421"/>
              <a:gd name="connsiteY3" fmla="*/ 1425817 h 1425817"/>
            </a:gdLst>
            <a:ahLst/>
            <a:cxnLst>
              <a:cxn ang="0">
                <a:pos x="connsiteX0" y="connsiteY0"/>
              </a:cxn>
              <a:cxn ang="0">
                <a:pos x="connsiteX1" y="connsiteY1"/>
              </a:cxn>
              <a:cxn ang="0">
                <a:pos x="connsiteX2" y="connsiteY2"/>
              </a:cxn>
              <a:cxn ang="0">
                <a:pos x="connsiteX3" y="connsiteY3"/>
              </a:cxn>
            </a:cxnLst>
            <a:rect l="l" t="t" r="r" b="b"/>
            <a:pathLst>
              <a:path w="2791421" h="1425817">
                <a:moveTo>
                  <a:pt x="0" y="0"/>
                </a:moveTo>
                <a:lnTo>
                  <a:pt x="2791421" y="0"/>
                </a:lnTo>
                <a:lnTo>
                  <a:pt x="2767461" y="1425817"/>
                </a:lnTo>
                <a:lnTo>
                  <a:pt x="143765" y="1425817"/>
                </a:lnTo>
              </a:path>
            </a:pathLst>
          </a:custGeom>
          <a:ln w="28575" cmpd="sng">
            <a:solidFill>
              <a:srgbClr val="0070C0"/>
            </a:solidFill>
            <a:headEnd type="none"/>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a:p>
        </p:txBody>
      </p:sp>
      <p:cxnSp>
        <p:nvCxnSpPr>
          <p:cNvPr id="13" name="直線コネクタ 12"/>
          <p:cNvCxnSpPr/>
          <p:nvPr/>
        </p:nvCxnSpPr>
        <p:spPr>
          <a:xfrm>
            <a:off x="5775158" y="5451522"/>
            <a:ext cx="2873434" cy="0"/>
          </a:xfrm>
          <a:prstGeom prst="line">
            <a:avLst/>
          </a:prstGeom>
          <a:ln w="19050" cmpd="sng">
            <a:solidFill>
              <a:srgbClr val="FF0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99739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dissolv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1260731" y="1156067"/>
            <a:ext cx="6663206" cy="789960"/>
          </a:xfrm>
          <a:prstGeom prst="rect">
            <a:avLst/>
          </a:prstGeom>
        </p:spPr>
        <p:txBody>
          <a:bodyPr wrap="square">
            <a:spAutoFit/>
          </a:bodyPr>
          <a:lstStyle/>
          <a:p>
            <a:pPr>
              <a:lnSpc>
                <a:spcPct val="150000"/>
              </a:lnSpc>
            </a:pPr>
            <a:r>
              <a:rPr lang="ja-JP" altLang="en-US" sz="3200" dirty="0" smtClean="0"/>
              <a:t>　　</a:t>
            </a:r>
            <a:r>
              <a:rPr lang="en-US" altLang="ja-JP" sz="3200" dirty="0" smtClean="0"/>
              <a:t>Ⅱ</a:t>
            </a:r>
            <a:r>
              <a:rPr lang="ja-JP" altLang="en-US" sz="3200" dirty="0" smtClean="0"/>
              <a:t>．医療事故調査制度の要点　　</a:t>
            </a:r>
            <a:endParaRPr lang="en-US" altLang="ja-JP" sz="2800" dirty="0" smtClean="0"/>
          </a:p>
        </p:txBody>
      </p:sp>
      <p:sp>
        <p:nvSpPr>
          <p:cNvPr id="3" name="テキスト ボックス 2"/>
          <p:cNvSpPr txBox="1"/>
          <p:nvPr/>
        </p:nvSpPr>
        <p:spPr>
          <a:xfrm>
            <a:off x="2884316" y="3734386"/>
            <a:ext cx="3672800" cy="1190069"/>
          </a:xfrm>
          <a:prstGeom prst="rect">
            <a:avLst/>
          </a:prstGeom>
          <a:noFill/>
        </p:spPr>
        <p:txBody>
          <a:bodyPr wrap="none" rtlCol="0">
            <a:spAutoFit/>
          </a:bodyPr>
          <a:lstStyle/>
          <a:p>
            <a:pPr marL="285750" indent="-285750">
              <a:lnSpc>
                <a:spcPct val="120000"/>
              </a:lnSpc>
              <a:buFont typeface="Arial"/>
              <a:buChar char="•"/>
            </a:pPr>
            <a:r>
              <a:rPr lang="ja-JP" altLang="en-US" sz="2000" dirty="0" smtClean="0"/>
              <a:t>判断</a:t>
            </a:r>
            <a:r>
              <a:rPr lang="en-US" altLang="ja-JP" sz="2000" dirty="0" smtClean="0"/>
              <a:t>､</a:t>
            </a:r>
            <a:r>
              <a:rPr lang="ja-JP" altLang="en-US" sz="2000" dirty="0" smtClean="0"/>
              <a:t>及び</a:t>
            </a:r>
            <a:r>
              <a:rPr lang="en-US" altLang="ja-JP" sz="2000" dirty="0" smtClean="0"/>
              <a:t> ｢</a:t>
            </a:r>
            <a:r>
              <a:rPr lang="ja-JP" altLang="en-US" sz="2000" dirty="0" smtClean="0"/>
              <a:t>相談</a:t>
            </a:r>
            <a:r>
              <a:rPr lang="en-US" altLang="ja-JP" sz="2000" dirty="0" smtClean="0"/>
              <a:t>｣</a:t>
            </a:r>
          </a:p>
          <a:p>
            <a:pPr marL="285750" indent="-285750">
              <a:lnSpc>
                <a:spcPct val="120000"/>
              </a:lnSpc>
              <a:buFont typeface="Arial"/>
              <a:buChar char="•"/>
            </a:pPr>
            <a:r>
              <a:rPr kumimoji="1" lang="ja-JP" altLang="en-US" sz="2000" dirty="0" smtClean="0"/>
              <a:t>事故発生のセンターへの報告</a:t>
            </a:r>
            <a:endParaRPr kumimoji="1" lang="en-US" altLang="ja-JP" sz="2000" dirty="0" smtClean="0"/>
          </a:p>
          <a:p>
            <a:pPr marL="285750" indent="-285750">
              <a:lnSpc>
                <a:spcPct val="120000"/>
              </a:lnSpc>
              <a:buFont typeface="Arial"/>
              <a:buChar char="•"/>
            </a:pPr>
            <a:r>
              <a:rPr lang="ja-JP" altLang="en-US" sz="2000" dirty="0" smtClean="0"/>
              <a:t>院内事故調査</a:t>
            </a:r>
            <a:endParaRPr kumimoji="1" lang="ja-JP" altLang="en-US" sz="2000" dirty="0"/>
          </a:p>
        </p:txBody>
      </p:sp>
      <p:sp>
        <p:nvSpPr>
          <p:cNvPr id="4" name="テキスト ボックス 3"/>
          <p:cNvSpPr txBox="1"/>
          <p:nvPr/>
        </p:nvSpPr>
        <p:spPr>
          <a:xfrm>
            <a:off x="1852803" y="2359247"/>
            <a:ext cx="5712246" cy="954107"/>
          </a:xfrm>
          <a:prstGeom prst="rect">
            <a:avLst/>
          </a:prstGeom>
          <a:noFill/>
        </p:spPr>
        <p:txBody>
          <a:bodyPr wrap="none" rtlCol="0">
            <a:spAutoFit/>
          </a:bodyPr>
          <a:lstStyle/>
          <a:p>
            <a:r>
              <a:rPr lang="en-US" altLang="ja-JP" sz="2800" dirty="0"/>
              <a:t>2</a:t>
            </a:r>
            <a:r>
              <a:rPr lang="en-US" altLang="ja-JP" sz="2800" dirty="0" smtClean="0"/>
              <a:t>-1</a:t>
            </a:r>
            <a:r>
              <a:rPr lang="ja-JP" altLang="en-US" sz="2800" dirty="0" smtClean="0"/>
              <a:t>：</a:t>
            </a:r>
            <a:r>
              <a:rPr lang="ja-JP" altLang="en-US" sz="2800" dirty="0"/>
              <a:t>　</a:t>
            </a:r>
            <a:r>
              <a:rPr lang="ja-JP" altLang="en-US" sz="2800" dirty="0" smtClean="0"/>
              <a:t>「医療事故」の定義</a:t>
            </a:r>
            <a:r>
              <a:rPr lang="en-US" altLang="ja-JP" sz="2800" dirty="0" smtClean="0"/>
              <a:t>･</a:t>
            </a:r>
            <a:r>
              <a:rPr lang="ja-JP" altLang="en-US" sz="2800" dirty="0" smtClean="0"/>
              <a:t>判断から、</a:t>
            </a:r>
            <a:endParaRPr lang="en-US" altLang="ja-JP" sz="2800" dirty="0" smtClean="0"/>
          </a:p>
          <a:p>
            <a:r>
              <a:rPr lang="ja-JP" altLang="en-US" sz="2800" dirty="0" smtClean="0"/>
              <a:t>　　</a:t>
            </a:r>
            <a:r>
              <a:rPr lang="en-US" altLang="ja-JP" sz="2800" dirty="0" smtClean="0"/>
              <a:t>		</a:t>
            </a:r>
            <a:r>
              <a:rPr lang="ja-JP" altLang="en-US" sz="2800" dirty="0" smtClean="0"/>
              <a:t>　</a:t>
            </a:r>
            <a:r>
              <a:rPr lang="en-US" altLang="ja-JP" sz="2800" dirty="0" smtClean="0"/>
              <a:t>｢</a:t>
            </a:r>
            <a:r>
              <a:rPr lang="ja-JP" altLang="en-US" sz="2800" dirty="0" smtClean="0"/>
              <a:t>院内事故調査</a:t>
            </a:r>
            <a:r>
              <a:rPr lang="en-US" altLang="ja-JP" sz="2800" dirty="0" smtClean="0"/>
              <a:t>｣</a:t>
            </a:r>
            <a:r>
              <a:rPr lang="ja-JP" altLang="en-US" sz="2800" dirty="0" smtClean="0"/>
              <a:t>へ</a:t>
            </a:r>
            <a:endParaRPr lang="en-US" altLang="ja-JP" sz="2800" dirty="0"/>
          </a:p>
        </p:txBody>
      </p:sp>
    </p:spTree>
    <p:extLst>
      <p:ext uri="{BB962C8B-B14F-4D97-AF65-F5344CB8AC3E}">
        <p14:creationId xmlns:p14="http://schemas.microsoft.com/office/powerpoint/2010/main" val="46187032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76731" y="3274596"/>
            <a:ext cx="1113952" cy="111395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タイトル 1"/>
          <p:cNvSpPr>
            <a:spLocks noGrp="1"/>
          </p:cNvSpPr>
          <p:nvPr>
            <p:ph type="title"/>
          </p:nvPr>
        </p:nvSpPr>
        <p:spPr>
          <a:xfrm>
            <a:off x="1782129" y="438152"/>
            <a:ext cx="5882936" cy="944124"/>
          </a:xfrm>
        </p:spPr>
        <p:style>
          <a:lnRef idx="1">
            <a:schemeClr val="accent3"/>
          </a:lnRef>
          <a:fillRef idx="2">
            <a:schemeClr val="accent3"/>
          </a:fillRef>
          <a:effectRef idx="1">
            <a:schemeClr val="accent3"/>
          </a:effectRef>
          <a:fontRef idx="minor">
            <a:schemeClr val="dk1"/>
          </a:fontRef>
        </p:style>
        <p:txBody>
          <a:bodyPr anchor="ctr">
            <a:normAutofit/>
          </a:bodyPr>
          <a:lstStyle/>
          <a:p>
            <a:pPr algn="ctr"/>
            <a:r>
              <a:rPr kumimoji="1" lang="ja-JP" altLang="en-US" sz="2400" dirty="0" smtClean="0">
                <a:solidFill>
                  <a:srgbClr val="000090"/>
                </a:solidFill>
              </a:rPr>
              <a:t>「医療事故調査</a:t>
            </a:r>
            <a:r>
              <a:rPr kumimoji="1" lang="en-US" altLang="ja-JP" sz="2400" dirty="0" smtClean="0">
                <a:solidFill>
                  <a:srgbClr val="000090"/>
                </a:solidFill>
              </a:rPr>
              <a:t>･</a:t>
            </a:r>
            <a:r>
              <a:rPr kumimoji="1" lang="ja-JP" altLang="en-US" sz="2400" dirty="0" smtClean="0">
                <a:solidFill>
                  <a:srgbClr val="000090"/>
                </a:solidFill>
              </a:rPr>
              <a:t>支援センター」</a:t>
            </a:r>
            <a:r>
              <a:rPr kumimoji="1" lang="en-US" altLang="ja-JP" sz="2400" dirty="0" smtClean="0">
                <a:solidFill>
                  <a:srgbClr val="000090"/>
                </a:solidFill>
              </a:rPr>
              <a:t> </a:t>
            </a:r>
            <a:r>
              <a:rPr kumimoji="1" lang="ja-JP" altLang="en-US" sz="2400" dirty="0" smtClean="0">
                <a:solidFill>
                  <a:srgbClr val="000090"/>
                </a:solidFill>
              </a:rPr>
              <a:t>における</a:t>
            </a:r>
            <a:r>
              <a:rPr kumimoji="1" lang="en-US" altLang="ja-JP" sz="2400" dirty="0" smtClean="0">
                <a:solidFill>
                  <a:srgbClr val="000090"/>
                </a:solidFill>
              </a:rPr>
              <a:t/>
            </a:r>
            <a:br>
              <a:rPr kumimoji="1" lang="en-US" altLang="ja-JP" sz="2400" dirty="0" smtClean="0">
                <a:solidFill>
                  <a:srgbClr val="000090"/>
                </a:solidFill>
              </a:rPr>
            </a:br>
            <a:r>
              <a:rPr kumimoji="1" lang="ja-JP" altLang="en-US" sz="2400" dirty="0" smtClean="0">
                <a:solidFill>
                  <a:srgbClr val="000090"/>
                </a:solidFill>
              </a:rPr>
              <a:t>相談対応体制</a:t>
            </a:r>
            <a:endParaRPr kumimoji="1" lang="ja-JP" altLang="en-US" sz="2400" dirty="0">
              <a:solidFill>
                <a:srgbClr val="000090"/>
              </a:solidFill>
            </a:endParaRPr>
          </a:p>
        </p:txBody>
      </p:sp>
      <p:sp>
        <p:nvSpPr>
          <p:cNvPr id="8" name="左矢印 7"/>
          <p:cNvSpPr/>
          <p:nvPr/>
        </p:nvSpPr>
        <p:spPr>
          <a:xfrm rot="452938">
            <a:off x="2410928" y="4931583"/>
            <a:ext cx="1937121" cy="432048"/>
          </a:xfrm>
          <a:prstGeom prst="leftArrow">
            <a:avLst>
              <a:gd name="adj1" fmla="val 46446"/>
              <a:gd name="adj2" fmla="val 50000"/>
            </a:avLst>
          </a:prstGeom>
          <a:solidFill>
            <a:srgbClr val="7CA8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フレーム 8"/>
          <p:cNvSpPr/>
          <p:nvPr/>
        </p:nvSpPr>
        <p:spPr>
          <a:xfrm>
            <a:off x="554185" y="2928759"/>
            <a:ext cx="1873987" cy="3025600"/>
          </a:xfrm>
          <a:prstGeom prst="frame">
            <a:avLst>
              <a:gd name="adj1" fmla="val 18200"/>
            </a:avLst>
          </a:prstGeom>
          <a:solidFill>
            <a:srgbClr val="E49506"/>
          </a:solidFill>
        </p:spPr>
        <p:style>
          <a:lnRef idx="1">
            <a:schemeClr val="accent6"/>
          </a:lnRef>
          <a:fillRef idx="2">
            <a:schemeClr val="accent6"/>
          </a:fillRef>
          <a:effectRef idx="1">
            <a:schemeClr val="accent6"/>
          </a:effectRef>
          <a:fontRef idx="minor">
            <a:schemeClr val="dk1"/>
          </a:fontRef>
        </p:style>
        <p:txBody>
          <a:bodyPr rtlCol="0" anchor="ctr"/>
          <a:lstStyle/>
          <a:p>
            <a:pPr algn="ctr">
              <a:lnSpc>
                <a:spcPct val="80000"/>
              </a:lnSpc>
            </a:pPr>
            <a:r>
              <a:rPr kumimoji="1" lang="ja-JP" altLang="en-US" sz="2000" dirty="0" smtClean="0">
                <a:solidFill>
                  <a:schemeClr val="tx1"/>
                </a:solidFill>
                <a:latin typeface="+mn-ea"/>
              </a:rPr>
              <a:t>相談</a:t>
            </a:r>
            <a:endParaRPr kumimoji="1" lang="en-US" altLang="ja-JP" sz="2000" dirty="0" smtClean="0">
              <a:solidFill>
                <a:schemeClr val="tx1"/>
              </a:solidFill>
              <a:latin typeface="+mn-ea"/>
            </a:endParaRPr>
          </a:p>
          <a:p>
            <a:pPr algn="ctr">
              <a:lnSpc>
                <a:spcPct val="140000"/>
              </a:lnSpc>
            </a:pPr>
            <a:endParaRPr lang="en-US" altLang="ja-JP" sz="2000" b="1" dirty="0">
              <a:solidFill>
                <a:schemeClr val="tx1"/>
              </a:solidFill>
              <a:latin typeface="+mn-ea"/>
            </a:endParaRPr>
          </a:p>
          <a:p>
            <a:pPr algn="ctr"/>
            <a:endParaRPr kumimoji="1" lang="en-US" altLang="ja-JP" sz="2000" dirty="0" smtClean="0">
              <a:solidFill>
                <a:schemeClr val="tx1"/>
              </a:solidFill>
              <a:latin typeface="+mn-ea"/>
            </a:endParaRPr>
          </a:p>
          <a:p>
            <a:pPr algn="ctr"/>
            <a:endParaRPr lang="ja-JP" altLang="en-US" sz="2000" dirty="0">
              <a:solidFill>
                <a:schemeClr val="tx1"/>
              </a:solidFill>
              <a:latin typeface="+mn-ea"/>
            </a:endParaRPr>
          </a:p>
          <a:p>
            <a:pPr algn="ctr"/>
            <a:r>
              <a:rPr kumimoji="1" lang="ja-JP" altLang="en-US" sz="2000" dirty="0" smtClean="0">
                <a:solidFill>
                  <a:schemeClr val="tx1"/>
                </a:solidFill>
                <a:latin typeface="+mn-ea"/>
              </a:rPr>
              <a:t>管理者の判断</a:t>
            </a:r>
            <a:endParaRPr kumimoji="1" lang="ja-JP" altLang="en-US" sz="2000" dirty="0">
              <a:solidFill>
                <a:schemeClr val="tx1"/>
              </a:solidFill>
              <a:latin typeface="+mn-ea"/>
            </a:endParaRPr>
          </a:p>
        </p:txBody>
      </p:sp>
      <p:sp>
        <p:nvSpPr>
          <p:cNvPr id="4" name="円/楕円 3"/>
          <p:cNvSpPr/>
          <p:nvPr/>
        </p:nvSpPr>
        <p:spPr>
          <a:xfrm>
            <a:off x="4487667" y="2928759"/>
            <a:ext cx="4109855" cy="3139966"/>
          </a:xfrm>
          <a:prstGeom prst="ellipse">
            <a:avLst/>
          </a:prstGeom>
          <a:noFill/>
          <a:ln w="28575" cmpd="sng">
            <a:solidFill>
              <a:srgbClr val="7CA8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6" name="直線矢印コネクタ 25"/>
          <p:cNvCxnSpPr/>
          <p:nvPr/>
        </p:nvCxnSpPr>
        <p:spPr>
          <a:xfrm>
            <a:off x="1454876" y="4016894"/>
            <a:ext cx="0" cy="579005"/>
          </a:xfrm>
          <a:prstGeom prst="straightConnector1">
            <a:avLst/>
          </a:prstGeom>
          <a:ln w="57150">
            <a:solidFill>
              <a:srgbClr val="E49506"/>
            </a:solidFill>
            <a:prstDash val="sysDot"/>
            <a:tailEnd type="arrow"/>
          </a:ln>
        </p:spPr>
        <p:style>
          <a:lnRef idx="2">
            <a:schemeClr val="accent6"/>
          </a:lnRef>
          <a:fillRef idx="0">
            <a:schemeClr val="accent6"/>
          </a:fillRef>
          <a:effectRef idx="1">
            <a:schemeClr val="accent6"/>
          </a:effectRef>
          <a:fontRef idx="minor">
            <a:schemeClr val="tx1"/>
          </a:fontRef>
        </p:style>
      </p:cxnSp>
      <p:sp>
        <p:nvSpPr>
          <p:cNvPr id="7" name="角丸四角形 6"/>
          <p:cNvSpPr/>
          <p:nvPr/>
        </p:nvSpPr>
        <p:spPr>
          <a:xfrm>
            <a:off x="4257229" y="4880288"/>
            <a:ext cx="1440160" cy="823397"/>
          </a:xfrm>
          <a:prstGeom prst="roundRect">
            <a:avLst>
              <a:gd name="adj" fmla="val 25066"/>
            </a:avLst>
          </a:prstGeom>
          <a:solidFill>
            <a:srgbClr val="7CA800"/>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dirty="0" smtClean="0"/>
              <a:t>センターの</a:t>
            </a:r>
            <a:endParaRPr kumimoji="1" lang="en-US" altLang="ja-JP" dirty="0" smtClean="0"/>
          </a:p>
          <a:p>
            <a:pPr algn="ctr"/>
            <a:r>
              <a:rPr kumimoji="1" lang="ja-JP" altLang="en-US" dirty="0" smtClean="0"/>
              <a:t>助言</a:t>
            </a:r>
            <a:endParaRPr kumimoji="1" lang="ja-JP" altLang="en-US" dirty="0"/>
          </a:p>
        </p:txBody>
      </p:sp>
      <p:pic>
        <p:nvPicPr>
          <p:cNvPr id="24" name="図 23"/>
          <p:cNvPicPr/>
          <p:nvPr/>
        </p:nvPicPr>
        <p:blipFill>
          <a:blip r:embed="rId3" cstate="print">
            <a:extLst>
              <a:ext uri="{28A0092B-C50C-407E-A947-70E740481C1C}">
                <a14:useLocalDpi xmlns:a14="http://schemas.microsoft.com/office/drawing/2010/main" val="0"/>
              </a:ext>
            </a:extLst>
          </a:blip>
          <a:stretch>
            <a:fillRect/>
          </a:stretch>
        </p:blipFill>
        <p:spPr>
          <a:xfrm rot="406889">
            <a:off x="2407559" y="3582241"/>
            <a:ext cx="2267977" cy="381051"/>
          </a:xfrm>
          <a:prstGeom prst="rect">
            <a:avLst/>
          </a:prstGeom>
        </p:spPr>
      </p:pic>
      <p:sp>
        <p:nvSpPr>
          <p:cNvPr id="3" name="テキスト ボックス 2"/>
          <p:cNvSpPr txBox="1"/>
          <p:nvPr/>
        </p:nvSpPr>
        <p:spPr>
          <a:xfrm>
            <a:off x="880826" y="2706515"/>
            <a:ext cx="1210588" cy="400110"/>
          </a:xfrm>
          <a:prstGeom prst="rect">
            <a:avLst/>
          </a:prstGeom>
          <a:solidFill>
            <a:schemeClr val="accent6">
              <a:lumMod val="40000"/>
              <a:lumOff val="60000"/>
            </a:schemeClr>
          </a:solidFill>
          <a:ln>
            <a:solidFill>
              <a:schemeClr val="tx1"/>
            </a:solidFill>
          </a:ln>
        </p:spPr>
        <p:txBody>
          <a:bodyPr wrap="none" rtlCol="0">
            <a:spAutoFit/>
          </a:bodyPr>
          <a:lstStyle/>
          <a:p>
            <a:r>
              <a:rPr lang="ja-JP" altLang="en-US" sz="2000" dirty="0">
                <a:latin typeface="+mn-ea"/>
              </a:rPr>
              <a:t>医療機関</a:t>
            </a:r>
            <a:endParaRPr kumimoji="1" lang="ja-JP" altLang="en-US" sz="2000" dirty="0"/>
          </a:p>
        </p:txBody>
      </p:sp>
      <p:sp>
        <p:nvSpPr>
          <p:cNvPr id="10" name="テキスト ボックス 9"/>
          <p:cNvSpPr txBox="1"/>
          <p:nvPr/>
        </p:nvSpPr>
        <p:spPr>
          <a:xfrm>
            <a:off x="5904398" y="3699029"/>
            <a:ext cx="1107996" cy="369332"/>
          </a:xfrm>
          <a:prstGeom prst="rect">
            <a:avLst/>
          </a:prstGeom>
          <a:noFill/>
        </p:spPr>
        <p:txBody>
          <a:bodyPr wrap="none" rtlCol="0">
            <a:spAutoFit/>
          </a:bodyPr>
          <a:lstStyle/>
          <a:p>
            <a:r>
              <a:rPr kumimoji="1" lang="ja-JP" altLang="en-US" dirty="0" smtClean="0"/>
              <a:t>［受付班］</a:t>
            </a:r>
            <a:endParaRPr kumimoji="1" lang="ja-JP" altLang="en-US" dirty="0"/>
          </a:p>
        </p:txBody>
      </p:sp>
      <p:grpSp>
        <p:nvGrpSpPr>
          <p:cNvPr id="58" name="図形グループ 57"/>
          <p:cNvGrpSpPr/>
          <p:nvPr/>
        </p:nvGrpSpPr>
        <p:grpSpPr>
          <a:xfrm>
            <a:off x="6091261" y="4067003"/>
            <a:ext cx="721834" cy="1044577"/>
            <a:chOff x="6269311" y="3050637"/>
            <a:chExt cx="721834" cy="1044577"/>
          </a:xfrm>
        </p:grpSpPr>
        <p:grpSp>
          <p:nvGrpSpPr>
            <p:cNvPr id="16" name="グループ化 15"/>
            <p:cNvGrpSpPr/>
            <p:nvPr/>
          </p:nvGrpSpPr>
          <p:grpSpPr>
            <a:xfrm>
              <a:off x="6444769" y="3153128"/>
              <a:ext cx="358775" cy="381000"/>
              <a:chOff x="0" y="0"/>
              <a:chExt cx="447675" cy="457200"/>
            </a:xfrm>
            <a:solidFill>
              <a:schemeClr val="accent1"/>
            </a:solidFill>
          </p:grpSpPr>
          <p:sp>
            <p:nvSpPr>
              <p:cNvPr id="17" name="円/楕円 16"/>
              <p:cNvSpPr/>
              <p:nvPr/>
            </p:nvSpPr>
            <p:spPr>
              <a:xfrm>
                <a:off x="28575" y="0"/>
                <a:ext cx="15875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18" name="片側の 2 つの角を丸めた四角形 17"/>
              <p:cNvSpPr/>
              <p:nvPr/>
            </p:nvSpPr>
            <p:spPr>
              <a:xfrm>
                <a:off x="0" y="171450"/>
                <a:ext cx="209550" cy="285750"/>
              </a:xfrm>
              <a:prstGeom prst="round2SameRect">
                <a:avLst>
                  <a:gd name="adj1" fmla="val 38334"/>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19" name="円/楕円 18"/>
              <p:cNvSpPr/>
              <p:nvPr/>
            </p:nvSpPr>
            <p:spPr>
              <a:xfrm>
                <a:off x="266700" y="0"/>
                <a:ext cx="15875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20" name="片側の 2 つの角を丸めた四角形 19"/>
              <p:cNvSpPr/>
              <p:nvPr/>
            </p:nvSpPr>
            <p:spPr>
              <a:xfrm>
                <a:off x="238125" y="171450"/>
                <a:ext cx="209550" cy="285750"/>
              </a:xfrm>
              <a:prstGeom prst="round2SameRect">
                <a:avLst>
                  <a:gd name="adj1" fmla="val 38334"/>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grpSp>
        <p:grpSp>
          <p:nvGrpSpPr>
            <p:cNvPr id="12" name="図形グループ 11"/>
            <p:cNvGrpSpPr/>
            <p:nvPr/>
          </p:nvGrpSpPr>
          <p:grpSpPr>
            <a:xfrm>
              <a:off x="6536157" y="3613468"/>
              <a:ext cx="167937" cy="365125"/>
              <a:chOff x="7046567" y="3601598"/>
              <a:chExt cx="167937" cy="365125"/>
            </a:xfrm>
          </p:grpSpPr>
          <p:sp>
            <p:nvSpPr>
              <p:cNvPr id="50" name="円/楕円 49"/>
              <p:cNvSpPr/>
              <p:nvPr/>
            </p:nvSpPr>
            <p:spPr>
              <a:xfrm>
                <a:off x="7059503" y="3601598"/>
                <a:ext cx="127225" cy="127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51" name="片側の 2 つの角を丸めた四角形 50"/>
              <p:cNvSpPr/>
              <p:nvPr/>
            </p:nvSpPr>
            <p:spPr>
              <a:xfrm>
                <a:off x="7046567" y="3728598"/>
                <a:ext cx="167937" cy="238125"/>
              </a:xfrm>
              <a:prstGeom prst="round2SameRect">
                <a:avLst>
                  <a:gd name="adj1" fmla="val 38334"/>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grpSp>
        <p:sp>
          <p:nvSpPr>
            <p:cNvPr id="11" name="角丸四角形 10"/>
            <p:cNvSpPr/>
            <p:nvPr/>
          </p:nvSpPr>
          <p:spPr>
            <a:xfrm>
              <a:off x="6269311" y="3050637"/>
              <a:ext cx="721834" cy="1044577"/>
            </a:xfrm>
            <a:prstGeom prst="roundRect">
              <a:avLst>
                <a:gd name="adj" fmla="val 31241"/>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grpSp>
      <p:sp>
        <p:nvSpPr>
          <p:cNvPr id="54" name="テキスト ボックス 53"/>
          <p:cNvSpPr txBox="1"/>
          <p:nvPr/>
        </p:nvSpPr>
        <p:spPr>
          <a:xfrm>
            <a:off x="6967438" y="4231714"/>
            <a:ext cx="697627" cy="400110"/>
          </a:xfrm>
          <a:prstGeom prst="rect">
            <a:avLst/>
          </a:prstGeom>
          <a:noFill/>
        </p:spPr>
        <p:txBody>
          <a:bodyPr wrap="none" rtlCol="0">
            <a:spAutoFit/>
          </a:bodyPr>
          <a:lstStyle/>
          <a:p>
            <a:r>
              <a:rPr kumimoji="1" lang="ja-JP" altLang="en-US" sz="2000" dirty="0" smtClean="0"/>
              <a:t>合議</a:t>
            </a:r>
            <a:endParaRPr kumimoji="1" lang="ja-JP" altLang="en-US" sz="2000" dirty="0"/>
          </a:p>
        </p:txBody>
      </p:sp>
      <p:sp>
        <p:nvSpPr>
          <p:cNvPr id="55" name="角丸四角形 54"/>
          <p:cNvSpPr/>
          <p:nvPr/>
        </p:nvSpPr>
        <p:spPr>
          <a:xfrm>
            <a:off x="6914442" y="4229851"/>
            <a:ext cx="831008" cy="399983"/>
          </a:xfrm>
          <a:prstGeom prst="roundRect">
            <a:avLst/>
          </a:prstGeom>
          <a:noFill/>
          <a:ln w="28575"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sz="2000"/>
          </a:p>
        </p:txBody>
      </p:sp>
      <p:sp>
        <p:nvSpPr>
          <p:cNvPr id="5" name="角丸四角形 4"/>
          <p:cNvSpPr/>
          <p:nvPr/>
        </p:nvSpPr>
        <p:spPr>
          <a:xfrm>
            <a:off x="6416910" y="2758841"/>
            <a:ext cx="1440160" cy="400110"/>
          </a:xfrm>
          <a:prstGeom prst="roundRect">
            <a:avLst/>
          </a:prstGeom>
          <a:ln>
            <a:solidFill>
              <a:schemeClr val="tx1"/>
            </a:solidFill>
          </a:ln>
        </p:spPr>
        <p:style>
          <a:lnRef idx="1">
            <a:schemeClr val="accent3"/>
          </a:lnRef>
          <a:fillRef idx="3">
            <a:schemeClr val="accent3"/>
          </a:fillRef>
          <a:effectRef idx="2">
            <a:schemeClr val="accent3"/>
          </a:effectRef>
          <a:fontRef idx="minor">
            <a:schemeClr val="lt1"/>
          </a:fontRef>
        </p:style>
        <p:txBody>
          <a:bodyPr rtlCol="0" anchor="ctr"/>
          <a:lstStyle/>
          <a:p>
            <a:pPr algn="ctr"/>
            <a:r>
              <a:rPr lang="ja-JP" altLang="en-US" sz="2000" b="1" dirty="0">
                <a:solidFill>
                  <a:srgbClr val="000000"/>
                </a:solidFill>
              </a:rPr>
              <a:t>センター</a:t>
            </a:r>
            <a:endParaRPr kumimoji="1" lang="en-US" altLang="ja-JP" sz="2000" b="1" dirty="0" smtClean="0">
              <a:solidFill>
                <a:srgbClr val="000000"/>
              </a:solidFill>
            </a:endParaRPr>
          </a:p>
        </p:txBody>
      </p:sp>
      <p:sp>
        <p:nvSpPr>
          <p:cNvPr id="57" name="左カーブ矢印 56"/>
          <p:cNvSpPr/>
          <p:nvPr/>
        </p:nvSpPr>
        <p:spPr>
          <a:xfrm rot="402329">
            <a:off x="6044719" y="3547224"/>
            <a:ext cx="2156804" cy="2197775"/>
          </a:xfrm>
          <a:prstGeom prst="curvedLeftArrow">
            <a:avLst>
              <a:gd name="adj1" fmla="val 8112"/>
              <a:gd name="adj2" fmla="val 17859"/>
              <a:gd name="adj3" fmla="val 37505"/>
            </a:avLst>
          </a:prstGeom>
          <a:solidFill>
            <a:schemeClr val="bg1">
              <a:lumMod val="85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solidFill>
                <a:schemeClr val="tx1"/>
              </a:solidFill>
            </a:endParaRPr>
          </a:p>
        </p:txBody>
      </p:sp>
      <p:grpSp>
        <p:nvGrpSpPr>
          <p:cNvPr id="27" name="図形グループ 26"/>
          <p:cNvGrpSpPr/>
          <p:nvPr/>
        </p:nvGrpSpPr>
        <p:grpSpPr>
          <a:xfrm>
            <a:off x="7317010" y="4716711"/>
            <a:ext cx="167937" cy="365125"/>
            <a:chOff x="7046567" y="3601598"/>
            <a:chExt cx="167937" cy="365125"/>
          </a:xfrm>
          <a:solidFill>
            <a:srgbClr val="008000"/>
          </a:solidFill>
        </p:grpSpPr>
        <p:sp>
          <p:nvSpPr>
            <p:cNvPr id="28" name="円/楕円 27"/>
            <p:cNvSpPr/>
            <p:nvPr/>
          </p:nvSpPr>
          <p:spPr>
            <a:xfrm>
              <a:off x="7059503" y="3601598"/>
              <a:ext cx="127225" cy="127000"/>
            </a:xfrm>
            <a:prstGeom prst="ellipse">
              <a:avLst/>
            </a:prstGeom>
            <a:grp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29" name="片側の 2 つの角を丸めた四角形 28"/>
            <p:cNvSpPr/>
            <p:nvPr/>
          </p:nvSpPr>
          <p:spPr>
            <a:xfrm>
              <a:off x="7046567" y="3728598"/>
              <a:ext cx="167937" cy="238125"/>
            </a:xfrm>
            <a:prstGeom prst="round2SameRect">
              <a:avLst>
                <a:gd name="adj1" fmla="val 38334"/>
                <a:gd name="adj2" fmla="val 0"/>
              </a:avLst>
            </a:prstGeom>
            <a:grp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grpSp>
      <p:sp>
        <p:nvSpPr>
          <p:cNvPr id="13" name="角丸四角形吹き出し 12"/>
          <p:cNvSpPr/>
          <p:nvPr/>
        </p:nvSpPr>
        <p:spPr>
          <a:xfrm>
            <a:off x="5653141" y="1543766"/>
            <a:ext cx="2430976" cy="826601"/>
          </a:xfrm>
          <a:prstGeom prst="wedgeRoundRectCallout">
            <a:avLst>
              <a:gd name="adj1" fmla="val -49997"/>
              <a:gd name="adj2" fmla="val 201574"/>
              <a:gd name="adj3" fmla="val 16667"/>
            </a:avLst>
          </a:prstGeom>
          <a:solidFill>
            <a:schemeClr val="accent3">
              <a:lumMod val="20000"/>
              <a:lumOff val="80000"/>
            </a:schemeClr>
          </a:solidFill>
          <a:ln w="19050" cmpd="sng">
            <a:solidFill>
              <a:srgbClr val="FF0000"/>
            </a:solidFill>
          </a:ln>
        </p:spPr>
        <p:style>
          <a:lnRef idx="1">
            <a:schemeClr val="accent2"/>
          </a:lnRef>
          <a:fillRef idx="2">
            <a:schemeClr val="accent2"/>
          </a:fillRef>
          <a:effectRef idx="1">
            <a:schemeClr val="accent2"/>
          </a:effectRef>
          <a:fontRef idx="minor">
            <a:schemeClr val="dk1"/>
          </a:fontRef>
        </p:style>
        <p:txBody>
          <a:bodyPr rtlCol="0" anchor="t"/>
          <a:lstStyle/>
          <a:p>
            <a:r>
              <a:rPr lang="ja-JP" altLang="en-US" sz="1600" dirty="0">
                <a:solidFill>
                  <a:schemeClr val="tx1"/>
                </a:solidFill>
              </a:rPr>
              <a:t>センター電話番号：</a:t>
            </a:r>
            <a:endParaRPr lang="en-US" altLang="ja-JP" sz="1600" dirty="0">
              <a:solidFill>
                <a:schemeClr val="tx1"/>
              </a:solidFill>
            </a:endParaRPr>
          </a:p>
          <a:p>
            <a:r>
              <a:rPr lang="ja-JP" altLang="ja-JP" dirty="0">
                <a:solidFill>
                  <a:schemeClr val="tx1"/>
                </a:solidFill>
              </a:rPr>
              <a:t>　</a:t>
            </a:r>
            <a:r>
              <a:rPr lang="en-US" altLang="ja-JP" dirty="0" smtClean="0">
                <a:solidFill>
                  <a:schemeClr val="tx1"/>
                </a:solidFill>
              </a:rPr>
              <a:t> </a:t>
            </a:r>
            <a:r>
              <a:rPr lang="ja-JP" altLang="en-US" dirty="0" smtClean="0">
                <a:solidFill>
                  <a:schemeClr val="tx1"/>
                </a:solidFill>
              </a:rPr>
              <a:t>０３</a:t>
            </a:r>
            <a:r>
              <a:rPr lang="en-US" altLang="ja-JP" dirty="0">
                <a:solidFill>
                  <a:schemeClr val="tx1"/>
                </a:solidFill>
              </a:rPr>
              <a:t>−</a:t>
            </a:r>
            <a:r>
              <a:rPr lang="ja-JP" altLang="en-US" dirty="0">
                <a:solidFill>
                  <a:schemeClr val="tx1"/>
                </a:solidFill>
              </a:rPr>
              <a:t>３４３４</a:t>
            </a:r>
            <a:r>
              <a:rPr lang="en-US" altLang="ja-JP" dirty="0">
                <a:solidFill>
                  <a:schemeClr val="tx1"/>
                </a:solidFill>
              </a:rPr>
              <a:t>−</a:t>
            </a:r>
            <a:r>
              <a:rPr lang="ja-JP" altLang="en-US" dirty="0" smtClean="0">
                <a:solidFill>
                  <a:schemeClr val="tx1"/>
                </a:solidFill>
              </a:rPr>
              <a:t>１１１０</a:t>
            </a:r>
            <a:endParaRPr lang="en-US" altLang="ja-JP" dirty="0" smtClean="0">
              <a:solidFill>
                <a:schemeClr val="tx1"/>
              </a:solidFill>
            </a:endParaRPr>
          </a:p>
          <a:p>
            <a:r>
              <a:rPr lang="en-US" altLang="ja-JP" sz="1200" dirty="0" smtClean="0">
                <a:solidFill>
                  <a:schemeClr val="tx1"/>
                </a:solidFill>
              </a:rPr>
              <a:t>	</a:t>
            </a:r>
            <a:r>
              <a:rPr lang="ja-JP" altLang="en-US" sz="1200" dirty="0" smtClean="0">
                <a:solidFill>
                  <a:schemeClr val="tx1"/>
                </a:solidFill>
              </a:rPr>
              <a:t>　　　２４時間、３６５日対応</a:t>
            </a:r>
            <a:endParaRPr lang="ja-JP" altLang="en-US" sz="1200" dirty="0">
              <a:solidFill>
                <a:schemeClr val="tx1"/>
              </a:solidFill>
            </a:endParaRPr>
          </a:p>
        </p:txBody>
      </p:sp>
      <p:sp>
        <p:nvSpPr>
          <p:cNvPr id="15" name="角丸四角形 14"/>
          <p:cNvSpPr/>
          <p:nvPr/>
        </p:nvSpPr>
        <p:spPr>
          <a:xfrm>
            <a:off x="3707807" y="5898169"/>
            <a:ext cx="5243022" cy="498829"/>
          </a:xfrm>
          <a:prstGeom prst="roundRect">
            <a:avLst/>
          </a:prstGeom>
          <a:ln w="19050" cmpd="sng">
            <a:solidFill>
              <a:srgbClr val="FF0000"/>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dirty="0" smtClean="0">
                <a:solidFill>
                  <a:srgbClr val="000000"/>
                </a:solidFill>
              </a:rPr>
              <a:t>センターとして、基準となる結論を出すことに努める</a:t>
            </a:r>
            <a:endParaRPr kumimoji="1" lang="en-US" altLang="ja-JP" dirty="0" smtClean="0">
              <a:solidFill>
                <a:srgbClr val="000000"/>
              </a:solidFill>
            </a:endParaRPr>
          </a:p>
        </p:txBody>
      </p:sp>
      <p:grpSp>
        <p:nvGrpSpPr>
          <p:cNvPr id="23" name="図形グループ 22"/>
          <p:cNvGrpSpPr/>
          <p:nvPr/>
        </p:nvGrpSpPr>
        <p:grpSpPr>
          <a:xfrm>
            <a:off x="2119797" y="1657080"/>
            <a:ext cx="2979633" cy="1407361"/>
            <a:chOff x="2119797" y="1657080"/>
            <a:chExt cx="2979633" cy="1407361"/>
          </a:xfrm>
        </p:grpSpPr>
        <p:sp>
          <p:nvSpPr>
            <p:cNvPr id="6" name="テキスト ボックス 5"/>
            <p:cNvSpPr txBox="1"/>
            <p:nvPr/>
          </p:nvSpPr>
          <p:spPr>
            <a:xfrm>
              <a:off x="2119797" y="1796492"/>
              <a:ext cx="1529586" cy="461665"/>
            </a:xfrm>
            <a:prstGeom prst="rect">
              <a:avLst/>
            </a:prstGeom>
            <a:ln/>
          </p:spPr>
          <p:style>
            <a:lnRef idx="1">
              <a:schemeClr val="accent2"/>
            </a:lnRef>
            <a:fillRef idx="2">
              <a:schemeClr val="accent2"/>
            </a:fillRef>
            <a:effectRef idx="1">
              <a:schemeClr val="accent2"/>
            </a:effectRef>
            <a:fontRef idx="minor">
              <a:schemeClr val="dk1"/>
            </a:fontRef>
          </p:style>
          <p:txBody>
            <a:bodyPr wrap="none" rtlCol="0">
              <a:spAutoFit/>
            </a:bodyPr>
            <a:lstStyle/>
            <a:p>
              <a:r>
                <a:rPr kumimoji="1" lang="en-US" altLang="ja-JP" sz="1000" dirty="0" smtClean="0"/>
                <a:t>『</a:t>
              </a:r>
              <a:r>
                <a:rPr kumimoji="1" lang="ja-JP" altLang="en-US" sz="1000" dirty="0" smtClean="0"/>
                <a:t>制度見直し、６月２４日</a:t>
              </a:r>
              <a:r>
                <a:rPr kumimoji="1" lang="en-US" altLang="ja-JP" sz="1000" dirty="0" smtClean="0"/>
                <a:t>』</a:t>
              </a:r>
            </a:p>
            <a:p>
              <a:r>
                <a:rPr lang="ja-JP" altLang="en-US" sz="1000" dirty="0"/>
                <a:t>　</a:t>
              </a:r>
              <a:r>
                <a:rPr lang="ja-JP" altLang="en-US" sz="1400" dirty="0" smtClean="0"/>
                <a:t>遺族からの相談</a:t>
              </a:r>
              <a:endParaRPr kumimoji="1" lang="ja-JP" altLang="en-US" sz="1400" dirty="0"/>
            </a:p>
          </p:txBody>
        </p:sp>
        <p:pic>
          <p:nvPicPr>
            <p:cNvPr id="32" name="図 31"/>
            <p:cNvPicPr/>
            <p:nvPr/>
          </p:nvPicPr>
          <p:blipFill>
            <a:blip r:embed="rId3" cstate="print">
              <a:extLst>
                <a:ext uri="{28A0092B-C50C-407E-A947-70E740481C1C}">
                  <a14:useLocalDpi xmlns:a14="http://schemas.microsoft.com/office/drawing/2010/main" val="0"/>
                </a:ext>
              </a:extLst>
            </a:blip>
            <a:stretch>
              <a:fillRect/>
            </a:stretch>
          </p:blipFill>
          <p:spPr>
            <a:xfrm rot="2511804">
              <a:off x="3145577" y="2848003"/>
              <a:ext cx="1953853" cy="216438"/>
            </a:xfrm>
            <a:prstGeom prst="rect">
              <a:avLst/>
            </a:prstGeom>
          </p:spPr>
        </p:pic>
        <p:sp>
          <p:nvSpPr>
            <p:cNvPr id="22" name="テキスト ボックス 21"/>
            <p:cNvSpPr txBox="1"/>
            <p:nvPr/>
          </p:nvSpPr>
          <p:spPr>
            <a:xfrm>
              <a:off x="3658327" y="1657080"/>
              <a:ext cx="390079" cy="381732"/>
            </a:xfrm>
            <a:prstGeom prst="rect">
              <a:avLst/>
            </a:prstGeom>
            <a:noFill/>
          </p:spPr>
          <p:txBody>
            <a:bodyPr wrap="square" rtlCol="0">
              <a:spAutoFit/>
            </a:bodyPr>
            <a:lstStyle/>
            <a:p>
              <a:r>
                <a:rPr kumimoji="1" lang="ja-JP" altLang="en-US" dirty="0" smtClean="0">
                  <a:solidFill>
                    <a:srgbClr val="FF0000"/>
                  </a:solidFill>
                </a:rPr>
                <a:t>★</a:t>
              </a:r>
              <a:endParaRPr kumimoji="1" lang="ja-JP" altLang="en-US" dirty="0">
                <a:solidFill>
                  <a:srgbClr val="FF0000"/>
                </a:solidFill>
              </a:endParaRPr>
            </a:p>
          </p:txBody>
        </p:sp>
      </p:grpSp>
    </p:spTree>
    <p:extLst>
      <p:ext uri="{BB962C8B-B14F-4D97-AF65-F5344CB8AC3E}">
        <p14:creationId xmlns:p14="http://schemas.microsoft.com/office/powerpoint/2010/main" val="1083014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dissolv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dissolve">
                                      <p:cBhvr>
                                        <p:cTn id="1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p:cNvSpPr txBox="1"/>
          <p:nvPr/>
        </p:nvSpPr>
        <p:spPr>
          <a:xfrm>
            <a:off x="1858850" y="427826"/>
            <a:ext cx="5514651" cy="523220"/>
          </a:xfrm>
          <a:prstGeom prst="rect">
            <a:avLst/>
          </a:prstGeom>
          <a:noFill/>
          <a:ln>
            <a:noFill/>
          </a:ln>
        </p:spPr>
        <p:txBody>
          <a:bodyPr wrap="none" rtlCol="0">
            <a:spAutoFit/>
          </a:bodyPr>
          <a:lstStyle/>
          <a:p>
            <a:r>
              <a:rPr kumimoji="1" lang="ja-JP" altLang="en-US" sz="2800" dirty="0" smtClean="0">
                <a:solidFill>
                  <a:srgbClr val="000090"/>
                </a:solidFill>
              </a:rPr>
              <a:t>平成２８年５月末までの「相談」内容</a:t>
            </a:r>
            <a:endParaRPr kumimoji="1" lang="ja-JP" altLang="en-US" sz="2800" dirty="0">
              <a:solidFill>
                <a:srgbClr val="000090"/>
              </a:solidFill>
            </a:endParaRPr>
          </a:p>
        </p:txBody>
      </p:sp>
      <p:sp>
        <p:nvSpPr>
          <p:cNvPr id="2" name="テキスト ボックス 1"/>
          <p:cNvSpPr txBox="1"/>
          <p:nvPr/>
        </p:nvSpPr>
        <p:spPr>
          <a:xfrm>
            <a:off x="1620039" y="1227379"/>
            <a:ext cx="5181227" cy="461665"/>
          </a:xfrm>
          <a:prstGeom prst="rect">
            <a:avLst/>
          </a:prstGeom>
          <a:noFill/>
        </p:spPr>
        <p:txBody>
          <a:bodyPr wrap="none" rtlCol="0">
            <a:spAutoFit/>
          </a:bodyPr>
          <a:lstStyle/>
          <a:p>
            <a:r>
              <a:rPr kumimoji="1" lang="ja-JP" altLang="en-US" sz="2400" dirty="0" smtClean="0"/>
              <a:t>相談件数：　　累計</a:t>
            </a:r>
            <a:r>
              <a:rPr kumimoji="1" lang="en-US" altLang="ja-JP" sz="2400" dirty="0" smtClean="0"/>
              <a:t> </a:t>
            </a:r>
            <a:r>
              <a:rPr kumimoji="1" lang="ja-JP" altLang="en-US" sz="2400" dirty="0" smtClean="0"/>
              <a:t>１２５０</a:t>
            </a:r>
            <a:r>
              <a:rPr kumimoji="1" lang="en-US" altLang="ja-JP" sz="2400" dirty="0" smtClean="0"/>
              <a:t> </a:t>
            </a:r>
            <a:r>
              <a:rPr kumimoji="1" lang="ja-JP" altLang="en-US" sz="2400" dirty="0" smtClean="0"/>
              <a:t>件</a:t>
            </a:r>
            <a:r>
              <a:rPr kumimoji="1" lang="en-US" altLang="ja-JP" sz="2400" dirty="0" smtClean="0"/>
              <a:t> </a:t>
            </a:r>
            <a:r>
              <a:rPr kumimoji="1" lang="ja-JP" altLang="en-US" sz="2400" dirty="0" smtClean="0"/>
              <a:t>／</a:t>
            </a:r>
            <a:r>
              <a:rPr kumimoji="1" lang="en-US" altLang="ja-JP" sz="2400" dirty="0" smtClean="0"/>
              <a:t> </a:t>
            </a:r>
            <a:r>
              <a:rPr lang="ja-JP" altLang="en-US" sz="2400" dirty="0" smtClean="0"/>
              <a:t>８</a:t>
            </a:r>
            <a:r>
              <a:rPr kumimoji="1" lang="ja-JP" altLang="en-US" sz="2400" dirty="0" smtClean="0"/>
              <a:t>ヶ月</a:t>
            </a:r>
            <a:endParaRPr kumimoji="1" lang="ja-JP" altLang="en-US" sz="2400" dirty="0"/>
          </a:p>
        </p:txBody>
      </p:sp>
      <p:cxnSp>
        <p:nvCxnSpPr>
          <p:cNvPr id="21" name="直線コネクタ 20"/>
          <p:cNvCxnSpPr/>
          <p:nvPr/>
        </p:nvCxnSpPr>
        <p:spPr>
          <a:xfrm>
            <a:off x="1654586" y="1651069"/>
            <a:ext cx="4998129"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3" name="テキスト ボックス 2"/>
          <p:cNvSpPr txBox="1"/>
          <p:nvPr/>
        </p:nvSpPr>
        <p:spPr>
          <a:xfrm>
            <a:off x="1792369" y="1910821"/>
            <a:ext cx="3223959" cy="461665"/>
          </a:xfrm>
          <a:prstGeom prst="rect">
            <a:avLst/>
          </a:prstGeom>
          <a:solidFill>
            <a:schemeClr val="bg1"/>
          </a:solidFill>
        </p:spPr>
        <p:txBody>
          <a:bodyPr wrap="none" rtlCol="0" anchor="t">
            <a:spAutoFit/>
          </a:bodyPr>
          <a:lstStyle/>
          <a:p>
            <a:r>
              <a:rPr kumimoji="1" lang="ja-JP" altLang="en-US" dirty="0" smtClean="0"/>
              <a:t>相談内容内訳</a:t>
            </a:r>
            <a:r>
              <a:rPr kumimoji="1" lang="ja-JP" altLang="en-US" sz="2400" dirty="0" smtClean="0"/>
              <a:t>　</a:t>
            </a:r>
            <a:r>
              <a:rPr kumimoji="1" lang="ja-JP" altLang="en-US" sz="1200" dirty="0" smtClean="0"/>
              <a:t>（１４１３件、複数計上）</a:t>
            </a:r>
            <a:endParaRPr kumimoji="1" lang="en-US" altLang="ja-JP" sz="1200" dirty="0" smtClean="0"/>
          </a:p>
        </p:txBody>
      </p:sp>
      <p:pic>
        <p:nvPicPr>
          <p:cNvPr id="20" name="図 19"/>
          <p:cNvPicPr>
            <a:picLocks noChangeAspect="1"/>
          </p:cNvPicPr>
          <p:nvPr/>
        </p:nvPicPr>
        <p:blipFill rotWithShape="1">
          <a:blip r:embed="rId2"/>
          <a:srcRect l="26978" t="13063" r="26542" b="9488"/>
          <a:stretch/>
        </p:blipFill>
        <p:spPr>
          <a:xfrm>
            <a:off x="1858850" y="2700770"/>
            <a:ext cx="2881882" cy="2877768"/>
          </a:xfrm>
          <a:prstGeom prst="rect">
            <a:avLst/>
          </a:prstGeom>
          <a:noFill/>
        </p:spPr>
      </p:pic>
      <p:cxnSp>
        <p:nvCxnSpPr>
          <p:cNvPr id="29" name="直線コネクタ 28"/>
          <p:cNvCxnSpPr/>
          <p:nvPr/>
        </p:nvCxnSpPr>
        <p:spPr>
          <a:xfrm flipV="1">
            <a:off x="4267371" y="2992644"/>
            <a:ext cx="624518" cy="169752"/>
          </a:xfrm>
          <a:prstGeom prst="line">
            <a:avLst/>
          </a:prstGeom>
        </p:spPr>
        <p:style>
          <a:lnRef idx="2">
            <a:schemeClr val="accent1"/>
          </a:lnRef>
          <a:fillRef idx="0">
            <a:schemeClr val="accent1"/>
          </a:fillRef>
          <a:effectRef idx="1">
            <a:schemeClr val="accent1"/>
          </a:effectRef>
          <a:fontRef idx="minor">
            <a:schemeClr val="tx1"/>
          </a:fontRef>
        </p:style>
      </p:cxnSp>
      <p:cxnSp>
        <p:nvCxnSpPr>
          <p:cNvPr id="31" name="直線コネクタ 30"/>
          <p:cNvCxnSpPr/>
          <p:nvPr/>
        </p:nvCxnSpPr>
        <p:spPr>
          <a:xfrm>
            <a:off x="4316531" y="4981998"/>
            <a:ext cx="349215" cy="734751"/>
          </a:xfrm>
          <a:prstGeom prst="line">
            <a:avLst/>
          </a:prstGeom>
        </p:spPr>
        <p:style>
          <a:lnRef idx="2">
            <a:schemeClr val="accent1"/>
          </a:lnRef>
          <a:fillRef idx="0">
            <a:schemeClr val="accent1"/>
          </a:fillRef>
          <a:effectRef idx="1">
            <a:schemeClr val="accent1"/>
          </a:effectRef>
          <a:fontRef idx="minor">
            <a:schemeClr val="tx1"/>
          </a:fontRef>
        </p:style>
      </p:cxnSp>
      <p:cxnSp>
        <p:nvCxnSpPr>
          <p:cNvPr id="35" name="直線コネクタ 34"/>
          <p:cNvCxnSpPr/>
          <p:nvPr/>
        </p:nvCxnSpPr>
        <p:spPr>
          <a:xfrm flipV="1">
            <a:off x="1676860" y="5097534"/>
            <a:ext cx="664720" cy="200591"/>
          </a:xfrm>
          <a:prstGeom prst="line">
            <a:avLst/>
          </a:prstGeom>
        </p:spPr>
        <p:style>
          <a:lnRef idx="2">
            <a:schemeClr val="accent1"/>
          </a:lnRef>
          <a:fillRef idx="0">
            <a:schemeClr val="accent1"/>
          </a:fillRef>
          <a:effectRef idx="1">
            <a:schemeClr val="accent1"/>
          </a:effectRef>
          <a:fontRef idx="minor">
            <a:schemeClr val="tx1"/>
          </a:fontRef>
        </p:style>
      </p:cxnSp>
      <p:cxnSp>
        <p:nvCxnSpPr>
          <p:cNvPr id="41" name="直線コネクタ 40"/>
          <p:cNvCxnSpPr/>
          <p:nvPr/>
        </p:nvCxnSpPr>
        <p:spPr>
          <a:xfrm flipV="1">
            <a:off x="1099744" y="4112328"/>
            <a:ext cx="833273" cy="255500"/>
          </a:xfrm>
          <a:prstGeom prst="line">
            <a:avLst/>
          </a:prstGeom>
        </p:spPr>
        <p:style>
          <a:lnRef idx="2">
            <a:schemeClr val="accent1"/>
          </a:lnRef>
          <a:fillRef idx="0">
            <a:schemeClr val="accent1"/>
          </a:fillRef>
          <a:effectRef idx="1">
            <a:schemeClr val="accent1"/>
          </a:effectRef>
          <a:fontRef idx="minor">
            <a:schemeClr val="tx1"/>
          </a:fontRef>
        </p:style>
      </p:cxnSp>
      <p:cxnSp>
        <p:nvCxnSpPr>
          <p:cNvPr id="43" name="直線コネクタ 42"/>
          <p:cNvCxnSpPr/>
          <p:nvPr/>
        </p:nvCxnSpPr>
        <p:spPr>
          <a:xfrm>
            <a:off x="1103827" y="3668746"/>
            <a:ext cx="829190" cy="241537"/>
          </a:xfrm>
          <a:prstGeom prst="line">
            <a:avLst/>
          </a:prstGeom>
        </p:spPr>
        <p:style>
          <a:lnRef idx="2">
            <a:schemeClr val="accent1"/>
          </a:lnRef>
          <a:fillRef idx="0">
            <a:schemeClr val="accent1"/>
          </a:fillRef>
          <a:effectRef idx="1">
            <a:schemeClr val="accent1"/>
          </a:effectRef>
          <a:fontRef idx="minor">
            <a:schemeClr val="tx1"/>
          </a:fontRef>
        </p:style>
      </p:cxnSp>
      <p:cxnSp>
        <p:nvCxnSpPr>
          <p:cNvPr id="45" name="直線コネクタ 44"/>
          <p:cNvCxnSpPr/>
          <p:nvPr/>
        </p:nvCxnSpPr>
        <p:spPr>
          <a:xfrm>
            <a:off x="1697866" y="2733967"/>
            <a:ext cx="655309" cy="377816"/>
          </a:xfrm>
          <a:prstGeom prst="line">
            <a:avLst/>
          </a:prstGeom>
        </p:spPr>
        <p:style>
          <a:lnRef idx="2">
            <a:schemeClr val="accent1"/>
          </a:lnRef>
          <a:fillRef idx="0">
            <a:schemeClr val="accent1"/>
          </a:fillRef>
          <a:effectRef idx="1">
            <a:schemeClr val="accent1"/>
          </a:effectRef>
          <a:fontRef idx="minor">
            <a:schemeClr val="tx1"/>
          </a:fontRef>
        </p:style>
      </p:cxnSp>
      <p:sp>
        <p:nvSpPr>
          <p:cNvPr id="9" name="テキスト ボックス 8"/>
          <p:cNvSpPr txBox="1"/>
          <p:nvPr/>
        </p:nvSpPr>
        <p:spPr>
          <a:xfrm>
            <a:off x="4911553" y="2771643"/>
            <a:ext cx="1107997" cy="461665"/>
          </a:xfrm>
          <a:prstGeom prst="rect">
            <a:avLst/>
          </a:prstGeom>
          <a:ln w="19050" cmpd="sng">
            <a:solidFill>
              <a:srgbClr val="FF0000"/>
            </a:solidFill>
          </a:ln>
        </p:spPr>
        <p:style>
          <a:lnRef idx="1">
            <a:schemeClr val="accent2"/>
          </a:lnRef>
          <a:fillRef idx="2">
            <a:schemeClr val="accent2"/>
          </a:fillRef>
          <a:effectRef idx="1">
            <a:schemeClr val="accent2"/>
          </a:effectRef>
          <a:fontRef idx="minor">
            <a:schemeClr val="dk1"/>
          </a:fontRef>
        </p:style>
        <p:txBody>
          <a:bodyPr wrap="none" rtlCol="0">
            <a:spAutoFit/>
          </a:bodyPr>
          <a:lstStyle/>
          <a:p>
            <a:pPr algn="ctr"/>
            <a:r>
              <a:rPr lang="ja-JP" altLang="en-US" sz="1200" dirty="0" smtClean="0"/>
              <a:t>医療事故報告</a:t>
            </a:r>
            <a:endParaRPr lang="en-US" altLang="ja-JP" sz="1200" dirty="0" smtClean="0"/>
          </a:p>
          <a:p>
            <a:pPr algn="ctr"/>
            <a:r>
              <a:rPr kumimoji="1" lang="ja-JP" altLang="en-US" sz="1200" dirty="0" smtClean="0"/>
              <a:t>判断</a:t>
            </a:r>
            <a:endParaRPr kumimoji="1" lang="ja-JP" altLang="en-US" sz="1200" dirty="0"/>
          </a:p>
        </p:txBody>
      </p:sp>
      <p:sp>
        <p:nvSpPr>
          <p:cNvPr id="15" name="テキスト ボックス 14"/>
          <p:cNvSpPr txBox="1"/>
          <p:nvPr/>
        </p:nvSpPr>
        <p:spPr>
          <a:xfrm>
            <a:off x="4602246" y="5290772"/>
            <a:ext cx="1107997" cy="461665"/>
          </a:xfrm>
          <a:prstGeom prst="rect">
            <a:avLst/>
          </a:prstGeom>
          <a:ln/>
        </p:spPr>
        <p:style>
          <a:lnRef idx="1">
            <a:schemeClr val="accent5"/>
          </a:lnRef>
          <a:fillRef idx="2">
            <a:schemeClr val="accent5"/>
          </a:fillRef>
          <a:effectRef idx="1">
            <a:schemeClr val="accent5"/>
          </a:effectRef>
          <a:fontRef idx="minor">
            <a:schemeClr val="dk1"/>
          </a:fontRef>
        </p:style>
        <p:txBody>
          <a:bodyPr wrap="none" rtlCol="0">
            <a:spAutoFit/>
          </a:bodyPr>
          <a:lstStyle/>
          <a:p>
            <a:pPr algn="ctr"/>
            <a:r>
              <a:rPr lang="ja-JP" altLang="en-US" sz="1200" dirty="0" smtClean="0"/>
              <a:t>医療事故報告</a:t>
            </a:r>
          </a:p>
          <a:p>
            <a:pPr algn="ctr"/>
            <a:r>
              <a:rPr lang="ja-JP" altLang="en-US" sz="1200" dirty="0" smtClean="0"/>
              <a:t>手続き</a:t>
            </a:r>
            <a:endParaRPr lang="en-US" altLang="ja-JP" sz="1200" dirty="0" smtClean="0"/>
          </a:p>
        </p:txBody>
      </p:sp>
      <p:sp>
        <p:nvSpPr>
          <p:cNvPr id="16" name="テキスト ボックス 15"/>
          <p:cNvSpPr txBox="1"/>
          <p:nvPr/>
        </p:nvSpPr>
        <p:spPr>
          <a:xfrm>
            <a:off x="868174" y="5168092"/>
            <a:ext cx="800219" cy="276999"/>
          </a:xfrm>
          <a:prstGeom prst="rect">
            <a:avLst/>
          </a:prstGeom>
          <a:ln/>
        </p:spPr>
        <p:style>
          <a:lnRef idx="1">
            <a:schemeClr val="accent3"/>
          </a:lnRef>
          <a:fillRef idx="2">
            <a:schemeClr val="accent3"/>
          </a:fillRef>
          <a:effectRef idx="1">
            <a:schemeClr val="accent3"/>
          </a:effectRef>
          <a:fontRef idx="minor">
            <a:schemeClr val="dk1"/>
          </a:fontRef>
        </p:style>
        <p:txBody>
          <a:bodyPr wrap="none" rtlCol="0">
            <a:spAutoFit/>
          </a:bodyPr>
          <a:lstStyle/>
          <a:p>
            <a:r>
              <a:rPr kumimoji="1" lang="ja-JP" altLang="en-US" sz="1200" dirty="0" smtClean="0"/>
              <a:t>院内調査</a:t>
            </a:r>
            <a:endParaRPr kumimoji="1" lang="ja-JP" altLang="en-US" sz="1200" dirty="0"/>
          </a:p>
        </p:txBody>
      </p:sp>
      <p:sp>
        <p:nvSpPr>
          <p:cNvPr id="19" name="テキスト ボックス 18"/>
          <p:cNvSpPr txBox="1"/>
          <p:nvPr/>
        </p:nvSpPr>
        <p:spPr>
          <a:xfrm>
            <a:off x="1104848" y="2591483"/>
            <a:ext cx="635110" cy="276999"/>
          </a:xfrm>
          <a:prstGeom prst="rect">
            <a:avLst/>
          </a:prstGeom>
          <a:solidFill>
            <a:schemeClr val="bg1"/>
          </a:solidFill>
          <a:ln>
            <a:solidFill>
              <a:srgbClr val="000090"/>
            </a:solidFill>
          </a:ln>
        </p:spPr>
        <p:txBody>
          <a:bodyPr wrap="none" rtlCol="0">
            <a:spAutoFit/>
          </a:bodyPr>
          <a:lstStyle/>
          <a:p>
            <a:r>
              <a:rPr kumimoji="1" lang="ja-JP" altLang="en-US" sz="1200" dirty="0" smtClean="0"/>
              <a:t>その他</a:t>
            </a:r>
            <a:endParaRPr kumimoji="1" lang="ja-JP" altLang="en-US" sz="1200" dirty="0"/>
          </a:p>
        </p:txBody>
      </p:sp>
      <p:sp>
        <p:nvSpPr>
          <p:cNvPr id="22" name="テキスト ボックス 21"/>
          <p:cNvSpPr txBox="1"/>
          <p:nvPr/>
        </p:nvSpPr>
        <p:spPr>
          <a:xfrm>
            <a:off x="5458622" y="3233308"/>
            <a:ext cx="734496" cy="307777"/>
          </a:xfrm>
          <a:prstGeom prst="rect">
            <a:avLst/>
          </a:prstGeom>
          <a:noFill/>
        </p:spPr>
        <p:txBody>
          <a:bodyPr wrap="none" rtlCol="0">
            <a:spAutoFit/>
          </a:bodyPr>
          <a:lstStyle/>
          <a:p>
            <a:r>
              <a:rPr kumimoji="1" lang="ja-JP" altLang="en-US" sz="1400" dirty="0" smtClean="0"/>
              <a:t>３２４件</a:t>
            </a:r>
            <a:endParaRPr kumimoji="1" lang="ja-JP" altLang="en-US" sz="1400" dirty="0"/>
          </a:p>
        </p:txBody>
      </p:sp>
      <p:sp>
        <p:nvSpPr>
          <p:cNvPr id="23" name="テキスト ボックス 22"/>
          <p:cNvSpPr txBox="1"/>
          <p:nvPr/>
        </p:nvSpPr>
        <p:spPr>
          <a:xfrm>
            <a:off x="5156244" y="5716749"/>
            <a:ext cx="734496" cy="307777"/>
          </a:xfrm>
          <a:prstGeom prst="rect">
            <a:avLst/>
          </a:prstGeom>
          <a:noFill/>
        </p:spPr>
        <p:txBody>
          <a:bodyPr wrap="none" rtlCol="0">
            <a:spAutoFit/>
          </a:bodyPr>
          <a:lstStyle/>
          <a:p>
            <a:r>
              <a:rPr lang="ja-JP" altLang="en-US" sz="1400" dirty="0" smtClean="0"/>
              <a:t>３６９</a:t>
            </a:r>
            <a:r>
              <a:rPr kumimoji="1" lang="ja-JP" altLang="en-US" sz="1400" dirty="0" smtClean="0"/>
              <a:t>件</a:t>
            </a:r>
            <a:endParaRPr kumimoji="1" lang="ja-JP" altLang="en-US" sz="1400" dirty="0"/>
          </a:p>
        </p:txBody>
      </p:sp>
      <p:sp>
        <p:nvSpPr>
          <p:cNvPr id="24" name="テキスト ボックス 23"/>
          <p:cNvSpPr txBox="1"/>
          <p:nvPr/>
        </p:nvSpPr>
        <p:spPr>
          <a:xfrm>
            <a:off x="1116639" y="5416182"/>
            <a:ext cx="734496" cy="307777"/>
          </a:xfrm>
          <a:prstGeom prst="rect">
            <a:avLst/>
          </a:prstGeom>
          <a:noFill/>
        </p:spPr>
        <p:txBody>
          <a:bodyPr wrap="none" rtlCol="0">
            <a:spAutoFit/>
          </a:bodyPr>
          <a:lstStyle/>
          <a:p>
            <a:r>
              <a:rPr lang="ja-JP" altLang="en-US" sz="1400" dirty="0" smtClean="0"/>
              <a:t>３３６</a:t>
            </a:r>
            <a:r>
              <a:rPr kumimoji="1" lang="ja-JP" altLang="en-US" sz="1400" dirty="0" smtClean="0"/>
              <a:t>件</a:t>
            </a:r>
            <a:endParaRPr kumimoji="1" lang="ja-JP" altLang="en-US" sz="1400" dirty="0"/>
          </a:p>
        </p:txBody>
      </p:sp>
      <p:sp>
        <p:nvSpPr>
          <p:cNvPr id="25" name="テキスト ボックス 24"/>
          <p:cNvSpPr txBox="1"/>
          <p:nvPr/>
        </p:nvSpPr>
        <p:spPr>
          <a:xfrm>
            <a:off x="867903" y="4444774"/>
            <a:ext cx="611065" cy="307777"/>
          </a:xfrm>
          <a:prstGeom prst="rect">
            <a:avLst/>
          </a:prstGeom>
          <a:noFill/>
        </p:spPr>
        <p:txBody>
          <a:bodyPr wrap="none" rtlCol="0">
            <a:spAutoFit/>
          </a:bodyPr>
          <a:lstStyle/>
          <a:p>
            <a:r>
              <a:rPr lang="ja-JP" altLang="en-US" sz="1400" dirty="0" smtClean="0"/>
              <a:t>６４</a:t>
            </a:r>
            <a:r>
              <a:rPr kumimoji="1" lang="ja-JP" altLang="en-US" sz="1400" dirty="0" smtClean="0"/>
              <a:t>件</a:t>
            </a:r>
            <a:endParaRPr kumimoji="1" lang="ja-JP" altLang="en-US" sz="1400" dirty="0"/>
          </a:p>
        </p:txBody>
      </p:sp>
      <p:sp>
        <p:nvSpPr>
          <p:cNvPr id="26" name="テキスト ボックス 25"/>
          <p:cNvSpPr txBox="1"/>
          <p:nvPr/>
        </p:nvSpPr>
        <p:spPr>
          <a:xfrm>
            <a:off x="932694" y="3779107"/>
            <a:ext cx="492443" cy="307777"/>
          </a:xfrm>
          <a:prstGeom prst="rect">
            <a:avLst/>
          </a:prstGeom>
          <a:noFill/>
        </p:spPr>
        <p:txBody>
          <a:bodyPr wrap="none" rtlCol="0">
            <a:spAutoFit/>
          </a:bodyPr>
          <a:lstStyle/>
          <a:p>
            <a:r>
              <a:rPr kumimoji="1" lang="ja-JP" altLang="en-US" sz="1400" dirty="0" smtClean="0"/>
              <a:t>１件</a:t>
            </a:r>
            <a:endParaRPr kumimoji="1" lang="ja-JP" altLang="en-US" sz="1400" dirty="0"/>
          </a:p>
        </p:txBody>
      </p:sp>
      <p:sp>
        <p:nvSpPr>
          <p:cNvPr id="27" name="テキスト ボックス 26"/>
          <p:cNvSpPr txBox="1"/>
          <p:nvPr/>
        </p:nvSpPr>
        <p:spPr>
          <a:xfrm>
            <a:off x="1205328" y="2834784"/>
            <a:ext cx="734496" cy="307777"/>
          </a:xfrm>
          <a:prstGeom prst="rect">
            <a:avLst/>
          </a:prstGeom>
          <a:noFill/>
        </p:spPr>
        <p:txBody>
          <a:bodyPr wrap="none" rtlCol="0">
            <a:spAutoFit/>
          </a:bodyPr>
          <a:lstStyle/>
          <a:p>
            <a:r>
              <a:rPr kumimoji="1" lang="ja-JP" altLang="en-US" sz="1400" dirty="0" smtClean="0"/>
              <a:t>３１９件</a:t>
            </a:r>
            <a:endParaRPr kumimoji="1" lang="ja-JP" altLang="en-US" sz="1400" dirty="0"/>
          </a:p>
        </p:txBody>
      </p:sp>
      <p:sp>
        <p:nvSpPr>
          <p:cNvPr id="17" name="テキスト ボックス 16"/>
          <p:cNvSpPr txBox="1"/>
          <p:nvPr/>
        </p:nvSpPr>
        <p:spPr>
          <a:xfrm>
            <a:off x="281912" y="4182229"/>
            <a:ext cx="1032655" cy="276999"/>
          </a:xfrm>
          <a:prstGeom prst="rect">
            <a:avLst/>
          </a:prstGeom>
          <a:solidFill>
            <a:srgbClr val="FFFFFF"/>
          </a:solidFill>
          <a:ln>
            <a:solidFill>
              <a:srgbClr val="000090"/>
            </a:solidFill>
          </a:ln>
        </p:spPr>
        <p:txBody>
          <a:bodyPr wrap="none" rtlCol="0">
            <a:spAutoFit/>
          </a:bodyPr>
          <a:lstStyle/>
          <a:p>
            <a:r>
              <a:rPr kumimoji="1" lang="ja-JP" altLang="en-US" sz="1200" dirty="0" smtClean="0"/>
              <a:t>センター調査</a:t>
            </a:r>
            <a:endParaRPr kumimoji="1" lang="ja-JP" altLang="en-US" sz="1200" dirty="0"/>
          </a:p>
        </p:txBody>
      </p:sp>
      <p:sp>
        <p:nvSpPr>
          <p:cNvPr id="18" name="テキスト ボックス 17"/>
          <p:cNvSpPr txBox="1"/>
          <p:nvPr/>
        </p:nvSpPr>
        <p:spPr>
          <a:xfrm>
            <a:off x="378697" y="3546564"/>
            <a:ext cx="800219" cy="276999"/>
          </a:xfrm>
          <a:prstGeom prst="rect">
            <a:avLst/>
          </a:prstGeom>
          <a:solidFill>
            <a:schemeClr val="bg1"/>
          </a:solidFill>
          <a:ln>
            <a:solidFill>
              <a:srgbClr val="000090"/>
            </a:solidFill>
          </a:ln>
        </p:spPr>
        <p:txBody>
          <a:bodyPr wrap="none" rtlCol="0">
            <a:spAutoFit/>
          </a:bodyPr>
          <a:lstStyle/>
          <a:p>
            <a:r>
              <a:rPr kumimoji="1" lang="ja-JP" altLang="en-US" sz="1200" dirty="0" smtClean="0"/>
              <a:t>再発防止</a:t>
            </a:r>
            <a:endParaRPr kumimoji="1" lang="ja-JP" altLang="en-US" sz="1200" dirty="0"/>
          </a:p>
        </p:txBody>
      </p:sp>
      <p:grpSp>
        <p:nvGrpSpPr>
          <p:cNvPr id="39" name="図形グループ 38"/>
          <p:cNvGrpSpPr/>
          <p:nvPr/>
        </p:nvGrpSpPr>
        <p:grpSpPr>
          <a:xfrm>
            <a:off x="6163732" y="3815628"/>
            <a:ext cx="2743298" cy="2230120"/>
            <a:chOff x="6265333" y="2227034"/>
            <a:chExt cx="2743298" cy="2230120"/>
          </a:xfrm>
        </p:grpSpPr>
        <p:sp>
          <p:nvSpPr>
            <p:cNvPr id="5" name="テキスト ボックス 4"/>
            <p:cNvSpPr txBox="1"/>
            <p:nvPr/>
          </p:nvSpPr>
          <p:spPr>
            <a:xfrm>
              <a:off x="6706398" y="2299160"/>
              <a:ext cx="1757212" cy="338554"/>
            </a:xfrm>
            <a:prstGeom prst="rect">
              <a:avLst/>
            </a:prstGeom>
            <a:noFill/>
          </p:spPr>
          <p:txBody>
            <a:bodyPr wrap="none" rtlCol="0">
              <a:spAutoFit/>
            </a:bodyPr>
            <a:lstStyle/>
            <a:p>
              <a:r>
                <a:rPr kumimoji="1" lang="ja-JP" altLang="en-US" sz="1600" dirty="0" smtClean="0"/>
                <a:t>相談件数の推移　</a:t>
              </a:r>
              <a:endParaRPr kumimoji="1" lang="ja-JP" altLang="en-US" sz="1600" dirty="0"/>
            </a:p>
          </p:txBody>
        </p:sp>
        <p:grpSp>
          <p:nvGrpSpPr>
            <p:cNvPr id="10" name="図形グループ 9"/>
            <p:cNvGrpSpPr/>
            <p:nvPr/>
          </p:nvGrpSpPr>
          <p:grpSpPr>
            <a:xfrm>
              <a:off x="6344556" y="2955040"/>
              <a:ext cx="2576191" cy="1320910"/>
              <a:chOff x="6252397" y="2982561"/>
              <a:chExt cx="2576191" cy="1320910"/>
            </a:xfrm>
          </p:grpSpPr>
          <p:pic>
            <p:nvPicPr>
              <p:cNvPr id="4" name="図 3"/>
              <p:cNvPicPr>
                <a:picLocks noChangeAspect="1"/>
              </p:cNvPicPr>
              <p:nvPr/>
            </p:nvPicPr>
            <p:blipFill>
              <a:blip r:embed="rId3"/>
              <a:stretch>
                <a:fillRect/>
              </a:stretch>
            </p:blipFill>
            <p:spPr>
              <a:xfrm>
                <a:off x="6847388" y="3005098"/>
                <a:ext cx="1981200" cy="1270000"/>
              </a:xfrm>
              <a:prstGeom prst="rect">
                <a:avLst/>
              </a:prstGeom>
            </p:spPr>
          </p:pic>
          <p:sp>
            <p:nvSpPr>
              <p:cNvPr id="6" name="テキスト ボックス 5"/>
              <p:cNvSpPr txBox="1"/>
              <p:nvPr/>
            </p:nvSpPr>
            <p:spPr>
              <a:xfrm>
                <a:off x="6252397" y="3133920"/>
                <a:ext cx="633507" cy="1169551"/>
              </a:xfrm>
              <a:prstGeom prst="rect">
                <a:avLst/>
              </a:prstGeom>
              <a:noFill/>
            </p:spPr>
            <p:txBody>
              <a:bodyPr wrap="none" rtlCol="0">
                <a:spAutoFit/>
              </a:bodyPr>
              <a:lstStyle/>
              <a:p>
                <a:r>
                  <a:rPr lang="en-US" altLang="ja-JP" sz="1000" dirty="0" smtClean="0"/>
                  <a:t>           11</a:t>
                </a:r>
              </a:p>
              <a:p>
                <a:r>
                  <a:rPr kumimoji="1" lang="en-US" altLang="ja-JP" sz="1000" dirty="0"/>
                  <a:t> </a:t>
                </a:r>
                <a:r>
                  <a:rPr kumimoji="1" lang="en-US" altLang="ja-JP" sz="1000" dirty="0" smtClean="0"/>
                  <a:t>          12</a:t>
                </a:r>
              </a:p>
              <a:p>
                <a:r>
                  <a:rPr lang="en-US" altLang="ja-JP" sz="1000" dirty="0" smtClean="0"/>
                  <a:t> 2016.  1</a:t>
                </a:r>
                <a:endParaRPr lang="en-US" altLang="ja-JP" sz="1000" dirty="0"/>
              </a:p>
              <a:p>
                <a:r>
                  <a:rPr lang="en-US" altLang="ja-JP" sz="1000" dirty="0" smtClean="0"/>
                  <a:t>             2</a:t>
                </a:r>
              </a:p>
              <a:p>
                <a:r>
                  <a:rPr lang="en-US" altLang="ja-JP" sz="1000" dirty="0"/>
                  <a:t> </a:t>
                </a:r>
                <a:r>
                  <a:rPr lang="en-US" altLang="ja-JP" sz="1000" dirty="0" smtClean="0"/>
                  <a:t>            3</a:t>
                </a:r>
              </a:p>
              <a:p>
                <a:r>
                  <a:rPr lang="en-US" altLang="ja-JP" sz="1000" dirty="0"/>
                  <a:t> </a:t>
                </a:r>
                <a:r>
                  <a:rPr lang="en-US" altLang="ja-JP" sz="1000" dirty="0" smtClean="0"/>
                  <a:t>            4</a:t>
                </a:r>
              </a:p>
              <a:p>
                <a:r>
                  <a:rPr lang="en-US" altLang="ja-JP" sz="1000" dirty="0"/>
                  <a:t> </a:t>
                </a:r>
                <a:r>
                  <a:rPr lang="en-US" altLang="ja-JP" sz="1000" dirty="0" smtClean="0"/>
                  <a:t>            5</a:t>
                </a:r>
              </a:p>
            </p:txBody>
          </p:sp>
          <p:sp>
            <p:nvSpPr>
              <p:cNvPr id="8" name="テキスト ボックス 7"/>
              <p:cNvSpPr txBox="1"/>
              <p:nvPr/>
            </p:nvSpPr>
            <p:spPr>
              <a:xfrm>
                <a:off x="6274839" y="2982561"/>
                <a:ext cx="611065" cy="246221"/>
              </a:xfrm>
              <a:prstGeom prst="rect">
                <a:avLst/>
              </a:prstGeom>
              <a:noFill/>
            </p:spPr>
            <p:txBody>
              <a:bodyPr wrap="none" rtlCol="0">
                <a:spAutoFit/>
              </a:bodyPr>
              <a:lstStyle/>
              <a:p>
                <a:r>
                  <a:rPr lang="en-US" altLang="ja-JP" sz="1000" dirty="0" smtClean="0"/>
                  <a:t>2015.10</a:t>
                </a:r>
              </a:p>
            </p:txBody>
          </p:sp>
        </p:grpSp>
        <p:sp>
          <p:nvSpPr>
            <p:cNvPr id="34" name="テキスト ボックス 33"/>
            <p:cNvSpPr txBox="1"/>
            <p:nvPr/>
          </p:nvSpPr>
          <p:spPr>
            <a:xfrm>
              <a:off x="8022464" y="2538125"/>
              <a:ext cx="986167" cy="246221"/>
            </a:xfrm>
            <a:prstGeom prst="rect">
              <a:avLst/>
            </a:prstGeom>
            <a:noFill/>
          </p:spPr>
          <p:txBody>
            <a:bodyPr wrap="none" rtlCol="0">
              <a:spAutoFit/>
            </a:bodyPr>
            <a:lstStyle/>
            <a:p>
              <a:r>
                <a:rPr lang="ja-JP" altLang="en-US" sz="1000" dirty="0" smtClean="0"/>
                <a:t>累計：１２５０件</a:t>
              </a:r>
              <a:endParaRPr kumimoji="1" lang="ja-JP" altLang="en-US" sz="1000" dirty="0"/>
            </a:p>
          </p:txBody>
        </p:sp>
        <p:sp>
          <p:nvSpPr>
            <p:cNvPr id="37" name="正方形/長方形 36"/>
            <p:cNvSpPr/>
            <p:nvPr/>
          </p:nvSpPr>
          <p:spPr>
            <a:xfrm>
              <a:off x="6265333" y="2227034"/>
              <a:ext cx="2743298" cy="2230120"/>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38" name="テキスト ボックス 37"/>
            <p:cNvSpPr txBox="1"/>
            <p:nvPr/>
          </p:nvSpPr>
          <p:spPr>
            <a:xfrm>
              <a:off x="8189758" y="4096607"/>
              <a:ext cx="312906" cy="246221"/>
            </a:xfrm>
            <a:prstGeom prst="rect">
              <a:avLst/>
            </a:prstGeom>
            <a:noFill/>
          </p:spPr>
          <p:txBody>
            <a:bodyPr wrap="none" rtlCol="0">
              <a:spAutoFit/>
            </a:bodyPr>
            <a:lstStyle/>
            <a:p>
              <a:r>
                <a:rPr kumimoji="1" lang="ja-JP" altLang="en-US" sz="1000" smtClean="0"/>
                <a:t>件</a:t>
              </a:r>
              <a:endParaRPr kumimoji="1" lang="ja-JP" altLang="en-US" sz="1000"/>
            </a:p>
          </p:txBody>
        </p:sp>
      </p:grpSp>
      <p:grpSp>
        <p:nvGrpSpPr>
          <p:cNvPr id="11" name="図形グループ 10"/>
          <p:cNvGrpSpPr/>
          <p:nvPr/>
        </p:nvGrpSpPr>
        <p:grpSpPr>
          <a:xfrm>
            <a:off x="5721288" y="1737002"/>
            <a:ext cx="2141933" cy="307777"/>
            <a:chOff x="5721288" y="1737002"/>
            <a:chExt cx="2141933" cy="307777"/>
          </a:xfrm>
        </p:grpSpPr>
        <p:sp>
          <p:nvSpPr>
            <p:cNvPr id="33" name="テキスト ボックス 32"/>
            <p:cNvSpPr txBox="1"/>
            <p:nvPr/>
          </p:nvSpPr>
          <p:spPr>
            <a:xfrm>
              <a:off x="5721288" y="1737002"/>
              <a:ext cx="2141933" cy="307777"/>
            </a:xfrm>
            <a:prstGeom prst="rect">
              <a:avLst/>
            </a:prstGeom>
            <a:noFill/>
          </p:spPr>
          <p:txBody>
            <a:bodyPr wrap="none" rtlCol="0">
              <a:spAutoFit/>
            </a:bodyPr>
            <a:lstStyle/>
            <a:p>
              <a:r>
                <a:rPr lang="ja-JP" altLang="en-US" sz="1400" dirty="0" smtClean="0"/>
                <a:t>全体の 約</a:t>
              </a:r>
              <a:r>
                <a:rPr lang="ja-JP" altLang="en-US" sz="1400" dirty="0"/>
                <a:t>２０％：遺族から</a:t>
              </a:r>
              <a:endParaRPr kumimoji="1" lang="ja-JP" altLang="en-US" sz="1400" dirty="0"/>
            </a:p>
          </p:txBody>
        </p:sp>
        <p:cxnSp>
          <p:nvCxnSpPr>
            <p:cNvPr id="36" name="直線コネクタ 35"/>
            <p:cNvCxnSpPr/>
            <p:nvPr/>
          </p:nvCxnSpPr>
          <p:spPr>
            <a:xfrm>
              <a:off x="5800511" y="2018525"/>
              <a:ext cx="1966352"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1987560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dissolv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20172</TotalTime>
  <Words>1748</Words>
  <Application>Microsoft Macintosh PowerPoint</Application>
  <PresentationFormat>画面に合わせる (4:3)</PresentationFormat>
  <Paragraphs>726</Paragraphs>
  <Slides>34</Slides>
  <Notes>1</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34</vt:i4>
      </vt:variant>
    </vt:vector>
  </HeadingPairs>
  <TitlesOfParts>
    <vt:vector size="42" baseType="lpstr">
      <vt:lpstr>ArialMT</vt:lpstr>
      <vt:lpstr>Calibri</vt:lpstr>
      <vt:lpstr>HGP創英ﾌﾟﾚｾﾞﾝｽEB</vt:lpstr>
      <vt:lpstr>ＭＳ Ｐゴシック</vt:lpstr>
      <vt:lpstr>ＭＳ ゴシック</vt:lpstr>
      <vt:lpstr>Wingdings</vt:lpstr>
      <vt:lpstr>Arial</vt:lpstr>
      <vt:lpstr>ホワイト</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「医療事故調査･支援センター」 における 相談対応体制</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Manager/>
  <Company>ncgm</Company>
  <LinksUpToDate>false</LinksUpToDate>
  <SharedDoc>false</SharedDoc>
  <HyperlinkBase/>
  <HyperlinksChanged>false</HyperlinksChanged>
  <AppVersion>15.0023</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subject/>
  <dc:creator>木村 壮介</dc:creator>
  <cp:keywords/>
  <dc:description/>
  <cp:lastModifiedBy>木村壯介</cp:lastModifiedBy>
  <cp:revision>1054</cp:revision>
  <cp:lastPrinted>2016-06-24T15:01:22Z</cp:lastPrinted>
  <dcterms:created xsi:type="dcterms:W3CDTF">2013-05-06T02:00:42Z</dcterms:created>
  <dcterms:modified xsi:type="dcterms:W3CDTF">2016-06-26T14:25:38Z</dcterms:modified>
  <cp:category/>
</cp:coreProperties>
</file>